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1"/>
    <p:sldMasterId id="2147483735" r:id="rId2"/>
  </p:sldMasterIdLst>
  <p:notesMasterIdLst>
    <p:notesMasterId r:id="rId22"/>
  </p:notesMasterIdLst>
  <p:handoutMasterIdLst>
    <p:handoutMasterId r:id="rId23"/>
  </p:handoutMasterIdLst>
  <p:sldIdLst>
    <p:sldId id="256" r:id="rId3"/>
    <p:sldId id="289" r:id="rId4"/>
    <p:sldId id="260" r:id="rId5"/>
    <p:sldId id="272" r:id="rId6"/>
    <p:sldId id="261" r:id="rId7"/>
    <p:sldId id="280" r:id="rId8"/>
    <p:sldId id="281" r:id="rId9"/>
    <p:sldId id="282" r:id="rId10"/>
    <p:sldId id="274" r:id="rId11"/>
    <p:sldId id="284" r:id="rId12"/>
    <p:sldId id="285" r:id="rId13"/>
    <p:sldId id="286" r:id="rId14"/>
    <p:sldId id="271" r:id="rId15"/>
    <p:sldId id="262" r:id="rId16"/>
    <p:sldId id="264" r:id="rId17"/>
    <p:sldId id="288" r:id="rId18"/>
    <p:sldId id="287" r:id="rId19"/>
    <p:sldId id="290" r:id="rId20"/>
    <p:sldId id="258" r:id="rId21"/>
  </p:sldIdLst>
  <p:sldSz cx="9144000" cy="5143500" type="screen16x9"/>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Rubenstein" initials="BR" lastIdx="24" clrIdx="0">
    <p:extLst>
      <p:ext uri="{19B8F6BF-5375-455C-9EA6-DF929625EA0E}">
        <p15:presenceInfo xmlns:p15="http://schemas.microsoft.com/office/powerpoint/2012/main" userId="S-1-5-21-2127521184-1604012920-1887927527-6769003" providerId="AD"/>
      </p:ext>
    </p:extLst>
  </p:cmAuthor>
  <p:cmAuthor id="2" name="Michael Xing" initials="MX" lastIdx="4" clrIdx="1">
    <p:extLst>
      <p:ext uri="{19B8F6BF-5375-455C-9EA6-DF929625EA0E}">
        <p15:presenceInfo xmlns:p15="http://schemas.microsoft.com/office/powerpoint/2012/main" userId="S-1-5-21-397955417-626881126-188441444-3584222" providerId="AD"/>
      </p:ext>
    </p:extLst>
  </p:cmAuthor>
  <p:cmAuthor id="3" name="Bruce Hoch (CSI ENGINEERING)" initials="BH(E" lastIdx="20" clrIdx="2">
    <p:extLst>
      <p:ext uri="{19B8F6BF-5375-455C-9EA6-DF929625EA0E}">
        <p15:presenceInfo xmlns:p15="http://schemas.microsoft.com/office/powerpoint/2012/main" userId="S-1-5-21-2127521184-1604012920-1887927527-21240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16161"/>
    <a:srgbClr val="5E5E5E"/>
    <a:srgbClr val="E7E7E7"/>
    <a:srgbClr val="5F6062"/>
    <a:srgbClr val="FFFFFF"/>
    <a:srgbClr val="8DC63F"/>
    <a:srgbClr val="5C6062"/>
    <a:srgbClr val="4D4D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59" autoAdjust="0"/>
  </p:normalViewPr>
  <p:slideViewPr>
    <p:cSldViewPr snapToGrid="0" snapToObjects="1">
      <p:cViewPr varScale="1">
        <p:scale>
          <a:sx n="86" d="100"/>
          <a:sy n="86" d="100"/>
        </p:scale>
        <p:origin x="48" y="494"/>
      </p:cViewPr>
      <p:guideLst>
        <p:guide orient="horz" pos="2160"/>
        <p:guide pos="3840"/>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5" d="100"/>
          <a:sy n="85" d="100"/>
        </p:scale>
        <p:origin x="392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3-07T15:39:36.757" idx="10">
    <p:pos x="10" y="10"/>
    <p:text>Project Olympus Rack is standard 19" and 1.2m deep</p:text>
    <p:extLst>
      <p:ext uri="{C676402C-5697-4E1C-873F-D02D1690AC5C}">
        <p15:threadingInfo xmlns:p15="http://schemas.microsoft.com/office/powerpoint/2012/main" timeZoneBias="480"/>
      </p:ext>
    </p:extLst>
  </p:cm>
  <p:cm authorId="3" dt="2017-03-08T21:21:14.180" idx="16">
    <p:pos x="10" y="106"/>
    <p:text>External servers gives us flexibility to implement various storage applications such as cold storage and hot store</p:text>
    <p:extLst>
      <p:ext uri="{C676402C-5697-4E1C-873F-D02D1690AC5C}">
        <p15:threadingInfo xmlns:p15="http://schemas.microsoft.com/office/powerpoint/2012/main" timeZoneBias="480">
          <p15:parentCm authorId="3" idx="10"/>
        </p15:threadingInfo>
      </p:ext>
    </p:extLst>
  </p:cm>
  <p:cm authorId="3" dt="2017-03-08T21:22:20.163" idx="17">
    <p:pos x="10" y="202"/>
    <p:text>NTF is No trouble found. Power cycling can have a healing affect on HDDs.</p:text>
    <p:extLst>
      <p:ext uri="{C676402C-5697-4E1C-873F-D02D1690AC5C}">
        <p15:threadingInfo xmlns:p15="http://schemas.microsoft.com/office/powerpoint/2012/main" timeZoneBias="480">
          <p15:parentCm authorId="3" idx="10"/>
        </p15:threadingInfo>
      </p:ext>
    </p:extLst>
  </p:cm>
  <p:cm authorId="3" dt="2017-03-08T21:31:43.106" idx="18">
    <p:pos x="10" y="298"/>
    <p:text>...other key features to point out are: (fits with project olympus infrastructure...</p:text>
    <p:extLst>
      <p:ext uri="{C676402C-5697-4E1C-873F-D02D1690AC5C}">
        <p15:threadingInfo xmlns:p15="http://schemas.microsoft.com/office/powerpoint/2012/main" timeZoneBias="480">
          <p15:parentCm authorId="3" idx="10"/>
        </p15:threadingInfo>
      </p:ext>
    </p:extLst>
  </p:cm>
  <p:cm authorId="3" dt="2017-03-08T21:32:53.378" idx="19">
    <p:pos x="10" y="394"/>
    <p:text>The box is controlled through Open BMC. We use the BMC to gather component information to optimize functionality. For instance we gather direct HDD temperatures to facilitate an exteremly effcicent thermal algorithm</p:text>
    <p:extLst>
      <p:ext uri="{C676402C-5697-4E1C-873F-D02D1690AC5C}">
        <p15:threadingInfo xmlns:p15="http://schemas.microsoft.com/office/powerpoint/2012/main" timeZoneBias="480">
          <p15:parentCm authorId="3" idx="10"/>
        </p15:threadingInfo>
      </p:ext>
    </p:extLst>
  </p:cm>
  <p:cm authorId="3" dt="2017-03-08T21:39:23.930" idx="20">
    <p:pos x="10" y="490"/>
    <p:text>Ability to toggle power on indiviaul HDDs. This really helps eliminate unneccessary RTMs that result in "No Trouble Found" . Through data collection we have determined this to be hanging fruit in regards to issues that are costly</p:text>
    <p:extLst>
      <p:ext uri="{C676402C-5697-4E1C-873F-D02D1690AC5C}">
        <p15:threadingInfo xmlns:p15="http://schemas.microsoft.com/office/powerpoint/2012/main" timeZoneBias="480">
          <p15:parentCm authorId="3" idx="10"/>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7-03-07T15:47:11.432" idx="11">
    <p:pos x="1632" y="869"/>
    <p:text>End section with: We really wanted to focus on Flexibility, reliability, and of course performance</p:text>
    <p:extLst mod="1">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7-03-07T15:50:28.308" idx="12">
    <p:pos x="10" y="10"/>
    <p:text>Cold Aisle Servicability. Of all major components</p:text>
    <p:extLst mod="1">
      <p:ext uri="{C676402C-5697-4E1C-873F-D02D1690AC5C}">
        <p15:threadingInfo xmlns:p15="http://schemas.microsoft.com/office/powerpoint/2012/main" timeZoneBias="480"/>
      </p:ext>
    </p:extLst>
  </p:cm>
  <p:cm authorId="3" dt="2017-03-07T15:53:04.825" idx="13">
    <p:pos x="10" y="106"/>
    <p:text>Offering at scale servicablility.</p:text>
    <p:extLst>
      <p:ext uri="{C676402C-5697-4E1C-873F-D02D1690AC5C}">
        <p15:threadingInfo xmlns:p15="http://schemas.microsoft.com/office/powerpoint/2012/main" timeZoneBias="480">
          <p15:parentCm authorId="3" idx="12"/>
        </p15:threadingInfo>
      </p:ext>
    </p:extLst>
  </p:cm>
  <p:cm authorId="3" dt="2017-03-07T15:53:53.486" idx="14">
    <p:pos x="10" y="202"/>
    <p:text>Lower down time = better customer experience</p:text>
    <p:extLst>
      <p:ext uri="{C676402C-5697-4E1C-873F-D02D1690AC5C}">
        <p15:threadingInfo xmlns:p15="http://schemas.microsoft.com/office/powerpoint/2012/main" timeZoneBias="480">
          <p15:parentCm authorId="3" idx="12"/>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7-03-07T15:56:48.951" idx="15">
    <p:pos x="10" y="10"/>
    <p:text>Opitmized design for performance and quick, easy intergration</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TITLE SLIDE</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D27F43-673C-2D43-BF7B-BD46918FBB50}" type="datetimeFigureOut">
              <a:rPr lang="en-US" smtClean="0"/>
              <a:t>3/8/2017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956006-2079-7C46-BC17-EC2F7B1E0731}" type="slidenum">
              <a:rPr lang="en-US" smtClean="0"/>
              <a:t>‹#›</a:t>
            </a:fld>
            <a:endParaRPr lang="en-US"/>
          </a:p>
        </p:txBody>
      </p:sp>
    </p:spTree>
    <p:extLst>
      <p:ext uri="{BB962C8B-B14F-4D97-AF65-F5344CB8AC3E}">
        <p14:creationId xmlns:p14="http://schemas.microsoft.com/office/powerpoint/2010/main" val="92182306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TITLE SLIDE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7DA6A-ED96-DB4B-82E4-89303DBEF0CB}" type="datetimeFigureOut">
              <a:rPr lang="en-US" smtClean="0"/>
              <a:t>3/8/2017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6905A-4562-0C42-8198-B00E33C8F9B5}" type="slidenum">
              <a:rPr lang="en-US" smtClean="0"/>
              <a:t>‹#›</a:t>
            </a:fld>
            <a:endParaRPr lang="en-US"/>
          </a:p>
        </p:txBody>
      </p:sp>
    </p:spTree>
    <p:extLst>
      <p:ext uri="{BB962C8B-B14F-4D97-AF65-F5344CB8AC3E}">
        <p14:creationId xmlns:p14="http://schemas.microsoft.com/office/powerpoint/2010/main" val="404237120"/>
      </p:ext>
    </p:extLst>
  </p:cSld>
  <p:clrMap bg1="lt1" tx1="dk1" bg2="lt2" tx2="dk2" accent1="accent1" accent2="accent2" accent3="accent3" accent4="accent4" accent5="accent5" accent6="accent6" hlink="hlink" folHlink="folHlink"/>
  <p:hf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hoto_Option">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7701" r="17299"/>
          <a:stretch/>
        </p:blipFill>
        <p:spPr>
          <a:xfrm>
            <a:off x="0" y="-566"/>
            <a:ext cx="9144777" cy="5144229"/>
          </a:xfrm>
          <a:prstGeom prst="rect">
            <a:avLst/>
          </a:prstGeom>
        </p:spPr>
      </p:pic>
      <p:sp>
        <p:nvSpPr>
          <p:cNvPr id="2" name="Rectangle 1"/>
          <p:cNvSpPr/>
          <p:nvPr/>
        </p:nvSpPr>
        <p:spPr bwMode="auto">
          <a:xfrm>
            <a:off x="268841" y="1563139"/>
            <a:ext cx="5378948" cy="2689656"/>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83" tIns="107586" rIns="134483" bIns="107586" numCol="1" spcCol="0" rtlCol="0" fromWordArt="0" anchor="t" anchorCtr="0" forceAA="0" compatLnSpc="1">
            <a:prstTxWarp prst="textNoShape">
              <a:avLst/>
            </a:prstTxWarp>
            <a:noAutofit/>
          </a:bodyPr>
          <a:lstStyle/>
          <a:p>
            <a:pPr algn="ctr" defTabSz="68574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62" y="1563140"/>
            <a:ext cx="5379006" cy="1344828"/>
          </a:xfrm>
          <a:noFill/>
        </p:spPr>
        <p:txBody>
          <a:bodyPr lIns="146304" tIns="91440" rIns="146304" bIns="91440" anchor="t" anchorCtr="0"/>
          <a:lstStyle>
            <a:lvl1pPr>
              <a:defRPr sz="3530" spc="-55" baseline="0">
                <a:gradFill>
                  <a:gsLst>
                    <a:gs pos="25926">
                      <a:srgbClr val="FFFFFF"/>
                    </a:gs>
                    <a:gs pos="53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9262" y="2907953"/>
            <a:ext cx="5379006" cy="1344828"/>
          </a:xfrm>
        </p:spPr>
        <p:txBody>
          <a:bodyPr tIns="109728" bIns="109728">
            <a:noAutofit/>
          </a:bodyPr>
          <a:lstStyle>
            <a:lvl1pPr marL="0" indent="0">
              <a:spcBef>
                <a:spcPts val="0"/>
              </a:spcBef>
              <a:buNone/>
              <a:defRPr sz="2059">
                <a:gradFill>
                  <a:gsLst>
                    <a:gs pos="25926">
                      <a:srgbClr val="FFFFFF"/>
                    </a:gs>
                    <a:gs pos="53000">
                      <a:srgbClr val="FFFFFF"/>
                    </a:gs>
                  </a:gsLst>
                  <a:lin ang="5400000" scaled="0"/>
                </a:gradFill>
              </a:defRPr>
            </a:lvl1pPr>
          </a:lstStyle>
          <a:p>
            <a:pPr lvl="0"/>
            <a:r>
              <a:rPr lang="en-US" dirty="0"/>
              <a:t>Speaker Name</a:t>
            </a:r>
          </a:p>
        </p:txBody>
      </p:sp>
      <p:grpSp>
        <p:nvGrpSpPr>
          <p:cNvPr id="10" name="Group 9"/>
          <p:cNvGrpSpPr>
            <a:grpSpLocks noChangeAspect="1"/>
          </p:cNvGrpSpPr>
          <p:nvPr/>
        </p:nvGrpSpPr>
        <p:grpSpPr bwMode="gray">
          <a:xfrm>
            <a:off x="448251" y="4588847"/>
            <a:ext cx="1255101" cy="202103"/>
            <a:chOff x="457200" y="1643393"/>
            <a:chExt cx="4492753" cy="964540"/>
          </a:xfrm>
        </p:grpSpPr>
        <p:pic>
          <p:nvPicPr>
            <p:cNvPr id="12" name="Picture 11"/>
            <p:cNvPicPr>
              <a:picLocks noChangeAspect="1"/>
            </p:cNvPicPr>
            <p:nvPr/>
          </p:nvPicPr>
          <p:blipFill>
            <a:blip r:embed="rId3"/>
            <a:stretch>
              <a:fillRect/>
            </a:stretch>
          </p:blipFill>
          <p:spPr bwMode="gray">
            <a:xfrm>
              <a:off x="457200" y="1643393"/>
              <a:ext cx="964540" cy="964540"/>
            </a:xfrm>
            <a:prstGeom prst="rect">
              <a:avLst/>
            </a:prstGeom>
          </p:spPr>
        </p:pic>
        <p:sp>
          <p:nvSpPr>
            <p:cNvPr id="13"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030"/>
            </a:p>
          </p:txBody>
        </p:sp>
      </p:grpSp>
    </p:spTree>
    <p:extLst>
      <p:ext uri="{BB962C8B-B14F-4D97-AF65-F5344CB8AC3E}">
        <p14:creationId xmlns:p14="http://schemas.microsoft.com/office/powerpoint/2010/main" val="44838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40" y="890733"/>
            <a:ext cx="4123905" cy="1456809"/>
          </a:xfrm>
        </p:spPr>
        <p:txBody>
          <a:bodyPr wrap="square">
            <a:spAutoFit/>
          </a:bodyPr>
          <a:lstStyle>
            <a:lvl1pPr marL="158460" indent="-158460">
              <a:spcBef>
                <a:spcPts val="675"/>
              </a:spcBef>
              <a:buClr>
                <a:schemeClr val="tx1"/>
              </a:buClr>
              <a:buFont typeface="Arial" pitchFamily="34" charset="0"/>
              <a:buChar char="•"/>
              <a:defRPr sz="2353"/>
            </a:lvl1pPr>
            <a:lvl2pPr marL="292925" indent="-128602">
              <a:defRPr sz="1471"/>
            </a:lvl2pPr>
            <a:lvl3pPr marL="385805" indent="-92879">
              <a:tabLst/>
              <a:defRPr sz="1471"/>
            </a:lvl3pPr>
            <a:lvl4pPr marL="485827" indent="-100023">
              <a:defRPr/>
            </a:lvl4pPr>
            <a:lvl5pPr marL="578707" indent="-9287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751253" y="890733"/>
            <a:ext cx="4123905" cy="1456809"/>
          </a:xfrm>
        </p:spPr>
        <p:txBody>
          <a:bodyPr wrap="square">
            <a:spAutoFit/>
          </a:bodyPr>
          <a:lstStyle>
            <a:lvl1pPr marL="158460" indent="-158460">
              <a:spcBef>
                <a:spcPts val="675"/>
              </a:spcBef>
              <a:buClr>
                <a:schemeClr val="tx1"/>
              </a:buClr>
              <a:buFont typeface="Arial" pitchFamily="34" charset="0"/>
              <a:buChar char="•"/>
              <a:defRPr sz="2353"/>
            </a:lvl1pPr>
            <a:lvl2pPr marL="292925" indent="-128602">
              <a:defRPr sz="1471"/>
            </a:lvl2pPr>
            <a:lvl3pPr marL="385805" indent="-92879">
              <a:tabLst/>
              <a:defRPr sz="1471"/>
            </a:lvl3pPr>
            <a:lvl4pPr marL="485827" indent="-100023">
              <a:defRPr/>
            </a:lvl4pPr>
            <a:lvl5pPr marL="578707" indent="-9287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00336"/>
      </p:ext>
    </p:extLst>
  </p:cSld>
  <p:clrMapOvr>
    <a:masterClrMapping/>
  </p:clrMapOvr>
  <p:transition>
    <p:fade/>
  </p:transition>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0643874"/>
      </p:ext>
    </p:extLst>
  </p:cSld>
  <p:clrMapOvr>
    <a:masterClrMapping/>
  </p:clrMapOvr>
  <p:transition>
    <p:fade/>
  </p:transition>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889767"/>
            <a:ext cx="7172010" cy="2023491"/>
          </a:xfrm>
          <a:noFill/>
        </p:spPr>
        <p:txBody>
          <a:bodyPr tIns="91440" bIns="91440" anchor="t" anchorCtr="0"/>
          <a:lstStyle>
            <a:lvl1pPr>
              <a:defRPr sz="4412" spc="-55"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63" y="2907960"/>
            <a:ext cx="7172008" cy="1345411"/>
          </a:xfrm>
          <a:noFill/>
        </p:spPr>
        <p:txBody>
          <a:bodyPr lIns="182880" tIns="146304" rIns="182880" bIns="146304">
            <a:noAutofit/>
          </a:bodyPr>
          <a:lstStyle>
            <a:lvl1pPr marL="0" indent="0">
              <a:spcBef>
                <a:spcPts val="0"/>
              </a:spcBef>
              <a:buNone/>
              <a:defRPr sz="205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85532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889767"/>
            <a:ext cx="7172009" cy="2023491"/>
          </a:xfrm>
          <a:noFill/>
        </p:spPr>
        <p:txBody>
          <a:bodyPr tIns="91440" bIns="91440" anchor="t" anchorCtr="0"/>
          <a:lstStyle>
            <a:lvl1pPr>
              <a:defRPr lang="en-US" sz="4412" b="0" kern="1200" cap="none" spc="-55"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153080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2198311"/>
            <a:ext cx="8605477" cy="795731"/>
          </a:xfrm>
          <a:noFill/>
        </p:spPr>
        <p:txBody>
          <a:bodyPr wrap="square" tIns="91440" bIns="91440" anchor="t" anchorCtr="0">
            <a:spAutoFit/>
          </a:bodyPr>
          <a:lstStyle>
            <a:lvl1pPr>
              <a:defRPr sz="4412" spc="-5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811439"/>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2198311"/>
            <a:ext cx="8596568" cy="795731"/>
          </a:xfrm>
          <a:noFill/>
        </p:spPr>
        <p:txBody>
          <a:bodyPr wrap="square" tIns="91440" bIns="91440" anchor="t" anchorCtr="0">
            <a:spAutoFit/>
          </a:bodyPr>
          <a:lstStyle>
            <a:lvl1pPr>
              <a:defRPr sz="4412" spc="-5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77805740"/>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2198311"/>
            <a:ext cx="8605477" cy="795731"/>
          </a:xfrm>
          <a:noFill/>
        </p:spPr>
        <p:txBody>
          <a:bodyPr wrap="square" tIns="91440" bIns="91440" anchor="t" anchorCtr="0">
            <a:spAutoFit/>
          </a:bodyPr>
          <a:lstStyle>
            <a:lvl1pPr>
              <a:defRPr sz="4412" spc="-5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26854350"/>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77" y="912898"/>
            <a:ext cx="4123905" cy="688715"/>
          </a:xfrm>
        </p:spPr>
        <p:txBody>
          <a:bodyPr wrap="square">
            <a:spAutoFit/>
          </a:bodyPr>
          <a:lstStyle>
            <a:lvl1pPr>
              <a:defRPr sz="3639" baseline="0">
                <a:gradFill>
                  <a:gsLst>
                    <a:gs pos="1250">
                      <a:schemeClr val="tx1"/>
                    </a:gs>
                    <a:gs pos="100000">
                      <a:schemeClr val="tx1"/>
                    </a:gs>
                  </a:gsLst>
                  <a:lin ang="5400000" scaled="0"/>
                </a:gradFill>
              </a:defRPr>
            </a:lvl1pPr>
          </a:lstStyle>
          <a:p>
            <a:r>
              <a:rPr lang="en-US" dirty="0"/>
              <a:t>50/50 photo layout</a:t>
            </a:r>
          </a:p>
        </p:txBody>
      </p:sp>
      <p:sp>
        <p:nvSpPr>
          <p:cNvPr id="4" name="Picture Placeholder 3"/>
          <p:cNvSpPr>
            <a:spLocks noGrp="1"/>
          </p:cNvSpPr>
          <p:nvPr>
            <p:ph type="pic" sz="quarter" idx="10" hasCustomPrompt="1"/>
          </p:nvPr>
        </p:nvSpPr>
        <p:spPr>
          <a:xfrm>
            <a:off x="4572778" y="0"/>
            <a:ext cx="4571222" cy="5143500"/>
          </a:xfrm>
          <a:blipFill>
            <a:blip r:embed="rId2"/>
            <a:stretch>
              <a:fillRect/>
            </a:stretch>
          </a:blipFill>
        </p:spPr>
        <p:txBody>
          <a:bodyPr lIns="0" tIns="0" rIns="0" bIns="0" anchor="ctr">
            <a:noAutofit/>
          </a:bodyPr>
          <a:lstStyle>
            <a:lvl1pPr marL="0" indent="0" algn="ctr">
              <a:lnSpc>
                <a:spcPct val="150000"/>
              </a:lnSpc>
              <a:spcBef>
                <a:spcPts val="0"/>
              </a:spcBef>
              <a:buNone/>
              <a:defRPr sz="2059" baseline="0">
                <a:solidFill>
                  <a:srgbClr val="FFFFFF"/>
                </a:solidFill>
              </a:defRPr>
            </a:lvl1pPr>
          </a:lstStyle>
          <a:p>
            <a:r>
              <a:rPr lang="en-US" dirty="0"/>
              <a:t>Click on icon below</a:t>
            </a:r>
            <a:br>
              <a:rPr lang="en-US" dirty="0"/>
            </a:br>
            <a:r>
              <a:rPr lang="en-US" dirty="0"/>
              <a:t>to insert a new photo</a:t>
            </a:r>
          </a:p>
        </p:txBody>
      </p:sp>
    </p:spTree>
    <p:extLst>
      <p:ext uri="{BB962C8B-B14F-4D97-AF65-F5344CB8AC3E}">
        <p14:creationId xmlns:p14="http://schemas.microsoft.com/office/powerpoint/2010/main" val="3862150289"/>
      </p:ext>
    </p:extLst>
  </p:cSld>
  <p:clrMapOvr>
    <a:masterClrMapping/>
  </p:clrMapOvr>
  <p:transition>
    <p:fade/>
  </p:transition>
  <p:hf hdr="0"/>
  <p:extLst mod="1">
    <p:ext uri="{DCECCB84-F9BA-43D5-87BE-67443E8EF086}">
      <p15:sldGuideLst xmlns:p15="http://schemas.microsoft.com/office/powerpoint/2012/main">
        <p15:guide id="1" pos="293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56360"/>
      </p:ext>
    </p:extLst>
  </p:cSld>
  <p:clrMapOvr>
    <a:masterClrMapping/>
  </p:clrMapOvr>
  <p:transition>
    <p:fade/>
  </p:transition>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837148"/>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262" y="2907953"/>
            <a:ext cx="6275507" cy="1345996"/>
          </a:xfrm>
          <a:noFill/>
        </p:spPr>
        <p:txBody>
          <a:bodyPr lIns="146304" tIns="109728" rIns="146304" bIns="109728">
            <a:noAutofit/>
          </a:bodyPr>
          <a:lstStyle>
            <a:lvl1pPr marL="0" indent="0">
              <a:spcBef>
                <a:spcPts val="0"/>
              </a:spcBef>
              <a:buNone/>
              <a:defRPr sz="205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62" y="1556880"/>
            <a:ext cx="7172008" cy="1351077"/>
          </a:xfrm>
          <a:noFill/>
        </p:spPr>
        <p:txBody>
          <a:bodyPr lIns="146304" tIns="91440" rIns="146304" bIns="91440" anchor="t" anchorCtr="0"/>
          <a:lstStyle>
            <a:lvl1pPr>
              <a:defRPr sz="3530" spc="-55" baseline="0">
                <a:gradFill>
                  <a:gsLst>
                    <a:gs pos="3333">
                      <a:schemeClr val="tx2"/>
                    </a:gs>
                    <a:gs pos="39000">
                      <a:schemeClr val="tx2"/>
                    </a:gs>
                  </a:gsLst>
                  <a:lin ang="5400000" scaled="0"/>
                </a:gradFill>
              </a:defRPr>
            </a:lvl1pPr>
          </a:lstStyle>
          <a:p>
            <a:r>
              <a:rPr lang="en-US" dirty="0"/>
              <a:t>Presentation title</a:t>
            </a:r>
          </a:p>
        </p:txBody>
      </p:sp>
      <p:grpSp>
        <p:nvGrpSpPr>
          <p:cNvPr id="6" name="Group 5"/>
          <p:cNvGrpSpPr>
            <a:grpSpLocks noChangeAspect="1"/>
          </p:cNvGrpSpPr>
          <p:nvPr/>
        </p:nvGrpSpPr>
        <p:grpSpPr bwMode="gray">
          <a:xfrm>
            <a:off x="448251" y="4588589"/>
            <a:ext cx="1255101" cy="202103"/>
            <a:chOff x="457200" y="1643393"/>
            <a:chExt cx="4492753" cy="964540"/>
          </a:xfrm>
        </p:grpSpPr>
        <p:pic>
          <p:nvPicPr>
            <p:cNvPr id="8" name="Picture 7"/>
            <p:cNvPicPr>
              <a:picLocks noChangeAspect="1"/>
            </p:cNvPicPr>
            <p:nvPr/>
          </p:nvPicPr>
          <p:blipFill>
            <a:blip r:embed="rId2"/>
            <a:stretch>
              <a:fillRect/>
            </a:stretch>
          </p:blipFill>
          <p:spPr bwMode="gray">
            <a:xfrm>
              <a:off x="457200" y="1643393"/>
              <a:ext cx="964540" cy="964540"/>
            </a:xfrm>
            <a:prstGeom prst="rect">
              <a:avLst/>
            </a:prstGeom>
          </p:spPr>
        </p:pic>
        <p:sp>
          <p:nvSpPr>
            <p:cNvPr id="10" name="Freeform 9"/>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030"/>
            </a:p>
          </p:txBody>
        </p:sp>
      </p:grpSp>
    </p:spTree>
    <p:extLst>
      <p:ext uri="{BB962C8B-B14F-4D97-AF65-F5344CB8AC3E}">
        <p14:creationId xmlns:p14="http://schemas.microsoft.com/office/powerpoint/2010/main" val="193830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177244"/>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486879"/>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2"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720" tIns="25720" rIns="25720" bIns="25720" numCol="1" spcCol="0" rtlCol="0" fromWordArt="0" anchor="ctr" anchorCtr="0" forceAA="0" compatLnSpc="1">
            <a:prstTxWarp prst="textNoShape">
              <a:avLst/>
            </a:prstTxWarp>
            <a:noAutofit/>
          </a:bodyPr>
          <a:lstStyle/>
          <a:p>
            <a:pPr algn="ctr" defTabSz="514237" fontAlgn="base">
              <a:spcBef>
                <a:spcPct val="0"/>
              </a:spcBef>
              <a:spcAft>
                <a:spcPct val="0"/>
              </a:spcAft>
            </a:pPr>
            <a:endParaRPr lang="en-US" sz="993"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62" y="897994"/>
            <a:ext cx="8605476" cy="1498284"/>
          </a:xfrm>
        </p:spPr>
        <p:txBody>
          <a:bodyPr/>
          <a:lstStyle>
            <a:lvl1pPr marL="0" indent="0">
              <a:buNone/>
              <a:defRPr sz="2353">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1911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3223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44921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57960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1330184"/>
      </p:ext>
    </p:extLst>
  </p:cSld>
  <p:clrMapOvr>
    <a:masterClrMapping/>
  </p:clrMapOvr>
  <p:transition>
    <p:fade/>
  </p:transition>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83051" y="4648515"/>
            <a:ext cx="8605477" cy="276649"/>
          </a:xfrm>
          <a:prstGeom prst="rect">
            <a:avLst/>
          </a:prstGeom>
          <a:noFill/>
          <a:ln w="12700">
            <a:noFill/>
            <a:miter lim="800000"/>
            <a:headEnd type="none" w="sm" len="sm"/>
            <a:tailEnd type="none" w="sm" len="sm"/>
          </a:ln>
          <a:effectLst/>
        </p:spPr>
        <p:txBody>
          <a:bodyPr vert="horz" wrap="square" lIns="134483" tIns="107586" rIns="134483" bIns="107586" numCol="1" anchor="t" anchorCtr="0" compatLnSpc="1">
            <a:prstTxWarp prst="textNoShape">
              <a:avLst/>
            </a:prstTxWarp>
            <a:spAutoFit/>
          </a:bodyPr>
          <a:lstStyle/>
          <a:p>
            <a:pPr defTabSz="514136" eaLnBrk="0" hangingPunct="0"/>
            <a:r>
              <a:rPr lang="en-US" sz="3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450241" y="2312739"/>
            <a:ext cx="3224135" cy="518021"/>
          </a:xfrm>
          <a:prstGeom prst="rect">
            <a:avLst/>
          </a:prstGeom>
        </p:spPr>
      </p:pic>
    </p:spTree>
    <p:extLst>
      <p:ext uri="{BB962C8B-B14F-4D97-AF65-F5344CB8AC3E}">
        <p14:creationId xmlns:p14="http://schemas.microsoft.com/office/powerpoint/2010/main" val="2469827050"/>
      </p:ext>
    </p:extLst>
  </p:cSld>
  <p:clrMapOvr>
    <a:masterClrMapping/>
  </p:clrMapOvr>
  <p:transition>
    <p:fade/>
  </p:transition>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62" y="891883"/>
            <a:ext cx="8605477" cy="1845826"/>
          </a:xfrm>
          <a:prstGeom prst="rect">
            <a:avLst/>
          </a:prstGeom>
        </p:spPr>
        <p:txBody>
          <a:bodyPr/>
          <a:lstStyle>
            <a:lvl1pPr marL="160211" indent="-160211">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315169" indent="-154958">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475380" indent="-160211">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601448" indent="-126067">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727515" indent="-126067">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4679157"/>
            <a:ext cx="9144001" cy="464344"/>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353" spc="-2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09515431"/>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CP17 Start Bump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OCP Arrow 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048" y="733752"/>
            <a:ext cx="3867149" cy="1796217"/>
          </a:xfrm>
          <a:prstGeom prst="rect">
            <a:avLst/>
          </a:prstGeom>
        </p:spPr>
      </p:pic>
    </p:spTree>
    <p:extLst>
      <p:ext uri="{BB962C8B-B14F-4D97-AF65-F5344CB8AC3E}">
        <p14:creationId xmlns:p14="http://schemas.microsoft.com/office/powerpoint/2010/main" val="64139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CP17 Title/Name 50/3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6913" y="4470519"/>
            <a:ext cx="1353641" cy="67907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086" y="4556938"/>
            <a:ext cx="3030379" cy="604361"/>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527" y="122123"/>
            <a:ext cx="1737360" cy="1823314"/>
          </a:xfrm>
          <a:prstGeom prst="rect">
            <a:avLst/>
          </a:prstGeom>
        </p:spPr>
      </p:pic>
      <p:pic>
        <p:nvPicPr>
          <p:cNvPr id="16" name="Picture 15" descr="Sphere0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868" y="429017"/>
            <a:ext cx="1160145" cy="1160145"/>
          </a:xfrm>
          <a:prstGeom prst="rect">
            <a:avLst/>
          </a:prstGeom>
        </p:spPr>
      </p:pic>
      <p:sp>
        <p:nvSpPr>
          <p:cNvPr id="9" name="Title 1"/>
          <p:cNvSpPr>
            <a:spLocks noGrp="1"/>
          </p:cNvSpPr>
          <p:nvPr>
            <p:ph type="ctrTitle" hasCustomPrompt="1"/>
          </p:nvPr>
        </p:nvSpPr>
        <p:spPr>
          <a:xfrm>
            <a:off x="1143000" y="797379"/>
            <a:ext cx="6858000" cy="1790700"/>
          </a:xfrm>
        </p:spPr>
        <p:txBody>
          <a:bodyPr anchor="b">
            <a:normAutofit/>
          </a:bodyPr>
          <a:lstStyle>
            <a:lvl1pPr algn="l">
              <a:defRPr sz="3800" b="0" i="0" spc="450" baseline="0">
                <a:solidFill>
                  <a:srgbClr val="5E5E5E"/>
                </a:solidFill>
                <a:latin typeface="Franklin Gothic Book" charset="0"/>
                <a:ea typeface="Franklin Gothic Book" charset="0"/>
                <a:cs typeface="Franklin Gothic Book" charset="0"/>
              </a:defRPr>
            </a:lvl1pPr>
          </a:lstStyle>
          <a:p>
            <a:r>
              <a:rPr lang="en-US" dirty="0">
                <a:solidFill>
                  <a:srgbClr val="5F6062"/>
                </a:solidFill>
              </a:rPr>
              <a:t>KEYNOTE PRESENTATION</a:t>
            </a:r>
            <a:br>
              <a:rPr lang="en-US" dirty="0">
                <a:solidFill>
                  <a:srgbClr val="5C6062"/>
                </a:solidFill>
              </a:rPr>
            </a:br>
            <a:r>
              <a:rPr lang="en-US" dirty="0">
                <a:solidFill>
                  <a:srgbClr val="5C6062"/>
                </a:solidFill>
              </a:rPr>
              <a:t>TITLE. 50PT. BOOK.</a:t>
            </a:r>
            <a:endParaRPr lang="en-US" dirty="0"/>
          </a:p>
        </p:txBody>
      </p:sp>
      <p:sp>
        <p:nvSpPr>
          <p:cNvPr id="15" name="Subtitle 6"/>
          <p:cNvSpPr>
            <a:spLocks noGrp="1"/>
          </p:cNvSpPr>
          <p:nvPr>
            <p:ph type="subTitle" idx="1" hasCustomPrompt="1"/>
          </p:nvPr>
        </p:nvSpPr>
        <p:spPr>
          <a:xfrm>
            <a:off x="1143000" y="2648111"/>
            <a:ext cx="6858000" cy="1241822"/>
          </a:xfrm>
        </p:spPr>
        <p:txBody>
          <a:bodyPr>
            <a:normAutofit/>
          </a:bodyPr>
          <a:lstStyle>
            <a:lvl1pPr marL="0" indent="0">
              <a:buNone/>
              <a:defRPr sz="2400">
                <a:solidFill>
                  <a:srgbClr val="616161"/>
                </a:solidFill>
              </a:defRPr>
            </a:lvl1pPr>
          </a:lstStyle>
          <a:p>
            <a:pPr algn="l"/>
            <a:r>
              <a:rPr lang="en-US" dirty="0">
                <a:solidFill>
                  <a:srgbClr val="5F6062"/>
                </a:solidFill>
              </a:rPr>
              <a:t>Name/Title/Company. 32pt. Title Case. Book.</a:t>
            </a:r>
          </a:p>
        </p:txBody>
      </p:sp>
    </p:spTree>
    <p:extLst>
      <p:ext uri="{BB962C8B-B14F-4D97-AF65-F5344CB8AC3E}">
        <p14:creationId xmlns:p14="http://schemas.microsoft.com/office/powerpoint/2010/main" val="2228094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CP17 End Bump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OCP Arrow 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048" y="733752"/>
            <a:ext cx="3867149" cy="1796217"/>
          </a:xfrm>
          <a:prstGeom prst="rect">
            <a:avLst/>
          </a:prstGeom>
        </p:spPr>
      </p:pic>
    </p:spTree>
    <p:extLst>
      <p:ext uri="{BB962C8B-B14F-4D97-AF65-F5344CB8AC3E}">
        <p14:creationId xmlns:p14="http://schemas.microsoft.com/office/powerpoint/2010/main" val="4147170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l="7701" r="17299"/>
          <a:stretch/>
        </p:blipFill>
        <p:spPr>
          <a:xfrm>
            <a:off x="0" y="-566"/>
            <a:ext cx="9144777" cy="5144229"/>
          </a:xfrm>
          <a:prstGeom prst="rect">
            <a:avLst/>
          </a:prstGeom>
        </p:spPr>
      </p:pic>
      <p:sp>
        <p:nvSpPr>
          <p:cNvPr id="7" name="Rectangle 6"/>
          <p:cNvSpPr/>
          <p:nvPr userDrawn="1"/>
        </p:nvSpPr>
        <p:spPr bwMode="auto">
          <a:xfrm>
            <a:off x="268841" y="1563139"/>
            <a:ext cx="5378948" cy="2689656"/>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83" tIns="107586" rIns="134483" bIns="107586" numCol="1" spcCol="0" rtlCol="0" fromWordArt="0" anchor="t" anchorCtr="0" forceAA="0" compatLnSpc="1">
            <a:prstTxWarp prst="textNoShape">
              <a:avLst/>
            </a:prstTxWarp>
            <a:noAutofit/>
          </a:bodyPr>
          <a:lstStyle/>
          <a:p>
            <a:pPr algn="ctr" defTabSz="68574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a:grpSpLocks noChangeAspect="1"/>
          </p:cNvGrpSpPr>
          <p:nvPr userDrawn="1"/>
        </p:nvGrpSpPr>
        <p:grpSpPr bwMode="gray">
          <a:xfrm>
            <a:off x="448251" y="4588589"/>
            <a:ext cx="1255101" cy="202103"/>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0"/>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324"/>
            </a:p>
          </p:txBody>
        </p:sp>
      </p:grpSp>
      <p:sp>
        <p:nvSpPr>
          <p:cNvPr id="9" name="Title 1"/>
          <p:cNvSpPr>
            <a:spLocks noGrp="1"/>
          </p:cNvSpPr>
          <p:nvPr>
            <p:ph type="title" hasCustomPrompt="1"/>
          </p:nvPr>
        </p:nvSpPr>
        <p:spPr bwMode="auto">
          <a:xfrm>
            <a:off x="269262" y="1563140"/>
            <a:ext cx="5379006" cy="1344828"/>
          </a:xfrm>
          <a:noFill/>
        </p:spPr>
        <p:txBody>
          <a:bodyPr lIns="146304" tIns="91440" rIns="146304" bIns="91440" anchor="t" anchorCtr="0"/>
          <a:lstStyle>
            <a:lvl1pPr>
              <a:defRPr sz="3530" spc="-55" baseline="0">
                <a:gradFill>
                  <a:gsLst>
                    <a:gs pos="17593">
                      <a:srgbClr val="FFFFFF"/>
                    </a:gs>
                    <a:gs pos="4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9262" y="2907953"/>
            <a:ext cx="5379006" cy="1344828"/>
          </a:xfrm>
        </p:spPr>
        <p:txBody>
          <a:bodyPr tIns="109728" bIns="109728">
            <a:noAutofit/>
          </a:bodyPr>
          <a:lstStyle>
            <a:lvl1pPr marL="0" indent="0">
              <a:spcBef>
                <a:spcPts val="0"/>
              </a:spcBef>
              <a:buNone/>
              <a:defRPr sz="2059">
                <a:gradFill>
                  <a:gsLst>
                    <a:gs pos="17593">
                      <a:srgbClr val="FFFFFF"/>
                    </a:gs>
                    <a:gs pos="46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3231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262" y="2907953"/>
            <a:ext cx="6275507" cy="1345996"/>
          </a:xfrm>
          <a:noFill/>
        </p:spPr>
        <p:txBody>
          <a:bodyPr lIns="146304" tIns="109728" rIns="146304" bIns="109728">
            <a:noAutofit/>
          </a:bodyPr>
          <a:lstStyle>
            <a:lvl1pPr marL="0" indent="0">
              <a:spcBef>
                <a:spcPts val="0"/>
              </a:spcBef>
              <a:buNone/>
              <a:defRPr sz="205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62" y="1556880"/>
            <a:ext cx="7172008" cy="1351077"/>
          </a:xfrm>
          <a:noFill/>
        </p:spPr>
        <p:txBody>
          <a:bodyPr lIns="146304" tIns="91440" rIns="146304" bIns="91440" anchor="t" anchorCtr="0"/>
          <a:lstStyle>
            <a:lvl1pPr>
              <a:defRPr sz="3530" spc="-55" baseline="0">
                <a:gradFill>
                  <a:gsLst>
                    <a:gs pos="74747">
                      <a:schemeClr val="tx1"/>
                    </a:gs>
                    <a:gs pos="56000">
                      <a:schemeClr val="tx1"/>
                    </a:gs>
                  </a:gsLst>
                  <a:lin ang="5400000" scaled="0"/>
                </a:gradFill>
              </a:defRPr>
            </a:lvl1pPr>
          </a:lstStyle>
          <a:p>
            <a:r>
              <a:rPr lang="en-US" dirty="0"/>
              <a:t>Presentation title</a:t>
            </a:r>
          </a:p>
        </p:txBody>
      </p:sp>
      <p:grpSp>
        <p:nvGrpSpPr>
          <p:cNvPr id="6" name="Group 5"/>
          <p:cNvGrpSpPr>
            <a:grpSpLocks noChangeAspect="1"/>
          </p:cNvGrpSpPr>
          <p:nvPr userDrawn="1"/>
        </p:nvGrpSpPr>
        <p:grpSpPr bwMode="gray">
          <a:xfrm>
            <a:off x="448251" y="4588589"/>
            <a:ext cx="1255101" cy="202103"/>
            <a:chOff x="457200" y="1643393"/>
            <a:chExt cx="4492753" cy="964540"/>
          </a:xfrm>
        </p:grpSpPr>
        <p:pic>
          <p:nvPicPr>
            <p:cNvPr id="8" name="Picture 7"/>
            <p:cNvPicPr>
              <a:picLocks noChangeAspect="1"/>
            </p:cNvPicPr>
            <p:nvPr/>
          </p:nvPicPr>
          <p:blipFill>
            <a:blip r:embed="rId2"/>
            <a:stretch>
              <a:fillRect/>
            </a:stretch>
          </p:blipFill>
          <p:spPr bwMode="gray">
            <a:xfrm>
              <a:off x="457200" y="1643393"/>
              <a:ext cx="964540" cy="964540"/>
            </a:xfrm>
            <a:prstGeom prst="rect">
              <a:avLst/>
            </a:prstGeom>
          </p:spPr>
        </p:pic>
        <p:sp>
          <p:nvSpPr>
            <p:cNvPr id="10" name="Freeform 9"/>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324"/>
            </a:p>
          </p:txBody>
        </p:sp>
      </p:grpSp>
    </p:spTree>
    <p:extLst>
      <p:ext uri="{BB962C8B-B14F-4D97-AF65-F5344CB8AC3E}">
        <p14:creationId xmlns:p14="http://schemas.microsoft.com/office/powerpoint/2010/main" val="411776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62" y="891882"/>
            <a:ext cx="8605477" cy="1497589"/>
          </a:xfrm>
        </p:spPr>
        <p:txBody>
          <a:bodyPr lIns="164592" rIns="164592"/>
          <a:lstStyle>
            <a:lvl1pPr marL="0" indent="0">
              <a:buNone/>
              <a:defRPr sz="2647">
                <a:gradFill>
                  <a:gsLst>
                    <a:gs pos="1250">
                      <a:schemeClr val="tx2"/>
                    </a:gs>
                    <a:gs pos="99000">
                      <a:schemeClr val="tx2"/>
                    </a:gs>
                  </a:gsLst>
                  <a:lin ang="5400000" scaled="0"/>
                </a:gradFill>
              </a:defRPr>
            </a:lvl1pPr>
            <a:lvl2pPr marL="0" indent="0">
              <a:buFontTx/>
              <a:buNone/>
              <a:defRPr sz="1471"/>
            </a:lvl2pPr>
            <a:lvl3pPr marL="126067" indent="0">
              <a:buNone/>
              <a:defRPr/>
            </a:lvl3pPr>
            <a:lvl4pPr marL="252135" indent="0">
              <a:buNone/>
              <a:defRPr/>
            </a:lvl4pPr>
            <a:lvl5pPr marL="37820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771201"/>
      </p:ext>
    </p:extLst>
  </p:cSld>
  <p:clrMapOvr>
    <a:masterClrMapping/>
  </p:clrMapOvr>
  <p:transition>
    <p:fade/>
  </p:transition>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62" y="891882"/>
            <a:ext cx="8605477" cy="1497589"/>
          </a:xfrm>
        </p:spPr>
        <p:txBody>
          <a:bodyPr lIns="164592" rIns="164592"/>
          <a:lstStyle>
            <a:lvl1pPr marL="0" indent="0">
              <a:buNone/>
              <a:defRPr>
                <a:gradFill>
                  <a:gsLst>
                    <a:gs pos="1250">
                      <a:schemeClr val="tx1"/>
                    </a:gs>
                    <a:gs pos="99000">
                      <a:schemeClr val="tx1"/>
                    </a:gs>
                  </a:gsLst>
                  <a:lin ang="5400000" scaled="0"/>
                </a:gradFill>
              </a:defRPr>
            </a:lvl1pPr>
            <a:lvl2pPr marL="0" indent="0">
              <a:buFontTx/>
              <a:buNone/>
              <a:defRPr sz="1471"/>
            </a:lvl2pPr>
            <a:lvl3pPr marL="126067" indent="0">
              <a:buNone/>
              <a:defRPr/>
            </a:lvl3pPr>
            <a:lvl4pPr marL="252135" indent="0">
              <a:buNone/>
              <a:defRPr/>
            </a:lvl4pPr>
            <a:lvl5pPr marL="37820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57162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62" y="891883"/>
            <a:ext cx="8605477" cy="1547347"/>
          </a:xfrm>
        </p:spPr>
        <p:txBody>
          <a:bodyPr wrap="square">
            <a:spAutoFit/>
          </a:bodyPr>
          <a:lstStyle>
            <a:lvl1pPr>
              <a:defRPr sz="264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77250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62" y="890733"/>
            <a:ext cx="4123905" cy="1456809"/>
          </a:xfrm>
        </p:spPr>
        <p:txBody>
          <a:bodyPr wrap="square">
            <a:spAutoFit/>
          </a:bodyPr>
          <a:lstStyle>
            <a:lvl1pPr marL="0" indent="0">
              <a:spcBef>
                <a:spcPts val="675"/>
              </a:spcBef>
              <a:buClr>
                <a:schemeClr val="tx1"/>
              </a:buClr>
              <a:buFont typeface="Wingdings" pitchFamily="2" charset="2"/>
              <a:buNone/>
              <a:defRPr sz="2353"/>
            </a:lvl1pPr>
            <a:lvl2pPr marL="0" indent="0">
              <a:buNone/>
              <a:defRPr sz="1471"/>
            </a:lvl2pPr>
            <a:lvl3pPr marL="127818" indent="0">
              <a:buNone/>
              <a:tabLst/>
              <a:defRPr sz="1471"/>
            </a:lvl3pPr>
            <a:lvl4pPr marL="253886" indent="0">
              <a:buNone/>
              <a:defRPr/>
            </a:lvl4pPr>
            <a:lvl5pPr marL="37820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751253" y="890733"/>
            <a:ext cx="4123905" cy="1456809"/>
          </a:xfrm>
        </p:spPr>
        <p:txBody>
          <a:bodyPr wrap="square">
            <a:spAutoFit/>
          </a:bodyPr>
          <a:lstStyle>
            <a:lvl1pPr marL="0" indent="0">
              <a:spcBef>
                <a:spcPts val="675"/>
              </a:spcBef>
              <a:buClr>
                <a:schemeClr val="tx1"/>
              </a:buClr>
              <a:buFont typeface="Wingdings" pitchFamily="2" charset="2"/>
              <a:buNone/>
              <a:defRPr sz="2353"/>
            </a:lvl1pPr>
            <a:lvl2pPr marL="0" indent="0">
              <a:buNone/>
              <a:defRPr sz="1471"/>
            </a:lvl2pPr>
            <a:lvl3pPr marL="127818" indent="0">
              <a:buNone/>
              <a:tabLst/>
              <a:defRPr sz="1471"/>
            </a:lvl3pPr>
            <a:lvl4pPr marL="253886" indent="0">
              <a:buNone/>
              <a:defRPr/>
            </a:lvl4pPr>
            <a:lvl5pPr marL="37820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880814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40" y="890733"/>
            <a:ext cx="4123905" cy="1456809"/>
          </a:xfrm>
        </p:spPr>
        <p:txBody>
          <a:bodyPr wrap="square">
            <a:spAutoFit/>
          </a:bodyPr>
          <a:lstStyle>
            <a:lvl1pPr marL="158460" indent="-158460">
              <a:spcBef>
                <a:spcPts val="675"/>
              </a:spcBef>
              <a:buClr>
                <a:schemeClr val="tx1"/>
              </a:buClr>
              <a:buFont typeface="Arial" pitchFamily="34" charset="0"/>
              <a:buChar char="•"/>
              <a:defRPr sz="2353"/>
            </a:lvl1pPr>
            <a:lvl2pPr marL="292925" indent="-128602">
              <a:defRPr sz="1471"/>
            </a:lvl2pPr>
            <a:lvl3pPr marL="385805" indent="-92879">
              <a:tabLst/>
              <a:defRPr sz="1471"/>
            </a:lvl3pPr>
            <a:lvl4pPr marL="485827" indent="-100023">
              <a:defRPr/>
            </a:lvl4pPr>
            <a:lvl5pPr marL="578707" indent="-9287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751253" y="890733"/>
            <a:ext cx="4123905" cy="1456809"/>
          </a:xfrm>
        </p:spPr>
        <p:txBody>
          <a:bodyPr wrap="square">
            <a:spAutoFit/>
          </a:bodyPr>
          <a:lstStyle>
            <a:lvl1pPr marL="158460" indent="-158460">
              <a:spcBef>
                <a:spcPts val="675"/>
              </a:spcBef>
              <a:buClr>
                <a:schemeClr val="tx1"/>
              </a:buClr>
              <a:buFont typeface="Arial" pitchFamily="34" charset="0"/>
              <a:buChar char="•"/>
              <a:defRPr sz="2353"/>
            </a:lvl1pPr>
            <a:lvl2pPr marL="292925" indent="-128602">
              <a:defRPr sz="1471"/>
            </a:lvl2pPr>
            <a:lvl3pPr marL="385805" indent="-92879">
              <a:tabLst/>
              <a:defRPr sz="1471"/>
            </a:lvl3pPr>
            <a:lvl4pPr marL="485827" indent="-100023">
              <a:defRPr/>
            </a:lvl4pPr>
            <a:lvl5pPr marL="578707" indent="-9287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58175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039076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889767"/>
            <a:ext cx="7172010" cy="2023491"/>
          </a:xfrm>
          <a:noFill/>
        </p:spPr>
        <p:txBody>
          <a:bodyPr tIns="91440" bIns="91440" anchor="t" anchorCtr="0"/>
          <a:lstStyle>
            <a:lvl1pPr>
              <a:defRPr sz="4412" spc="-55"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63" y="2907960"/>
            <a:ext cx="7172008" cy="1345411"/>
          </a:xfrm>
          <a:noFill/>
        </p:spPr>
        <p:txBody>
          <a:bodyPr lIns="182880" tIns="146304" rIns="182880" bIns="146304">
            <a:noAutofit/>
          </a:bodyPr>
          <a:lstStyle>
            <a:lvl1pPr marL="0" indent="0">
              <a:spcBef>
                <a:spcPts val="0"/>
              </a:spcBef>
              <a:buNone/>
              <a:defRPr sz="205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633902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889767"/>
            <a:ext cx="7172009" cy="2023491"/>
          </a:xfrm>
          <a:noFill/>
        </p:spPr>
        <p:txBody>
          <a:bodyPr tIns="91440" bIns="91440" anchor="t" anchorCtr="0"/>
          <a:lstStyle>
            <a:lvl1pPr>
              <a:defRPr lang="en-US" sz="4412" b="0" kern="1200" cap="none" spc="-55"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6584490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2198311"/>
            <a:ext cx="8605477" cy="795731"/>
          </a:xfrm>
          <a:noFill/>
        </p:spPr>
        <p:txBody>
          <a:bodyPr wrap="square" tIns="91440" bIns="91440" anchor="t" anchorCtr="0">
            <a:spAutoFit/>
          </a:bodyPr>
          <a:lstStyle>
            <a:lvl1pPr>
              <a:defRPr sz="4412" spc="-5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445818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2198311"/>
            <a:ext cx="8596568" cy="795731"/>
          </a:xfrm>
          <a:noFill/>
        </p:spPr>
        <p:txBody>
          <a:bodyPr wrap="square" tIns="91440" bIns="91440" anchor="t" anchorCtr="0">
            <a:spAutoFit/>
          </a:bodyPr>
          <a:lstStyle>
            <a:lvl1pPr>
              <a:defRPr sz="4412" spc="-5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7603920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2" y="2198311"/>
            <a:ext cx="8605477" cy="795731"/>
          </a:xfrm>
          <a:noFill/>
        </p:spPr>
        <p:txBody>
          <a:bodyPr wrap="square" tIns="91440" bIns="91440" anchor="t" anchorCtr="0">
            <a:spAutoFit/>
          </a:bodyPr>
          <a:lstStyle>
            <a:lvl1pPr>
              <a:defRPr sz="4412" spc="-5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409571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62" y="891882"/>
            <a:ext cx="8605477" cy="1497589"/>
          </a:xfrm>
        </p:spPr>
        <p:txBody>
          <a:bodyPr lIns="164592" rIns="164592"/>
          <a:lstStyle>
            <a:lvl1pPr marL="0" indent="0">
              <a:buNone/>
              <a:defRPr>
                <a:gradFill>
                  <a:gsLst>
                    <a:gs pos="1250">
                      <a:schemeClr val="tx1"/>
                    </a:gs>
                    <a:gs pos="99000">
                      <a:schemeClr val="tx1"/>
                    </a:gs>
                  </a:gsLst>
                  <a:lin ang="5400000" scaled="0"/>
                </a:gradFill>
              </a:defRPr>
            </a:lvl1pPr>
            <a:lvl2pPr marL="0" indent="0">
              <a:buFontTx/>
              <a:buNone/>
              <a:defRPr sz="1471"/>
            </a:lvl2pPr>
            <a:lvl3pPr marL="126067" indent="0">
              <a:buNone/>
              <a:defRPr/>
            </a:lvl3pPr>
            <a:lvl4pPr marL="252135" indent="0">
              <a:buNone/>
              <a:defRPr/>
            </a:lvl4pPr>
            <a:lvl5pPr marL="37820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1527010"/>
      </p:ext>
    </p:extLst>
  </p:cSld>
  <p:clrMapOvr>
    <a:masterClrMapping/>
  </p:clrMapOvr>
  <p:transition>
    <p:fade/>
  </p:transition>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796" y="912898"/>
            <a:ext cx="4123905" cy="688715"/>
          </a:xfrm>
        </p:spPr>
        <p:txBody>
          <a:bodyPr wrap="square">
            <a:spAutoFit/>
          </a:bodyPr>
          <a:lstStyle>
            <a:lvl1pPr>
              <a:defRPr sz="3639" baseline="0">
                <a:gradFill>
                  <a:gsLst>
                    <a:gs pos="1250">
                      <a:schemeClr val="tx1"/>
                    </a:gs>
                    <a:gs pos="100000">
                      <a:schemeClr val="tx1"/>
                    </a:gs>
                  </a:gsLst>
                  <a:lin ang="5400000" scaled="0"/>
                </a:gradFill>
              </a:defRPr>
            </a:lvl1pPr>
          </a:lstStyle>
          <a:p>
            <a:r>
              <a:rPr lang="en-US" dirty="0"/>
              <a:t>50/50 photo layout</a:t>
            </a:r>
          </a:p>
        </p:txBody>
      </p:sp>
      <p:sp>
        <p:nvSpPr>
          <p:cNvPr id="4" name="Picture Placeholder 3"/>
          <p:cNvSpPr>
            <a:spLocks noGrp="1"/>
          </p:cNvSpPr>
          <p:nvPr>
            <p:ph type="pic" sz="quarter" idx="10" hasCustomPrompt="1"/>
          </p:nvPr>
        </p:nvSpPr>
        <p:spPr>
          <a:xfrm>
            <a:off x="4572778" y="0"/>
            <a:ext cx="4571222" cy="5143500"/>
          </a:xfrm>
          <a:blipFill>
            <a:blip r:embed="rId2"/>
            <a:stretch>
              <a:fillRect/>
            </a:stretch>
          </a:blipFill>
        </p:spPr>
        <p:txBody>
          <a:bodyPr lIns="0" tIns="0" rIns="0" bIns="0" anchor="ctr">
            <a:noAutofit/>
          </a:bodyPr>
          <a:lstStyle>
            <a:lvl1pPr marL="0" indent="0" algn="ctr">
              <a:lnSpc>
                <a:spcPct val="150000"/>
              </a:lnSpc>
              <a:spcBef>
                <a:spcPts val="0"/>
              </a:spcBef>
              <a:buNone/>
              <a:defRPr sz="2059" baseline="0">
                <a:solidFill>
                  <a:srgbClr val="FFFFFF"/>
                </a:solidFill>
              </a:defRPr>
            </a:lvl1pPr>
          </a:lstStyle>
          <a:p>
            <a:r>
              <a:rPr lang="en-US" dirty="0"/>
              <a:t>Click on icon below</a:t>
            </a:r>
            <a:br>
              <a:rPr lang="en-US" dirty="0"/>
            </a:br>
            <a:r>
              <a:rPr lang="en-US" dirty="0"/>
              <a:t>to insert a new photo</a:t>
            </a:r>
          </a:p>
        </p:txBody>
      </p:sp>
    </p:spTree>
    <p:extLst>
      <p:ext uri="{BB962C8B-B14F-4D97-AF65-F5344CB8AC3E}">
        <p14:creationId xmlns:p14="http://schemas.microsoft.com/office/powerpoint/2010/main" val="766393317"/>
      </p:ext>
    </p:extLst>
  </p:cSld>
  <p:clrMapOvr>
    <a:masterClrMapping/>
  </p:clrMapOvr>
  <p:transition>
    <p:fade/>
  </p:transition>
  <p:extLst mod="1">
    <p:ext uri="{DCECCB84-F9BA-43D5-87BE-67443E8EF086}">
      <p15:sldGuideLst xmlns:p15="http://schemas.microsoft.com/office/powerpoint/2012/main">
        <p15:guide id="1" pos="293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89917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8516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63713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48138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720" tIns="25720" rIns="25720" bIns="25720" numCol="1" spcCol="0" rtlCol="0" fromWordArt="0" anchor="ctr" anchorCtr="0" forceAA="0" compatLnSpc="1">
            <a:prstTxWarp prst="textNoShape">
              <a:avLst/>
            </a:prstTxWarp>
            <a:noAutofit/>
          </a:bodyPr>
          <a:lstStyle/>
          <a:p>
            <a:pPr algn="ctr" defTabSz="514237" fontAlgn="base">
              <a:spcBef>
                <a:spcPct val="0"/>
              </a:spcBef>
              <a:spcAft>
                <a:spcPct val="0"/>
              </a:spcAft>
            </a:pPr>
            <a:endParaRPr lang="en-US" sz="993"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62" y="897994"/>
            <a:ext cx="8605476" cy="1498284"/>
          </a:xfrm>
        </p:spPr>
        <p:txBody>
          <a:bodyPr/>
          <a:lstStyle>
            <a:lvl1pPr marL="0" indent="0">
              <a:buNone/>
              <a:defRPr sz="2353">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1911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3223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44921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57960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469093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83051" y="4648515"/>
            <a:ext cx="8605477" cy="276649"/>
          </a:xfrm>
          <a:prstGeom prst="rect">
            <a:avLst/>
          </a:prstGeom>
          <a:noFill/>
          <a:ln w="12700">
            <a:noFill/>
            <a:miter lim="800000"/>
            <a:headEnd type="none" w="sm" len="sm"/>
            <a:tailEnd type="none" w="sm" len="sm"/>
          </a:ln>
          <a:effectLst/>
        </p:spPr>
        <p:txBody>
          <a:bodyPr vert="horz" wrap="square" lIns="134483" tIns="107586" rIns="134483" bIns="107586" numCol="1" anchor="t" anchorCtr="0" compatLnSpc="1">
            <a:prstTxWarp prst="textNoShape">
              <a:avLst/>
            </a:prstTxWarp>
            <a:spAutoFit/>
          </a:bodyPr>
          <a:lstStyle/>
          <a:p>
            <a:pPr defTabSz="514136" eaLnBrk="0" hangingPunct="0"/>
            <a:r>
              <a:rPr lang="en-US" sz="3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0243" y="2312739"/>
            <a:ext cx="3224131" cy="518021"/>
          </a:xfrm>
          <a:prstGeom prst="rect">
            <a:avLst/>
          </a:prstGeom>
        </p:spPr>
      </p:pic>
    </p:spTree>
    <p:extLst>
      <p:ext uri="{BB962C8B-B14F-4D97-AF65-F5344CB8AC3E}">
        <p14:creationId xmlns:p14="http://schemas.microsoft.com/office/powerpoint/2010/main" val="9253591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62" y="891883"/>
            <a:ext cx="8605477" cy="1845826"/>
          </a:xfrm>
          <a:prstGeom prst="rect">
            <a:avLst/>
          </a:prstGeom>
        </p:spPr>
        <p:txBody>
          <a:bodyPr/>
          <a:lstStyle>
            <a:lvl1pPr marL="160211" indent="-160211">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315169" indent="-154958">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475380" indent="-160211">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601448" indent="-126067">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727515" indent="-126067">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4679157"/>
            <a:ext cx="9144001" cy="464344"/>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353" spc="-2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38152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62" y="891883"/>
            <a:ext cx="8605477" cy="1547347"/>
          </a:xfrm>
        </p:spPr>
        <p:txBody>
          <a:bodyPr wrap="square">
            <a:spAutoFit/>
          </a:bodyPr>
          <a:lstStyle>
            <a:lvl1pPr>
              <a:defRPr sz="2647">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6635642"/>
      </p:ext>
    </p:extLst>
  </p:cSld>
  <p:clrMapOvr>
    <a:masterClrMapping/>
  </p:clrMapOvr>
  <p:transition>
    <p:fade/>
  </p:transition>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62" y="891883"/>
            <a:ext cx="8605477" cy="1547347"/>
          </a:xfrm>
        </p:spPr>
        <p:txBody>
          <a:bodyPr wrap="square">
            <a:spAutoFit/>
          </a:bodyPr>
          <a:lstStyle>
            <a:lvl1pPr>
              <a:defRPr sz="264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4784427"/>
      </p:ext>
    </p:extLst>
  </p:cSld>
  <p:clrMapOvr>
    <a:masterClrMapping/>
  </p:clrMapOvr>
  <p:transition>
    <p:fade/>
  </p:transition>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62" y="891882"/>
            <a:ext cx="4123905" cy="1456809"/>
          </a:xfrm>
        </p:spPr>
        <p:txBody>
          <a:bodyPr wrap="square">
            <a:spAutoFit/>
          </a:bodyPr>
          <a:lstStyle>
            <a:lvl1pPr marL="0" indent="0">
              <a:spcBef>
                <a:spcPts val="675"/>
              </a:spcBef>
              <a:buClr>
                <a:schemeClr val="tx1"/>
              </a:buClr>
              <a:buFont typeface="Wingdings" pitchFamily="2" charset="2"/>
              <a:buNone/>
              <a:defRPr sz="2353">
                <a:gradFill>
                  <a:gsLst>
                    <a:gs pos="1250">
                      <a:schemeClr val="tx2"/>
                    </a:gs>
                    <a:gs pos="99000">
                      <a:schemeClr val="tx2"/>
                    </a:gs>
                  </a:gsLst>
                  <a:lin ang="5400000" scaled="0"/>
                </a:gradFill>
              </a:defRPr>
            </a:lvl1pPr>
            <a:lvl2pPr marL="0" indent="0">
              <a:buNone/>
              <a:defRPr sz="1471"/>
            </a:lvl2pPr>
            <a:lvl3pPr marL="127818" indent="0">
              <a:buNone/>
              <a:tabLst/>
              <a:defRPr sz="1471"/>
            </a:lvl3pPr>
            <a:lvl4pPr marL="253886" indent="0">
              <a:buNone/>
              <a:defRPr/>
            </a:lvl4pPr>
            <a:lvl5pPr marL="37820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751253" y="890733"/>
            <a:ext cx="4123905" cy="1456809"/>
          </a:xfrm>
        </p:spPr>
        <p:txBody>
          <a:bodyPr wrap="square">
            <a:spAutoFit/>
          </a:bodyPr>
          <a:lstStyle>
            <a:lvl1pPr marL="0" indent="0">
              <a:spcBef>
                <a:spcPts val="675"/>
              </a:spcBef>
              <a:buClr>
                <a:schemeClr val="tx1"/>
              </a:buClr>
              <a:buFont typeface="Wingdings" pitchFamily="2" charset="2"/>
              <a:buNone/>
              <a:defRPr sz="2353">
                <a:gradFill>
                  <a:gsLst>
                    <a:gs pos="1250">
                      <a:schemeClr val="tx2"/>
                    </a:gs>
                    <a:gs pos="99000">
                      <a:schemeClr val="tx2"/>
                    </a:gs>
                  </a:gsLst>
                  <a:lin ang="5400000" scaled="0"/>
                </a:gradFill>
              </a:defRPr>
            </a:lvl1pPr>
            <a:lvl2pPr marL="0" indent="0">
              <a:buNone/>
              <a:defRPr sz="1471"/>
            </a:lvl2pPr>
            <a:lvl3pPr marL="127818" indent="0">
              <a:buNone/>
              <a:tabLst/>
              <a:defRPr sz="1471"/>
            </a:lvl3pPr>
            <a:lvl4pPr marL="253886" indent="0">
              <a:buNone/>
              <a:defRPr/>
            </a:lvl4pPr>
            <a:lvl5pPr marL="37820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9802095"/>
      </p:ext>
    </p:extLst>
  </p:cSld>
  <p:clrMapOvr>
    <a:masterClrMapping/>
  </p:clrMapOvr>
  <p:transition>
    <p:fade/>
  </p:transition>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62" y="890733"/>
            <a:ext cx="4123905" cy="1456809"/>
          </a:xfrm>
        </p:spPr>
        <p:txBody>
          <a:bodyPr wrap="square">
            <a:spAutoFit/>
          </a:bodyPr>
          <a:lstStyle>
            <a:lvl1pPr marL="0" indent="0">
              <a:spcBef>
                <a:spcPts val="675"/>
              </a:spcBef>
              <a:buClr>
                <a:schemeClr val="tx1"/>
              </a:buClr>
              <a:buFont typeface="Wingdings" pitchFamily="2" charset="2"/>
              <a:buNone/>
              <a:defRPr sz="2353"/>
            </a:lvl1pPr>
            <a:lvl2pPr marL="0" indent="0">
              <a:buNone/>
              <a:defRPr sz="1471"/>
            </a:lvl2pPr>
            <a:lvl3pPr marL="127818" indent="0">
              <a:buNone/>
              <a:tabLst/>
              <a:defRPr sz="1471"/>
            </a:lvl3pPr>
            <a:lvl4pPr marL="253886" indent="0">
              <a:buNone/>
              <a:defRPr/>
            </a:lvl4pPr>
            <a:lvl5pPr marL="37820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751253" y="890733"/>
            <a:ext cx="4123905" cy="1456809"/>
          </a:xfrm>
        </p:spPr>
        <p:txBody>
          <a:bodyPr wrap="square">
            <a:spAutoFit/>
          </a:bodyPr>
          <a:lstStyle>
            <a:lvl1pPr marL="0" indent="0">
              <a:spcBef>
                <a:spcPts val="675"/>
              </a:spcBef>
              <a:buClr>
                <a:schemeClr val="tx1"/>
              </a:buClr>
              <a:buFont typeface="Wingdings" pitchFamily="2" charset="2"/>
              <a:buNone/>
              <a:defRPr sz="2353"/>
            </a:lvl1pPr>
            <a:lvl2pPr marL="0" indent="0">
              <a:buNone/>
              <a:defRPr sz="1471"/>
            </a:lvl2pPr>
            <a:lvl3pPr marL="127818" indent="0">
              <a:buNone/>
              <a:tabLst/>
              <a:defRPr sz="1471"/>
            </a:lvl3pPr>
            <a:lvl4pPr marL="253886" indent="0">
              <a:buNone/>
              <a:defRPr/>
            </a:lvl4pPr>
            <a:lvl5pPr marL="37820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94493"/>
      </p:ext>
    </p:extLst>
  </p:cSld>
  <p:clrMapOvr>
    <a:masterClrMapping/>
  </p:clrMapOvr>
  <p:transition>
    <p:fad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8841" y="890733"/>
            <a:ext cx="4123905" cy="1456809"/>
          </a:xfrm>
        </p:spPr>
        <p:txBody>
          <a:bodyPr wrap="square">
            <a:spAutoFit/>
          </a:bodyPr>
          <a:lstStyle>
            <a:lvl1pPr marL="158460" indent="-158460">
              <a:spcBef>
                <a:spcPts val="675"/>
              </a:spcBef>
              <a:buClr>
                <a:schemeClr val="tx2"/>
              </a:buClr>
              <a:buFont typeface="Arial" pitchFamily="34" charset="0"/>
              <a:buChar char="•"/>
              <a:defRPr sz="2353">
                <a:gradFill>
                  <a:gsLst>
                    <a:gs pos="1250">
                      <a:schemeClr val="tx2"/>
                    </a:gs>
                    <a:gs pos="99000">
                      <a:schemeClr val="tx2"/>
                    </a:gs>
                  </a:gsLst>
                  <a:lin ang="5400000" scaled="0"/>
                </a:gradFill>
              </a:defRPr>
            </a:lvl1pPr>
            <a:lvl2pPr marL="292925" indent="-128602">
              <a:defRPr sz="1471"/>
            </a:lvl2pPr>
            <a:lvl3pPr marL="385805" indent="-92879">
              <a:tabLst/>
              <a:defRPr sz="1471"/>
            </a:lvl3pPr>
            <a:lvl4pPr marL="485827" indent="-100023">
              <a:defRPr/>
            </a:lvl4pPr>
            <a:lvl5pPr marL="578707" indent="-9287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751253" y="890733"/>
            <a:ext cx="4123905" cy="1456809"/>
          </a:xfrm>
        </p:spPr>
        <p:txBody>
          <a:bodyPr wrap="square">
            <a:spAutoFit/>
          </a:bodyPr>
          <a:lstStyle>
            <a:lvl1pPr marL="158460" indent="-158460">
              <a:spcBef>
                <a:spcPts val="675"/>
              </a:spcBef>
              <a:buClr>
                <a:schemeClr val="tx2"/>
              </a:buClr>
              <a:buFont typeface="Arial" pitchFamily="34" charset="0"/>
              <a:buChar char="•"/>
              <a:defRPr sz="2353">
                <a:gradFill>
                  <a:gsLst>
                    <a:gs pos="1250">
                      <a:schemeClr val="tx2"/>
                    </a:gs>
                    <a:gs pos="99000">
                      <a:schemeClr val="tx2"/>
                    </a:gs>
                  </a:gsLst>
                  <a:lin ang="5400000" scaled="0"/>
                </a:gradFill>
              </a:defRPr>
            </a:lvl1pPr>
            <a:lvl2pPr marL="292925" indent="-128602">
              <a:defRPr sz="1471"/>
            </a:lvl2pPr>
            <a:lvl3pPr marL="385805" indent="-92879">
              <a:tabLst/>
              <a:defRPr sz="1471"/>
            </a:lvl3pPr>
            <a:lvl4pPr marL="485827" indent="-100023">
              <a:defRPr/>
            </a:lvl4pPr>
            <a:lvl5pPr marL="578707" indent="-9287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938853"/>
      </p:ext>
    </p:extLst>
  </p:cSld>
  <p:clrMapOvr>
    <a:masterClrMapping/>
  </p:clrMapOvr>
  <p:transition>
    <p:fade/>
  </p:transition>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62" y="217135"/>
            <a:ext cx="8605476" cy="674749"/>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62" y="891886"/>
            <a:ext cx="8605477" cy="1547347"/>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9"/>
          <a:stretch>
            <a:fillRect/>
          </a:stretch>
        </p:blipFill>
        <p:spPr>
          <a:xfrm rot="5400000">
            <a:off x="6906561" y="2243275"/>
            <a:ext cx="5143967" cy="657417"/>
          </a:xfrm>
          <a:prstGeom prst="rect">
            <a:avLst/>
          </a:prstGeom>
        </p:spPr>
      </p:pic>
    </p:spTree>
    <p:extLst>
      <p:ext uri="{BB962C8B-B14F-4D97-AF65-F5344CB8AC3E}">
        <p14:creationId xmlns:p14="http://schemas.microsoft.com/office/powerpoint/2010/main" val="5108203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4" r:id="rId27"/>
  </p:sldLayoutIdLst>
  <p:transition>
    <p:fade/>
  </p:transition>
  <p:hf hdr="0"/>
  <p:txStyles>
    <p:titleStyle>
      <a:lvl1pPr algn="l" defTabSz="514385" rtl="0" eaLnBrk="1" latinLnBrk="0" hangingPunct="1">
        <a:lnSpc>
          <a:spcPct val="90000"/>
        </a:lnSpc>
        <a:spcBef>
          <a:spcPct val="0"/>
        </a:spcBef>
        <a:buNone/>
        <a:defRPr lang="en-US" sz="3236" b="0" kern="1200" cap="none" spc="-5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9101" marR="0" indent="-189101" algn="l" defTabSz="514385" rtl="0" eaLnBrk="1" fontAlgn="auto" latinLnBrk="0" hangingPunct="1">
        <a:lnSpc>
          <a:spcPct val="90000"/>
        </a:lnSpc>
        <a:spcBef>
          <a:spcPct val="20000"/>
        </a:spcBef>
        <a:spcAft>
          <a:spcPts val="0"/>
        </a:spcAft>
        <a:buClrTx/>
        <a:buSzPct val="90000"/>
        <a:buFont typeface="Arial" pitchFamily="34" charset="0"/>
        <a:buChar char="•"/>
        <a:tabLst/>
        <a:defRPr sz="2647" kern="1200" spc="0" baseline="0">
          <a:gradFill>
            <a:gsLst>
              <a:gs pos="1250">
                <a:schemeClr val="tx1"/>
              </a:gs>
              <a:gs pos="100000">
                <a:schemeClr val="tx1"/>
              </a:gs>
            </a:gsLst>
            <a:lin ang="5400000" scaled="0"/>
          </a:gradFill>
          <a:latin typeface="+mj-lt"/>
          <a:ea typeface="+mn-ea"/>
          <a:cs typeface="+mn-cs"/>
        </a:defRPr>
      </a:lvl1pPr>
      <a:lvl2pPr marL="339728" marR="0" indent="-150601" algn="l" defTabSz="51438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463477" marR="0" indent="-124917" algn="l" defTabSz="51438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587226" marR="0" indent="-124917" algn="l" defTabSz="51438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672450" marR="0" indent="-124917" algn="l" defTabSz="51438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414559"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6pPr>
      <a:lvl7pPr marL="1671752"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7pPr>
      <a:lvl8pPr marL="1928945"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8pPr>
      <a:lvl9pPr marL="2186138"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9pPr>
    </p:bodyStyle>
    <p:otherStyle>
      <a:defPPr>
        <a:defRPr lang="en-US"/>
      </a:defPPr>
      <a:lvl1pPr marL="0" algn="l" defTabSz="514385" rtl="0" eaLnBrk="1" latinLnBrk="0" hangingPunct="1">
        <a:defRPr sz="993" kern="1200">
          <a:solidFill>
            <a:schemeClr val="tx1"/>
          </a:solidFill>
          <a:latin typeface="+mn-lt"/>
          <a:ea typeface="+mn-ea"/>
          <a:cs typeface="+mn-cs"/>
        </a:defRPr>
      </a:lvl1pPr>
      <a:lvl2pPr marL="257193" algn="l" defTabSz="514385" rtl="0" eaLnBrk="1" latinLnBrk="0" hangingPunct="1">
        <a:defRPr sz="993" kern="1200">
          <a:solidFill>
            <a:schemeClr val="tx1"/>
          </a:solidFill>
          <a:latin typeface="+mn-lt"/>
          <a:ea typeface="+mn-ea"/>
          <a:cs typeface="+mn-cs"/>
        </a:defRPr>
      </a:lvl2pPr>
      <a:lvl3pPr marL="514385" algn="l" defTabSz="514385" rtl="0" eaLnBrk="1" latinLnBrk="0" hangingPunct="1">
        <a:defRPr sz="993" kern="1200">
          <a:solidFill>
            <a:schemeClr val="tx1"/>
          </a:solidFill>
          <a:latin typeface="+mn-lt"/>
          <a:ea typeface="+mn-ea"/>
          <a:cs typeface="+mn-cs"/>
        </a:defRPr>
      </a:lvl3pPr>
      <a:lvl4pPr marL="771578" algn="l" defTabSz="514385" rtl="0" eaLnBrk="1" latinLnBrk="0" hangingPunct="1">
        <a:defRPr sz="993" kern="1200">
          <a:solidFill>
            <a:schemeClr val="tx1"/>
          </a:solidFill>
          <a:latin typeface="+mn-lt"/>
          <a:ea typeface="+mn-ea"/>
          <a:cs typeface="+mn-cs"/>
        </a:defRPr>
      </a:lvl4pPr>
      <a:lvl5pPr marL="1028770" algn="l" defTabSz="514385" rtl="0" eaLnBrk="1" latinLnBrk="0" hangingPunct="1">
        <a:defRPr sz="993" kern="1200">
          <a:solidFill>
            <a:schemeClr val="tx1"/>
          </a:solidFill>
          <a:latin typeface="+mn-lt"/>
          <a:ea typeface="+mn-ea"/>
          <a:cs typeface="+mn-cs"/>
        </a:defRPr>
      </a:lvl5pPr>
      <a:lvl6pPr marL="1285964" algn="l" defTabSz="514385" rtl="0" eaLnBrk="1" latinLnBrk="0" hangingPunct="1">
        <a:defRPr sz="993" kern="1200">
          <a:solidFill>
            <a:schemeClr val="tx1"/>
          </a:solidFill>
          <a:latin typeface="+mn-lt"/>
          <a:ea typeface="+mn-ea"/>
          <a:cs typeface="+mn-cs"/>
        </a:defRPr>
      </a:lvl6pPr>
      <a:lvl7pPr marL="1543156" algn="l" defTabSz="514385" rtl="0" eaLnBrk="1" latinLnBrk="0" hangingPunct="1">
        <a:defRPr sz="993" kern="1200">
          <a:solidFill>
            <a:schemeClr val="tx1"/>
          </a:solidFill>
          <a:latin typeface="+mn-lt"/>
          <a:ea typeface="+mn-ea"/>
          <a:cs typeface="+mn-cs"/>
        </a:defRPr>
      </a:lvl7pPr>
      <a:lvl8pPr marL="1800348" algn="l" defTabSz="514385" rtl="0" eaLnBrk="1" latinLnBrk="0" hangingPunct="1">
        <a:defRPr sz="993" kern="1200">
          <a:solidFill>
            <a:schemeClr val="tx1"/>
          </a:solidFill>
          <a:latin typeface="+mn-lt"/>
          <a:ea typeface="+mn-ea"/>
          <a:cs typeface="+mn-cs"/>
        </a:defRPr>
      </a:lvl8pPr>
      <a:lvl9pPr marL="2057542" algn="l" defTabSz="514385" rtl="0" eaLnBrk="1" latinLnBrk="0" hangingPunct="1">
        <a:defRPr sz="99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8" pos="3053">
          <p15:clr>
            <a:srgbClr val="5ACBF0"/>
          </p15:clr>
        </p15:guide>
        <p15:guide id="9" pos="3629">
          <p15:clr>
            <a:srgbClr val="5ACBF0"/>
          </p15:clr>
        </p15:guide>
        <p15:guide id="11" pos="4205">
          <p15:clr>
            <a:srgbClr val="5ACBF0"/>
          </p15:clr>
        </p15:guide>
        <p15:guide id="12" pos="4781">
          <p15:clr>
            <a:srgbClr val="5ACBF0"/>
          </p15:clr>
        </p15:guide>
        <p15:guide id="14" pos="5357">
          <p15:clr>
            <a:srgbClr val="5ACBF0"/>
          </p15:clr>
        </p15:guide>
        <p15:guide id="15" pos="5702">
          <p15:clr>
            <a:srgbClr val="5ACBF0"/>
          </p15:clr>
        </p15:guide>
        <p15:guide id="16" pos="288">
          <p15:clr>
            <a:srgbClr val="C35EA4"/>
          </p15:clr>
        </p15:guide>
        <p15:guide id="17" pos="5587">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62" y="217135"/>
            <a:ext cx="8605476" cy="674749"/>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62" y="891886"/>
            <a:ext cx="8605477" cy="1547347"/>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2"/>
          <a:stretch>
            <a:fillRect/>
          </a:stretch>
        </p:blipFill>
        <p:spPr>
          <a:xfrm rot="5400000">
            <a:off x="6906561" y="2243275"/>
            <a:ext cx="5143967" cy="657417"/>
          </a:xfrm>
          <a:prstGeom prst="rect">
            <a:avLst/>
          </a:prstGeom>
        </p:spPr>
      </p:pic>
    </p:spTree>
    <p:extLst>
      <p:ext uri="{BB962C8B-B14F-4D97-AF65-F5344CB8AC3E}">
        <p14:creationId xmlns:p14="http://schemas.microsoft.com/office/powerpoint/2010/main" val="1362291677"/>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Lst>
  <p:transition>
    <p:fade/>
  </p:transition>
  <p:txStyles>
    <p:titleStyle>
      <a:lvl1pPr algn="l" defTabSz="514385" rtl="0" eaLnBrk="1" latinLnBrk="0" hangingPunct="1">
        <a:lnSpc>
          <a:spcPct val="90000"/>
        </a:lnSpc>
        <a:spcBef>
          <a:spcPct val="0"/>
        </a:spcBef>
        <a:buNone/>
        <a:defRPr lang="en-US" sz="3236" b="0" kern="1200" cap="none" spc="-5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9101" marR="0" indent="-189101" algn="l" defTabSz="514385" rtl="0" eaLnBrk="1" fontAlgn="auto" latinLnBrk="0" hangingPunct="1">
        <a:lnSpc>
          <a:spcPct val="90000"/>
        </a:lnSpc>
        <a:spcBef>
          <a:spcPct val="20000"/>
        </a:spcBef>
        <a:spcAft>
          <a:spcPts val="0"/>
        </a:spcAft>
        <a:buClrTx/>
        <a:buSzPct val="90000"/>
        <a:buFont typeface="Arial" pitchFamily="34" charset="0"/>
        <a:buChar char="•"/>
        <a:tabLst/>
        <a:defRPr sz="2647" kern="1200" spc="0" baseline="0">
          <a:gradFill>
            <a:gsLst>
              <a:gs pos="1250">
                <a:schemeClr val="tx1"/>
              </a:gs>
              <a:gs pos="100000">
                <a:schemeClr val="tx1"/>
              </a:gs>
            </a:gsLst>
            <a:lin ang="5400000" scaled="0"/>
          </a:gradFill>
          <a:latin typeface="+mj-lt"/>
          <a:ea typeface="+mn-ea"/>
          <a:cs typeface="+mn-cs"/>
        </a:defRPr>
      </a:lvl1pPr>
      <a:lvl2pPr marL="339728" marR="0" indent="-150601" algn="l" defTabSz="51438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463477" marR="0" indent="-124917" algn="l" defTabSz="51438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587226" marR="0" indent="-124917" algn="l" defTabSz="51438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672450" marR="0" indent="-124917" algn="l" defTabSz="51438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414559"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6pPr>
      <a:lvl7pPr marL="1671752"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7pPr>
      <a:lvl8pPr marL="1928945"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8pPr>
      <a:lvl9pPr marL="2186138" indent="-128596" algn="l" defTabSz="514385" rtl="0" eaLnBrk="1" latinLnBrk="0" hangingPunct="1">
        <a:spcBef>
          <a:spcPct val="20000"/>
        </a:spcBef>
        <a:buFont typeface="Arial" pitchFamily="34" charset="0"/>
        <a:buChar char="•"/>
        <a:defRPr sz="1103" kern="1200">
          <a:solidFill>
            <a:schemeClr val="tx1"/>
          </a:solidFill>
          <a:latin typeface="+mn-lt"/>
          <a:ea typeface="+mn-ea"/>
          <a:cs typeface="+mn-cs"/>
        </a:defRPr>
      </a:lvl9pPr>
    </p:bodyStyle>
    <p:otherStyle>
      <a:defPPr>
        <a:defRPr lang="en-US"/>
      </a:defPPr>
      <a:lvl1pPr marL="0" algn="l" defTabSz="514385" rtl="0" eaLnBrk="1" latinLnBrk="0" hangingPunct="1">
        <a:defRPr sz="993" kern="1200">
          <a:solidFill>
            <a:schemeClr val="tx1"/>
          </a:solidFill>
          <a:latin typeface="+mn-lt"/>
          <a:ea typeface="+mn-ea"/>
          <a:cs typeface="+mn-cs"/>
        </a:defRPr>
      </a:lvl1pPr>
      <a:lvl2pPr marL="257193" algn="l" defTabSz="514385" rtl="0" eaLnBrk="1" latinLnBrk="0" hangingPunct="1">
        <a:defRPr sz="993" kern="1200">
          <a:solidFill>
            <a:schemeClr val="tx1"/>
          </a:solidFill>
          <a:latin typeface="+mn-lt"/>
          <a:ea typeface="+mn-ea"/>
          <a:cs typeface="+mn-cs"/>
        </a:defRPr>
      </a:lvl2pPr>
      <a:lvl3pPr marL="514385" algn="l" defTabSz="514385" rtl="0" eaLnBrk="1" latinLnBrk="0" hangingPunct="1">
        <a:defRPr sz="993" kern="1200">
          <a:solidFill>
            <a:schemeClr val="tx1"/>
          </a:solidFill>
          <a:latin typeface="+mn-lt"/>
          <a:ea typeface="+mn-ea"/>
          <a:cs typeface="+mn-cs"/>
        </a:defRPr>
      </a:lvl3pPr>
      <a:lvl4pPr marL="771578" algn="l" defTabSz="514385" rtl="0" eaLnBrk="1" latinLnBrk="0" hangingPunct="1">
        <a:defRPr sz="993" kern="1200">
          <a:solidFill>
            <a:schemeClr val="tx1"/>
          </a:solidFill>
          <a:latin typeface="+mn-lt"/>
          <a:ea typeface="+mn-ea"/>
          <a:cs typeface="+mn-cs"/>
        </a:defRPr>
      </a:lvl4pPr>
      <a:lvl5pPr marL="1028770" algn="l" defTabSz="514385" rtl="0" eaLnBrk="1" latinLnBrk="0" hangingPunct="1">
        <a:defRPr sz="993" kern="1200">
          <a:solidFill>
            <a:schemeClr val="tx1"/>
          </a:solidFill>
          <a:latin typeface="+mn-lt"/>
          <a:ea typeface="+mn-ea"/>
          <a:cs typeface="+mn-cs"/>
        </a:defRPr>
      </a:lvl5pPr>
      <a:lvl6pPr marL="1285964" algn="l" defTabSz="514385" rtl="0" eaLnBrk="1" latinLnBrk="0" hangingPunct="1">
        <a:defRPr sz="993" kern="1200">
          <a:solidFill>
            <a:schemeClr val="tx1"/>
          </a:solidFill>
          <a:latin typeface="+mn-lt"/>
          <a:ea typeface="+mn-ea"/>
          <a:cs typeface="+mn-cs"/>
        </a:defRPr>
      </a:lvl6pPr>
      <a:lvl7pPr marL="1543156" algn="l" defTabSz="514385" rtl="0" eaLnBrk="1" latinLnBrk="0" hangingPunct="1">
        <a:defRPr sz="993" kern="1200">
          <a:solidFill>
            <a:schemeClr val="tx1"/>
          </a:solidFill>
          <a:latin typeface="+mn-lt"/>
          <a:ea typeface="+mn-ea"/>
          <a:cs typeface="+mn-cs"/>
        </a:defRPr>
      </a:lvl7pPr>
      <a:lvl8pPr marL="1800348" algn="l" defTabSz="514385" rtl="0" eaLnBrk="1" latinLnBrk="0" hangingPunct="1">
        <a:defRPr sz="993" kern="1200">
          <a:solidFill>
            <a:schemeClr val="tx1"/>
          </a:solidFill>
          <a:latin typeface="+mn-lt"/>
          <a:ea typeface="+mn-ea"/>
          <a:cs typeface="+mn-cs"/>
        </a:defRPr>
      </a:lvl8pPr>
      <a:lvl9pPr marL="2057542" algn="l" defTabSz="514385" rtl="0" eaLnBrk="1" latinLnBrk="0" hangingPunct="1">
        <a:defRPr sz="99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702">
          <p15:clr>
            <a:srgbClr val="5ACBF0"/>
          </p15:clr>
        </p15:guide>
        <p15:guide id="13" pos="288">
          <p15:clr>
            <a:srgbClr val="C35EA4"/>
          </p15:clr>
        </p15:guide>
        <p15:guide id="14" pos="5587">
          <p15:clr>
            <a:srgbClr val="C35EA4"/>
          </p15:clr>
        </p15:guide>
        <p15:guide id="15" orient="horz" pos="763">
          <p15:clr>
            <a:srgbClr val="5ACBF0"/>
          </p15:clr>
        </p15:guide>
        <p15:guide id="16" orient="horz" pos="1339">
          <p15:clr>
            <a:srgbClr val="5ACBF0"/>
          </p15:clr>
        </p15:guide>
        <p15:guide id="17" orient="horz" pos="1915">
          <p15:clr>
            <a:srgbClr val="5ACBF0"/>
          </p15:clr>
        </p15:guide>
        <p15:guide id="18" orient="horz" pos="2491">
          <p15:clr>
            <a:srgbClr val="5ACBF0"/>
          </p15:clr>
        </p15:guide>
        <p15:guide id="19" orient="horz" pos="3067">
          <p15:clr>
            <a:srgbClr val="5ACBF0"/>
          </p15:clr>
        </p15:guide>
        <p15:guide id="20" orient="horz" pos="3643">
          <p15:clr>
            <a:srgbClr val="5ACBF0"/>
          </p15:clr>
        </p15:guide>
        <p15:guide id="21" orient="horz" pos="4219">
          <p15:clr>
            <a:srgbClr val="5ACBF0"/>
          </p15:clr>
        </p15:guide>
        <p15:guide id="22" orient="horz" pos="302">
          <p15:clr>
            <a:srgbClr val="C35EA4"/>
          </p15:clr>
        </p15:guide>
        <p15:guide id="23"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comments" Target="../comments/comment2.xml"/><Relationship Id="rId5" Type="http://schemas.openxmlformats.org/officeDocument/2006/relationships/image" Target="../media/image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comments" Target="../comments/commen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comments" Target="../comments/comment4.xml"/><Relationship Id="rId5" Type="http://schemas.openxmlformats.org/officeDocument/2006/relationships/image" Target="../media/image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118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20282"/>
            <a:ext cx="5376679" cy="2837499"/>
          </a:xfrm>
          <a:prstGeom prst="rect">
            <a:avLst/>
          </a:prstGeom>
        </p:spPr>
        <p:txBody>
          <a:bodyPr wrap="square">
            <a:normAutofit fontScale="92500"/>
          </a:bodyPr>
          <a:lstStyle/>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External mini-SAS HD cables route directly into enclosure</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improving SI</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Eliminates need for repeater and ultra low-loss PCB materials</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Static lid and outer chassis shell</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services steps and cost</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Facilitates blind-mate rack integration</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Side Loaded independent HDD/Expander boards</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Expander integrated onto HDD board </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Improves cooling efficiency</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for improved SI</a:t>
            </a:r>
          </a:p>
          <a:p>
            <a:pPr marL="1085850" lvl="2" indent="-171450">
              <a:lnSpc>
                <a:spcPct val="115000"/>
              </a:lnSpc>
              <a:spcBef>
                <a:spcPts val="0"/>
              </a:spcBef>
              <a:spcAft>
                <a:spcPts val="0"/>
              </a:spcAft>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L="742950" lvl="1" indent="-171450">
              <a:lnSpc>
                <a:spcPct val="115000"/>
              </a:lnSpc>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R="0" lvl="0">
              <a:lnSpc>
                <a:spcPct val="115000"/>
              </a:lnSpc>
              <a:spcBef>
                <a:spcPts val="0"/>
              </a:spcBef>
              <a:spcAft>
                <a:spcPts val="1000"/>
              </a:spcAft>
            </a:pP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0" y="4485669"/>
            <a:ext cx="1729238" cy="775057"/>
          </a:xfrm>
          <a:prstGeom prst="rect">
            <a:avLst/>
          </a:prstGeom>
        </p:spPr>
      </p:pic>
      <p:sp>
        <p:nvSpPr>
          <p:cNvPr id="16" name="Title 1"/>
          <p:cNvSpPr txBox="1">
            <a:spLocks/>
          </p:cNvSpPr>
          <p:nvPr/>
        </p:nvSpPr>
        <p:spPr>
          <a:xfrm>
            <a:off x="274377" y="228124"/>
            <a:ext cx="6055666"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HARDWARE ARCHITECTURE</a:t>
            </a:r>
            <a:endParaRPr lang="en-US" sz="3600" dirty="0"/>
          </a:p>
        </p:txBody>
      </p:sp>
      <p:pic>
        <p:nvPicPr>
          <p:cNvPr id="4" name="Picture 3"/>
          <p:cNvPicPr>
            <a:picLocks noChangeAspect="1"/>
          </p:cNvPicPr>
          <p:nvPr/>
        </p:nvPicPr>
        <p:blipFill>
          <a:blip r:embed="rId3"/>
          <a:stretch>
            <a:fillRect/>
          </a:stretch>
        </p:blipFill>
        <p:spPr>
          <a:xfrm>
            <a:off x="5584372" y="1813975"/>
            <a:ext cx="3112521" cy="205045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107448828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20282"/>
            <a:ext cx="5376679" cy="2837499"/>
          </a:xfrm>
          <a:prstGeom prst="rect">
            <a:avLst/>
          </a:prstGeom>
        </p:spPr>
        <p:txBody>
          <a:bodyPr wrap="square">
            <a:normAutofit fontScale="92500"/>
          </a:bodyPr>
          <a:lstStyle/>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External mini-SAS HD cables route directly into enclosure</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improving SI</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Eliminates need for repeater and ultra low-loss PCB materials</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Static lid and outer chassis shell</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services steps and cost</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Facilitates blind-mate rack integration</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Side Loaded independent HDD/Expander boards</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Expander integrated onto HDD board </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Improves cooling efficiency</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for improved SI</a:t>
            </a:r>
          </a:p>
          <a:p>
            <a:pPr marL="1085850" lvl="2" indent="-171450">
              <a:lnSpc>
                <a:spcPct val="115000"/>
              </a:lnSpc>
              <a:spcBef>
                <a:spcPts val="0"/>
              </a:spcBef>
              <a:spcAft>
                <a:spcPts val="0"/>
              </a:spcAft>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L="742950" lvl="1" indent="-171450">
              <a:lnSpc>
                <a:spcPct val="115000"/>
              </a:lnSpc>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R="0" lvl="0">
              <a:lnSpc>
                <a:spcPct val="115000"/>
              </a:lnSpc>
              <a:spcBef>
                <a:spcPts val="0"/>
              </a:spcBef>
              <a:spcAft>
                <a:spcPts val="1000"/>
              </a:spcAft>
            </a:pP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0" y="4485669"/>
            <a:ext cx="1729238" cy="775057"/>
          </a:xfrm>
          <a:prstGeom prst="rect">
            <a:avLst/>
          </a:prstGeom>
        </p:spPr>
      </p:pic>
      <p:sp>
        <p:nvSpPr>
          <p:cNvPr id="16" name="Title 1"/>
          <p:cNvSpPr txBox="1">
            <a:spLocks/>
          </p:cNvSpPr>
          <p:nvPr/>
        </p:nvSpPr>
        <p:spPr>
          <a:xfrm>
            <a:off x="274377" y="228124"/>
            <a:ext cx="6055666"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HARDWARE ARCHITECTURE</a:t>
            </a:r>
            <a:endParaRPr lang="en-US" sz="3600" dirty="0"/>
          </a:p>
        </p:txBody>
      </p:sp>
      <p:grpSp>
        <p:nvGrpSpPr>
          <p:cNvPr id="14" name="Group 13"/>
          <p:cNvGrpSpPr/>
          <p:nvPr/>
        </p:nvGrpSpPr>
        <p:grpSpPr>
          <a:xfrm>
            <a:off x="5359937" y="1578482"/>
            <a:ext cx="3683604" cy="1956271"/>
            <a:chOff x="1819853" y="2840453"/>
            <a:chExt cx="3187524" cy="1593762"/>
          </a:xfrm>
        </p:grpSpPr>
        <p:pic>
          <p:nvPicPr>
            <p:cNvPr id="15" name="Picture 14"/>
            <p:cNvPicPr>
              <a:picLocks noChangeAspect="1"/>
            </p:cNvPicPr>
            <p:nvPr/>
          </p:nvPicPr>
          <p:blipFill rotWithShape="1">
            <a:blip r:embed="rId3"/>
            <a:srcRect/>
            <a:stretch/>
          </p:blipFill>
          <p:spPr>
            <a:xfrm>
              <a:off x="1819853" y="2840453"/>
              <a:ext cx="3187524" cy="1593762"/>
            </a:xfrm>
            <a:prstGeom prst="rect">
              <a:avLst/>
            </a:prstGeom>
          </p:spPr>
        </p:pic>
        <p:sp>
          <p:nvSpPr>
            <p:cNvPr id="17" name="TextBox 16"/>
            <p:cNvSpPr txBox="1"/>
            <p:nvPr/>
          </p:nvSpPr>
          <p:spPr>
            <a:xfrm>
              <a:off x="2080000" y="4126438"/>
              <a:ext cx="866613" cy="250744"/>
            </a:xfrm>
            <a:prstGeom prst="rect">
              <a:avLst/>
            </a:prstGeom>
            <a:noFill/>
          </p:spPr>
          <p:txBody>
            <a:bodyPr wrap="square" rtlCol="0">
              <a:spAutoFit/>
            </a:bodyPr>
            <a:lstStyle/>
            <a:p>
              <a:r>
                <a:rPr lang="en-US" sz="1400" dirty="0"/>
                <a:t>Expanders</a:t>
              </a:r>
            </a:p>
          </p:txBody>
        </p:sp>
        <p:cxnSp>
          <p:nvCxnSpPr>
            <p:cNvPr id="20" name="Straight Arrow Connector 19"/>
            <p:cNvCxnSpPr>
              <a:cxnSpLocks/>
              <a:stCxn id="17" idx="3"/>
            </p:cNvCxnSpPr>
            <p:nvPr/>
          </p:nvCxnSpPr>
          <p:spPr>
            <a:xfrm flipH="1" flipV="1">
              <a:off x="2557193" y="3637338"/>
              <a:ext cx="389420" cy="61447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17" idx="3"/>
            </p:cNvCxnSpPr>
            <p:nvPr/>
          </p:nvCxnSpPr>
          <p:spPr>
            <a:xfrm flipV="1">
              <a:off x="2946613" y="3789743"/>
              <a:ext cx="113077" cy="46206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17" idx="3"/>
            </p:cNvCxnSpPr>
            <p:nvPr/>
          </p:nvCxnSpPr>
          <p:spPr>
            <a:xfrm flipV="1">
              <a:off x="2946613" y="3942138"/>
              <a:ext cx="524980" cy="30967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17" idx="3"/>
            </p:cNvCxnSpPr>
            <p:nvPr/>
          </p:nvCxnSpPr>
          <p:spPr>
            <a:xfrm flipV="1">
              <a:off x="2946613" y="4080714"/>
              <a:ext cx="970671" cy="1710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bwMode="auto">
          <a:xfrm>
            <a:off x="7119766" y="1518611"/>
            <a:ext cx="1328057" cy="119742"/>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427617015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20282"/>
            <a:ext cx="5376679" cy="2837499"/>
          </a:xfrm>
          <a:prstGeom prst="rect">
            <a:avLst/>
          </a:prstGeom>
        </p:spPr>
        <p:txBody>
          <a:bodyPr wrap="square">
            <a:normAutofit fontScale="92500"/>
          </a:bodyPr>
          <a:lstStyle/>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External mini-SAS HD cables route directly into enclosure</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improving SI</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Eliminates need for repeater and ultra low-loss PCB materials</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Static lid and outer chassis shell</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services steps and cost</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Facilitates blind-mate rack integration</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Side Loaded independent HDD/Expander boards</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Expander integrated onto HDD board </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Improves cooling efficiency</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for improved SI</a:t>
            </a:r>
          </a:p>
          <a:p>
            <a:pPr marL="1085850" lvl="2" indent="-171450">
              <a:lnSpc>
                <a:spcPct val="115000"/>
              </a:lnSpc>
              <a:spcBef>
                <a:spcPts val="0"/>
              </a:spcBef>
              <a:spcAft>
                <a:spcPts val="0"/>
              </a:spcAft>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L="742950" lvl="1" indent="-171450">
              <a:lnSpc>
                <a:spcPct val="115000"/>
              </a:lnSpc>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R="0" lvl="0">
              <a:lnSpc>
                <a:spcPct val="115000"/>
              </a:lnSpc>
              <a:spcBef>
                <a:spcPts val="0"/>
              </a:spcBef>
              <a:spcAft>
                <a:spcPts val="1000"/>
              </a:spcAft>
            </a:pP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0" y="4485669"/>
            <a:ext cx="1729238" cy="775057"/>
          </a:xfrm>
          <a:prstGeom prst="rect">
            <a:avLst/>
          </a:prstGeom>
        </p:spPr>
      </p:pic>
      <p:sp>
        <p:nvSpPr>
          <p:cNvPr id="16" name="Title 1"/>
          <p:cNvSpPr txBox="1">
            <a:spLocks/>
          </p:cNvSpPr>
          <p:nvPr/>
        </p:nvSpPr>
        <p:spPr>
          <a:xfrm>
            <a:off x="274377" y="228124"/>
            <a:ext cx="6055666"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HARDWARE ARCHITECTURE</a:t>
            </a:r>
            <a:endParaRPr lang="en-US" sz="3600" dirty="0"/>
          </a:p>
        </p:txBody>
      </p:sp>
      <p:sp>
        <p:nvSpPr>
          <p:cNvPr id="28" name="Rectangle 27"/>
          <p:cNvSpPr/>
          <p:nvPr/>
        </p:nvSpPr>
        <p:spPr bwMode="auto">
          <a:xfrm>
            <a:off x="7130143" y="1349829"/>
            <a:ext cx="1328057" cy="119742"/>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5378914" y="1554867"/>
            <a:ext cx="3664411" cy="2044742"/>
            <a:chOff x="4466373" y="2611014"/>
            <a:chExt cx="3664411" cy="2044742"/>
          </a:xfrm>
        </p:grpSpPr>
        <p:pic>
          <p:nvPicPr>
            <p:cNvPr id="18" name="Picture 17"/>
            <p:cNvPicPr>
              <a:picLocks noChangeAspect="1"/>
            </p:cNvPicPr>
            <p:nvPr/>
          </p:nvPicPr>
          <p:blipFill>
            <a:blip r:embed="rId3"/>
            <a:stretch>
              <a:fillRect/>
            </a:stretch>
          </p:blipFill>
          <p:spPr>
            <a:xfrm>
              <a:off x="4466373" y="2871500"/>
              <a:ext cx="3408596" cy="1784256"/>
            </a:xfrm>
            <a:prstGeom prst="rect">
              <a:avLst/>
            </a:prstGeom>
          </p:spPr>
        </p:pic>
        <p:sp>
          <p:nvSpPr>
            <p:cNvPr id="19" name="TextBox 18"/>
            <p:cNvSpPr txBox="1"/>
            <p:nvPr/>
          </p:nvSpPr>
          <p:spPr>
            <a:xfrm>
              <a:off x="4946052" y="2611014"/>
              <a:ext cx="3184732" cy="307777"/>
            </a:xfrm>
            <a:prstGeom prst="rect">
              <a:avLst/>
            </a:prstGeom>
            <a:noFill/>
          </p:spPr>
          <p:txBody>
            <a:bodyPr wrap="square" rtlCol="0">
              <a:spAutoFit/>
            </a:bodyPr>
            <a:lstStyle/>
            <a:p>
              <a:r>
                <a:rPr lang="en-US" sz="1400" dirty="0"/>
                <a:t>HDD Row Spacing Front View</a:t>
              </a:r>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25361739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121" y="191254"/>
            <a:ext cx="6480464" cy="688715"/>
          </a:xfrm>
        </p:spPr>
        <p:txBody>
          <a:bodyPr>
            <a:normAutofit/>
          </a:bodyPr>
          <a:lstStyle/>
          <a:p>
            <a:r>
              <a:rPr lang="en-US" sz="3600" dirty="0">
                <a:solidFill>
                  <a:srgbClr val="5F6062"/>
                </a:solidFill>
              </a:rPr>
              <a:t>FIRMWARE ARCHITECTURE</a:t>
            </a:r>
            <a:endParaRPr lang="en-US" sz="3600" dirty="0"/>
          </a:p>
        </p:txBody>
      </p:sp>
      <p:sp>
        <p:nvSpPr>
          <p:cNvPr id="3" name="Rectangle 2"/>
          <p:cNvSpPr/>
          <p:nvPr/>
        </p:nvSpPr>
        <p:spPr>
          <a:xfrm>
            <a:off x="-50470" y="1071700"/>
            <a:ext cx="4296069" cy="307777"/>
          </a:xfrm>
          <a:prstGeom prst="rect">
            <a:avLst/>
          </a:prstGeom>
        </p:spPr>
        <p:txBody>
          <a:bodyPr wrap="square">
            <a:spAutoFit/>
          </a:bodyPr>
          <a:lstStyle/>
          <a:p>
            <a:pPr lvl="1" defTabSz="914400" fontAlgn="base">
              <a:spcAft>
                <a:spcPct val="0"/>
              </a:spcAft>
              <a:buClr>
                <a:schemeClr val="tx2"/>
              </a:buClr>
              <a:buSzTx/>
            </a:pPr>
            <a:r>
              <a:rPr lang="en-US" dirty="0">
                <a:solidFill>
                  <a:schemeClr val="tx1">
                    <a:lumMod val="75000"/>
                    <a:lumOff val="25000"/>
                    <a:alpha val="99000"/>
                  </a:schemeClr>
                </a:solidFill>
              </a:rPr>
              <a:t>Block Diagram</a:t>
            </a:r>
          </a:p>
        </p:txBody>
      </p:sp>
      <p:sp>
        <p:nvSpPr>
          <p:cNvPr id="6" name="TextBox 5"/>
          <p:cNvSpPr txBox="1"/>
          <p:nvPr/>
        </p:nvSpPr>
        <p:spPr>
          <a:xfrm>
            <a:off x="1255233" y="2837035"/>
            <a:ext cx="574990" cy="276999"/>
          </a:xfrm>
          <a:prstGeom prst="rect">
            <a:avLst/>
          </a:prstGeom>
          <a:noFill/>
        </p:spPr>
        <p:txBody>
          <a:bodyPr wrap="square" rtlCol="0">
            <a:spAutoFit/>
          </a:bodyPr>
          <a:lstStyle/>
          <a:p>
            <a:r>
              <a:rPr lang="en-US" sz="1200" dirty="0"/>
              <a:t>DCM</a:t>
            </a:r>
          </a:p>
        </p:txBody>
      </p:sp>
      <p:pic>
        <p:nvPicPr>
          <p:cNvPr id="2" name="Picture 1"/>
          <p:cNvPicPr>
            <a:picLocks noChangeAspect="1"/>
          </p:cNvPicPr>
          <p:nvPr/>
        </p:nvPicPr>
        <p:blipFill>
          <a:blip r:embed="rId2"/>
          <a:stretch>
            <a:fillRect/>
          </a:stretch>
        </p:blipFill>
        <p:spPr>
          <a:xfrm>
            <a:off x="1542728" y="1379477"/>
            <a:ext cx="6580911" cy="3285052"/>
          </a:xfrm>
          <a:prstGeom prst="rect">
            <a:avLst/>
          </a:prstGeom>
        </p:spPr>
      </p:pic>
      <p:sp>
        <p:nvSpPr>
          <p:cNvPr id="5" name="TextBox 4"/>
          <p:cNvSpPr txBox="1"/>
          <p:nvPr/>
        </p:nvSpPr>
        <p:spPr>
          <a:xfrm>
            <a:off x="6876506" y="1666267"/>
            <a:ext cx="1786597" cy="307777"/>
          </a:xfrm>
          <a:prstGeom prst="rect">
            <a:avLst/>
          </a:prstGeom>
          <a:noFill/>
        </p:spPr>
        <p:txBody>
          <a:bodyPr wrap="square" rtlCol="0">
            <a:spAutoFit/>
          </a:bodyPr>
          <a:lstStyle/>
          <a:p>
            <a:r>
              <a:rPr lang="en-US" sz="1400" dirty="0"/>
              <a:t>Runs on </a:t>
            </a:r>
            <a:r>
              <a:rPr lang="en-US" sz="1400" dirty="0" err="1"/>
              <a:t>OpenBMC</a:t>
            </a:r>
            <a:endParaRPr lang="en-US" sz="1400" dirty="0"/>
          </a:p>
        </p:txBody>
      </p:sp>
      <p:cxnSp>
        <p:nvCxnSpPr>
          <p:cNvPr id="96" name="Straight Arrow Connector 95"/>
          <p:cNvCxnSpPr>
            <a:cxnSpLocks/>
          </p:cNvCxnSpPr>
          <p:nvPr/>
        </p:nvCxnSpPr>
        <p:spPr>
          <a:xfrm flipH="1">
            <a:off x="6876506" y="1981832"/>
            <a:ext cx="400930" cy="37450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0" y="4485669"/>
            <a:ext cx="1729238" cy="7750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9681637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7291" y="224183"/>
            <a:ext cx="6420338" cy="688715"/>
          </a:xfrm>
        </p:spPr>
        <p:txBody>
          <a:bodyPr>
            <a:normAutofit/>
          </a:bodyPr>
          <a:lstStyle/>
          <a:p>
            <a:r>
              <a:rPr lang="en-US" sz="3600" dirty="0">
                <a:solidFill>
                  <a:srgbClr val="5F6062"/>
                </a:solidFill>
              </a:rPr>
              <a:t>THERMAL ARCHITECTURE</a:t>
            </a:r>
            <a:endParaRPr lang="en-US" sz="3600" dirty="0"/>
          </a:p>
        </p:txBody>
      </p:sp>
      <p:grpSp>
        <p:nvGrpSpPr>
          <p:cNvPr id="57" name="Group 56"/>
          <p:cNvGrpSpPr/>
          <p:nvPr/>
        </p:nvGrpSpPr>
        <p:grpSpPr>
          <a:xfrm>
            <a:off x="5372100" y="1140415"/>
            <a:ext cx="3429241" cy="1622575"/>
            <a:chOff x="5391856" y="1589120"/>
            <a:chExt cx="3391612" cy="1566696"/>
          </a:xfrm>
        </p:grpSpPr>
        <p:pic>
          <p:nvPicPr>
            <p:cNvPr id="19" name="Picture 18"/>
            <p:cNvPicPr>
              <a:picLocks noChangeAspect="1"/>
            </p:cNvPicPr>
            <p:nvPr/>
          </p:nvPicPr>
          <p:blipFill>
            <a:blip r:embed="rId2"/>
            <a:stretch>
              <a:fillRect/>
            </a:stretch>
          </p:blipFill>
          <p:spPr>
            <a:xfrm>
              <a:off x="5391856" y="1589120"/>
              <a:ext cx="3391612" cy="1566696"/>
            </a:xfrm>
            <a:prstGeom prst="rect">
              <a:avLst/>
            </a:prstGeom>
          </p:spPr>
        </p:pic>
        <p:grpSp>
          <p:nvGrpSpPr>
            <p:cNvPr id="50" name="Group 49"/>
            <p:cNvGrpSpPr/>
            <p:nvPr/>
          </p:nvGrpSpPr>
          <p:grpSpPr>
            <a:xfrm>
              <a:off x="5554980" y="1935356"/>
              <a:ext cx="2608654" cy="1122568"/>
              <a:chOff x="5554980" y="1935356"/>
              <a:chExt cx="2608654" cy="1122568"/>
            </a:xfrm>
          </p:grpSpPr>
          <p:cxnSp>
            <p:nvCxnSpPr>
              <p:cNvPr id="27" name="Straight Arrow Connector 26"/>
              <p:cNvCxnSpPr>
                <a:cxnSpLocks/>
              </p:cNvCxnSpPr>
              <p:nvPr/>
            </p:nvCxnSpPr>
            <p:spPr>
              <a:xfrm flipV="1">
                <a:off x="5554980" y="1935356"/>
                <a:ext cx="1996440" cy="1031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7551420" y="1996443"/>
                <a:ext cx="251460" cy="153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V="1">
                <a:off x="7620000" y="1935359"/>
                <a:ext cx="396240" cy="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p:cNvCxnSpPr>
              <p:nvPr/>
            </p:nvCxnSpPr>
            <p:spPr>
              <a:xfrm>
                <a:off x="7890510" y="2014586"/>
                <a:ext cx="251460" cy="153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V="1">
                <a:off x="5667301" y="3034940"/>
                <a:ext cx="1884119" cy="2298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V="1">
                <a:off x="7532953" y="2859017"/>
                <a:ext cx="243840" cy="14117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p:cNvCxnSpPr>
              <p:nvPr/>
            </p:nvCxnSpPr>
            <p:spPr>
              <a:xfrm flipV="1">
                <a:off x="7912174" y="2827841"/>
                <a:ext cx="251460" cy="17234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flipV="1">
                <a:off x="7578673" y="3036876"/>
                <a:ext cx="396240" cy="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56" name="Picture 55"/>
          <p:cNvPicPr>
            <a:picLocks noChangeAspect="1"/>
          </p:cNvPicPr>
          <p:nvPr/>
        </p:nvPicPr>
        <p:blipFill rotWithShape="1">
          <a:blip r:embed="rId3"/>
          <a:srcRect r="4577"/>
          <a:stretch/>
        </p:blipFill>
        <p:spPr>
          <a:xfrm>
            <a:off x="4712403" y="3069406"/>
            <a:ext cx="4214567" cy="1471203"/>
          </a:xfrm>
          <a:prstGeom prst="snip2DiagRect">
            <a:avLst>
              <a:gd name="adj1" fmla="val 8962"/>
              <a:gd name="adj2" fmla="val 0"/>
            </a:avLst>
          </a:prstGeom>
        </p:spPr>
      </p:pic>
      <p:sp>
        <p:nvSpPr>
          <p:cNvPr id="58" name="Rectangle 57"/>
          <p:cNvSpPr/>
          <p:nvPr/>
        </p:nvSpPr>
        <p:spPr>
          <a:xfrm>
            <a:off x="326352" y="912898"/>
            <a:ext cx="4957146" cy="2555380"/>
          </a:xfrm>
          <a:prstGeom prst="rect">
            <a:avLst/>
          </a:prstGeom>
        </p:spPr>
        <p:txBody>
          <a:bodyPr wrap="square">
            <a:spAutoFit/>
          </a:bodyPr>
          <a:lstStyle/>
          <a:p>
            <a:pPr marL="171450" indent="-171450">
              <a:lnSpc>
                <a:spcPct val="115000"/>
              </a:lnSpc>
              <a:buClr>
                <a:schemeClr val="tx2"/>
              </a:buClr>
              <a:buFont typeface="Arial" panose="020B0604020202020204" pitchFamily="34" charset="0"/>
              <a:buChar char="•"/>
            </a:pPr>
            <a:r>
              <a:rPr lang="en-US" sz="1400" dirty="0">
                <a:latin typeface="Calibri" panose="020F0502020204030204" pitchFamily="34" charset="0"/>
                <a:ea typeface="MS Mincho" panose="02020609040205080304" pitchFamily="49" charset="-128"/>
                <a:cs typeface="Times New Roman" panose="02020603050405020304" pitchFamily="18" charset="0"/>
              </a:rPr>
              <a:t>Supports 88x 14W HDDs &amp; 4x 16W Expanders</a:t>
            </a:r>
          </a:p>
          <a:p>
            <a:pPr marL="171450" indent="-171450">
              <a:lnSpc>
                <a:spcPct val="115000"/>
              </a:lnSpc>
              <a:buClr>
                <a:schemeClr val="tx2"/>
              </a:buClr>
              <a:buFont typeface="Arial" panose="020B0604020202020204" pitchFamily="34" charset="0"/>
              <a:buChar char="•"/>
            </a:pPr>
            <a:r>
              <a:rPr lang="en-US" sz="1400" dirty="0">
                <a:ea typeface="MS Mincho" panose="02020609040205080304" pitchFamily="49" charset="-128"/>
                <a:cs typeface="Times New Roman" panose="02020603050405020304" pitchFamily="18" charset="0"/>
              </a:rPr>
              <a:t>Air-flow management reduces temperatures</a:t>
            </a:r>
          </a:p>
          <a:p>
            <a:pPr marL="514350" lvl="1" indent="-171450">
              <a:lnSpc>
                <a:spcPct val="115000"/>
              </a:lnSpc>
              <a:buClr>
                <a:schemeClr val="tx2"/>
              </a:buClr>
              <a:buFont typeface="Arial" panose="020B0604020202020204" pitchFamily="34" charset="0"/>
              <a:buChar char="•"/>
            </a:pPr>
            <a:r>
              <a:rPr lang="en-US" sz="1400" dirty="0">
                <a:ea typeface="MS Mincho" panose="02020609040205080304" pitchFamily="49" charset="-128"/>
                <a:cs typeface="Times New Roman" panose="02020603050405020304" pitchFamily="18" charset="0"/>
              </a:rPr>
              <a:t>Multiple by-pass air channels to feed rear rows cold air</a:t>
            </a:r>
            <a:endParaRPr lang="en-US" sz="1400" dirty="0">
              <a:latin typeface="Calibri" panose="020F0502020204030204" pitchFamily="34" charset="0"/>
              <a:ea typeface="MS Mincho" panose="02020609040205080304" pitchFamily="49" charset="-128"/>
              <a:cs typeface="Times New Roman" panose="02020603050405020304" pitchFamily="18" charset="0"/>
            </a:endParaRPr>
          </a:p>
          <a:p>
            <a:pPr marL="514350" lvl="1" indent="-171450">
              <a:lnSpc>
                <a:spcPct val="115000"/>
              </a:lnSpc>
              <a:buClr>
                <a:schemeClr val="tx2"/>
              </a:buClr>
              <a:buFont typeface="Arial" panose="020B0604020202020204" pitchFamily="34" charset="0"/>
              <a:buChar char="•"/>
            </a:pPr>
            <a:r>
              <a:rPr lang="en-US" sz="1400" dirty="0">
                <a:latin typeface="Calibri" panose="020F0502020204030204" pitchFamily="34" charset="0"/>
                <a:ea typeface="MS Mincho" panose="02020609040205080304" pitchFamily="49" charset="-128"/>
                <a:cs typeface="Times New Roman" panose="02020603050405020304" pitchFamily="18" charset="0"/>
              </a:rPr>
              <a:t>HDD temperature ≤51</a:t>
            </a:r>
            <a:r>
              <a:rPr lang="en-US" sz="1400" dirty="0">
                <a:ea typeface="MS Mincho" panose="02020609040205080304" pitchFamily="49" charset="-128"/>
                <a:cs typeface="Times New Roman" panose="02020603050405020304" pitchFamily="18" charset="0"/>
              </a:rPr>
              <a:t>C</a:t>
            </a:r>
            <a:r>
              <a:rPr lang="en-US" sz="1400" dirty="0">
                <a:latin typeface="Calibri" panose="020F0502020204030204" pitchFamily="34" charset="0"/>
                <a:ea typeface="MS Mincho" panose="02020609040205080304" pitchFamily="49" charset="-128"/>
                <a:cs typeface="Times New Roman" panose="02020603050405020304" pitchFamily="18" charset="0"/>
              </a:rPr>
              <a:t> with failed rotor and 35C inlet </a:t>
            </a:r>
          </a:p>
          <a:p>
            <a:pPr marL="514350" lvl="1" indent="-171450">
              <a:lnSpc>
                <a:spcPct val="115000"/>
              </a:lnSpc>
              <a:buClr>
                <a:schemeClr val="tx2"/>
              </a:buClr>
              <a:buFont typeface="Arial" panose="020B0604020202020204" pitchFamily="34" charset="0"/>
              <a:buChar char="•"/>
            </a:pPr>
            <a:r>
              <a:rPr lang="en-US" sz="1400" dirty="0">
                <a:latin typeface="Calibri" panose="020F0502020204030204" pitchFamily="34" charset="0"/>
                <a:ea typeface="MS Mincho" panose="02020609040205080304" pitchFamily="49" charset="-128"/>
                <a:cs typeface="Times New Roman" panose="02020603050405020304" pitchFamily="18" charset="0"/>
              </a:rPr>
              <a:t>Minimizes required total chassis airflow</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Calibri" panose="020F0502020204030204" pitchFamily="34" charset="0"/>
                <a:ea typeface="MS Mincho" panose="02020609040205080304" pitchFamily="49" charset="-128"/>
                <a:cs typeface="Times New Roman" panose="02020603050405020304" pitchFamily="18" charset="0"/>
              </a:rPr>
              <a:t>4x N+1 dual rotor fan modules</a:t>
            </a:r>
          </a:p>
          <a:p>
            <a:pPr marL="514350" lvl="1" indent="-171450">
              <a:lnSpc>
                <a:spcPct val="115000"/>
              </a:lnSpc>
              <a:buClr>
                <a:schemeClr val="tx2"/>
              </a:buClr>
              <a:buFont typeface="Arial" panose="020B0604020202020204" pitchFamily="34" charset="0"/>
              <a:buChar char="•"/>
            </a:pPr>
            <a:r>
              <a:rPr lang="en-US" sz="1400" dirty="0">
                <a:latin typeface="Calibri" panose="020F0502020204030204" pitchFamily="34" charset="0"/>
                <a:ea typeface="MS Mincho" panose="02020609040205080304" pitchFamily="49" charset="-128"/>
                <a:cs typeface="Times New Roman" panose="02020603050405020304" pitchFamily="18" charset="0"/>
              </a:rPr>
              <a:t>Performance targets supported in failed rotor case</a:t>
            </a:r>
          </a:p>
          <a:p>
            <a:pPr marL="514350" lvl="1" indent="-171450">
              <a:lnSpc>
                <a:spcPct val="115000"/>
              </a:lnSpc>
              <a:buClr>
                <a:schemeClr val="tx2"/>
              </a:buClr>
              <a:buFont typeface="Arial" panose="020B0604020202020204" pitchFamily="34" charset="0"/>
              <a:buChar char="•"/>
            </a:pPr>
            <a:r>
              <a:rPr lang="en-US" sz="1400" dirty="0">
                <a:latin typeface="Calibri" panose="020F0502020204030204" pitchFamily="34" charset="0"/>
                <a:ea typeface="MS Mincho" panose="02020609040205080304" pitchFamily="49" charset="-128"/>
                <a:cs typeface="Times New Roman" panose="02020603050405020304" pitchFamily="18" charset="0"/>
              </a:rPr>
              <a:t>Supports up to 5-minute hot service </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Calibri" panose="020F0502020204030204" pitchFamily="34" charset="0"/>
                <a:ea typeface="MS Mincho" panose="02020609040205080304" pitchFamily="49" charset="-128"/>
                <a:cs typeface="Times New Roman" panose="02020603050405020304" pitchFamily="18" charset="0"/>
              </a:rPr>
              <a:t>Isolated PSU cooling – No HDD to PSU pre-heat</a:t>
            </a:r>
          </a:p>
        </p:txBody>
      </p:sp>
      <p:pic>
        <p:nvPicPr>
          <p:cNvPr id="16" name="Picture 15"/>
          <p:cNvPicPr>
            <a:picLocks noChangeAspect="1"/>
          </p:cNvPicPr>
          <p:nvPr/>
        </p:nvPicPr>
        <p:blipFill>
          <a:blip r:embed="rId4"/>
          <a:stretch>
            <a:fillRect/>
          </a:stretch>
        </p:blipFill>
        <p:spPr>
          <a:xfrm>
            <a:off x="0" y="4485669"/>
            <a:ext cx="1729238" cy="77505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4587385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5391" y="146869"/>
            <a:ext cx="5266452" cy="688715"/>
          </a:xfrm>
        </p:spPr>
        <p:txBody>
          <a:bodyPr>
            <a:normAutofit/>
          </a:bodyPr>
          <a:lstStyle/>
          <a:p>
            <a:r>
              <a:rPr lang="en-US" sz="3600" dirty="0">
                <a:solidFill>
                  <a:srgbClr val="5F6062"/>
                </a:solidFill>
              </a:rPr>
              <a:t>HDD PERFORMANCE</a:t>
            </a:r>
            <a:endParaRPr lang="en-US" sz="3600" dirty="0"/>
          </a:p>
        </p:txBody>
      </p:sp>
      <p:sp>
        <p:nvSpPr>
          <p:cNvPr id="2" name="Rectangle 1"/>
          <p:cNvSpPr/>
          <p:nvPr/>
        </p:nvSpPr>
        <p:spPr>
          <a:xfrm>
            <a:off x="347980" y="817842"/>
            <a:ext cx="4847330" cy="2569934"/>
          </a:xfrm>
          <a:prstGeom prst="rect">
            <a:avLst/>
          </a:prstGeom>
        </p:spPr>
        <p:txBody>
          <a:bodyPr wrap="square">
            <a:spAutoFit/>
          </a:bodyPr>
          <a:lstStyle/>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Maintains ≤5% throughput degradation due to self-excitation and external vibration</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External Vibration Isolation</a:t>
            </a:r>
          </a:p>
          <a:p>
            <a:pPr marL="514350" lvl="1" indent="-171450">
              <a:lnSpc>
                <a:spcPct val="115000"/>
              </a:lnSpc>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Chassis architecture reduces mechanical and acoustic transmitted vibrations</a:t>
            </a:r>
          </a:p>
          <a:p>
            <a:pPr marL="514350" lvl="1" indent="-171450">
              <a:lnSpc>
                <a:spcPct val="115000"/>
              </a:lnSpc>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Configurable option to add acoustic damping material to limit transmission of high frequency broadband noise to rear row of HDDs from fans</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Thermal algorithm will minimize fan rpm with consideration to HDD performance</a:t>
            </a:r>
          </a:p>
        </p:txBody>
      </p:sp>
      <p:pic>
        <p:nvPicPr>
          <p:cNvPr id="6" name="Picture 5"/>
          <p:cNvPicPr>
            <a:picLocks noChangeAspect="1"/>
          </p:cNvPicPr>
          <p:nvPr/>
        </p:nvPicPr>
        <p:blipFill>
          <a:blip r:embed="rId2"/>
          <a:stretch>
            <a:fillRect/>
          </a:stretch>
        </p:blipFill>
        <p:spPr>
          <a:xfrm>
            <a:off x="5053368" y="1393371"/>
            <a:ext cx="4090632" cy="1873252"/>
          </a:xfrm>
          <a:prstGeom prst="rect">
            <a:avLst/>
          </a:prstGeom>
        </p:spPr>
      </p:pic>
      <p:pic>
        <p:nvPicPr>
          <p:cNvPr id="5" name="Picture 4"/>
          <p:cNvPicPr>
            <a:picLocks noChangeAspect="1"/>
          </p:cNvPicPr>
          <p:nvPr/>
        </p:nvPicPr>
        <p:blipFill>
          <a:blip r:embed="rId3"/>
          <a:stretch>
            <a:fillRect/>
          </a:stretch>
        </p:blipFill>
        <p:spPr>
          <a:xfrm>
            <a:off x="0" y="4485669"/>
            <a:ext cx="1729238" cy="7750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107713744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980" y="817842"/>
            <a:ext cx="4847330" cy="2569934"/>
          </a:xfrm>
          <a:prstGeom prst="rect">
            <a:avLst/>
          </a:prstGeom>
        </p:spPr>
        <p:txBody>
          <a:bodyPr wrap="square">
            <a:spAutoFit/>
          </a:bodyPr>
          <a:lstStyle/>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Maintains ≤5% throughput degradation due to self-excitation and external vibration</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External Vibration Isolation</a:t>
            </a:r>
          </a:p>
          <a:p>
            <a:pPr marL="514350" lvl="1" indent="-171450">
              <a:lnSpc>
                <a:spcPct val="115000"/>
              </a:lnSpc>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Chassis architecture reduces mechanical and acoustic transmitted vibrations</a:t>
            </a:r>
          </a:p>
          <a:p>
            <a:pPr marL="514350" lvl="1" indent="-171450">
              <a:lnSpc>
                <a:spcPct val="115000"/>
              </a:lnSpc>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Configurable option to add acoustic damping material to limit transmission of high frequency broadband noise to rear row of HDDs from fans</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Thermal algorithm will minimize fan rpm with consideration to HDD performance</a:t>
            </a:r>
          </a:p>
        </p:txBody>
      </p:sp>
      <p:pic>
        <p:nvPicPr>
          <p:cNvPr id="6" name="Picture 5"/>
          <p:cNvPicPr>
            <a:picLocks noChangeAspect="1"/>
          </p:cNvPicPr>
          <p:nvPr/>
        </p:nvPicPr>
        <p:blipFill>
          <a:blip r:embed="rId2"/>
          <a:stretch>
            <a:fillRect/>
          </a:stretch>
        </p:blipFill>
        <p:spPr>
          <a:xfrm>
            <a:off x="5053368" y="1393371"/>
            <a:ext cx="4090632" cy="1873252"/>
          </a:xfrm>
          <a:prstGeom prst="rect">
            <a:avLst/>
          </a:prstGeom>
        </p:spPr>
      </p:pic>
      <p:pic>
        <p:nvPicPr>
          <p:cNvPr id="3" name="Picture 2"/>
          <p:cNvPicPr>
            <a:picLocks noChangeAspect="1"/>
          </p:cNvPicPr>
          <p:nvPr/>
        </p:nvPicPr>
        <p:blipFill>
          <a:blip r:embed="rId3"/>
          <a:stretch>
            <a:fillRect/>
          </a:stretch>
        </p:blipFill>
        <p:spPr>
          <a:xfrm>
            <a:off x="5053368" y="1393371"/>
            <a:ext cx="4090632" cy="1890278"/>
          </a:xfrm>
          <a:prstGeom prst="rect">
            <a:avLst/>
          </a:prstGeom>
        </p:spPr>
      </p:pic>
      <p:sp>
        <p:nvSpPr>
          <p:cNvPr id="8" name="Title 1"/>
          <p:cNvSpPr txBox="1">
            <a:spLocks/>
          </p:cNvSpPr>
          <p:nvPr/>
        </p:nvSpPr>
        <p:spPr>
          <a:xfrm>
            <a:off x="225391" y="146869"/>
            <a:ext cx="5266452"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5F6062"/>
                </a:solidFill>
              </a:rPr>
              <a:t>HDD PERFORMANCE</a:t>
            </a:r>
            <a:endParaRPr lang="en-US" sz="3600" dirty="0"/>
          </a:p>
        </p:txBody>
      </p:sp>
      <p:pic>
        <p:nvPicPr>
          <p:cNvPr id="7" name="Picture 6"/>
          <p:cNvPicPr>
            <a:picLocks noChangeAspect="1"/>
          </p:cNvPicPr>
          <p:nvPr/>
        </p:nvPicPr>
        <p:blipFill>
          <a:blip r:embed="rId4"/>
          <a:stretch>
            <a:fillRect/>
          </a:stretch>
        </p:blipFill>
        <p:spPr>
          <a:xfrm>
            <a:off x="0" y="4485669"/>
            <a:ext cx="1729238" cy="7750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5750761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980" y="817842"/>
            <a:ext cx="4847330" cy="2569934"/>
          </a:xfrm>
          <a:prstGeom prst="rect">
            <a:avLst/>
          </a:prstGeom>
        </p:spPr>
        <p:txBody>
          <a:bodyPr wrap="square">
            <a:spAutoFit/>
          </a:bodyPr>
          <a:lstStyle/>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Maintains ≤5% throughput degradation due to self-excitation and external vibration</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External Vibration Isolation</a:t>
            </a:r>
          </a:p>
          <a:p>
            <a:pPr marL="514350" lvl="1" indent="-171450">
              <a:lnSpc>
                <a:spcPct val="115000"/>
              </a:lnSpc>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Chassis architecture reduces mechanical and acoustic transmitted vibrations</a:t>
            </a:r>
          </a:p>
          <a:p>
            <a:pPr marL="514350" lvl="1" indent="-171450">
              <a:lnSpc>
                <a:spcPct val="115000"/>
              </a:lnSpc>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Configurable option to add acoustic damping material to limit transmission of high frequency broadband noise to rear row of HDDs from fans</a:t>
            </a: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400" dirty="0">
                <a:latin typeface="Franklin Gothic Book (Body)"/>
                <a:ea typeface="MS Mincho" panose="02020609040205080304" pitchFamily="49" charset="-128"/>
                <a:cs typeface="Times New Roman" panose="02020603050405020304" pitchFamily="18" charset="0"/>
              </a:rPr>
              <a:t>Thermal algorithm will minimize fan rpm with consideration to HDD performance</a:t>
            </a:r>
          </a:p>
        </p:txBody>
      </p:sp>
      <p:pic>
        <p:nvPicPr>
          <p:cNvPr id="5" name="Picture 4"/>
          <p:cNvPicPr>
            <a:picLocks noChangeAspect="1"/>
          </p:cNvPicPr>
          <p:nvPr/>
        </p:nvPicPr>
        <p:blipFill rotWithShape="1">
          <a:blip r:embed="rId2"/>
          <a:srcRect l="8088"/>
          <a:stretch/>
        </p:blipFill>
        <p:spPr>
          <a:xfrm>
            <a:off x="5233410" y="1162465"/>
            <a:ext cx="3855345" cy="2745916"/>
          </a:xfrm>
          <a:prstGeom prst="rect">
            <a:avLst/>
          </a:prstGeom>
        </p:spPr>
      </p:pic>
      <p:sp>
        <p:nvSpPr>
          <p:cNvPr id="7" name="Title 1"/>
          <p:cNvSpPr txBox="1">
            <a:spLocks/>
          </p:cNvSpPr>
          <p:nvPr/>
        </p:nvSpPr>
        <p:spPr>
          <a:xfrm>
            <a:off x="225391" y="146869"/>
            <a:ext cx="5266452"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5F6062"/>
                </a:solidFill>
              </a:rPr>
              <a:t>HDD PERFORMANCE</a:t>
            </a:r>
            <a:endParaRPr lang="en-US" sz="3600" dirty="0"/>
          </a:p>
        </p:txBody>
      </p:sp>
      <p:pic>
        <p:nvPicPr>
          <p:cNvPr id="6" name="Picture 5"/>
          <p:cNvPicPr>
            <a:picLocks noChangeAspect="1"/>
          </p:cNvPicPr>
          <p:nvPr/>
        </p:nvPicPr>
        <p:blipFill>
          <a:blip r:embed="rId3"/>
          <a:stretch>
            <a:fillRect/>
          </a:stretch>
        </p:blipFill>
        <p:spPr>
          <a:xfrm>
            <a:off x="0" y="4485669"/>
            <a:ext cx="1729238" cy="7750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32803177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276" y="1340356"/>
            <a:ext cx="7042083" cy="2145203"/>
          </a:xfrm>
          <a:prstGeom prst="rect">
            <a:avLst/>
          </a:prstGeom>
        </p:spPr>
        <p:txBody>
          <a:bodyPr wrap="square">
            <a:spAutoFit/>
          </a:bodyPr>
          <a:lstStyle/>
          <a:p>
            <a:pPr marL="171450" marR="0" lvl="0" indent="-171450">
              <a:lnSpc>
                <a:spcPct val="115000"/>
              </a:lnSpc>
              <a:spcBef>
                <a:spcPts val="0"/>
              </a:spcBef>
              <a:spcAft>
                <a:spcPts val="0"/>
              </a:spcAft>
              <a:buClr>
                <a:schemeClr val="tx2"/>
              </a:buClr>
              <a:buFont typeface="Arial" panose="020B0604020202020204" pitchFamily="34" charset="0"/>
              <a:buChar char="•"/>
            </a:pPr>
            <a:r>
              <a:rPr lang="en-US" sz="1600" dirty="0">
                <a:latin typeface="Calibri" panose="020F0502020204030204" pitchFamily="34" charset="0"/>
                <a:ea typeface="MS Mincho" panose="02020609040205080304" pitchFamily="49" charset="-128"/>
                <a:cs typeface="Times New Roman" panose="02020603050405020304" pitchFamily="18" charset="0"/>
              </a:rPr>
              <a:t>Maintaining low HDD case temperatures</a:t>
            </a:r>
          </a:p>
          <a:p>
            <a:pPr marR="0" lvl="0">
              <a:lnSpc>
                <a:spcPct val="115000"/>
              </a:lnSpc>
              <a:spcBef>
                <a:spcPts val="0"/>
              </a:spcBef>
              <a:spcAft>
                <a:spcPts val="0"/>
              </a:spcAft>
              <a:buClr>
                <a:schemeClr val="tx2"/>
              </a:buClr>
            </a:pPr>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600" dirty="0">
                <a:latin typeface="Calibri" panose="020F0502020204030204" pitchFamily="34" charset="0"/>
                <a:ea typeface="MS Mincho" panose="02020609040205080304" pitchFamily="49" charset="-128"/>
                <a:cs typeface="Times New Roman" panose="02020603050405020304" pitchFamily="18" charset="0"/>
              </a:rPr>
              <a:t>Developing architecture that allows for in-field servicing</a:t>
            </a:r>
          </a:p>
          <a:p>
            <a:pPr marR="0" lvl="0">
              <a:lnSpc>
                <a:spcPct val="115000"/>
              </a:lnSpc>
              <a:spcBef>
                <a:spcPts val="0"/>
              </a:spcBef>
              <a:spcAft>
                <a:spcPts val="0"/>
              </a:spcAft>
              <a:buClr>
                <a:schemeClr val="tx2"/>
              </a:buClr>
            </a:pPr>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600" dirty="0">
                <a:latin typeface="Calibri" panose="020F0502020204030204" pitchFamily="34" charset="0"/>
                <a:ea typeface="MS Mincho" panose="02020609040205080304" pitchFamily="49" charset="-128"/>
                <a:cs typeface="Times New Roman" panose="02020603050405020304" pitchFamily="18" charset="0"/>
              </a:rPr>
              <a:t>Providing &lt;5% HDD performance degradation in all operating conditions</a:t>
            </a:r>
          </a:p>
          <a:p>
            <a:pPr marL="171450" marR="0" lvl="0" indent="-171450">
              <a:lnSpc>
                <a:spcPct val="115000"/>
              </a:lnSpc>
              <a:spcBef>
                <a:spcPts val="0"/>
              </a:spcBef>
              <a:spcAft>
                <a:spcPts val="0"/>
              </a:spcAft>
              <a:buClr>
                <a:schemeClr val="tx2"/>
              </a:buClr>
              <a:buFont typeface="Arial" panose="020B0604020202020204" pitchFamily="34" charset="0"/>
              <a:buChar char="•"/>
            </a:pPr>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pPr marL="171450" marR="0" lvl="0" indent="-171450">
              <a:lnSpc>
                <a:spcPct val="115000"/>
              </a:lnSpc>
              <a:spcBef>
                <a:spcPts val="0"/>
              </a:spcBef>
              <a:spcAft>
                <a:spcPts val="0"/>
              </a:spcAft>
              <a:buClr>
                <a:schemeClr val="tx2"/>
              </a:buClr>
              <a:buFont typeface="Arial" panose="020B0604020202020204" pitchFamily="34" charset="0"/>
              <a:buChar char="•"/>
            </a:pPr>
            <a:r>
              <a:rPr lang="en-US" sz="1600" dirty="0">
                <a:latin typeface="Calibri" panose="020F0502020204030204" pitchFamily="34" charset="0"/>
                <a:ea typeface="MS Mincho" panose="02020609040205080304" pitchFamily="49" charset="-128"/>
                <a:cs typeface="Times New Roman" panose="02020603050405020304" pitchFamily="18" charset="0"/>
              </a:rPr>
              <a:t>Achieving 12G/s SAS signal speeds without using a repeater</a:t>
            </a:r>
          </a:p>
        </p:txBody>
      </p:sp>
      <p:sp>
        <p:nvSpPr>
          <p:cNvPr id="7" name="Title 1"/>
          <p:cNvSpPr txBox="1">
            <a:spLocks/>
          </p:cNvSpPr>
          <p:nvPr/>
        </p:nvSpPr>
        <p:spPr>
          <a:xfrm>
            <a:off x="225391" y="146869"/>
            <a:ext cx="5266452"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ACHEIVEMENTS</a:t>
            </a:r>
            <a:endParaRPr lang="en-US" sz="3600" dirty="0"/>
          </a:p>
        </p:txBody>
      </p:sp>
      <p:pic>
        <p:nvPicPr>
          <p:cNvPr id="6" name="Picture 5"/>
          <p:cNvPicPr>
            <a:picLocks noChangeAspect="1"/>
          </p:cNvPicPr>
          <p:nvPr/>
        </p:nvPicPr>
        <p:blipFill>
          <a:blip r:embed="rId2"/>
          <a:stretch>
            <a:fillRect/>
          </a:stretch>
        </p:blipFill>
        <p:spPr>
          <a:xfrm>
            <a:off x="0" y="4485669"/>
            <a:ext cx="1729238" cy="7750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311830069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04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5F6062"/>
                </a:solidFill>
              </a:rPr>
              <a:t>OPEN CLOUD SERVER-</a:t>
            </a:r>
            <a:br>
              <a:rPr lang="en-US" sz="3600" dirty="0">
                <a:solidFill>
                  <a:srgbClr val="5F6062"/>
                </a:solidFill>
              </a:rPr>
            </a:br>
            <a:r>
              <a:rPr lang="en-US" sz="3600" dirty="0">
                <a:solidFill>
                  <a:srgbClr val="5F6062"/>
                </a:solidFill>
              </a:rPr>
              <a:t>PROJECT OLYMPUS- JBOD</a:t>
            </a:r>
            <a:endParaRPr lang="en-US" sz="3600" dirty="0"/>
          </a:p>
        </p:txBody>
      </p:sp>
      <p:sp>
        <p:nvSpPr>
          <p:cNvPr id="3" name="Subtitle 2"/>
          <p:cNvSpPr>
            <a:spLocks noGrp="1"/>
          </p:cNvSpPr>
          <p:nvPr>
            <p:ph type="subTitle" idx="1"/>
          </p:nvPr>
        </p:nvSpPr>
        <p:spPr/>
        <p:txBody>
          <a:bodyPr>
            <a:normAutofit lnSpcReduction="10000"/>
          </a:bodyPr>
          <a:lstStyle/>
          <a:p>
            <a:r>
              <a:rPr lang="en-US" dirty="0">
                <a:solidFill>
                  <a:srgbClr val="5F6062"/>
                </a:solidFill>
              </a:rPr>
              <a:t>Bruce Hoch/Senior Mechanical Engineer/Microsoft</a:t>
            </a:r>
          </a:p>
          <a:p>
            <a:r>
              <a:rPr lang="en-US" dirty="0">
                <a:solidFill>
                  <a:srgbClr val="5F6062"/>
                </a:solidFill>
              </a:rPr>
              <a:t>Sage Shih/Hardware Engineer/Quanta Computer</a:t>
            </a:r>
          </a:p>
          <a:p>
            <a:r>
              <a:rPr lang="en-US" dirty="0"/>
              <a:t>March 09, 2017</a:t>
            </a:r>
          </a:p>
        </p:txBody>
      </p:sp>
      <p:pic>
        <p:nvPicPr>
          <p:cNvPr id="4" name="Picture 3"/>
          <p:cNvPicPr>
            <a:picLocks noChangeAspect="1"/>
          </p:cNvPicPr>
          <p:nvPr/>
        </p:nvPicPr>
        <p:blipFill>
          <a:blip r:embed="rId2"/>
          <a:stretch>
            <a:fillRect/>
          </a:stretch>
        </p:blipFill>
        <p:spPr>
          <a:xfrm>
            <a:off x="6298976" y="4423626"/>
            <a:ext cx="1729238" cy="775057"/>
          </a:xfrm>
          <a:prstGeom prst="rect">
            <a:avLst/>
          </a:prstGeom>
        </p:spPr>
      </p:pic>
    </p:spTree>
    <p:extLst>
      <p:ext uri="{BB962C8B-B14F-4D97-AF65-F5344CB8AC3E}">
        <p14:creationId xmlns:p14="http://schemas.microsoft.com/office/powerpoint/2010/main" val="363826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77" y="228124"/>
            <a:ext cx="4123905" cy="688715"/>
          </a:xfrm>
        </p:spPr>
        <p:txBody>
          <a:bodyPr>
            <a:normAutofit/>
          </a:bodyPr>
          <a:lstStyle/>
          <a:p>
            <a:r>
              <a:rPr lang="en-US" sz="3600" dirty="0">
                <a:solidFill>
                  <a:srgbClr val="5F6062"/>
                </a:solidFill>
              </a:rPr>
              <a:t>OVERVIEW</a:t>
            </a:r>
            <a:endParaRPr lang="en-US" sz="3600" dirty="0"/>
          </a:p>
        </p:txBody>
      </p:sp>
      <p:pic>
        <p:nvPicPr>
          <p:cNvPr id="6" name="Picture 5"/>
          <p:cNvPicPr>
            <a:picLocks noChangeAspect="1"/>
          </p:cNvPicPr>
          <p:nvPr/>
        </p:nvPicPr>
        <p:blipFill>
          <a:blip r:embed="rId2"/>
          <a:stretch>
            <a:fillRect/>
          </a:stretch>
        </p:blipFill>
        <p:spPr>
          <a:xfrm>
            <a:off x="-3429477" y="1805134"/>
            <a:ext cx="2928120" cy="2698838"/>
          </a:xfrm>
          <a:prstGeom prst="rect">
            <a:avLst/>
          </a:prstGeom>
        </p:spPr>
      </p:pic>
      <p:sp>
        <p:nvSpPr>
          <p:cNvPr id="8" name="Content Placeholder 8"/>
          <p:cNvSpPr txBox="1">
            <a:spLocks/>
          </p:cNvSpPr>
          <p:nvPr/>
        </p:nvSpPr>
        <p:spPr>
          <a:xfrm>
            <a:off x="476130" y="916839"/>
            <a:ext cx="4474881" cy="2944897"/>
          </a:xfrm>
          <a:prstGeom prst="rect">
            <a:avLst/>
          </a:prstGeom>
        </p:spPr>
        <p:txBody>
          <a:bodyPr/>
          <a:lstStyle>
            <a:lvl1pPr marL="171450" indent="-171450" algn="l" defTabSz="685800" rtl="0" eaLnBrk="1" latinLnBrk="0" hangingPunct="1">
              <a:lnSpc>
                <a:spcPct val="90000"/>
              </a:lnSpc>
              <a:spcBef>
                <a:spcPts val="750"/>
              </a:spcBef>
              <a:buClr>
                <a:srgbClr val="8DC63F"/>
              </a:buClr>
              <a:buSzPct val="100000"/>
              <a:buFont typeface="Arial"/>
              <a:buChar char="•"/>
              <a:defRPr sz="1800" kern="1200" baseline="0">
                <a:solidFill>
                  <a:srgbClr val="5F6062"/>
                </a:solidFill>
                <a:latin typeface="Franklin Gothic Book"/>
                <a:ea typeface="Arial" charset="0"/>
                <a:cs typeface="Franklin Gothic Book"/>
              </a:defRPr>
            </a:lvl1pPr>
            <a:lvl2pPr marL="342900" indent="-171450" algn="l" defTabSz="685800" rtl="0" eaLnBrk="1" latinLnBrk="0" hangingPunct="1">
              <a:lnSpc>
                <a:spcPct val="90000"/>
              </a:lnSpc>
              <a:spcBef>
                <a:spcPts val="375"/>
              </a:spcBef>
              <a:buClr>
                <a:srgbClr val="8DC63F"/>
              </a:buClr>
              <a:buSzPct val="100000"/>
              <a:buFont typeface="AppleSymbols" charset="0"/>
              <a:buChar char="⎻"/>
              <a:tabLst/>
              <a:defRPr sz="1800" kern="1200">
                <a:solidFill>
                  <a:srgbClr val="5F6062"/>
                </a:solidFill>
                <a:latin typeface="Franklin Gothic Book"/>
                <a:ea typeface="Arial" charset="0"/>
                <a:cs typeface="Franklin Gothic Book"/>
              </a:defRPr>
            </a:lvl2pPr>
            <a:lvl3pPr marL="515541" indent="-172641" algn="l" defTabSz="685800" rtl="0" eaLnBrk="1" latinLnBrk="0" hangingPunct="1">
              <a:lnSpc>
                <a:spcPct val="90000"/>
              </a:lnSpc>
              <a:spcBef>
                <a:spcPts val="375"/>
              </a:spcBef>
              <a:buClr>
                <a:srgbClr val="8DC63F"/>
              </a:buClr>
              <a:buSzPct val="100000"/>
              <a:buFont typeface="Arial"/>
              <a:buChar char="•"/>
              <a:tabLst/>
              <a:defRPr sz="1500" kern="1200">
                <a:solidFill>
                  <a:srgbClr val="5F6062"/>
                </a:solidFill>
                <a:latin typeface="Franklin Gothic Book"/>
                <a:ea typeface="Arial" charset="0"/>
                <a:cs typeface="Franklin Gothic Book"/>
              </a:defRPr>
            </a:lvl3pPr>
            <a:lvl4pPr marL="686991" indent="-171450" algn="l" defTabSz="685800" rtl="0" eaLnBrk="1" latinLnBrk="0" hangingPunct="1">
              <a:lnSpc>
                <a:spcPct val="90000"/>
              </a:lnSpc>
              <a:spcBef>
                <a:spcPts val="375"/>
              </a:spcBef>
              <a:buClr>
                <a:srgbClr val="8DC63F"/>
              </a:buClr>
              <a:buSzPct val="100000"/>
              <a:buFont typeface="AppleSymbols" charset="0"/>
              <a:buChar char="⎻"/>
              <a:tabLst/>
              <a:defRPr sz="1400" kern="1200">
                <a:solidFill>
                  <a:srgbClr val="5F6062"/>
                </a:solidFill>
                <a:latin typeface="Franklin Gothic Book"/>
                <a:ea typeface="Arial" charset="0"/>
                <a:cs typeface="Franklin Gothic Book"/>
              </a:defRPr>
            </a:lvl4pPr>
            <a:lvl5pPr marL="859631" indent="-172641" algn="l" defTabSz="685800" rtl="0" eaLnBrk="1" latinLnBrk="0" hangingPunct="1">
              <a:lnSpc>
                <a:spcPct val="90000"/>
              </a:lnSpc>
              <a:spcBef>
                <a:spcPts val="375"/>
              </a:spcBef>
              <a:buClr>
                <a:srgbClr val="8DC63F"/>
              </a:buClr>
              <a:buSzPct val="75000"/>
              <a:buFont typeface="Courier New" charset="0"/>
              <a:buChar char="o"/>
              <a:tabLst/>
              <a:defRPr sz="1400" kern="1200">
                <a:solidFill>
                  <a:srgbClr val="5F6062"/>
                </a:solidFill>
                <a:latin typeface="Franklin Gothic Book"/>
                <a:ea typeface="Arial" charset="0"/>
                <a:cs typeface="Franklin Gothic Book"/>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buClr>
                <a:schemeClr val="tx2"/>
              </a:buClr>
            </a:pPr>
            <a:r>
              <a:rPr lang="en-US" sz="1400" dirty="0"/>
              <a:t>4U JBOD</a:t>
            </a:r>
          </a:p>
          <a:p>
            <a:pPr lvl="1">
              <a:buClr>
                <a:schemeClr val="tx2"/>
              </a:buClr>
              <a:buFont typeface="Arial" panose="020B0604020202020204" pitchFamily="34" charset="0"/>
              <a:buChar char="•"/>
            </a:pPr>
            <a:r>
              <a:rPr lang="en-US" sz="1400" dirty="0"/>
              <a:t>88 Hot-plug HDDs</a:t>
            </a:r>
          </a:p>
          <a:p>
            <a:pPr lvl="1">
              <a:buClr>
                <a:schemeClr val="tx2"/>
              </a:buClr>
              <a:buFont typeface="Arial" panose="020B0604020202020204" pitchFamily="34" charset="0"/>
              <a:buChar char="•"/>
            </a:pPr>
            <a:r>
              <a:rPr lang="en-US" sz="1400" dirty="0"/>
              <a:t>N+1 Dual Rotor Fans </a:t>
            </a:r>
          </a:p>
          <a:p>
            <a:pPr lvl="1">
              <a:buClr>
                <a:schemeClr val="tx2"/>
              </a:buClr>
              <a:buFont typeface="Arial" panose="020B0604020202020204" pitchFamily="34" charset="0"/>
              <a:buChar char="•"/>
            </a:pPr>
            <a:r>
              <a:rPr lang="en-US" sz="1400" dirty="0"/>
              <a:t>N+N Redundant, 1650W 3-Phase, Hot-Swap PSUs</a:t>
            </a:r>
          </a:p>
          <a:p>
            <a:pPr lvl="1">
              <a:buClr>
                <a:schemeClr val="tx2"/>
              </a:buClr>
              <a:buFont typeface="Arial" panose="020B0604020202020204" pitchFamily="34" charset="0"/>
              <a:buChar char="•"/>
            </a:pPr>
            <a:r>
              <a:rPr lang="en-US" sz="1400" dirty="0"/>
              <a:t>Drawer design – slide out for service</a:t>
            </a:r>
          </a:p>
          <a:p>
            <a:pPr>
              <a:buClr>
                <a:schemeClr val="tx2"/>
              </a:buClr>
            </a:pPr>
            <a:r>
              <a:rPr lang="en-US" sz="1400" dirty="0"/>
              <a:t>Robust Feature Set</a:t>
            </a:r>
          </a:p>
          <a:p>
            <a:pPr lvl="1">
              <a:buClr>
                <a:schemeClr val="tx2"/>
              </a:buClr>
              <a:buFont typeface="Arial" panose="020B0604020202020204" pitchFamily="34" charset="0"/>
              <a:buChar char="•"/>
            </a:pPr>
            <a:r>
              <a:rPr lang="en-US" sz="1400" dirty="0"/>
              <a:t>Integrates into Project Olympus Infrastructure through Universal PDU</a:t>
            </a:r>
          </a:p>
          <a:p>
            <a:pPr lvl="1">
              <a:buClr>
                <a:schemeClr val="tx2"/>
              </a:buClr>
              <a:buFont typeface="Arial" panose="020B0604020202020204" pitchFamily="34" charset="0"/>
              <a:buChar char="•"/>
            </a:pPr>
            <a:r>
              <a:rPr lang="en-US" sz="1400" dirty="0"/>
              <a:t>Runs on </a:t>
            </a:r>
            <a:r>
              <a:rPr lang="en-US" sz="1400" dirty="0" err="1"/>
              <a:t>OpenBMC</a:t>
            </a:r>
            <a:endParaRPr lang="en-US" sz="1400" dirty="0"/>
          </a:p>
          <a:p>
            <a:pPr lvl="2">
              <a:buClr>
                <a:schemeClr val="tx2"/>
              </a:buClr>
              <a:buFont typeface="Arial" panose="020B0604020202020204" pitchFamily="34" charset="0"/>
              <a:buChar char="•"/>
            </a:pPr>
            <a:r>
              <a:rPr lang="en-US" sz="1400" dirty="0"/>
              <a:t> Gathers HDD temps and component status info</a:t>
            </a:r>
          </a:p>
          <a:p>
            <a:pPr lvl="1">
              <a:buClr>
                <a:schemeClr val="tx2"/>
              </a:buClr>
              <a:buFont typeface="Arial" panose="020B0604020202020204" pitchFamily="34" charset="0"/>
              <a:buChar char="•"/>
            </a:pPr>
            <a:r>
              <a:rPr lang="en-US" sz="1400" dirty="0"/>
              <a:t>Individual HDD on/off to minimize NTF</a:t>
            </a:r>
          </a:p>
        </p:txBody>
      </p:sp>
      <p:pic>
        <p:nvPicPr>
          <p:cNvPr id="1026" name="Picture 10"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011" y="1462255"/>
            <a:ext cx="1393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1"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034" y="4318453"/>
            <a:ext cx="17224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4951011" y="2072640"/>
            <a:ext cx="3999298" cy="206246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pic>
        <p:nvPicPr>
          <p:cNvPr id="19" name="Picture 18"/>
          <p:cNvPicPr>
            <a:picLocks noChangeAspect="1"/>
          </p:cNvPicPr>
          <p:nvPr/>
        </p:nvPicPr>
        <p:blipFill>
          <a:blip r:embed="rId7"/>
          <a:stretch>
            <a:fillRect/>
          </a:stretch>
        </p:blipFill>
        <p:spPr>
          <a:xfrm>
            <a:off x="0" y="4485669"/>
            <a:ext cx="1729238" cy="775057"/>
          </a:xfrm>
          <a:prstGeom prst="rect">
            <a:avLst/>
          </a:prstGeom>
        </p:spPr>
      </p:pic>
    </p:spTree>
    <p:extLst>
      <p:ext uri="{BB962C8B-B14F-4D97-AF65-F5344CB8AC3E}">
        <p14:creationId xmlns:p14="http://schemas.microsoft.com/office/powerpoint/2010/main" val="17116792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78075" y="2235116"/>
            <a:ext cx="2995435" cy="2859398"/>
            <a:chOff x="5978075" y="2284102"/>
            <a:chExt cx="2995435" cy="2859398"/>
          </a:xfrm>
        </p:grpSpPr>
        <p:grpSp>
          <p:nvGrpSpPr>
            <p:cNvPr id="10" name="Group 9"/>
            <p:cNvGrpSpPr/>
            <p:nvPr/>
          </p:nvGrpSpPr>
          <p:grpSpPr>
            <a:xfrm>
              <a:off x="6024767" y="2444662"/>
              <a:ext cx="1032581" cy="2698838"/>
              <a:chOff x="-3429476" y="1805134"/>
              <a:chExt cx="1032581" cy="2698838"/>
            </a:xfrm>
          </p:grpSpPr>
          <p:sp>
            <p:nvSpPr>
              <p:cNvPr id="8" name="Right Triangle 7"/>
              <p:cNvSpPr/>
              <p:nvPr/>
            </p:nvSpPr>
            <p:spPr bwMode="auto">
              <a:xfrm>
                <a:off x="-3107872" y="1805134"/>
                <a:ext cx="710977" cy="2698838"/>
              </a:xfrm>
              <a:prstGeom prst="r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3429476" y="2411186"/>
                <a:ext cx="403248" cy="209278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4" name="Rectangle 13"/>
            <p:cNvSpPr/>
            <p:nvPr/>
          </p:nvSpPr>
          <p:spPr bwMode="auto">
            <a:xfrm rot="21356740">
              <a:off x="5978075" y="2284102"/>
              <a:ext cx="2995435" cy="7643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ight Triangle 14"/>
            <p:cNvSpPr/>
            <p:nvPr/>
          </p:nvSpPr>
          <p:spPr bwMode="auto">
            <a:xfrm flipH="1" flipV="1">
              <a:off x="7331528" y="2940738"/>
              <a:ext cx="1540323" cy="1250260"/>
            </a:xfrm>
            <a:prstGeom prst="r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8871852" y="2890548"/>
              <a:ext cx="81033" cy="13004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ight Triangle 16"/>
            <p:cNvSpPr/>
            <p:nvPr/>
          </p:nvSpPr>
          <p:spPr bwMode="auto">
            <a:xfrm flipH="1">
              <a:off x="7130143" y="4797050"/>
              <a:ext cx="1822743" cy="346450"/>
            </a:xfrm>
            <a:prstGeom prst="r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2" name="Picture 11"/>
          <p:cNvPicPr>
            <a:picLocks noChangeAspect="1"/>
          </p:cNvPicPr>
          <p:nvPr/>
        </p:nvPicPr>
        <p:blipFill>
          <a:blip r:embed="rId2"/>
          <a:stretch>
            <a:fillRect/>
          </a:stretch>
        </p:blipFill>
        <p:spPr>
          <a:xfrm>
            <a:off x="5300006" y="2921148"/>
            <a:ext cx="3514683" cy="1619022"/>
          </a:xfrm>
          <a:prstGeom prst="rect">
            <a:avLst/>
          </a:prstGeom>
        </p:spPr>
      </p:pic>
      <p:sp>
        <p:nvSpPr>
          <p:cNvPr id="3" name="Rectangle 2"/>
          <p:cNvSpPr/>
          <p:nvPr/>
        </p:nvSpPr>
        <p:spPr>
          <a:xfrm>
            <a:off x="149625" y="906623"/>
            <a:ext cx="6059656" cy="2246769"/>
          </a:xfrm>
          <a:prstGeom prst="rect">
            <a:avLst/>
          </a:prstGeom>
        </p:spPr>
        <p:txBody>
          <a:bodyPr wrap="square">
            <a:spAutoFit/>
          </a:bodyPr>
          <a:lstStyle/>
          <a:p>
            <a:pPr marL="628650" lvl="1" indent="-285750">
              <a:buClr>
                <a:schemeClr val="tx2"/>
              </a:buClr>
              <a:buFont typeface="Arial" panose="020B0604020202020204" pitchFamily="34" charset="0"/>
              <a:buChar char="•"/>
            </a:pPr>
            <a:r>
              <a:rPr lang="en-US" sz="1400" dirty="0"/>
              <a:t>Controlled by Project Olympus Server</a:t>
            </a:r>
          </a:p>
          <a:p>
            <a:pPr marL="1095021" lvl="2" indent="-285750">
              <a:buClr>
                <a:schemeClr val="tx2"/>
              </a:buClr>
              <a:buFont typeface="Arial" panose="020B0604020202020204" pitchFamily="34" charset="0"/>
              <a:buChar char="•"/>
            </a:pPr>
            <a:r>
              <a:rPr lang="en-US" sz="1400" dirty="0"/>
              <a:t>Configurable with 1, 2 or 4 head nodes</a:t>
            </a:r>
          </a:p>
          <a:p>
            <a:pPr marL="1095021" lvl="2" indent="-285750">
              <a:buClr>
                <a:schemeClr val="tx2"/>
              </a:buClr>
              <a:buFont typeface="Arial" panose="020B0604020202020204" pitchFamily="34" charset="0"/>
              <a:buChar char="•"/>
            </a:pPr>
            <a:r>
              <a:rPr lang="en-US" sz="1400" dirty="0"/>
              <a:t>HDD Bay segregated into 4x 22HDD Zones</a:t>
            </a:r>
          </a:p>
          <a:p>
            <a:pPr marL="628650" lvl="1" indent="-285750">
              <a:buClr>
                <a:schemeClr val="tx2"/>
              </a:buClr>
              <a:buFont typeface="Arial" panose="020B0604020202020204" pitchFamily="34" charset="0"/>
              <a:buChar char="•"/>
            </a:pPr>
            <a:r>
              <a:rPr lang="en-US" sz="1400" dirty="0">
                <a:solidFill>
                  <a:srgbClr val="616161">
                    <a:alpha val="99000"/>
                  </a:srgbClr>
                </a:solidFill>
              </a:rPr>
              <a:t>Supports SMR, HAMR, &amp; 12Gb/s single port SAS near-line HDDs</a:t>
            </a:r>
          </a:p>
          <a:p>
            <a:pPr marL="971550" lvl="2" indent="-285750">
              <a:buClr>
                <a:schemeClr val="tx2"/>
              </a:buClr>
              <a:buFont typeface="Arial" panose="020B0604020202020204" pitchFamily="34" charset="0"/>
              <a:buChar char="•"/>
            </a:pPr>
            <a:r>
              <a:rPr lang="en-US" sz="1400" dirty="0"/>
              <a:t>1.2PB/Chassis (14TB/HDD)</a:t>
            </a:r>
          </a:p>
          <a:p>
            <a:pPr marL="971550" lvl="2" indent="-285750">
              <a:buClr>
                <a:schemeClr val="tx2"/>
              </a:buClr>
              <a:buFont typeface="Arial" panose="020B0604020202020204" pitchFamily="34" charset="0"/>
              <a:buChar char="•"/>
            </a:pPr>
            <a:r>
              <a:rPr lang="en-US" sz="1400" dirty="0"/>
              <a:t>9.6PB/Rack in Cold Storage Configuration (8x JBOD/Rack)</a:t>
            </a:r>
          </a:p>
          <a:p>
            <a:pPr marL="628650" lvl="1" indent="-285750">
              <a:buClr>
                <a:schemeClr val="tx2"/>
              </a:buClr>
              <a:buFont typeface="Arial" panose="020B0604020202020204" pitchFamily="34" charset="0"/>
              <a:buChar char="•"/>
            </a:pPr>
            <a:r>
              <a:rPr lang="en-US" sz="1400" dirty="0"/>
              <a:t>Designed to optimize performance and reliability </a:t>
            </a:r>
          </a:p>
          <a:p>
            <a:pPr marL="971550" lvl="2" indent="-285750">
              <a:buClr>
                <a:schemeClr val="tx2"/>
              </a:buClr>
              <a:buFont typeface="Arial" panose="020B0604020202020204" pitchFamily="34" charset="0"/>
              <a:buChar char="•"/>
            </a:pPr>
            <a:r>
              <a:rPr lang="en-US" sz="1400" dirty="0"/>
              <a:t>Minimized Rotational Vibration and Acoustic Noise</a:t>
            </a:r>
          </a:p>
          <a:p>
            <a:pPr marL="1314450" lvl="3" indent="-285750">
              <a:buClr>
                <a:schemeClr val="tx2"/>
              </a:buClr>
              <a:buFont typeface="Arial" panose="020B0604020202020204" pitchFamily="34" charset="0"/>
              <a:buChar char="•"/>
            </a:pPr>
            <a:r>
              <a:rPr lang="en-US" sz="1400" dirty="0"/>
              <a:t>&lt;5% HDD Performance Degradation</a:t>
            </a:r>
          </a:p>
          <a:p>
            <a:pPr marL="971550" lvl="2" indent="-285750">
              <a:buClr>
                <a:schemeClr val="tx2"/>
              </a:buClr>
              <a:buFont typeface="Arial" panose="020B0604020202020204" pitchFamily="34" charset="0"/>
              <a:buChar char="•"/>
            </a:pPr>
            <a:r>
              <a:rPr lang="en-US" sz="1400" dirty="0"/>
              <a:t>Maximum HDD Case Temperature </a:t>
            </a:r>
            <a:r>
              <a:rPr lang="en-US" sz="1400" dirty="0">
                <a:latin typeface="Calibri" panose="020F0502020204030204" pitchFamily="34" charset="0"/>
                <a:ea typeface="MS Mincho" panose="02020609040205080304" pitchFamily="49" charset="-128"/>
                <a:cs typeface="Times New Roman" panose="02020603050405020304" pitchFamily="18" charset="0"/>
              </a:rPr>
              <a:t>≤ </a:t>
            </a:r>
            <a:r>
              <a:rPr lang="en-US" sz="1400" dirty="0"/>
              <a:t>51°C</a:t>
            </a:r>
          </a:p>
        </p:txBody>
      </p:sp>
      <p:pic>
        <p:nvPicPr>
          <p:cNvPr id="13" name="Picture 12"/>
          <p:cNvPicPr>
            <a:picLocks noChangeAspect="1"/>
          </p:cNvPicPr>
          <p:nvPr/>
        </p:nvPicPr>
        <p:blipFill rotWithShape="1">
          <a:blip r:embed="rId3"/>
          <a:srcRect l="11904" r="7980" b="9108"/>
          <a:stretch/>
        </p:blipFill>
        <p:spPr>
          <a:xfrm>
            <a:off x="6024767" y="1042124"/>
            <a:ext cx="2407920" cy="1821180"/>
          </a:xfrm>
          <a:prstGeom prst="rect">
            <a:avLst/>
          </a:prstGeom>
        </p:spPr>
      </p:pic>
      <p:pic>
        <p:nvPicPr>
          <p:cNvPr id="22" name="Picture 21"/>
          <p:cNvPicPr>
            <a:picLocks noChangeAspect="1"/>
          </p:cNvPicPr>
          <p:nvPr/>
        </p:nvPicPr>
        <p:blipFill>
          <a:blip r:embed="rId4"/>
          <a:stretch>
            <a:fillRect/>
          </a:stretch>
        </p:blipFill>
        <p:spPr>
          <a:xfrm>
            <a:off x="0" y="4485669"/>
            <a:ext cx="1729238" cy="77505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
        <p:nvSpPr>
          <p:cNvPr id="26" name="Title 1"/>
          <p:cNvSpPr txBox="1">
            <a:spLocks/>
          </p:cNvSpPr>
          <p:nvPr/>
        </p:nvSpPr>
        <p:spPr>
          <a:xfrm>
            <a:off x="274377" y="228124"/>
            <a:ext cx="4123905"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5F6062"/>
                </a:solidFill>
              </a:rPr>
              <a:t>OVERVIEW</a:t>
            </a:r>
            <a:endParaRPr lang="en-US" sz="3600" dirty="0"/>
          </a:p>
        </p:txBody>
      </p:sp>
    </p:spTree>
    <p:extLst>
      <p:ext uri="{BB962C8B-B14F-4D97-AF65-F5344CB8AC3E}">
        <p14:creationId xmlns:p14="http://schemas.microsoft.com/office/powerpoint/2010/main" val="245325497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8"/>
          <p:cNvSpPr txBox="1">
            <a:spLocks/>
          </p:cNvSpPr>
          <p:nvPr/>
        </p:nvSpPr>
        <p:spPr>
          <a:xfrm>
            <a:off x="432219" y="965895"/>
            <a:ext cx="4398146" cy="1156906"/>
          </a:xfrm>
          <a:prstGeom prst="rect">
            <a:avLst/>
          </a:prstGeom>
        </p:spPr>
        <p:txBody>
          <a:bodyPr/>
          <a:lstStyle>
            <a:lvl1pPr marL="171450" indent="-171450" algn="l" defTabSz="685800" rtl="0" eaLnBrk="1" latinLnBrk="0" hangingPunct="1">
              <a:lnSpc>
                <a:spcPct val="90000"/>
              </a:lnSpc>
              <a:spcBef>
                <a:spcPts val="750"/>
              </a:spcBef>
              <a:buClr>
                <a:srgbClr val="8DC63F"/>
              </a:buClr>
              <a:buSzPct val="100000"/>
              <a:buFont typeface="Arial"/>
              <a:buChar char="•"/>
              <a:defRPr sz="1800" kern="1200" baseline="0">
                <a:solidFill>
                  <a:srgbClr val="5F6062"/>
                </a:solidFill>
                <a:latin typeface="Franklin Gothic Book"/>
                <a:ea typeface="Arial" charset="0"/>
                <a:cs typeface="Franklin Gothic Book"/>
              </a:defRPr>
            </a:lvl1pPr>
            <a:lvl2pPr marL="342900" indent="-171450" algn="l" defTabSz="685800" rtl="0" eaLnBrk="1" latinLnBrk="0" hangingPunct="1">
              <a:lnSpc>
                <a:spcPct val="90000"/>
              </a:lnSpc>
              <a:spcBef>
                <a:spcPts val="375"/>
              </a:spcBef>
              <a:buClr>
                <a:srgbClr val="8DC63F"/>
              </a:buClr>
              <a:buSzPct val="100000"/>
              <a:buFont typeface="AppleSymbols" charset="0"/>
              <a:buChar char="⎻"/>
              <a:tabLst/>
              <a:defRPr sz="1800" kern="1200">
                <a:solidFill>
                  <a:srgbClr val="5F6062"/>
                </a:solidFill>
                <a:latin typeface="Franklin Gothic Book"/>
                <a:ea typeface="Arial" charset="0"/>
                <a:cs typeface="Franklin Gothic Book"/>
              </a:defRPr>
            </a:lvl2pPr>
            <a:lvl3pPr marL="515541" indent="-172641" algn="l" defTabSz="685800" rtl="0" eaLnBrk="1" latinLnBrk="0" hangingPunct="1">
              <a:lnSpc>
                <a:spcPct val="90000"/>
              </a:lnSpc>
              <a:spcBef>
                <a:spcPts val="375"/>
              </a:spcBef>
              <a:buClr>
                <a:srgbClr val="8DC63F"/>
              </a:buClr>
              <a:buSzPct val="100000"/>
              <a:buFont typeface="Arial"/>
              <a:buChar char="•"/>
              <a:tabLst/>
              <a:defRPr sz="1500" kern="1200">
                <a:solidFill>
                  <a:srgbClr val="5F6062"/>
                </a:solidFill>
                <a:latin typeface="Franklin Gothic Book"/>
                <a:ea typeface="Arial" charset="0"/>
                <a:cs typeface="Franklin Gothic Book"/>
              </a:defRPr>
            </a:lvl3pPr>
            <a:lvl4pPr marL="686991" indent="-171450" algn="l" defTabSz="685800" rtl="0" eaLnBrk="1" latinLnBrk="0" hangingPunct="1">
              <a:lnSpc>
                <a:spcPct val="90000"/>
              </a:lnSpc>
              <a:spcBef>
                <a:spcPts val="375"/>
              </a:spcBef>
              <a:buClr>
                <a:srgbClr val="8DC63F"/>
              </a:buClr>
              <a:buSzPct val="100000"/>
              <a:buFont typeface="AppleSymbols" charset="0"/>
              <a:buChar char="⎻"/>
              <a:tabLst/>
              <a:defRPr sz="1400" kern="1200">
                <a:solidFill>
                  <a:srgbClr val="5F6062"/>
                </a:solidFill>
                <a:latin typeface="Franklin Gothic Book"/>
                <a:ea typeface="Arial" charset="0"/>
                <a:cs typeface="Franklin Gothic Book"/>
              </a:defRPr>
            </a:lvl4pPr>
            <a:lvl5pPr marL="859631" indent="-172641" algn="l" defTabSz="685800" rtl="0" eaLnBrk="1" latinLnBrk="0" hangingPunct="1">
              <a:lnSpc>
                <a:spcPct val="90000"/>
              </a:lnSpc>
              <a:spcBef>
                <a:spcPts val="375"/>
              </a:spcBef>
              <a:buClr>
                <a:srgbClr val="8DC63F"/>
              </a:buClr>
              <a:buSzPct val="75000"/>
              <a:buFont typeface="Courier New" charset="0"/>
              <a:buChar char="o"/>
              <a:tabLst/>
              <a:defRPr sz="1400" kern="1200">
                <a:solidFill>
                  <a:srgbClr val="5F6062"/>
                </a:solidFill>
                <a:latin typeface="Franklin Gothic Book"/>
                <a:ea typeface="Arial" charset="0"/>
                <a:cs typeface="Franklin Gothic Book"/>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buClr>
                <a:schemeClr val="tx2"/>
              </a:buClr>
            </a:pPr>
            <a:r>
              <a:rPr lang="en-US" sz="1400" dirty="0"/>
              <a:t>Tool-less Accessible, Hot-swappable Components</a:t>
            </a:r>
          </a:p>
          <a:p>
            <a:pPr lvl="1">
              <a:buClr>
                <a:schemeClr val="tx2"/>
              </a:buClr>
              <a:buFont typeface="Arial" panose="020B0604020202020204" pitchFamily="34" charset="0"/>
              <a:buChar char="•"/>
            </a:pPr>
            <a:r>
              <a:rPr lang="en-US" sz="1400" dirty="0"/>
              <a:t>Cam Action Tool-Less Installed HDD Carrier</a:t>
            </a:r>
          </a:p>
          <a:p>
            <a:pPr lvl="1">
              <a:buClr>
                <a:schemeClr val="tx2"/>
              </a:buClr>
              <a:buFont typeface="Arial" panose="020B0604020202020204" pitchFamily="34" charset="0"/>
              <a:buChar char="•"/>
            </a:pPr>
            <a:r>
              <a:rPr lang="en-US" sz="1400" dirty="0"/>
              <a:t>Top Loaded Cam Action PSUs</a:t>
            </a:r>
          </a:p>
          <a:p>
            <a:pPr lvl="1">
              <a:buClr>
                <a:schemeClr val="tx2"/>
              </a:buClr>
              <a:buFont typeface="Arial" panose="020B0604020202020204" pitchFamily="34" charset="0"/>
              <a:buChar char="•"/>
            </a:pPr>
            <a:r>
              <a:rPr lang="en-US" sz="1400" dirty="0"/>
              <a:t>Pinch and Pull Tool-Less Fan Module</a:t>
            </a:r>
          </a:p>
          <a:p>
            <a:pPr>
              <a:buClr>
                <a:schemeClr val="tx2"/>
              </a:buClr>
            </a:pPr>
            <a:r>
              <a:rPr lang="en-US" sz="1400" dirty="0"/>
              <a:t>LEDs for quick failed component identification</a:t>
            </a:r>
          </a:p>
          <a:p>
            <a:pPr marL="285750" indent="-285750">
              <a:buClr>
                <a:schemeClr val="tx2"/>
              </a:buClr>
              <a:buFont typeface="Arial" panose="020B0604020202020204" pitchFamily="34" charset="0"/>
              <a:buChar char="•"/>
            </a:pPr>
            <a:r>
              <a:rPr lang="en-US" sz="1400" dirty="0"/>
              <a:t>Cold-Aisle, In-Rack Active PCA Serviceability</a:t>
            </a:r>
          </a:p>
          <a:p>
            <a:pPr marL="628650" lvl="1" indent="-285750">
              <a:buClr>
                <a:schemeClr val="tx2"/>
              </a:buClr>
              <a:buFont typeface="Arial" panose="020B0604020202020204" pitchFamily="34" charset="0"/>
              <a:buChar char="•"/>
            </a:pPr>
            <a:r>
              <a:rPr lang="en-US" sz="1400" dirty="0"/>
              <a:t>All active boards are accessible for service with unit in rack</a:t>
            </a:r>
          </a:p>
          <a:p>
            <a:pPr marL="628650" lvl="1" indent="-285750">
              <a:buClr>
                <a:schemeClr val="tx2"/>
              </a:buClr>
              <a:buFont typeface="Arial" panose="020B0604020202020204" pitchFamily="34" charset="0"/>
              <a:buChar char="•"/>
            </a:pPr>
            <a:r>
              <a:rPr lang="en-US" sz="1400" dirty="0"/>
              <a:t>Serviceable BMC </a:t>
            </a:r>
          </a:p>
          <a:p>
            <a:pPr marL="628650" lvl="1" indent="-285750">
              <a:buClr>
                <a:schemeClr val="tx2"/>
              </a:buClr>
              <a:buFont typeface="Arial" panose="020B0604020202020204" pitchFamily="34" charset="0"/>
              <a:buChar char="•"/>
            </a:pPr>
            <a:r>
              <a:rPr lang="en-US" sz="1400" dirty="0"/>
              <a:t>4x Independently serviceable expanders </a:t>
            </a:r>
          </a:p>
          <a:p>
            <a:pPr>
              <a:buClr>
                <a:schemeClr val="tx2"/>
              </a:buClr>
            </a:pPr>
            <a:endParaRPr lang="en-US" sz="1400" dirty="0"/>
          </a:p>
          <a:p>
            <a:endParaRPr lang="en-US" sz="1400" dirty="0"/>
          </a:p>
          <a:p>
            <a:pPr marL="171450" lvl="1" indent="0">
              <a:buNone/>
            </a:pPr>
            <a:endParaRPr lang="en-US" sz="1400" dirty="0"/>
          </a:p>
        </p:txBody>
      </p:sp>
      <p:pic>
        <p:nvPicPr>
          <p:cNvPr id="7" name="Picture 6"/>
          <p:cNvPicPr>
            <a:picLocks noChangeAspect="1"/>
          </p:cNvPicPr>
          <p:nvPr/>
        </p:nvPicPr>
        <p:blipFill rotWithShape="1">
          <a:blip r:embed="rId2"/>
          <a:srcRect r="19877"/>
          <a:stretch/>
        </p:blipFill>
        <p:spPr>
          <a:xfrm>
            <a:off x="4949975" y="1468070"/>
            <a:ext cx="3932767" cy="208299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pic>
        <p:nvPicPr>
          <p:cNvPr id="14" name="Picture 13"/>
          <p:cNvPicPr>
            <a:picLocks noChangeAspect="1"/>
          </p:cNvPicPr>
          <p:nvPr/>
        </p:nvPicPr>
        <p:blipFill>
          <a:blip r:embed="rId4"/>
          <a:stretch>
            <a:fillRect/>
          </a:stretch>
        </p:blipFill>
        <p:spPr>
          <a:xfrm>
            <a:off x="0" y="4485669"/>
            <a:ext cx="1729238" cy="775057"/>
          </a:xfrm>
          <a:prstGeom prst="rect">
            <a:avLst/>
          </a:prstGeom>
        </p:spPr>
      </p:pic>
      <p:sp>
        <p:nvSpPr>
          <p:cNvPr id="18" name="Title 1"/>
          <p:cNvSpPr txBox="1">
            <a:spLocks/>
          </p:cNvSpPr>
          <p:nvPr/>
        </p:nvSpPr>
        <p:spPr>
          <a:xfrm>
            <a:off x="274377" y="228124"/>
            <a:ext cx="4123905"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SERVICEABILITY</a:t>
            </a:r>
            <a:endParaRPr lang="en-US" sz="3600" dirty="0"/>
          </a:p>
        </p:txBody>
      </p:sp>
    </p:spTree>
    <p:extLst>
      <p:ext uri="{BB962C8B-B14F-4D97-AF65-F5344CB8AC3E}">
        <p14:creationId xmlns:p14="http://schemas.microsoft.com/office/powerpoint/2010/main" val="25259474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pic>
        <p:nvPicPr>
          <p:cNvPr id="14" name="Picture 13"/>
          <p:cNvPicPr>
            <a:picLocks noChangeAspect="1"/>
          </p:cNvPicPr>
          <p:nvPr/>
        </p:nvPicPr>
        <p:blipFill>
          <a:blip r:embed="rId3"/>
          <a:stretch>
            <a:fillRect/>
          </a:stretch>
        </p:blipFill>
        <p:spPr>
          <a:xfrm>
            <a:off x="0" y="4485669"/>
            <a:ext cx="1729238" cy="775057"/>
          </a:xfrm>
          <a:prstGeom prst="rect">
            <a:avLst/>
          </a:prstGeom>
        </p:spPr>
      </p:pic>
      <p:pic>
        <p:nvPicPr>
          <p:cNvPr id="16" name="Picture 15"/>
          <p:cNvPicPr>
            <a:picLocks noChangeAspect="1"/>
          </p:cNvPicPr>
          <p:nvPr/>
        </p:nvPicPr>
        <p:blipFill>
          <a:blip r:embed="rId4"/>
          <a:stretch>
            <a:fillRect/>
          </a:stretch>
        </p:blipFill>
        <p:spPr>
          <a:xfrm>
            <a:off x="4838701" y="1462472"/>
            <a:ext cx="4085354" cy="1961084"/>
          </a:xfrm>
          <a:prstGeom prst="rect">
            <a:avLst/>
          </a:prstGeom>
        </p:spPr>
      </p:pic>
      <p:sp>
        <p:nvSpPr>
          <p:cNvPr id="13" name="Title 1"/>
          <p:cNvSpPr txBox="1">
            <a:spLocks/>
          </p:cNvSpPr>
          <p:nvPr/>
        </p:nvSpPr>
        <p:spPr>
          <a:xfrm>
            <a:off x="274377" y="228124"/>
            <a:ext cx="4123905"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SERVICEABILITY</a:t>
            </a:r>
            <a:endParaRPr lang="en-US" sz="3600" dirty="0"/>
          </a:p>
        </p:txBody>
      </p:sp>
      <p:sp>
        <p:nvSpPr>
          <p:cNvPr id="18" name="Content Placeholder 8"/>
          <p:cNvSpPr txBox="1">
            <a:spLocks/>
          </p:cNvSpPr>
          <p:nvPr/>
        </p:nvSpPr>
        <p:spPr>
          <a:xfrm>
            <a:off x="432219" y="965895"/>
            <a:ext cx="4398146" cy="1156906"/>
          </a:xfrm>
          <a:prstGeom prst="rect">
            <a:avLst/>
          </a:prstGeom>
        </p:spPr>
        <p:txBody>
          <a:bodyPr/>
          <a:lstStyle>
            <a:lvl1pPr marL="171450" indent="-171450" algn="l" defTabSz="685800" rtl="0" eaLnBrk="1" latinLnBrk="0" hangingPunct="1">
              <a:lnSpc>
                <a:spcPct val="90000"/>
              </a:lnSpc>
              <a:spcBef>
                <a:spcPts val="750"/>
              </a:spcBef>
              <a:buClr>
                <a:srgbClr val="8DC63F"/>
              </a:buClr>
              <a:buSzPct val="100000"/>
              <a:buFont typeface="Arial"/>
              <a:buChar char="•"/>
              <a:defRPr sz="1800" kern="1200" baseline="0">
                <a:solidFill>
                  <a:srgbClr val="5F6062"/>
                </a:solidFill>
                <a:latin typeface="Franklin Gothic Book"/>
                <a:ea typeface="Arial" charset="0"/>
                <a:cs typeface="Franklin Gothic Book"/>
              </a:defRPr>
            </a:lvl1pPr>
            <a:lvl2pPr marL="342900" indent="-171450" algn="l" defTabSz="685800" rtl="0" eaLnBrk="1" latinLnBrk="0" hangingPunct="1">
              <a:lnSpc>
                <a:spcPct val="90000"/>
              </a:lnSpc>
              <a:spcBef>
                <a:spcPts val="375"/>
              </a:spcBef>
              <a:buClr>
                <a:srgbClr val="8DC63F"/>
              </a:buClr>
              <a:buSzPct val="100000"/>
              <a:buFont typeface="AppleSymbols" charset="0"/>
              <a:buChar char="⎻"/>
              <a:tabLst/>
              <a:defRPr sz="1800" kern="1200">
                <a:solidFill>
                  <a:srgbClr val="5F6062"/>
                </a:solidFill>
                <a:latin typeface="Franklin Gothic Book"/>
                <a:ea typeface="Arial" charset="0"/>
                <a:cs typeface="Franklin Gothic Book"/>
              </a:defRPr>
            </a:lvl2pPr>
            <a:lvl3pPr marL="515541" indent="-172641" algn="l" defTabSz="685800" rtl="0" eaLnBrk="1" latinLnBrk="0" hangingPunct="1">
              <a:lnSpc>
                <a:spcPct val="90000"/>
              </a:lnSpc>
              <a:spcBef>
                <a:spcPts val="375"/>
              </a:spcBef>
              <a:buClr>
                <a:srgbClr val="8DC63F"/>
              </a:buClr>
              <a:buSzPct val="100000"/>
              <a:buFont typeface="Arial"/>
              <a:buChar char="•"/>
              <a:tabLst/>
              <a:defRPr sz="1500" kern="1200">
                <a:solidFill>
                  <a:srgbClr val="5F6062"/>
                </a:solidFill>
                <a:latin typeface="Franklin Gothic Book"/>
                <a:ea typeface="Arial" charset="0"/>
                <a:cs typeface="Franklin Gothic Book"/>
              </a:defRPr>
            </a:lvl3pPr>
            <a:lvl4pPr marL="686991" indent="-171450" algn="l" defTabSz="685800" rtl="0" eaLnBrk="1" latinLnBrk="0" hangingPunct="1">
              <a:lnSpc>
                <a:spcPct val="90000"/>
              </a:lnSpc>
              <a:spcBef>
                <a:spcPts val="375"/>
              </a:spcBef>
              <a:buClr>
                <a:srgbClr val="8DC63F"/>
              </a:buClr>
              <a:buSzPct val="100000"/>
              <a:buFont typeface="AppleSymbols" charset="0"/>
              <a:buChar char="⎻"/>
              <a:tabLst/>
              <a:defRPr sz="1400" kern="1200">
                <a:solidFill>
                  <a:srgbClr val="5F6062"/>
                </a:solidFill>
                <a:latin typeface="Franklin Gothic Book"/>
                <a:ea typeface="Arial" charset="0"/>
                <a:cs typeface="Franklin Gothic Book"/>
              </a:defRPr>
            </a:lvl4pPr>
            <a:lvl5pPr marL="859631" indent="-172641" algn="l" defTabSz="685800" rtl="0" eaLnBrk="1" latinLnBrk="0" hangingPunct="1">
              <a:lnSpc>
                <a:spcPct val="90000"/>
              </a:lnSpc>
              <a:spcBef>
                <a:spcPts val="375"/>
              </a:spcBef>
              <a:buClr>
                <a:srgbClr val="8DC63F"/>
              </a:buClr>
              <a:buSzPct val="75000"/>
              <a:buFont typeface="Courier New" charset="0"/>
              <a:buChar char="o"/>
              <a:tabLst/>
              <a:defRPr sz="1400" kern="1200">
                <a:solidFill>
                  <a:srgbClr val="5F6062"/>
                </a:solidFill>
                <a:latin typeface="Franklin Gothic Book"/>
                <a:ea typeface="Arial" charset="0"/>
                <a:cs typeface="Franklin Gothic Book"/>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buClr>
                <a:schemeClr val="tx2"/>
              </a:buClr>
            </a:pPr>
            <a:r>
              <a:rPr lang="en-US" sz="1400" dirty="0"/>
              <a:t>Tool-less Accessible, Hot-swappable Components</a:t>
            </a:r>
          </a:p>
          <a:p>
            <a:pPr lvl="1">
              <a:buClr>
                <a:schemeClr val="tx2"/>
              </a:buClr>
              <a:buFont typeface="Arial" panose="020B0604020202020204" pitchFamily="34" charset="0"/>
              <a:buChar char="•"/>
            </a:pPr>
            <a:r>
              <a:rPr lang="en-US" sz="1400" dirty="0"/>
              <a:t>Cam Action Tool-Less Installed HDD Carrier</a:t>
            </a:r>
          </a:p>
          <a:p>
            <a:pPr lvl="1">
              <a:buClr>
                <a:schemeClr val="tx2"/>
              </a:buClr>
              <a:buFont typeface="Arial" panose="020B0604020202020204" pitchFamily="34" charset="0"/>
              <a:buChar char="•"/>
            </a:pPr>
            <a:r>
              <a:rPr lang="en-US" sz="1400" dirty="0"/>
              <a:t>Top Loaded Cam Action PSUs</a:t>
            </a:r>
          </a:p>
          <a:p>
            <a:pPr lvl="1">
              <a:buClr>
                <a:schemeClr val="tx2"/>
              </a:buClr>
              <a:buFont typeface="Arial" panose="020B0604020202020204" pitchFamily="34" charset="0"/>
              <a:buChar char="•"/>
            </a:pPr>
            <a:r>
              <a:rPr lang="en-US" sz="1400" dirty="0"/>
              <a:t>Pinch and Pull Tool-Less Fan Module</a:t>
            </a:r>
          </a:p>
          <a:p>
            <a:pPr>
              <a:buClr>
                <a:schemeClr val="tx2"/>
              </a:buClr>
            </a:pPr>
            <a:r>
              <a:rPr lang="en-US" sz="1400" dirty="0"/>
              <a:t>LEDs for quick failed component identification</a:t>
            </a:r>
          </a:p>
          <a:p>
            <a:pPr marL="285750" indent="-285750">
              <a:buClr>
                <a:schemeClr val="tx2"/>
              </a:buClr>
              <a:buFont typeface="Arial" panose="020B0604020202020204" pitchFamily="34" charset="0"/>
              <a:buChar char="•"/>
            </a:pPr>
            <a:r>
              <a:rPr lang="en-US" sz="1400" dirty="0"/>
              <a:t>Cold-Aisle, In-Rack Active PCA Serviceability</a:t>
            </a:r>
          </a:p>
          <a:p>
            <a:pPr marL="628650" lvl="1" indent="-285750">
              <a:buClr>
                <a:schemeClr val="tx2"/>
              </a:buClr>
              <a:buFont typeface="Arial" panose="020B0604020202020204" pitchFamily="34" charset="0"/>
              <a:buChar char="•"/>
            </a:pPr>
            <a:r>
              <a:rPr lang="en-US" sz="1400" dirty="0"/>
              <a:t>All active boards are accessible for service with unit in rack</a:t>
            </a:r>
          </a:p>
          <a:p>
            <a:pPr marL="628650" lvl="1" indent="-285750">
              <a:buClr>
                <a:schemeClr val="tx2"/>
              </a:buClr>
              <a:buFont typeface="Arial" panose="020B0604020202020204" pitchFamily="34" charset="0"/>
              <a:buChar char="•"/>
            </a:pPr>
            <a:r>
              <a:rPr lang="en-US" sz="1400" dirty="0"/>
              <a:t>Serviceable BMC </a:t>
            </a:r>
          </a:p>
          <a:p>
            <a:pPr marL="628650" lvl="1" indent="-285750">
              <a:buClr>
                <a:schemeClr val="tx2"/>
              </a:buClr>
              <a:buFont typeface="Arial" panose="020B0604020202020204" pitchFamily="34" charset="0"/>
              <a:buChar char="•"/>
            </a:pPr>
            <a:r>
              <a:rPr lang="en-US" sz="1400" dirty="0"/>
              <a:t>4x Independently serviceable expanders </a:t>
            </a:r>
          </a:p>
          <a:p>
            <a:pPr>
              <a:buClr>
                <a:schemeClr val="tx2"/>
              </a:buClr>
            </a:pPr>
            <a:endParaRPr lang="en-US" sz="1400" dirty="0"/>
          </a:p>
          <a:p>
            <a:endParaRPr lang="en-US" sz="1400" dirty="0"/>
          </a:p>
          <a:p>
            <a:pPr marL="171450" lvl="1" indent="0">
              <a:buNone/>
            </a:pPr>
            <a:endParaRPr lang="en-US" sz="1400" dirty="0"/>
          </a:p>
        </p:txBody>
      </p:sp>
    </p:spTree>
    <p:extLst>
      <p:ext uri="{BB962C8B-B14F-4D97-AF65-F5344CB8AC3E}">
        <p14:creationId xmlns:p14="http://schemas.microsoft.com/office/powerpoint/2010/main" val="16202735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pic>
        <p:nvPicPr>
          <p:cNvPr id="14" name="Picture 13"/>
          <p:cNvPicPr>
            <a:picLocks noChangeAspect="1"/>
          </p:cNvPicPr>
          <p:nvPr/>
        </p:nvPicPr>
        <p:blipFill>
          <a:blip r:embed="rId3"/>
          <a:stretch>
            <a:fillRect/>
          </a:stretch>
        </p:blipFill>
        <p:spPr>
          <a:xfrm>
            <a:off x="0" y="4485669"/>
            <a:ext cx="1729238" cy="775057"/>
          </a:xfrm>
          <a:prstGeom prst="rect">
            <a:avLst/>
          </a:prstGeom>
        </p:spPr>
      </p:pic>
      <p:pic>
        <p:nvPicPr>
          <p:cNvPr id="15" name="Picture 14"/>
          <p:cNvPicPr>
            <a:picLocks noChangeAspect="1"/>
          </p:cNvPicPr>
          <p:nvPr/>
        </p:nvPicPr>
        <p:blipFill rotWithShape="1">
          <a:blip r:embed="rId4"/>
          <a:srcRect l="31346" t="8616" r="6995"/>
          <a:stretch/>
        </p:blipFill>
        <p:spPr>
          <a:xfrm>
            <a:off x="5141935" y="1395704"/>
            <a:ext cx="3639957" cy="2202025"/>
          </a:xfrm>
          <a:prstGeom prst="rect">
            <a:avLst/>
          </a:prstGeom>
        </p:spPr>
      </p:pic>
      <p:sp>
        <p:nvSpPr>
          <p:cNvPr id="13" name="Title 1"/>
          <p:cNvSpPr txBox="1">
            <a:spLocks/>
          </p:cNvSpPr>
          <p:nvPr/>
        </p:nvSpPr>
        <p:spPr>
          <a:xfrm>
            <a:off x="274377" y="228124"/>
            <a:ext cx="4123905"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SERVICEABILITY</a:t>
            </a:r>
            <a:endParaRPr lang="en-US" sz="3600" dirty="0"/>
          </a:p>
        </p:txBody>
      </p:sp>
      <p:sp>
        <p:nvSpPr>
          <p:cNvPr id="18" name="Content Placeholder 8"/>
          <p:cNvSpPr txBox="1">
            <a:spLocks/>
          </p:cNvSpPr>
          <p:nvPr/>
        </p:nvSpPr>
        <p:spPr>
          <a:xfrm>
            <a:off x="432219" y="965895"/>
            <a:ext cx="4398146" cy="1156906"/>
          </a:xfrm>
          <a:prstGeom prst="rect">
            <a:avLst/>
          </a:prstGeom>
        </p:spPr>
        <p:txBody>
          <a:bodyPr/>
          <a:lstStyle>
            <a:lvl1pPr marL="171450" indent="-171450" algn="l" defTabSz="685800" rtl="0" eaLnBrk="1" latinLnBrk="0" hangingPunct="1">
              <a:lnSpc>
                <a:spcPct val="90000"/>
              </a:lnSpc>
              <a:spcBef>
                <a:spcPts val="750"/>
              </a:spcBef>
              <a:buClr>
                <a:srgbClr val="8DC63F"/>
              </a:buClr>
              <a:buSzPct val="100000"/>
              <a:buFont typeface="Arial"/>
              <a:buChar char="•"/>
              <a:defRPr sz="1800" kern="1200" baseline="0">
                <a:solidFill>
                  <a:srgbClr val="5F6062"/>
                </a:solidFill>
                <a:latin typeface="Franklin Gothic Book"/>
                <a:ea typeface="Arial" charset="0"/>
                <a:cs typeface="Franklin Gothic Book"/>
              </a:defRPr>
            </a:lvl1pPr>
            <a:lvl2pPr marL="342900" indent="-171450" algn="l" defTabSz="685800" rtl="0" eaLnBrk="1" latinLnBrk="0" hangingPunct="1">
              <a:lnSpc>
                <a:spcPct val="90000"/>
              </a:lnSpc>
              <a:spcBef>
                <a:spcPts val="375"/>
              </a:spcBef>
              <a:buClr>
                <a:srgbClr val="8DC63F"/>
              </a:buClr>
              <a:buSzPct val="100000"/>
              <a:buFont typeface="AppleSymbols" charset="0"/>
              <a:buChar char="⎻"/>
              <a:tabLst/>
              <a:defRPr sz="1800" kern="1200">
                <a:solidFill>
                  <a:srgbClr val="5F6062"/>
                </a:solidFill>
                <a:latin typeface="Franklin Gothic Book"/>
                <a:ea typeface="Arial" charset="0"/>
                <a:cs typeface="Franklin Gothic Book"/>
              </a:defRPr>
            </a:lvl2pPr>
            <a:lvl3pPr marL="515541" indent="-172641" algn="l" defTabSz="685800" rtl="0" eaLnBrk="1" latinLnBrk="0" hangingPunct="1">
              <a:lnSpc>
                <a:spcPct val="90000"/>
              </a:lnSpc>
              <a:spcBef>
                <a:spcPts val="375"/>
              </a:spcBef>
              <a:buClr>
                <a:srgbClr val="8DC63F"/>
              </a:buClr>
              <a:buSzPct val="100000"/>
              <a:buFont typeface="Arial"/>
              <a:buChar char="•"/>
              <a:tabLst/>
              <a:defRPr sz="1500" kern="1200">
                <a:solidFill>
                  <a:srgbClr val="5F6062"/>
                </a:solidFill>
                <a:latin typeface="Franklin Gothic Book"/>
                <a:ea typeface="Arial" charset="0"/>
                <a:cs typeface="Franklin Gothic Book"/>
              </a:defRPr>
            </a:lvl3pPr>
            <a:lvl4pPr marL="686991" indent="-171450" algn="l" defTabSz="685800" rtl="0" eaLnBrk="1" latinLnBrk="0" hangingPunct="1">
              <a:lnSpc>
                <a:spcPct val="90000"/>
              </a:lnSpc>
              <a:spcBef>
                <a:spcPts val="375"/>
              </a:spcBef>
              <a:buClr>
                <a:srgbClr val="8DC63F"/>
              </a:buClr>
              <a:buSzPct val="100000"/>
              <a:buFont typeface="AppleSymbols" charset="0"/>
              <a:buChar char="⎻"/>
              <a:tabLst/>
              <a:defRPr sz="1400" kern="1200">
                <a:solidFill>
                  <a:srgbClr val="5F6062"/>
                </a:solidFill>
                <a:latin typeface="Franklin Gothic Book"/>
                <a:ea typeface="Arial" charset="0"/>
                <a:cs typeface="Franklin Gothic Book"/>
              </a:defRPr>
            </a:lvl4pPr>
            <a:lvl5pPr marL="859631" indent="-172641" algn="l" defTabSz="685800" rtl="0" eaLnBrk="1" latinLnBrk="0" hangingPunct="1">
              <a:lnSpc>
                <a:spcPct val="90000"/>
              </a:lnSpc>
              <a:spcBef>
                <a:spcPts val="375"/>
              </a:spcBef>
              <a:buClr>
                <a:srgbClr val="8DC63F"/>
              </a:buClr>
              <a:buSzPct val="75000"/>
              <a:buFont typeface="Courier New" charset="0"/>
              <a:buChar char="o"/>
              <a:tabLst/>
              <a:defRPr sz="1400" kern="1200">
                <a:solidFill>
                  <a:srgbClr val="5F6062"/>
                </a:solidFill>
                <a:latin typeface="Franklin Gothic Book"/>
                <a:ea typeface="Arial" charset="0"/>
                <a:cs typeface="Franklin Gothic Book"/>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buClr>
                <a:schemeClr val="tx2"/>
              </a:buClr>
            </a:pPr>
            <a:r>
              <a:rPr lang="en-US" sz="1400" dirty="0"/>
              <a:t>Tool-less Accessible, Hot-swappable Components</a:t>
            </a:r>
          </a:p>
          <a:p>
            <a:pPr lvl="1">
              <a:buClr>
                <a:schemeClr val="tx2"/>
              </a:buClr>
              <a:buFont typeface="Arial" panose="020B0604020202020204" pitchFamily="34" charset="0"/>
              <a:buChar char="•"/>
            </a:pPr>
            <a:r>
              <a:rPr lang="en-US" sz="1400" dirty="0"/>
              <a:t>Cam Action Tool-Less Installed HDD Carrier</a:t>
            </a:r>
          </a:p>
          <a:p>
            <a:pPr lvl="1">
              <a:buClr>
                <a:schemeClr val="tx2"/>
              </a:buClr>
              <a:buFont typeface="Arial" panose="020B0604020202020204" pitchFamily="34" charset="0"/>
              <a:buChar char="•"/>
            </a:pPr>
            <a:r>
              <a:rPr lang="en-US" sz="1400" dirty="0"/>
              <a:t>Top Loaded Cam Action PSUs</a:t>
            </a:r>
          </a:p>
          <a:p>
            <a:pPr lvl="1">
              <a:buClr>
                <a:schemeClr val="tx2"/>
              </a:buClr>
              <a:buFont typeface="Arial" panose="020B0604020202020204" pitchFamily="34" charset="0"/>
              <a:buChar char="•"/>
            </a:pPr>
            <a:r>
              <a:rPr lang="en-US" sz="1400" dirty="0"/>
              <a:t>Pinch and Pull Tool-Less Fan Module</a:t>
            </a:r>
          </a:p>
          <a:p>
            <a:pPr>
              <a:buClr>
                <a:schemeClr val="tx2"/>
              </a:buClr>
            </a:pPr>
            <a:r>
              <a:rPr lang="en-US" sz="1400" dirty="0"/>
              <a:t>LEDs for quick failed component identification</a:t>
            </a:r>
          </a:p>
          <a:p>
            <a:pPr marL="285750" indent="-285750">
              <a:buClr>
                <a:schemeClr val="tx2"/>
              </a:buClr>
              <a:buFont typeface="Arial" panose="020B0604020202020204" pitchFamily="34" charset="0"/>
              <a:buChar char="•"/>
            </a:pPr>
            <a:r>
              <a:rPr lang="en-US" sz="1400" dirty="0"/>
              <a:t>Cold-Aisle, In-Rack Active PCA Serviceability</a:t>
            </a:r>
          </a:p>
          <a:p>
            <a:pPr marL="628650" lvl="1" indent="-285750">
              <a:buClr>
                <a:schemeClr val="tx2"/>
              </a:buClr>
              <a:buFont typeface="Arial" panose="020B0604020202020204" pitchFamily="34" charset="0"/>
              <a:buChar char="•"/>
            </a:pPr>
            <a:r>
              <a:rPr lang="en-US" sz="1400" dirty="0"/>
              <a:t>All active boards are accessible for service with unit in rack</a:t>
            </a:r>
          </a:p>
          <a:p>
            <a:pPr marL="628650" lvl="1" indent="-285750">
              <a:buClr>
                <a:schemeClr val="tx2"/>
              </a:buClr>
              <a:buFont typeface="Arial" panose="020B0604020202020204" pitchFamily="34" charset="0"/>
              <a:buChar char="•"/>
            </a:pPr>
            <a:r>
              <a:rPr lang="en-US" sz="1400" dirty="0"/>
              <a:t>Serviceable BMC </a:t>
            </a:r>
          </a:p>
          <a:p>
            <a:pPr marL="628650" lvl="1" indent="-285750">
              <a:buClr>
                <a:schemeClr val="tx2"/>
              </a:buClr>
              <a:buFont typeface="Arial" panose="020B0604020202020204" pitchFamily="34" charset="0"/>
              <a:buChar char="•"/>
            </a:pPr>
            <a:r>
              <a:rPr lang="en-US" sz="1400" dirty="0"/>
              <a:t>4x Independently serviceable expanders </a:t>
            </a:r>
          </a:p>
          <a:p>
            <a:pPr>
              <a:buClr>
                <a:schemeClr val="tx2"/>
              </a:buClr>
            </a:pPr>
            <a:endParaRPr lang="en-US" sz="1400" dirty="0"/>
          </a:p>
          <a:p>
            <a:endParaRPr lang="en-US" sz="1400" dirty="0"/>
          </a:p>
          <a:p>
            <a:pPr marL="171450" lvl="1" indent="0">
              <a:buNone/>
            </a:pPr>
            <a:endParaRPr lang="en-US" sz="1400" dirty="0"/>
          </a:p>
        </p:txBody>
      </p:sp>
    </p:spTree>
    <p:extLst>
      <p:ext uri="{BB962C8B-B14F-4D97-AF65-F5344CB8AC3E}">
        <p14:creationId xmlns:p14="http://schemas.microsoft.com/office/powerpoint/2010/main" val="25064575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pic>
        <p:nvPicPr>
          <p:cNvPr id="14" name="Picture 13"/>
          <p:cNvPicPr>
            <a:picLocks noChangeAspect="1"/>
          </p:cNvPicPr>
          <p:nvPr/>
        </p:nvPicPr>
        <p:blipFill>
          <a:blip r:embed="rId3"/>
          <a:stretch>
            <a:fillRect/>
          </a:stretch>
        </p:blipFill>
        <p:spPr>
          <a:xfrm>
            <a:off x="0" y="4485669"/>
            <a:ext cx="1729238" cy="775057"/>
          </a:xfrm>
          <a:prstGeom prst="rect">
            <a:avLst/>
          </a:prstGeom>
        </p:spPr>
      </p:pic>
      <p:pic>
        <p:nvPicPr>
          <p:cNvPr id="17" name="Picture 16"/>
          <p:cNvPicPr>
            <a:picLocks noChangeAspect="1"/>
          </p:cNvPicPr>
          <p:nvPr/>
        </p:nvPicPr>
        <p:blipFill>
          <a:blip r:embed="rId4"/>
          <a:stretch>
            <a:fillRect/>
          </a:stretch>
        </p:blipFill>
        <p:spPr>
          <a:xfrm>
            <a:off x="4770779" y="1416560"/>
            <a:ext cx="4234270" cy="2736340"/>
          </a:xfrm>
          <a:prstGeom prst="rect">
            <a:avLst/>
          </a:prstGeom>
        </p:spPr>
      </p:pic>
      <p:sp>
        <p:nvSpPr>
          <p:cNvPr id="13" name="Title 1"/>
          <p:cNvSpPr txBox="1">
            <a:spLocks/>
          </p:cNvSpPr>
          <p:nvPr/>
        </p:nvSpPr>
        <p:spPr>
          <a:xfrm>
            <a:off x="274377" y="228124"/>
            <a:ext cx="4123905"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SERVICEABILITY</a:t>
            </a:r>
            <a:endParaRPr lang="en-US" sz="3600" dirty="0"/>
          </a:p>
        </p:txBody>
      </p:sp>
      <p:sp>
        <p:nvSpPr>
          <p:cNvPr id="18" name="Content Placeholder 8"/>
          <p:cNvSpPr txBox="1">
            <a:spLocks/>
          </p:cNvSpPr>
          <p:nvPr/>
        </p:nvSpPr>
        <p:spPr>
          <a:xfrm>
            <a:off x="432219" y="965895"/>
            <a:ext cx="4398146" cy="1156906"/>
          </a:xfrm>
          <a:prstGeom prst="rect">
            <a:avLst/>
          </a:prstGeom>
        </p:spPr>
        <p:txBody>
          <a:bodyPr/>
          <a:lstStyle>
            <a:lvl1pPr marL="171450" indent="-171450" algn="l" defTabSz="685800" rtl="0" eaLnBrk="1" latinLnBrk="0" hangingPunct="1">
              <a:lnSpc>
                <a:spcPct val="90000"/>
              </a:lnSpc>
              <a:spcBef>
                <a:spcPts val="750"/>
              </a:spcBef>
              <a:buClr>
                <a:srgbClr val="8DC63F"/>
              </a:buClr>
              <a:buSzPct val="100000"/>
              <a:buFont typeface="Arial"/>
              <a:buChar char="•"/>
              <a:defRPr sz="1800" kern="1200" baseline="0">
                <a:solidFill>
                  <a:srgbClr val="5F6062"/>
                </a:solidFill>
                <a:latin typeface="Franklin Gothic Book"/>
                <a:ea typeface="Arial" charset="0"/>
                <a:cs typeface="Franklin Gothic Book"/>
              </a:defRPr>
            </a:lvl1pPr>
            <a:lvl2pPr marL="342900" indent="-171450" algn="l" defTabSz="685800" rtl="0" eaLnBrk="1" latinLnBrk="0" hangingPunct="1">
              <a:lnSpc>
                <a:spcPct val="90000"/>
              </a:lnSpc>
              <a:spcBef>
                <a:spcPts val="375"/>
              </a:spcBef>
              <a:buClr>
                <a:srgbClr val="8DC63F"/>
              </a:buClr>
              <a:buSzPct val="100000"/>
              <a:buFont typeface="AppleSymbols" charset="0"/>
              <a:buChar char="⎻"/>
              <a:tabLst/>
              <a:defRPr sz="1800" kern="1200">
                <a:solidFill>
                  <a:srgbClr val="5F6062"/>
                </a:solidFill>
                <a:latin typeface="Franklin Gothic Book"/>
                <a:ea typeface="Arial" charset="0"/>
                <a:cs typeface="Franklin Gothic Book"/>
              </a:defRPr>
            </a:lvl2pPr>
            <a:lvl3pPr marL="515541" indent="-172641" algn="l" defTabSz="685800" rtl="0" eaLnBrk="1" latinLnBrk="0" hangingPunct="1">
              <a:lnSpc>
                <a:spcPct val="90000"/>
              </a:lnSpc>
              <a:spcBef>
                <a:spcPts val="375"/>
              </a:spcBef>
              <a:buClr>
                <a:srgbClr val="8DC63F"/>
              </a:buClr>
              <a:buSzPct val="100000"/>
              <a:buFont typeface="Arial"/>
              <a:buChar char="•"/>
              <a:tabLst/>
              <a:defRPr sz="1500" kern="1200">
                <a:solidFill>
                  <a:srgbClr val="5F6062"/>
                </a:solidFill>
                <a:latin typeface="Franklin Gothic Book"/>
                <a:ea typeface="Arial" charset="0"/>
                <a:cs typeface="Franklin Gothic Book"/>
              </a:defRPr>
            </a:lvl3pPr>
            <a:lvl4pPr marL="686991" indent="-171450" algn="l" defTabSz="685800" rtl="0" eaLnBrk="1" latinLnBrk="0" hangingPunct="1">
              <a:lnSpc>
                <a:spcPct val="90000"/>
              </a:lnSpc>
              <a:spcBef>
                <a:spcPts val="375"/>
              </a:spcBef>
              <a:buClr>
                <a:srgbClr val="8DC63F"/>
              </a:buClr>
              <a:buSzPct val="100000"/>
              <a:buFont typeface="AppleSymbols" charset="0"/>
              <a:buChar char="⎻"/>
              <a:tabLst/>
              <a:defRPr sz="1400" kern="1200">
                <a:solidFill>
                  <a:srgbClr val="5F6062"/>
                </a:solidFill>
                <a:latin typeface="Franklin Gothic Book"/>
                <a:ea typeface="Arial" charset="0"/>
                <a:cs typeface="Franklin Gothic Book"/>
              </a:defRPr>
            </a:lvl4pPr>
            <a:lvl5pPr marL="859631" indent="-172641" algn="l" defTabSz="685800" rtl="0" eaLnBrk="1" latinLnBrk="0" hangingPunct="1">
              <a:lnSpc>
                <a:spcPct val="90000"/>
              </a:lnSpc>
              <a:spcBef>
                <a:spcPts val="375"/>
              </a:spcBef>
              <a:buClr>
                <a:srgbClr val="8DC63F"/>
              </a:buClr>
              <a:buSzPct val="75000"/>
              <a:buFont typeface="Courier New" charset="0"/>
              <a:buChar char="o"/>
              <a:tabLst/>
              <a:defRPr sz="1400" kern="1200">
                <a:solidFill>
                  <a:srgbClr val="5F6062"/>
                </a:solidFill>
                <a:latin typeface="Franklin Gothic Book"/>
                <a:ea typeface="Arial" charset="0"/>
                <a:cs typeface="Franklin Gothic Book"/>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buClr>
                <a:schemeClr val="tx2"/>
              </a:buClr>
            </a:pPr>
            <a:r>
              <a:rPr lang="en-US" sz="1400" dirty="0"/>
              <a:t>Tool-less Accessible, Hot-swappable Components</a:t>
            </a:r>
          </a:p>
          <a:p>
            <a:pPr lvl="1">
              <a:buClr>
                <a:schemeClr val="tx2"/>
              </a:buClr>
              <a:buFont typeface="Arial" panose="020B0604020202020204" pitchFamily="34" charset="0"/>
              <a:buChar char="•"/>
            </a:pPr>
            <a:r>
              <a:rPr lang="en-US" sz="1400" dirty="0"/>
              <a:t>Cam Action Tool-Less Installed HDD Carrier</a:t>
            </a:r>
          </a:p>
          <a:p>
            <a:pPr lvl="1">
              <a:buClr>
                <a:schemeClr val="tx2"/>
              </a:buClr>
              <a:buFont typeface="Arial" panose="020B0604020202020204" pitchFamily="34" charset="0"/>
              <a:buChar char="•"/>
            </a:pPr>
            <a:r>
              <a:rPr lang="en-US" sz="1400" dirty="0"/>
              <a:t>Top Loaded Cam Action PSUs</a:t>
            </a:r>
          </a:p>
          <a:p>
            <a:pPr lvl="1">
              <a:buClr>
                <a:schemeClr val="tx2"/>
              </a:buClr>
              <a:buFont typeface="Arial" panose="020B0604020202020204" pitchFamily="34" charset="0"/>
              <a:buChar char="•"/>
            </a:pPr>
            <a:r>
              <a:rPr lang="en-US" sz="1400" dirty="0"/>
              <a:t>Pinch and Pull Tool-Less Fan Module</a:t>
            </a:r>
          </a:p>
          <a:p>
            <a:pPr>
              <a:buClr>
                <a:schemeClr val="tx2"/>
              </a:buClr>
            </a:pPr>
            <a:r>
              <a:rPr lang="en-US" sz="1400" dirty="0"/>
              <a:t>LEDs for quick failed component identification</a:t>
            </a:r>
          </a:p>
          <a:p>
            <a:pPr marL="285750" indent="-285750">
              <a:buClr>
                <a:schemeClr val="tx2"/>
              </a:buClr>
              <a:buFont typeface="Arial" panose="020B0604020202020204" pitchFamily="34" charset="0"/>
              <a:buChar char="•"/>
            </a:pPr>
            <a:r>
              <a:rPr lang="en-US" sz="1400" dirty="0"/>
              <a:t>Cold-Aisle, In-Rack Active PCA Serviceability</a:t>
            </a:r>
          </a:p>
          <a:p>
            <a:pPr marL="628650" lvl="1" indent="-285750">
              <a:buClr>
                <a:schemeClr val="tx2"/>
              </a:buClr>
              <a:buFont typeface="Arial" panose="020B0604020202020204" pitchFamily="34" charset="0"/>
              <a:buChar char="•"/>
            </a:pPr>
            <a:r>
              <a:rPr lang="en-US" sz="1400" dirty="0"/>
              <a:t>All active boards are accessible for service with unit in rack</a:t>
            </a:r>
          </a:p>
          <a:p>
            <a:pPr marL="628650" lvl="1" indent="-285750">
              <a:buClr>
                <a:schemeClr val="tx2"/>
              </a:buClr>
              <a:buFont typeface="Arial" panose="020B0604020202020204" pitchFamily="34" charset="0"/>
              <a:buChar char="•"/>
            </a:pPr>
            <a:r>
              <a:rPr lang="en-US" sz="1400" dirty="0"/>
              <a:t>Serviceable BMC </a:t>
            </a:r>
          </a:p>
          <a:p>
            <a:pPr marL="628650" lvl="1" indent="-285750">
              <a:buClr>
                <a:schemeClr val="tx2"/>
              </a:buClr>
              <a:buFont typeface="Arial" panose="020B0604020202020204" pitchFamily="34" charset="0"/>
              <a:buChar char="•"/>
            </a:pPr>
            <a:r>
              <a:rPr lang="en-US" sz="1400" dirty="0"/>
              <a:t>4x Independently serviceable expanders </a:t>
            </a:r>
          </a:p>
          <a:p>
            <a:pPr>
              <a:buClr>
                <a:schemeClr val="tx2"/>
              </a:buClr>
            </a:pPr>
            <a:endParaRPr lang="en-US" sz="1400" dirty="0"/>
          </a:p>
          <a:p>
            <a:endParaRPr lang="en-US" sz="1400" dirty="0"/>
          </a:p>
          <a:p>
            <a:pPr marL="171450" lvl="1" indent="0">
              <a:buNone/>
            </a:pPr>
            <a:endParaRPr lang="en-US" sz="1400" dirty="0"/>
          </a:p>
        </p:txBody>
      </p:sp>
    </p:spTree>
    <p:extLst>
      <p:ext uri="{BB962C8B-B14F-4D97-AF65-F5344CB8AC3E}">
        <p14:creationId xmlns:p14="http://schemas.microsoft.com/office/powerpoint/2010/main" val="31076586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492083" y="3131633"/>
            <a:ext cx="3002187" cy="1354036"/>
          </a:xfrm>
          <a:prstGeom prst="snip2DiagRect">
            <a:avLst>
              <a:gd name="adj1" fmla="val 0"/>
              <a:gd name="adj2" fmla="val 49770"/>
            </a:avLst>
          </a:prstGeom>
        </p:spPr>
      </p:pic>
      <p:sp>
        <p:nvSpPr>
          <p:cNvPr id="7" name="Rectangle 6"/>
          <p:cNvSpPr/>
          <p:nvPr/>
        </p:nvSpPr>
        <p:spPr>
          <a:xfrm>
            <a:off x="0" y="920282"/>
            <a:ext cx="5376679" cy="2837499"/>
          </a:xfrm>
          <a:prstGeom prst="rect">
            <a:avLst/>
          </a:prstGeom>
        </p:spPr>
        <p:txBody>
          <a:bodyPr wrap="square">
            <a:normAutofit fontScale="92500"/>
          </a:bodyPr>
          <a:lstStyle/>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External mini-SAS HD cables route directly into enclosure</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improving SI</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Eliminates need for repeater and ultra low-loss PCB materials</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Static lid and outer chassis shell</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services steps and cost</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Facilitates blind-mate rack integration</a:t>
            </a:r>
          </a:p>
          <a:p>
            <a:pPr marL="628650" lvl="1" indent="-1714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Side Loaded independent HDD/Expander boards</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Expander integrated onto HDD board </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Improves cooling efficiency</a:t>
            </a:r>
          </a:p>
          <a:p>
            <a:pPr marL="1200150" lvl="2" indent="-285750">
              <a:lnSpc>
                <a:spcPct val="115000"/>
              </a:lnSpc>
              <a:spcBef>
                <a:spcPts val="0"/>
              </a:spcBef>
              <a:spcAft>
                <a:spcPts val="0"/>
              </a:spcAft>
              <a:buClr>
                <a:schemeClr val="tx2"/>
              </a:buClr>
              <a:buFont typeface="Arial" panose="020B0604020202020204" pitchFamily="34" charset="0"/>
              <a:buChar char="•"/>
            </a:pPr>
            <a:r>
              <a:rPr lang="en-US" sz="1500" dirty="0">
                <a:ea typeface="MS Mincho" panose="02020609040205080304" pitchFamily="49" charset="-128"/>
                <a:cs typeface="Times New Roman" panose="02020603050405020304" pitchFamily="18" charset="0"/>
              </a:rPr>
              <a:t>Reduces number of interconnects for improved SI</a:t>
            </a:r>
          </a:p>
          <a:p>
            <a:pPr marL="1085850" lvl="2" indent="-171450">
              <a:lnSpc>
                <a:spcPct val="115000"/>
              </a:lnSpc>
              <a:spcBef>
                <a:spcPts val="0"/>
              </a:spcBef>
              <a:spcAft>
                <a:spcPts val="0"/>
              </a:spcAft>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L="742950" lvl="1" indent="-171450">
              <a:lnSpc>
                <a:spcPct val="115000"/>
              </a:lnSpc>
              <a:buClr>
                <a:schemeClr val="tx2"/>
              </a:buClr>
              <a:buFont typeface="Franklin Gothic Book" panose="020B0503020102020204" pitchFamily="34" charset="0"/>
              <a:buChar char="―"/>
            </a:pPr>
            <a:endParaRPr lang="en-US" sz="1400" dirty="0">
              <a:ea typeface="MS Mincho" panose="02020609040205080304" pitchFamily="49" charset="-128"/>
              <a:cs typeface="Times New Roman" panose="02020603050405020304" pitchFamily="18" charset="0"/>
            </a:endParaRPr>
          </a:p>
          <a:p>
            <a:pPr marR="0" lvl="0">
              <a:lnSpc>
                <a:spcPct val="115000"/>
              </a:lnSpc>
              <a:spcBef>
                <a:spcPts val="0"/>
              </a:spcBef>
              <a:spcAft>
                <a:spcPts val="1000"/>
              </a:spcAft>
            </a:pP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3" name="Group 2"/>
          <p:cNvGrpSpPr/>
          <p:nvPr/>
        </p:nvGrpSpPr>
        <p:grpSpPr>
          <a:xfrm>
            <a:off x="5391856" y="1208854"/>
            <a:ext cx="3752144" cy="2257193"/>
            <a:chOff x="5391856" y="1318611"/>
            <a:chExt cx="3752144" cy="2257193"/>
          </a:xfrm>
        </p:grpSpPr>
        <p:pic>
          <p:nvPicPr>
            <p:cNvPr id="19" name="Picture 18"/>
            <p:cNvPicPr>
              <a:picLocks noChangeAspect="1"/>
            </p:cNvPicPr>
            <p:nvPr/>
          </p:nvPicPr>
          <p:blipFill>
            <a:blip r:embed="rId3"/>
            <a:stretch>
              <a:fillRect/>
            </a:stretch>
          </p:blipFill>
          <p:spPr>
            <a:xfrm>
              <a:off x="5391856" y="1589120"/>
              <a:ext cx="3391612" cy="1566696"/>
            </a:xfrm>
            <a:prstGeom prst="rect">
              <a:avLst/>
            </a:prstGeom>
          </p:spPr>
        </p:pic>
        <p:grpSp>
          <p:nvGrpSpPr>
            <p:cNvPr id="51" name="Group 50"/>
            <p:cNvGrpSpPr/>
            <p:nvPr/>
          </p:nvGrpSpPr>
          <p:grpSpPr>
            <a:xfrm>
              <a:off x="6614160" y="1318611"/>
              <a:ext cx="2529840" cy="2257193"/>
              <a:chOff x="6614160" y="1318611"/>
              <a:chExt cx="2529840" cy="2257193"/>
            </a:xfrm>
          </p:grpSpPr>
          <p:sp>
            <p:nvSpPr>
              <p:cNvPr id="9" name="TextBox 8"/>
              <p:cNvSpPr txBox="1"/>
              <p:nvPr/>
            </p:nvSpPr>
            <p:spPr>
              <a:xfrm>
                <a:off x="7749540" y="3265325"/>
                <a:ext cx="1394460" cy="310479"/>
              </a:xfrm>
              <a:prstGeom prst="rect">
                <a:avLst/>
              </a:prstGeom>
              <a:noFill/>
            </p:spPr>
            <p:txBody>
              <a:bodyPr wrap="square" lIns="0" rIns="0" rtlCol="0">
                <a:noAutofit/>
              </a:bodyPr>
              <a:lstStyle/>
              <a:p>
                <a:r>
                  <a:rPr lang="en-US" sz="1050" dirty="0">
                    <a:solidFill>
                      <a:srgbClr val="808285">
                        <a:lumMod val="50000"/>
                        <a:alpha val="99000"/>
                      </a:srgbClr>
                    </a:solidFill>
                  </a:rPr>
                  <a:t>A/C Power Cable Chain</a:t>
                </a:r>
              </a:p>
            </p:txBody>
          </p:sp>
          <p:sp>
            <p:nvSpPr>
              <p:cNvPr id="10" name="TextBox 9"/>
              <p:cNvSpPr txBox="1"/>
              <p:nvPr/>
            </p:nvSpPr>
            <p:spPr>
              <a:xfrm>
                <a:off x="6614160" y="1318611"/>
                <a:ext cx="1075810" cy="310479"/>
              </a:xfrm>
              <a:prstGeom prst="rect">
                <a:avLst/>
              </a:prstGeom>
              <a:noFill/>
            </p:spPr>
            <p:txBody>
              <a:bodyPr wrap="square" lIns="0" rIns="0" rtlCol="0">
                <a:noAutofit/>
              </a:bodyPr>
              <a:lstStyle/>
              <a:p>
                <a:r>
                  <a:rPr lang="en-US" sz="1050" dirty="0">
                    <a:solidFill>
                      <a:srgbClr val="808285">
                        <a:lumMod val="50000"/>
                        <a:alpha val="99000"/>
                      </a:srgbClr>
                    </a:solidFill>
                  </a:rPr>
                  <a:t>SAS Cable Chain</a:t>
                </a:r>
              </a:p>
            </p:txBody>
          </p:sp>
          <p:cxnSp>
            <p:nvCxnSpPr>
              <p:cNvPr id="21" name="Straight Arrow Connector 20"/>
              <p:cNvCxnSpPr/>
              <p:nvPr/>
            </p:nvCxnSpPr>
            <p:spPr>
              <a:xfrm>
                <a:off x="7353300" y="1524620"/>
                <a:ext cx="114300" cy="15523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H="1" flipV="1">
                <a:off x="8446519" y="3063240"/>
                <a:ext cx="95502" cy="25908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2" name="Picture 11"/>
          <p:cNvPicPr>
            <a:picLocks noChangeAspect="1"/>
          </p:cNvPicPr>
          <p:nvPr/>
        </p:nvPicPr>
        <p:blipFill>
          <a:blip r:embed="rId4"/>
          <a:stretch>
            <a:fillRect/>
          </a:stretch>
        </p:blipFill>
        <p:spPr>
          <a:xfrm>
            <a:off x="0" y="4485669"/>
            <a:ext cx="1729238" cy="775057"/>
          </a:xfrm>
          <a:prstGeom prst="rect">
            <a:avLst/>
          </a:prstGeom>
        </p:spPr>
      </p:pic>
      <p:sp>
        <p:nvSpPr>
          <p:cNvPr id="16" name="Title 1"/>
          <p:cNvSpPr txBox="1">
            <a:spLocks/>
          </p:cNvSpPr>
          <p:nvPr/>
        </p:nvSpPr>
        <p:spPr>
          <a:xfrm>
            <a:off x="274377" y="228124"/>
            <a:ext cx="6055666" cy="688715"/>
          </a:xfrm>
          <a:prstGeom prst="rect">
            <a:avLst/>
          </a:prstGeom>
        </p:spPr>
        <p:txBody>
          <a:bodyPr vert="horz" wrap="square" lIns="146304" tIns="91440" rIns="146304" bIns="91440" rtlCol="0" anchor="t">
            <a:normAutofit/>
          </a:bodyPr>
          <a:lstStyle>
            <a:lvl1pPr algn="l" defTabSz="514385" rtl="0" eaLnBrk="1" latinLnBrk="0" hangingPunct="1">
              <a:lnSpc>
                <a:spcPct val="90000"/>
              </a:lnSpc>
              <a:spcBef>
                <a:spcPct val="0"/>
              </a:spcBef>
              <a:buNone/>
              <a:defRPr lang="en-US" sz="3639" b="0" kern="1200" cap="none" spc="-56"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5F6062"/>
                </a:solidFill>
              </a:rPr>
              <a:t>HARDWARE ARCHITECTURE</a:t>
            </a:r>
            <a:endParaRPr lang="en-US" sz="3600"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359" y="4485669"/>
            <a:ext cx="1353641" cy="679076"/>
          </a:xfrm>
          <a:prstGeom prst="rect">
            <a:avLst/>
          </a:prstGeom>
        </p:spPr>
      </p:pic>
    </p:spTree>
    <p:extLst>
      <p:ext uri="{BB962C8B-B14F-4D97-AF65-F5344CB8AC3E}">
        <p14:creationId xmlns:p14="http://schemas.microsoft.com/office/powerpoint/2010/main" val="2530893862"/>
      </p:ext>
    </p:extLst>
  </p:cSld>
  <p:clrMapOvr>
    <a:masterClrMapping/>
  </p:clrMapOvr>
  <p:transition>
    <p:fade/>
  </p:transition>
</p:sld>
</file>

<file path=ppt/theme/theme1.xml><?xml version="1.0" encoding="utf-8"?>
<a:theme xmlns:a="http://schemas.openxmlformats.org/drawingml/2006/main" name="WHITE TEMPLATE">
  <a:themeElements>
    <a:clrScheme name="BT - Blue on white - 2">
      <a:dk1>
        <a:srgbClr val="505050"/>
      </a:dk1>
      <a:lt1>
        <a:srgbClr val="FFFFFF"/>
      </a:lt1>
      <a:dk2>
        <a:srgbClr val="0078D7"/>
      </a:dk2>
      <a:lt2>
        <a:srgbClr val="00BCF2"/>
      </a:lt2>
      <a:accent1>
        <a:srgbClr val="0078D7"/>
      </a:accent1>
      <a:accent2>
        <a:srgbClr val="002050"/>
      </a:accent2>
      <a:accent3>
        <a:srgbClr val="B4009E"/>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4-3_Business_BLUE_2016_1.potx" id="{398B1F9C-6489-4F79-8886-C71C047170BF}" vid="{1C7C6047-8460-4B01-B0B5-EA22E6EEAB38}"/>
    </a:ext>
  </a:extLst>
</a:theme>
</file>

<file path=ppt/theme/theme2.xml><?xml version="1.0" encoding="utf-8"?>
<a:theme xmlns:a="http://schemas.openxmlformats.org/drawingml/2006/main" name="COLOR TEMPLATE">
  <a:themeElements>
    <a:clrScheme name="MSVID Blue Brand template_10-14">
      <a:dk1>
        <a:srgbClr val="505050"/>
      </a:dk1>
      <a:lt1>
        <a:srgbClr val="FFFFFF"/>
      </a:lt1>
      <a:dk2>
        <a:srgbClr val="0078D7"/>
      </a:dk2>
      <a:lt2>
        <a:srgbClr val="CDF4FF"/>
      </a:lt2>
      <a:accent1>
        <a:srgbClr val="002050"/>
      </a:accent1>
      <a:accent2>
        <a:srgbClr val="B4009E"/>
      </a:accent2>
      <a:accent3>
        <a:srgbClr val="107C10"/>
      </a:accent3>
      <a:accent4>
        <a:srgbClr val="5C2D91"/>
      </a:accent4>
      <a:accent5>
        <a:srgbClr val="004B50"/>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4-3_Business_BLUE_2016_1.potx" id="{398B1F9C-6489-4F79-8886-C71C047170BF}" vid="{D10C3866-7F5F-41F7-BC8B-C8BC33FB13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Brand_template_4-3_Business_BLUE_2016_1</Template>
  <TotalTime>24641</TotalTime>
  <Words>926</Words>
  <Application>Microsoft Office PowerPoint</Application>
  <PresentationFormat>On-screen Show (16:9)</PresentationFormat>
  <Paragraphs>162</Paragraphs>
  <Slides>19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AppleSymbols</vt:lpstr>
      <vt:lpstr>Arial</vt:lpstr>
      <vt:lpstr>Calibri</vt:lpstr>
      <vt:lpstr>Consolas</vt:lpstr>
      <vt:lpstr>Franklin Gothic Book</vt:lpstr>
      <vt:lpstr>Franklin Gothic Book (Body)</vt:lpstr>
      <vt:lpstr>MS Mincho</vt:lpstr>
      <vt:lpstr>Segoe UI</vt:lpstr>
      <vt:lpstr>Segoe UI Light</vt:lpstr>
      <vt:lpstr>Times New Roman</vt:lpstr>
      <vt:lpstr>Wingdings</vt:lpstr>
      <vt:lpstr>WHITE TEMPLATE</vt:lpstr>
      <vt:lpstr>COLOR TEMPLATE</vt:lpstr>
      <vt:lpstr>PowerPoint Presentation</vt:lpstr>
      <vt:lpstr>OPEN CLOUD SERVER- PROJECT OLYMPUS- JBOD</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FIRMWARE ARCHITECTURE</vt:lpstr>
      <vt:lpstr>THERMAL ARCHITECTURE</vt:lpstr>
      <vt:lpstr>HDD PERFORMANCE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60PT. BOOK.</dc:title>
  <dc:creator>Sylvia Ferrara</dc:creator>
  <cp:lastModifiedBy>Bruce Hoch (CSI ENGINEERING)</cp:lastModifiedBy>
  <cp:revision>250</cp:revision>
  <dcterms:created xsi:type="dcterms:W3CDTF">2016-11-15T00:49:17Z</dcterms:created>
  <dcterms:modified xsi:type="dcterms:W3CDTF">2017-03-09T06:04:17Z</dcterms:modified>
</cp:coreProperties>
</file>