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6"/>
  </p:notesMasterIdLst>
  <p:sldIdLst>
    <p:sldId id="269" r:id="rId6"/>
    <p:sldId id="272" r:id="rId7"/>
    <p:sldId id="274" r:id="rId8"/>
    <p:sldId id="378" r:id="rId9"/>
    <p:sldId id="363" r:id="rId10"/>
    <p:sldId id="364" r:id="rId11"/>
    <p:sldId id="393" r:id="rId12"/>
    <p:sldId id="392" r:id="rId13"/>
    <p:sldId id="273" r:id="rId14"/>
    <p:sldId id="362" r:id="rId15"/>
    <p:sldId id="374" r:id="rId16"/>
    <p:sldId id="370" r:id="rId17"/>
    <p:sldId id="367" r:id="rId18"/>
    <p:sldId id="368" r:id="rId19"/>
    <p:sldId id="369" r:id="rId20"/>
    <p:sldId id="391" r:id="rId21"/>
    <p:sldId id="389" r:id="rId22"/>
    <p:sldId id="381" r:id="rId23"/>
    <p:sldId id="382" r:id="rId24"/>
    <p:sldId id="390" r:id="rId25"/>
  </p:sldIdLst>
  <p:sldSz cx="24384000" cy="13716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43" d="100"/>
          <a:sy n="43" d="100"/>
        </p:scale>
        <p:origin x="590" y="77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0c64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0c64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94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61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pZUWgy48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Test: 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received. Pending mechanical engineer peer review</a:t>
            </a:r>
          </a:p>
          <a:p>
            <a:r>
              <a:rPr lang="en-US" dirty="0"/>
              <a:t>Uses existing TTF with 3 different components to convert to TSFF.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667517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1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33" y="3169497"/>
            <a:ext cx="21031199" cy="69566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Get DMTF &amp; HW management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1: NIC self shutdown as optional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2: NIC self shutdown as threshold?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3: If NIC self shutdown implemented, it shall provide mechanism to enable/disable the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1: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optional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D3E0-6DC7-4221-B9A3-B8A5BD6D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25" y="4881826"/>
            <a:ext cx="9016574" cy="77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51" y="4881826"/>
            <a:ext cx="6660687" cy="88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078B-ED2E-4703-A069-2B6F160D60C4}"/>
              </a:ext>
            </a:extLst>
          </p:cNvPr>
          <p:cNvSpPr txBox="1"/>
          <p:nvPr/>
        </p:nvSpPr>
        <p:spPr>
          <a:xfrm>
            <a:off x="20084143" y="3004457"/>
            <a:ext cx="31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as optional</a:t>
            </a:r>
          </a:p>
        </p:txBody>
      </p:sp>
    </p:spTree>
    <p:extLst>
      <p:ext uri="{BB962C8B-B14F-4D97-AF65-F5344CB8AC3E}">
        <p14:creationId xmlns:p14="http://schemas.microsoft.com/office/powerpoint/2010/main" val="285593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2: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threshold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45"/>
          <a:stretch/>
        </p:blipFill>
        <p:spPr>
          <a:xfrm>
            <a:off x="7721600" y="5313708"/>
            <a:ext cx="10861150" cy="237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E186D-7D8E-4517-A56E-79BF4823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8" y="8235646"/>
            <a:ext cx="11759791" cy="492155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AA5632D-3D2F-4958-94E4-08AE5DA99E24}"/>
              </a:ext>
            </a:extLst>
          </p:cNvPr>
          <p:cNvSpPr/>
          <p:nvPr/>
        </p:nvSpPr>
        <p:spPr>
          <a:xfrm rot="5400000">
            <a:off x="17749245" y="9805671"/>
            <a:ext cx="448734" cy="253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45A0F-1062-4469-9E4E-C611D1D1D396}"/>
              </a:ext>
            </a:extLst>
          </p:cNvPr>
          <p:cNvSpPr txBox="1"/>
          <p:nvPr/>
        </p:nvSpPr>
        <p:spPr>
          <a:xfrm>
            <a:off x="19239379" y="10897540"/>
            <a:ext cx="29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Current recommendation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35A7B9C-EA01-4653-B300-EA4EFBF02484}"/>
              </a:ext>
            </a:extLst>
          </p:cNvPr>
          <p:cNvSpPr/>
          <p:nvPr/>
        </p:nvSpPr>
        <p:spPr>
          <a:xfrm rot="5400000">
            <a:off x="22141543" y="4094545"/>
            <a:ext cx="500138" cy="11756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68B-4188-4DF6-9AB9-55A672804913}"/>
              </a:ext>
            </a:extLst>
          </p:cNvPr>
          <p:cNvSpPr txBox="1"/>
          <p:nvPr/>
        </p:nvSpPr>
        <p:spPr>
          <a:xfrm>
            <a:off x="19937186" y="6106886"/>
            <a:ext cx="1665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between to “at least”</a:t>
            </a:r>
          </a:p>
          <a:p>
            <a:endParaRPr lang="en-US" dirty="0"/>
          </a:p>
          <a:p>
            <a:r>
              <a:rPr lang="en-US" dirty="0"/>
              <a:t>Or remove this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989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3: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NIC self shutdown implemented, it shall provide mechanism to enable/disable the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8E-012E-4646-98E1-DB7A5A3B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98" b="-2006"/>
          <a:stretch/>
        </p:blipFill>
        <p:spPr>
          <a:xfrm>
            <a:off x="6698718" y="6637867"/>
            <a:ext cx="1021949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8000" dirty="0"/>
              <a:t>SNIA SFF TA-1002 Connector SI Requirements For OCP NIC 3.0 PCIe6 Speed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CBE252-0BD2-4209-B7B9-5F5C0C4122F6}"/>
              </a:ext>
            </a:extLst>
          </p:cNvPr>
          <p:cNvSpPr txBox="1"/>
          <p:nvPr/>
        </p:nvSpPr>
        <p:spPr>
          <a:xfrm>
            <a:off x="1783080" y="8915400"/>
            <a:ext cx="2727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Amphenol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DBAFC-2A9F-4A46-BA12-EECF4DF229EE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61445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OCP NIC start looking at PCIe6 64G PAM4 speed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NIC interface connector follows SNIA SFF TA-1002 spec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SNIA SFF TA-1002 did not specify 64G PAM4 connector SI requirements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SNIA SFF TA-1002 specified 56G PAM4, 32G NRZ, 56G NRZ and 112G PAM4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B4064-8C70-4695-829F-C0F4BE126535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70665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SNIA SFF TA-1002 Connector SI Requirements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8106B-39B1-4ADC-ADAF-CF346E1A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0" y="3292515"/>
            <a:ext cx="14497050" cy="88828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4D338-A71B-4663-9412-A14DB368430C}"/>
              </a:ext>
            </a:extLst>
          </p:cNvPr>
          <p:cNvSpPr txBox="1">
            <a:spLocks/>
          </p:cNvSpPr>
          <p:nvPr/>
        </p:nvSpPr>
        <p:spPr>
          <a:xfrm>
            <a:off x="1767839" y="4334000"/>
            <a:ext cx="4792981" cy="721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19215" marR="0" lvl="0" indent="-9144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800"/>
              <a:buFont typeface="Source Sans Pro"/>
              <a:buChar char="●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438430" marR="0" lvl="1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○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3657646" marR="0" lvl="2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■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4876861" marR="0" lvl="3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●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6096076" marR="0" lvl="4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Font typeface="Source Sans Pro"/>
              <a:buChar char="○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7315291" marR="0" lvl="5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534507" marR="0" lvl="6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753722" marR="0" lvl="7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972937" marR="0" lvl="8" indent="-8466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85850" indent="-857250"/>
            <a:r>
              <a:rPr lang="en-US" sz="5400" dirty="0"/>
              <a:t>Return loss is the same for all speed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D083-1EBD-4068-B3AF-4BB1795C5212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2384102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F4C2-8CF9-4818-9710-E1879E97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Insertion Loss and </a:t>
            </a:r>
            <a:r>
              <a:rPr lang="en-US" dirty="0" err="1"/>
              <a:t>Xtalk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FBE28-33ED-4EC0-AD77-254224BA9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00" y="3073267"/>
            <a:ext cx="22721600" cy="13094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56G PAM4 and 32G NRZ share the same limit line</a:t>
            </a:r>
          </a:p>
          <a:p>
            <a:r>
              <a:rPr lang="en-US" dirty="0"/>
              <a:t>56G NRZ and 112G PAM4 share the same limit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3190C-9BD6-47E3-B069-3E943F80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28" y="4565574"/>
            <a:ext cx="11318272" cy="734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B2A04-3B6D-4803-82B6-C709AD046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956" y="4565574"/>
            <a:ext cx="11107144" cy="7341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439C0-EFE4-4D88-8B12-D49E2B1125CA}"/>
              </a:ext>
            </a:extLst>
          </p:cNvPr>
          <p:cNvSpPr txBox="1"/>
          <p:nvPr/>
        </p:nvSpPr>
        <p:spPr>
          <a:xfrm>
            <a:off x="20427696" y="75885"/>
            <a:ext cx="395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Zhineng Fan (Amphenol)</a:t>
            </a:r>
          </a:p>
        </p:txBody>
      </p:sp>
    </p:spTree>
    <p:extLst>
      <p:ext uri="{BB962C8B-B14F-4D97-AF65-F5344CB8AC3E}">
        <p14:creationId xmlns:p14="http://schemas.microsoft.com/office/powerpoint/2010/main" val="9116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C4C62-3DB6-45A5-AA9A-E07143A19F88}"/>
              </a:ext>
            </a:extLst>
          </p:cNvPr>
          <p:cNvGrpSpPr/>
          <p:nvPr/>
        </p:nvGrpSpPr>
        <p:grpSpPr>
          <a:xfrm>
            <a:off x="20651903" y="230060"/>
            <a:ext cx="3284100" cy="3812200"/>
            <a:chOff x="20651903" y="230060"/>
            <a:chExt cx="3284100" cy="3812200"/>
          </a:xfrm>
        </p:grpSpPr>
        <p:pic>
          <p:nvPicPr>
            <p:cNvPr id="7" name="Google Shape;57;p13">
              <a:extLst>
                <a:ext uri="{FF2B5EF4-FFF2-40B4-BE49-F238E27FC236}">
                  <a16:creationId xmlns:a16="http://schemas.microsoft.com/office/drawing/2014/main" id="{B8DCF3B2-9C82-409C-9BF5-8FE2A98FFF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832515" y="230060"/>
              <a:ext cx="2954525" cy="29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;p13">
              <a:extLst>
                <a:ext uri="{FF2B5EF4-FFF2-40B4-BE49-F238E27FC236}">
                  <a16:creationId xmlns:a16="http://schemas.microsoft.com/office/drawing/2014/main" id="{204DAFB5-094E-4170-A9BA-49F3DF8C2BD0}"/>
                </a:ext>
              </a:extLst>
            </p:cNvPr>
            <p:cNvSpPr/>
            <p:nvPr/>
          </p:nvSpPr>
          <p:spPr>
            <a:xfrm>
              <a:off x="20651903" y="3338760"/>
              <a:ext cx="3284100" cy="70350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10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May 2022</a:t>
            </a:r>
          </a:p>
          <a:p>
            <a:pPr lvl="0">
              <a:lnSpc>
                <a:spcPct val="100000"/>
              </a:lnSpc>
            </a:pPr>
            <a:r>
              <a:rPr lang="en-US" sz="8000" dirty="0"/>
              <a:t>For Server Workgroup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452-3863-4CF6-B691-120B5255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NCSI sideband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FAB08-4942-4F84-94A2-84C9883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RMII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7 parallel pins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Not backward compatible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4AA14-017D-4153-98FC-91BF91A639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268200" y="2668271"/>
            <a:ext cx="10439400" cy="4848098"/>
          </a:xfrm>
        </p:spPr>
        <p:txBody>
          <a:bodyPr/>
          <a:lstStyle/>
          <a:p>
            <a:r>
              <a:rPr lang="en-US" dirty="0"/>
              <a:t>RGMII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12 parallel pins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Not backward compatible with RMII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FFD84BD-2FF2-448D-ADE4-77A42E6E7106}"/>
              </a:ext>
            </a:extLst>
          </p:cNvPr>
          <p:cNvSpPr txBox="1">
            <a:spLocks/>
          </p:cNvSpPr>
          <p:nvPr/>
        </p:nvSpPr>
        <p:spPr>
          <a:xfrm>
            <a:off x="1676400" y="7790689"/>
            <a:ext cx="10439400" cy="48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SFF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2 spare RFU pins available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99F87-CEC0-4CF6-ABB3-3BBAA470BAF7}"/>
              </a:ext>
            </a:extLst>
          </p:cNvPr>
          <p:cNvSpPr txBox="1">
            <a:spLocks/>
          </p:cNvSpPr>
          <p:nvPr/>
        </p:nvSpPr>
        <p:spPr>
          <a:xfrm>
            <a:off x="12472416" y="7790689"/>
            <a:ext cx="10439400" cy="48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NIC ASIC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Is NIC ASICs capable of RGMII? </a:t>
            </a:r>
          </a:p>
        </p:txBody>
      </p:sp>
    </p:spTree>
    <p:extLst>
      <p:ext uri="{BB962C8B-B14F-4D97-AF65-F5344CB8AC3E}">
        <p14:creationId xmlns:p14="http://schemas.microsoft.com/office/powerpoint/2010/main" val="156358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Tech Week 2022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Gen6 channel analysis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NCSI OOB discussion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Tech Week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sub-group presented OCP NIC group activities, SI &amp; Thermal test fixtures and our next-gen plans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We presented from 6:30 to 28:00 of the recorded session below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>
                <a:hlinkClick r:id="rId2"/>
              </a:rPr>
              <a:t>https://www.youtube.com/watch?v=jopZUWgy48U</a:t>
            </a:r>
            <a:r>
              <a:rPr lang="en-US" sz="5400" dirty="0"/>
              <a:t>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Question from AMD/Ravi: Whether we have plans to update/enhance hot swap design?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8853418"/>
          </a:xfrm>
        </p:spPr>
        <p:txBody>
          <a:bodyPr wrap="square" anchor="t">
            <a:normAutofit fontScale="92500" lnSpcReduction="10000"/>
          </a:bodyPr>
          <a:lstStyle/>
          <a:p>
            <a:pPr marL="228600" indent="0"/>
            <a:r>
              <a:rPr lang="en-US" dirty="0"/>
              <a:t>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 err="1"/>
              <a:t>Gerbered</a:t>
            </a:r>
            <a:r>
              <a:rPr lang="en-US" sz="4800" dirty="0"/>
              <a:t> in January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arrived at assembler mid-March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Assembled units arrived end-of-March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Preliminary results ~ mid-April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CBB Gen 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Based on Gen4 design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Updates to align with PCI CEM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To be staffed within Dell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A054B-C7AA-482F-8BFA-2DFD3B7D4311}"/>
              </a:ext>
            </a:extLst>
          </p:cNvPr>
          <p:cNvSpPr txBox="1"/>
          <p:nvPr/>
        </p:nvSpPr>
        <p:spPr>
          <a:xfrm>
            <a:off x="21110448" y="187708"/>
            <a:ext cx="327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Jason Rock (Dell)</a:t>
            </a:r>
          </a:p>
        </p:txBody>
      </p:sp>
    </p:spTree>
    <p:extLst>
      <p:ext uri="{BB962C8B-B14F-4D97-AF65-F5344CB8AC3E}">
        <p14:creationId xmlns:p14="http://schemas.microsoft.com/office/powerpoint/2010/main" val="86535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PCIe Gen5 thermal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6276151"/>
          </a:xfrm>
        </p:spPr>
        <p:txBody>
          <a:bodyPr wrap="square" anchor="t">
            <a:normAutofit fontScale="92500"/>
          </a:bodyPr>
          <a:lstStyle/>
          <a:p>
            <a:pPr marL="228600" indent="0"/>
            <a:r>
              <a:rPr lang="en-US" dirty="0"/>
              <a:t>Much of the existing TTF can be re-used based on simulation *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Mechanicals not impacted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designed to support PCIe Gen5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* PCIE-C (cable assembly</a:t>
            </a:r>
            <a:r>
              <a:rPr lang="en-US" sz="4800"/>
              <a:t>) must be rated </a:t>
            </a:r>
            <a:r>
              <a:rPr lang="en-US" sz="4800" dirty="0"/>
              <a:t>and sourced for PCIe Gen5 lane speed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Lab experimentation required to confirm simulation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OCP NIC 3.0 TTF in use</a:t>
            </a:r>
          </a:p>
        </p:txBody>
      </p:sp>
      <p:pic>
        <p:nvPicPr>
          <p:cNvPr id="6" name="Picture 5" descr="A picture containing text, indoor, table, worktable&#10;&#10;Description automatically generated">
            <a:extLst>
              <a:ext uri="{FF2B5EF4-FFF2-40B4-BE49-F238E27FC236}">
                <a16:creationId xmlns:a16="http://schemas.microsoft.com/office/drawing/2014/main" id="{7FD6CA16-2AE6-4958-B795-A4F49A67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817" y="2778949"/>
            <a:ext cx="6166714" cy="4114800"/>
          </a:xfrm>
          <a:prstGeom prst="rect">
            <a:avLst/>
          </a:prstGeom>
        </p:spPr>
      </p:pic>
      <p:pic>
        <p:nvPicPr>
          <p:cNvPr id="1028" name="Picture 4" descr="PCI Express® Jumper Cable Assemblies">
            <a:extLst>
              <a:ext uri="{FF2B5EF4-FFF2-40B4-BE49-F238E27FC236}">
                <a16:creationId xmlns:a16="http://schemas.microsoft.com/office/drawing/2014/main" id="{D8DB58E6-F95F-4C11-9A30-682A7B74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013" y="8106582"/>
            <a:ext cx="5069007" cy="38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E75C4-65A4-4A48-9E91-450A01563AC4}"/>
              </a:ext>
            </a:extLst>
          </p:cNvPr>
          <p:cNvSpPr txBox="1"/>
          <p:nvPr/>
        </p:nvSpPr>
        <p:spPr>
          <a:xfrm>
            <a:off x="17534107" y="807246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Example cable assembly from </a:t>
            </a:r>
            <a:r>
              <a:rPr lang="en-US" sz="1800" u="sng" dirty="0" err="1"/>
              <a:t>Samtec</a:t>
            </a:r>
            <a:endParaRPr lang="en-US" sz="1800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A22BF-8CAE-41CB-A2DE-477FC13BD0D3}"/>
              </a:ext>
            </a:extLst>
          </p:cNvPr>
          <p:cNvSpPr txBox="1"/>
          <p:nvPr/>
        </p:nvSpPr>
        <p:spPr>
          <a:xfrm>
            <a:off x="20250391" y="11509256"/>
            <a:ext cx="1872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/>
              <a:t>* Image sourced from </a:t>
            </a:r>
            <a:r>
              <a:rPr lang="en-US" sz="1000" u="sng" dirty="0" err="1"/>
              <a:t>Samtec</a:t>
            </a:r>
            <a:endParaRPr lang="en-US" sz="10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BDE01-4B68-48C7-B19D-774A8C1649D6}"/>
              </a:ext>
            </a:extLst>
          </p:cNvPr>
          <p:cNvSpPr txBox="1"/>
          <p:nvPr/>
        </p:nvSpPr>
        <p:spPr>
          <a:xfrm>
            <a:off x="21110448" y="187708"/>
            <a:ext cx="327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Presenter: Jason Rock (Dell)</a:t>
            </a:r>
          </a:p>
        </p:txBody>
      </p:sp>
    </p:spTree>
    <p:extLst>
      <p:ext uri="{BB962C8B-B14F-4D97-AF65-F5344CB8AC3E}">
        <p14:creationId xmlns:p14="http://schemas.microsoft.com/office/powerpoint/2010/main" val="147676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ACDA-6C05-335B-2B3F-9673217C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Gen6 channel analysis by 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1508A-5C27-6C46-EDE7-59B3289F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995" y="2617694"/>
            <a:ext cx="12237029" cy="5719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3AB6E-EE7C-612B-8590-DFA7F45BA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879" y="2617694"/>
            <a:ext cx="9883176" cy="5719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10D98D-EF7B-1FCE-4A3D-F1FAB8A44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879" y="9054591"/>
            <a:ext cx="13014468" cy="2715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7F502-99D2-EB41-FD71-F327E2E14CA2}"/>
              </a:ext>
            </a:extLst>
          </p:cNvPr>
          <p:cNvSpPr txBox="1"/>
          <p:nvPr/>
        </p:nvSpPr>
        <p:spPr>
          <a:xfrm>
            <a:off x="16279907" y="9054591"/>
            <a:ext cx="7126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Note: Assumptions on different host and channel varies. Individual companies are recommended to perform own analysis and conclusion </a:t>
            </a:r>
          </a:p>
        </p:txBody>
      </p:sp>
    </p:spTree>
    <p:extLst>
      <p:ext uri="{BB962C8B-B14F-4D97-AF65-F5344CB8AC3E}">
        <p14:creationId xmlns:p14="http://schemas.microsoft.com/office/powerpoint/2010/main" val="281128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019F-5B79-A7CB-77FA-529034F2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NCSI sideband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9C945-19A2-FECA-E054-00587CF8E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2156460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SFF 2 reserved pins (B68, B69)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000" dirty="0"/>
              <a:t>Guidance is no-connect in rev1.2 spec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Need  to prevent NIC &amp; System damage if plugged into wrong System/NIC pair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Using generic USB3 interface as expansion is one of the option being considered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1EF5C7-9D2D-B800-5B4A-378E231F9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93187"/>
              </p:ext>
            </p:extLst>
          </p:nvPr>
        </p:nvGraphicFramePr>
        <p:xfrm>
          <a:off x="5994400" y="7682229"/>
          <a:ext cx="12928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150">
                  <a:extLst>
                    <a:ext uri="{9D8B030D-6E8A-4147-A177-3AD203B41FA5}">
                      <a16:colId xmlns:a16="http://schemas.microsoft.com/office/drawing/2014/main" val="3103554251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1132563007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364617304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19559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 NIC 3.0 rev1.2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RMII based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USB3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7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RBT_ARB_IN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SGMII_TX_CLK_P?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8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RBT_ARB_OUT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SGMII_TX_CLK_N?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8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OCP_A7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RBT_TX_EN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N/A?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4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OCP_A8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RBT_TX_1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SGMII_RX_P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1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OCP_A9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RBT_TX_0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SGMII_RX_N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1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OCP_B8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RBT_RX_1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09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OCP_B9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RBT_RX_0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SGMII_TX_N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B68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RFU_1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MODE_RBT_SGMII#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B69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RFU_2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RFU_2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5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8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102787</TotalTime>
  <Words>780</Words>
  <Application>Microsoft Office PowerPoint</Application>
  <PresentationFormat>Custom</PresentationFormat>
  <Paragraphs>138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Source Sans Pro</vt:lpstr>
      <vt:lpstr>Arial</vt:lpstr>
      <vt:lpstr>Calibri</vt:lpstr>
      <vt:lpstr>OCP Template</vt:lpstr>
      <vt:lpstr>Custom Design</vt:lpstr>
      <vt:lpstr>PowerPoint Presentation</vt:lpstr>
      <vt:lpstr>PowerPoint Presentation</vt:lpstr>
      <vt:lpstr>Agenda</vt:lpstr>
      <vt:lpstr>OCP Tech Week 2022</vt:lpstr>
      <vt:lpstr>SI PCIe Gen5 test fixture update</vt:lpstr>
      <vt:lpstr>PCIe Gen5 thermal test fixture update</vt:lpstr>
      <vt:lpstr>PCIe Gen6 channel analysis by TE</vt:lpstr>
      <vt:lpstr>NCSI sideband</vt:lpstr>
      <vt:lpstr>PowerPoint Presentation</vt:lpstr>
      <vt:lpstr>Gather feedback throughout the year</vt:lpstr>
      <vt:lpstr>Thermal Test: TSFF TTF Status</vt:lpstr>
      <vt:lpstr>NIC self-shutdown discussion</vt:lpstr>
      <vt:lpstr>NIC self-shutdown discussion</vt:lpstr>
      <vt:lpstr>NIC self-shutdown discussion</vt:lpstr>
      <vt:lpstr>NIC self-shutdown discussion</vt:lpstr>
      <vt:lpstr>PowerPoint Presentation</vt:lpstr>
      <vt:lpstr>Background</vt:lpstr>
      <vt:lpstr>SNIA SFF TA-1002 Connector SI Requirements</vt:lpstr>
      <vt:lpstr>Insertion Loss and Xtalk</vt:lpstr>
      <vt:lpstr>NCSI sideband landscape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50</cp:revision>
  <dcterms:created xsi:type="dcterms:W3CDTF">2021-04-03T06:06:31Z</dcterms:created>
  <dcterms:modified xsi:type="dcterms:W3CDTF">2022-05-24T18:11:34Z</dcterms:modified>
</cp:coreProperties>
</file>