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30"/>
  </p:notesMasterIdLst>
  <p:sldIdLst>
    <p:sldId id="461" r:id="rId2"/>
    <p:sldId id="476" r:id="rId3"/>
    <p:sldId id="477" r:id="rId4"/>
    <p:sldId id="478" r:id="rId5"/>
    <p:sldId id="479" r:id="rId6"/>
    <p:sldId id="480" r:id="rId7"/>
    <p:sldId id="465" r:id="rId8"/>
    <p:sldId id="466" r:id="rId9"/>
    <p:sldId id="467" r:id="rId10"/>
    <p:sldId id="468" r:id="rId11"/>
    <p:sldId id="469" r:id="rId12"/>
    <p:sldId id="470" r:id="rId13"/>
    <p:sldId id="472" r:id="rId14"/>
    <p:sldId id="475" r:id="rId15"/>
    <p:sldId id="473" r:id="rId16"/>
    <p:sldId id="474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</p:sldIdLst>
  <p:sldSz cx="12192000" cy="6858000"/>
  <p:notesSz cx="6797675" cy="9856788"/>
  <p:custDataLst>
    <p:tags r:id="rId3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36E5A3-13F5-4264-90FC-3EA11E1D8297}">
          <p14:sldIdLst>
            <p14:sldId id="461"/>
            <p14:sldId id="476"/>
            <p14:sldId id="477"/>
            <p14:sldId id="478"/>
            <p14:sldId id="479"/>
            <p14:sldId id="480"/>
            <p14:sldId id="465"/>
            <p14:sldId id="466"/>
            <p14:sldId id="467"/>
            <p14:sldId id="468"/>
            <p14:sldId id="469"/>
            <p14:sldId id="470"/>
            <p14:sldId id="472"/>
            <p14:sldId id="475"/>
            <p14:sldId id="473"/>
            <p14:sldId id="474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 Tang/WYHQ/Wiwynn" initials="AT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0070C0"/>
    <a:srgbClr val="0000FF"/>
    <a:srgbClr val="33738B"/>
    <a:srgbClr val="FF00FF"/>
    <a:srgbClr val="4D9BD3"/>
    <a:srgbClr val="19617C"/>
    <a:srgbClr val="2585C9"/>
    <a:srgbClr val="A1CC5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7" autoAdjust="0"/>
  </p:normalViewPr>
  <p:slideViewPr>
    <p:cSldViewPr snapToGrid="0">
      <p:cViewPr varScale="1">
        <p:scale>
          <a:sx n="65" d="100"/>
          <a:sy n="65" d="100"/>
        </p:scale>
        <p:origin x="280" y="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E81437-4944-4A2E-9337-455FD5145393}" type="datetimeFigureOut">
              <a:rPr lang="zh-TW" altLang="en-US"/>
              <a:pPr>
                <a:defRPr/>
              </a:pPr>
              <a:t>2018/1/11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fld id="{062444F2-DBD3-4BD1-81F6-378586AD4A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444F2-DBD3-4BD1-81F6-378586AD4A3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77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43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3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</a:t>
            </a:r>
            <a:r>
              <a:rPr lang="en-US" altLang="zh-TW" baseline="0" dirty="0" smtClean="0"/>
              <a:t> this page, I’ll introduce the Lightning system topology to you.</a:t>
            </a:r>
          </a:p>
          <a:p>
            <a:r>
              <a:rPr lang="en-US" altLang="zh-TW" baseline="0" dirty="0" smtClean="0"/>
              <a:t>Lightning system have 5 types boards, including FCB, PTB, PDPB, PEB, M.2 card, total 5 pcs PCBAs.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FCB : This</a:t>
            </a:r>
            <a:r>
              <a:rPr lang="en-US" altLang="zh-TW" baseline="0" dirty="0" smtClean="0"/>
              <a:t> board could connects the six fan modules and transfer the power to PTB from bus bar clip.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PTB : Transfer the power from FCB to PDPB and PEB board.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PDPB : This board could support 15 U.2 </a:t>
            </a:r>
            <a:r>
              <a:rPr lang="en-US" altLang="zh-TW" baseline="0" dirty="0" err="1" smtClean="0"/>
              <a:t>NVMe</a:t>
            </a:r>
            <a:r>
              <a:rPr lang="en-US" altLang="zh-TW" baseline="0" dirty="0" smtClean="0"/>
              <a:t> SSDs (15mm or 7mm) or 30 M.2 </a:t>
            </a:r>
            <a:r>
              <a:rPr lang="en-US" altLang="zh-TW" baseline="0" dirty="0" err="1" smtClean="0"/>
              <a:t>NVMe</a:t>
            </a:r>
            <a:r>
              <a:rPr lang="en-US" altLang="zh-TW" baseline="0" dirty="0" smtClean="0"/>
              <a:t> SSDs (22110 or 2280)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PEB : There is one </a:t>
            </a:r>
            <a:r>
              <a:rPr lang="en-US" altLang="zh-TW" dirty="0" err="1" smtClean="0"/>
              <a:t>PCIe</a:t>
            </a:r>
            <a:r>
              <a:rPr lang="en-US" altLang="zh-TW" dirty="0" smtClean="0"/>
              <a:t> Gen3 Switch on PEB board, support up to 2 </a:t>
            </a:r>
            <a:r>
              <a:rPr lang="en-US" altLang="zh-TW" dirty="0" err="1" smtClean="0"/>
              <a:t>PCIe</a:t>
            </a:r>
            <a:r>
              <a:rPr lang="en-US" altLang="zh-TW" dirty="0" smtClean="0"/>
              <a:t> 3.0 (x16) port. </a:t>
            </a: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Connect</a:t>
            </a:r>
            <a:r>
              <a:rPr lang="en-US" altLang="zh-TW" baseline="0" dirty="0" smtClean="0"/>
              <a:t> to </a:t>
            </a:r>
            <a:r>
              <a:rPr lang="en-US" altLang="zh-TW" dirty="0" smtClean="0"/>
              <a:t>Re-timer card (which inserting into server </a:t>
            </a:r>
            <a:r>
              <a:rPr lang="en-US" altLang="zh-TW" dirty="0" err="1" smtClean="0"/>
              <a:t>PCIe</a:t>
            </a:r>
            <a:r>
              <a:rPr lang="en-US" altLang="zh-TW" baseline="0" dirty="0" smtClean="0"/>
              <a:t> slot)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</a:t>
            </a:r>
            <a:r>
              <a:rPr lang="en-US" altLang="zh-TW" baseline="0" dirty="0" err="1" smtClean="0"/>
              <a:t>PCIe</a:t>
            </a:r>
            <a:r>
              <a:rPr lang="en-US" altLang="zh-TW" baseline="0" dirty="0" smtClean="0"/>
              <a:t> Gen3 switch to fan out to the SSDs on the PDPB.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Also it contains one BMC chip running </a:t>
            </a:r>
            <a:r>
              <a:rPr lang="en-US" altLang="zh-TW" baseline="0" dirty="0" err="1" smtClean="0"/>
              <a:t>OpenBMC</a:t>
            </a:r>
            <a:r>
              <a:rPr lang="en-US" altLang="zh-TW" baseline="0" dirty="0" smtClean="0"/>
              <a:t> firmware on PEB will provide the enclosure management functionality on the Lightning tray and chassis.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5.   M.2 : M.2 Card could install 2 M.2 </a:t>
            </a:r>
            <a:r>
              <a:rPr lang="en-US" altLang="zh-TW" baseline="0" dirty="0" err="1" smtClean="0"/>
              <a:t>NVMe</a:t>
            </a:r>
            <a:r>
              <a:rPr lang="en-US" altLang="zh-TW" baseline="0" dirty="0" smtClean="0"/>
              <a:t> SSDs, which insert to U.2 connector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32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66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06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29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05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444F2-DBD3-4BD1-81F6-378586AD4A33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26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82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B985-E026-4BB2-A0BB-B820AE58CDD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7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4932945" y="2745570"/>
            <a:ext cx="7259055" cy="72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按一下以編輯封面標題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932946" y="3465570"/>
            <a:ext cx="7259054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按一下以編輯封面副標題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932946" y="4185570"/>
            <a:ext cx="7259054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0403680" y="6066950"/>
            <a:ext cx="1650208" cy="45719"/>
          </a:xfrm>
          <a:prstGeom prst="rect">
            <a:avLst/>
          </a:prstGeom>
          <a:gradFill>
            <a:gsLst>
              <a:gs pos="0">
                <a:srgbClr val="00090E"/>
              </a:gs>
              <a:gs pos="100000">
                <a:srgbClr val="0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03868" y="6103144"/>
            <a:ext cx="52388" cy="5743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80" y="6103144"/>
            <a:ext cx="139870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/>
          <p:cNvSpPr/>
          <p:nvPr userDrawn="1"/>
        </p:nvSpPr>
        <p:spPr>
          <a:xfrm>
            <a:off x="2349500" y="-27831"/>
            <a:ext cx="10668000" cy="6917766"/>
          </a:xfrm>
          <a:prstGeom prst="parallelogram">
            <a:avLst>
              <a:gd name="adj" fmla="val 55972"/>
            </a:avLst>
          </a:prstGeom>
          <a:gradFill>
            <a:gsLst>
              <a:gs pos="34000">
                <a:srgbClr val="FFFFFF"/>
              </a:gs>
              <a:gs pos="0">
                <a:schemeClr val="bg1">
                  <a:alpha val="0"/>
                </a:schemeClr>
              </a:gs>
              <a:gs pos="6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 hasCustomPrompt="1"/>
          </p:nvPr>
        </p:nvSpPr>
        <p:spPr>
          <a:xfrm>
            <a:off x="4602746" y="2717800"/>
            <a:ext cx="7436854" cy="747770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按一下以編輯扉頁標題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 hasCustomPrompt="1"/>
          </p:nvPr>
        </p:nvSpPr>
        <p:spPr>
          <a:xfrm>
            <a:off x="4602746" y="3478270"/>
            <a:ext cx="6781800" cy="10080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按一下以編輯扉頁副標題</a:t>
            </a:r>
          </a:p>
        </p:txBody>
      </p:sp>
    </p:spTree>
    <p:extLst>
      <p:ext uri="{BB962C8B-B14F-4D97-AF65-F5344CB8AC3E}">
        <p14:creationId xmlns:p14="http://schemas.microsoft.com/office/powerpoint/2010/main" val="17072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1353800" cy="4993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按一下以編輯子標題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88680" y="6404476"/>
            <a:ext cx="40305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E21BC48-8395-4992-84A5-93A60A18EA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838200" y="865188"/>
            <a:ext cx="11150600" cy="57515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8825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說明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 rotWithShape="1">
          <a:blip r:embed="rId3"/>
          <a:srcRect b="90000"/>
          <a:stretch/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365124"/>
            <a:ext cx="12192000" cy="49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5524230"/>
            <a:ext cx="12192000" cy="92736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8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按一下以編輯範例、圖表說明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 hasCustomPrompt="1"/>
          </p:nvPr>
        </p:nvSpPr>
        <p:spPr>
          <a:xfrm>
            <a:off x="838200" y="957262"/>
            <a:ext cx="10287000" cy="447422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</a:lstStyle>
          <a:p>
            <a:pPr lvl="0"/>
            <a:r>
              <a:rPr lang="zh-TW" altLang="en-US" dirty="0" smtClean="0"/>
              <a:t>按一下以編輯圖表文字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65124"/>
            <a:ext cx="1135380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 dirty="0" smtClean="0"/>
              <a:t>按一下以編輯子標題</a:t>
            </a:r>
          </a:p>
        </p:txBody>
      </p:sp>
    </p:spTree>
    <p:extLst>
      <p:ext uri="{BB962C8B-B14F-4D97-AF65-F5344CB8AC3E}">
        <p14:creationId xmlns:p14="http://schemas.microsoft.com/office/powerpoint/2010/main" val="20182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關鍵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540000"/>
            <a:ext cx="12192000" cy="14529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按一下以編輯關鍵字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5" y="359445"/>
            <a:ext cx="139870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3"/>
          <a:srcRect l="52361" t="46936" r="35834" b="47304"/>
          <a:stretch/>
        </p:blipFill>
        <p:spPr>
          <a:xfrm>
            <a:off x="5018637" y="2640983"/>
            <a:ext cx="2159000" cy="5969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968155"/>
            <a:ext cx="12192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按一下以編輯封底結尾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備忘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l="24582" t="24632" r="8907" b="94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12192000" cy="661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algn="ctr">
              <a:defRPr b="1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 smtClean="0"/>
              <a:t>按一下以編輯備忘錄標題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460500"/>
            <a:ext cx="11620500" cy="53975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 smtClean="0"/>
              <a:t>按一下以編輯文字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31" y="6079332"/>
            <a:ext cx="1426332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內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7" hasCustomPrompt="1"/>
          </p:nvPr>
        </p:nvSpPr>
        <p:spPr>
          <a:xfrm>
            <a:off x="838200" y="865188"/>
            <a:ext cx="11049000" cy="580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  <a:defRPr lang="zh-TW" altLang="en-US" sz="2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  <a:defRPr lang="zh-TW" altLang="en-US" sz="28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</a:lstStyle>
          <a:p>
            <a:pPr lvl="0"/>
            <a:r>
              <a:rPr lang="en-US" altLang="zh-TW" dirty="0" smtClean="0"/>
              <a:t>Context</a:t>
            </a:r>
          </a:p>
          <a:p>
            <a:pPr lvl="1"/>
            <a:r>
              <a:rPr lang="en-US" altLang="zh-TW" dirty="0" smtClean="0"/>
              <a:t>Next Level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88680" y="6404476"/>
            <a:ext cx="40305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E21BC48-8395-4992-84A5-93A60A18EA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5124"/>
            <a:ext cx="11049000" cy="661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3600" b="1" kern="1200" dirty="0" smtClean="0">
                <a:solidFill>
                  <a:srgbClr val="006C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lvl="0"/>
            <a:r>
              <a:rPr lang="en-US" altLang="zh-TW" dirty="0" smtClean="0"/>
              <a:t>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8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acebook/openbm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acebook/openbmc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3572" y="2713819"/>
            <a:ext cx="6781800" cy="747770"/>
          </a:xfrm>
        </p:spPr>
        <p:txBody>
          <a:bodyPr/>
          <a:lstStyle/>
          <a:p>
            <a:r>
              <a:rPr lang="en-US" altLang="zh-TW" dirty="0" smtClean="0">
                <a:cs typeface="Arial Unicode MS" panose="020B0604020202020204" pitchFamily="34" charset="-120"/>
              </a:rPr>
              <a:t>Wiwynn OCP Design Contribution Guideline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5053122" y="5527343"/>
            <a:ext cx="6781800" cy="6103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Jan. 11, 2018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0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Layout and </a:t>
            </a:r>
            <a:r>
              <a:rPr lang="en-US" altLang="zh-TW" dirty="0" err="1" smtClean="0"/>
              <a:t>Stackup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31" y="1029113"/>
            <a:ext cx="3235445" cy="17369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75" y="3291728"/>
            <a:ext cx="4551701" cy="2424023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1917325" y="176030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3813443" y="290429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" y="1575330"/>
            <a:ext cx="1704975" cy="61912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50166" y="1760303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35" y="1668206"/>
            <a:ext cx="1704975" cy="619125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6682597" y="2038153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387572" y="1869958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253" y="1249105"/>
            <a:ext cx="3114675" cy="1457325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115" y="3291728"/>
            <a:ext cx="4329094" cy="2424023"/>
          </a:xfrm>
          <a:prstGeom prst="rect">
            <a:avLst/>
          </a:prstGeom>
        </p:spPr>
      </p:pic>
      <p:sp>
        <p:nvSpPr>
          <p:cNvPr id="18" name="向右箭號 17"/>
          <p:cNvSpPr/>
          <p:nvPr/>
        </p:nvSpPr>
        <p:spPr>
          <a:xfrm rot="5400000">
            <a:off x="10312881" y="2874490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3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BOMs (EE &amp; ME)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47" y="1040157"/>
            <a:ext cx="3686175" cy="165735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1188339" y="1728691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7" y="3048775"/>
            <a:ext cx="5573262" cy="2012907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3343824" y="274855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2768"/>
            <a:ext cx="1009650" cy="581025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72587" y="1728691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844" y="1480553"/>
            <a:ext cx="3148177" cy="76622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232" y="3048775"/>
            <a:ext cx="5659474" cy="201561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348" y="1573151"/>
            <a:ext cx="1009650" cy="581025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8277188" y="1728691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161921" y="1935429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10303223" y="2523187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3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Manufacture Files _ Gerber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41" y="1768547"/>
            <a:ext cx="3927095" cy="164468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591" y="813752"/>
            <a:ext cx="3143250" cy="5362575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113412" y="2434625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892546" y="2466298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952" y="2290849"/>
            <a:ext cx="1581150" cy="600075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1371658" y="2434625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/>
              <a:t>Manufacture Files _ </a:t>
            </a:r>
            <a:r>
              <a:rPr lang="en-US" altLang="zh-TW" dirty="0" smtClean="0"/>
              <a:t>PCBA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5860376" y="1876177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77" y="1011858"/>
            <a:ext cx="2712509" cy="211604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4" y="1493216"/>
            <a:ext cx="2210801" cy="981043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 rot="5400000">
            <a:off x="7184121" y="2516387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64" y="2912172"/>
            <a:ext cx="4771220" cy="3372087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2611389" y="1529190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70" y="1469804"/>
            <a:ext cx="1581150" cy="600075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1015124" y="1837405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3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 smtClean="0"/>
              <a:t>MB Placement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23" y="1482036"/>
            <a:ext cx="1200150" cy="219075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3991616" y="1466984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78" y="1458223"/>
            <a:ext cx="2371725" cy="2667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19" y="2318623"/>
            <a:ext cx="8561605" cy="4062321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 rot="5400000">
            <a:off x="5513830" y="1885279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7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 smtClean="0"/>
              <a:t>ME CAD(3D)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77" y="2461023"/>
            <a:ext cx="5365728" cy="3747247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819087" y="1529190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48" y="1520358"/>
            <a:ext cx="3773006" cy="631172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H="1">
            <a:off x="7889066" y="1496698"/>
            <a:ext cx="848985" cy="17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729087" y="1308848"/>
            <a:ext cx="27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Neutral file. (STEP)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 flipH="1" flipV="1">
            <a:off x="4858996" y="1985473"/>
            <a:ext cx="817608" cy="456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672122" y="2321860"/>
            <a:ext cx="27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Solidworks file.</a:t>
            </a:r>
            <a:endParaRPr lang="zh-TW" altLang="en-US" dirty="0"/>
          </a:p>
        </p:txBody>
      </p:sp>
      <p:sp>
        <p:nvSpPr>
          <p:cNvPr id="19" name="向右箭號 18"/>
          <p:cNvSpPr/>
          <p:nvPr/>
        </p:nvSpPr>
        <p:spPr>
          <a:xfrm rot="5400000">
            <a:off x="7531205" y="2319164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5" y="1553047"/>
            <a:ext cx="1058445" cy="211689"/>
          </a:xfrm>
          <a:prstGeom prst="rect">
            <a:avLst/>
          </a:prstGeom>
        </p:spPr>
      </p:pic>
      <p:sp>
        <p:nvSpPr>
          <p:cNvPr id="17" name="向右箭號 16"/>
          <p:cNvSpPr/>
          <p:nvPr/>
        </p:nvSpPr>
        <p:spPr>
          <a:xfrm>
            <a:off x="1779587" y="153430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821" y="1282304"/>
            <a:ext cx="13144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 smtClean="0"/>
              <a:t>ME CAD(2D)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2854658" y="2262436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71" y="1907061"/>
            <a:ext cx="1121962" cy="12091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21" y="1761669"/>
            <a:ext cx="2928938" cy="3282985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4521427" y="2262436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47" y="1761669"/>
            <a:ext cx="3696991" cy="260607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7993030" y="2262436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67" y="2105667"/>
            <a:ext cx="910816" cy="51480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1" y="2262436"/>
            <a:ext cx="1058445" cy="211689"/>
          </a:xfrm>
          <a:prstGeom prst="rect">
            <a:avLst/>
          </a:prstGeom>
        </p:spPr>
      </p:pic>
      <p:sp>
        <p:nvSpPr>
          <p:cNvPr id="17" name="向右箭號 16"/>
          <p:cNvSpPr/>
          <p:nvPr/>
        </p:nvSpPr>
        <p:spPr>
          <a:xfrm>
            <a:off x="1349333" y="2243691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Lightning Contribution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1788775" y="6403975"/>
            <a:ext cx="403225" cy="365125"/>
          </a:xfrm>
          <a:prstGeom prst="rect">
            <a:avLst/>
          </a:prstGeom>
        </p:spPr>
        <p:txBody>
          <a:bodyPr/>
          <a:lstStyle/>
          <a:p>
            <a:fld id="{FE21BC48-8395-4992-84A5-93A60A18EA3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506E"/>
                </a:solidFill>
                <a:ea typeface="細明體" pitchFamily="49" charset="-120"/>
              </a:rPr>
              <a:t>System topology  </a:t>
            </a:r>
            <a:endParaRPr lang="en-US" altLang="zh-TW" dirty="0">
              <a:solidFill>
                <a:srgbClr val="00506E"/>
              </a:solidFill>
              <a:ea typeface="文鼎粗黑"/>
              <a:cs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69125" y="1001254"/>
            <a:ext cx="8905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+mn-lt"/>
              </a:rPr>
              <a:t>Lightning system have 5 types board, including FCB,</a:t>
            </a:r>
            <a:r>
              <a:rPr kumimoji="0" lang="en-US" altLang="zh-TW" sz="2000" dirty="0">
                <a:latin typeface="+mn-lt"/>
              </a:rPr>
              <a:t> PTB, </a:t>
            </a:r>
            <a:r>
              <a:rPr kumimoji="0" lang="en-US" altLang="zh-TW" sz="2000" dirty="0" smtClean="0">
                <a:latin typeface="+mn-lt"/>
              </a:rPr>
              <a:t>PDPB, PEB, M.2 card, total 5 pcs PCBAs.     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11" y="1893003"/>
            <a:ext cx="8859341" cy="46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Files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200" y="1008316"/>
            <a:ext cx="92547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/>
              <a:t>The following folders are included in the zip file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/>
              <a:t>Schematic: </a:t>
            </a:r>
          </a:p>
          <a:p>
            <a:pPr marL="360363" lvl="1">
              <a:defRPr/>
            </a:pPr>
            <a:r>
              <a:rPr kumimoji="0" lang="en-US" altLang="zh-TW" sz="1600" dirty="0">
                <a:solidFill>
                  <a:srgbClr val="0070C0"/>
                </a:solidFill>
              </a:rPr>
              <a:t>Contain designed DSN </a:t>
            </a:r>
            <a:r>
              <a:rPr kumimoji="0" lang="en-US" altLang="zh-TW" sz="1600" dirty="0" smtClean="0">
                <a:solidFill>
                  <a:srgbClr val="0070C0"/>
                </a:solidFill>
              </a:rPr>
              <a:t>files </a:t>
            </a:r>
            <a:r>
              <a:rPr kumimoji="0" lang="en-US" altLang="zh-TW" sz="1600" dirty="0">
                <a:solidFill>
                  <a:srgbClr val="0070C0"/>
                </a:solidFill>
              </a:rPr>
              <a:t>(Cadence </a:t>
            </a:r>
            <a:r>
              <a:rPr kumimoji="0" lang="en-US" altLang="zh-TW" sz="1600" dirty="0" err="1">
                <a:solidFill>
                  <a:srgbClr val="0070C0"/>
                </a:solidFill>
              </a:rPr>
              <a:t>OrCAD</a:t>
            </a:r>
            <a:r>
              <a:rPr kumimoji="0" lang="en-US" altLang="zh-TW" sz="1600" dirty="0">
                <a:solidFill>
                  <a:srgbClr val="0070C0"/>
                </a:solidFill>
              </a:rPr>
              <a:t>) </a:t>
            </a:r>
            <a:r>
              <a:rPr kumimoji="0" lang="en-US" altLang="zh-TW" sz="1600" dirty="0" smtClean="0">
                <a:solidFill>
                  <a:srgbClr val="0070C0"/>
                </a:solidFill>
              </a:rPr>
              <a:t>and .pdf files</a:t>
            </a:r>
          </a:p>
          <a:p>
            <a:pPr marL="246063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 smtClean="0"/>
              <a:t>Layout and </a:t>
            </a:r>
            <a:r>
              <a:rPr kumimoji="0" lang="en-US" altLang="zh-TW" sz="2000" dirty="0" err="1" smtClean="0"/>
              <a:t>Stackup</a:t>
            </a:r>
            <a:r>
              <a:rPr kumimoji="0" lang="en-US" altLang="zh-TW" sz="2000" dirty="0" smtClean="0"/>
              <a:t>: </a:t>
            </a:r>
            <a:endParaRPr kumimoji="0" lang="en-US" altLang="zh-TW" sz="2000" dirty="0"/>
          </a:p>
          <a:p>
            <a:pPr marL="360363" lvl="1">
              <a:defRPr/>
            </a:pPr>
            <a:r>
              <a:rPr kumimoji="0" lang="en-US" altLang="zh-TW" sz="1600" dirty="0">
                <a:solidFill>
                  <a:srgbClr val="0070C0"/>
                </a:solidFill>
              </a:rPr>
              <a:t>Contain designed BRD files (Allegro) and Excel files show detail stack </a:t>
            </a:r>
            <a:r>
              <a:rPr kumimoji="0" lang="en-US" altLang="zh-TW" sz="1600" dirty="0" smtClean="0">
                <a:solidFill>
                  <a:srgbClr val="0070C0"/>
                </a:solidFill>
              </a:rPr>
              <a:t>up / Equal length table / SI constraints </a:t>
            </a:r>
            <a:r>
              <a:rPr kumimoji="0" lang="en-US" altLang="zh-TW" sz="1600" dirty="0">
                <a:solidFill>
                  <a:srgbClr val="0070C0"/>
                </a:solidFill>
              </a:rPr>
              <a:t>information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 smtClean="0"/>
              <a:t>BOMs </a:t>
            </a:r>
            <a:r>
              <a:rPr kumimoji="0" lang="en-US" altLang="zh-TW" sz="2000" dirty="0"/>
              <a:t>(Bill of material):  </a:t>
            </a:r>
          </a:p>
          <a:p>
            <a:pPr marL="360363" lvl="1">
              <a:defRPr/>
            </a:pPr>
            <a:r>
              <a:rPr kumimoji="0" lang="en-US" altLang="zh-TW" sz="1600" dirty="0">
                <a:solidFill>
                  <a:srgbClr val="0070C0"/>
                </a:solidFill>
              </a:rPr>
              <a:t>An excel file shows full component information. (Including EE &amp; ME)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 smtClean="0"/>
              <a:t>Manufacture files: </a:t>
            </a:r>
            <a:endParaRPr kumimoji="0" lang="en-US" altLang="zh-TW" sz="2000" dirty="0"/>
          </a:p>
          <a:p>
            <a:pPr marL="360363" lvl="1">
              <a:defRPr/>
            </a:pPr>
            <a:r>
              <a:rPr lang="en-US" altLang="zh-TW" sz="1600" dirty="0" smtClean="0">
                <a:solidFill>
                  <a:srgbClr val="0070C0"/>
                </a:solidFill>
              </a:rPr>
              <a:t>Gerber </a:t>
            </a:r>
            <a:r>
              <a:rPr lang="en-US" altLang="zh-TW" sz="1600" dirty="0">
                <a:solidFill>
                  <a:srgbClr val="0070C0"/>
                </a:solidFill>
              </a:rPr>
              <a:t>files for PCB manufacture and Excel files show component coordinates / Test coverage percentage.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 smtClean="0"/>
              <a:t>Component Placement Map:</a:t>
            </a:r>
            <a:endParaRPr lang="en-US" altLang="zh-TW" sz="2000" dirty="0"/>
          </a:p>
          <a:p>
            <a:pPr marL="360363" lvl="1">
              <a:defRPr/>
            </a:pPr>
            <a:r>
              <a:rPr lang="en-US" altLang="zh-TW" sz="1600" dirty="0">
                <a:solidFill>
                  <a:srgbClr val="0070C0"/>
                </a:solidFill>
              </a:rPr>
              <a:t>Contain </a:t>
            </a:r>
            <a:r>
              <a:rPr lang="en-US" altLang="zh-TW" sz="1600" dirty="0" smtClean="0">
                <a:solidFill>
                  <a:srgbClr val="0070C0"/>
                </a:solidFill>
              </a:rPr>
              <a:t>component placement of top/bot view. </a:t>
            </a:r>
            <a:endParaRPr kumimoji="0"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 smtClean="0"/>
              <a:t>ME CAD(3D &amp; 2D):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>
                <a:solidFill>
                  <a:srgbClr val="0070C0"/>
                </a:solidFill>
              </a:rPr>
              <a:t>Contain all system Solidworks files and neutral file. (STEP)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 smtClean="0">
                <a:solidFill>
                  <a:srgbClr val="0070C0"/>
                </a:solidFill>
              </a:rPr>
              <a:t>Contain all chassis assemblies, metals, plastics, accessories, cables 2D files.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000" dirty="0" err="1"/>
              <a:t>oBMC</a:t>
            </a:r>
            <a:r>
              <a:rPr kumimoji="0" lang="en-US" altLang="zh-TW" sz="2000" dirty="0"/>
              <a:t>: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>
                <a:hlinkClick r:id="rId2"/>
              </a:rPr>
              <a:t>https://github.com/facebook/openbmc</a:t>
            </a:r>
            <a:endParaRPr kumimoji="0" lang="en-US" altLang="zh-TW" sz="1600" dirty="0"/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dirty="0" smtClean="0"/>
              <a:t>2 Designs and 5 Product Contributions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dirty="0" smtClean="0"/>
              <a:t>Datasheets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dirty="0"/>
              <a:t>System Block </a:t>
            </a:r>
            <a:r>
              <a:rPr lang="en-US" altLang="zh-TW" dirty="0" smtClean="0"/>
              <a:t>Diagrams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dirty="0" smtClean="0"/>
              <a:t>Guide for Design Files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 smtClean="0"/>
              <a:t>  </a:t>
            </a:r>
            <a:r>
              <a:rPr lang="en-US" altLang="zh-TW" sz="2400" b="0" dirty="0" smtClean="0"/>
              <a:t>(Bryce Canyon as the example)</a:t>
            </a:r>
            <a:endParaRPr lang="en-US" altLang="zh-TW" sz="2400" b="0" dirty="0"/>
          </a:p>
        </p:txBody>
      </p:sp>
    </p:spTree>
    <p:extLst>
      <p:ext uri="{BB962C8B-B14F-4D97-AF65-F5344CB8AC3E}">
        <p14:creationId xmlns:p14="http://schemas.microsoft.com/office/powerpoint/2010/main" val="6664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Schematic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20" name="向右箭號 19"/>
          <p:cNvSpPr/>
          <p:nvPr/>
        </p:nvSpPr>
        <p:spPr>
          <a:xfrm>
            <a:off x="3427647" y="1228809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400000">
            <a:off x="2102405" y="3589907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66668" y="3896309"/>
            <a:ext cx="8864080" cy="27431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7" y="848954"/>
            <a:ext cx="2303879" cy="10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5" y="2133845"/>
            <a:ext cx="2899662" cy="13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8" y="4026937"/>
            <a:ext cx="5572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95" y="4026937"/>
            <a:ext cx="2933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向右箭號 17"/>
          <p:cNvSpPr/>
          <p:nvPr/>
        </p:nvSpPr>
        <p:spPr>
          <a:xfrm rot="5400000">
            <a:off x="1861398" y="1858929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08" y="819998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8" y="1379897"/>
            <a:ext cx="15811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" y="1359411"/>
            <a:ext cx="1314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Board file and Equal Length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1917325" y="176030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3813443" y="290429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83720" y="1576809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943854" y="1817509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387572" y="1869958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向右箭號 17"/>
          <p:cNvSpPr/>
          <p:nvPr/>
        </p:nvSpPr>
        <p:spPr>
          <a:xfrm rot="5400000">
            <a:off x="9435816" y="2454768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60357"/>
            <a:ext cx="2023996" cy="130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345995"/>
            <a:ext cx="35147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 19"/>
          <p:cNvSpPr/>
          <p:nvPr/>
        </p:nvSpPr>
        <p:spPr>
          <a:xfrm>
            <a:off x="2711852" y="1977767"/>
            <a:ext cx="1606148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51" y="1642122"/>
            <a:ext cx="1504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78" y="3345995"/>
            <a:ext cx="5701165" cy="194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73" y="1260357"/>
            <a:ext cx="1914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1" y="1249105"/>
            <a:ext cx="1495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260357"/>
            <a:ext cx="1800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 constraints and </a:t>
            </a:r>
            <a:r>
              <a:rPr lang="en-US" altLang="zh-TW" dirty="0" err="1" smtClean="0"/>
              <a:t>Stackup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1917325" y="176030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3381216" y="277058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69672" y="1881659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682596" y="2075371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387572" y="1869958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向右箭號 17"/>
          <p:cNvSpPr/>
          <p:nvPr/>
        </p:nvSpPr>
        <p:spPr>
          <a:xfrm rot="5400000">
            <a:off x="10312881" y="2874490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5" y="3345995"/>
            <a:ext cx="5380817" cy="16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1449129"/>
            <a:ext cx="2381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8" y="3273425"/>
            <a:ext cx="5875111" cy="18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BOMs (EE &amp; ME)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1188339" y="1728691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>
            <a:off x="3343824" y="274855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768"/>
            <a:ext cx="1009650" cy="581025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72587" y="1728691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48" y="1573151"/>
            <a:ext cx="1009650" cy="581025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8277188" y="1728691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161921" y="1935429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9520701" y="248113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33" y="1291305"/>
            <a:ext cx="1981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7" y="3214112"/>
            <a:ext cx="5715000" cy="18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1562768"/>
            <a:ext cx="199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01" y="2873141"/>
            <a:ext cx="5748630" cy="27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4" y="2025814"/>
            <a:ext cx="2466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Manufacture Files _ Gerber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3113412" y="2434625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5250946" y="2341709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921724" y="2420111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82" y="2011300"/>
            <a:ext cx="1581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1103539"/>
            <a:ext cx="24574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80" y="989521"/>
            <a:ext cx="2533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318486"/>
            <a:ext cx="1924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" y="1027621"/>
            <a:ext cx="2552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/>
              <a:t>Manufacture Files _ </a:t>
            </a:r>
            <a:r>
              <a:rPr lang="en-US" altLang="zh-TW" dirty="0" smtClean="0"/>
              <a:t>Pick &amp; Place / Test point report</a:t>
            </a:r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>
            <a:off x="2914290" y="1767753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400000">
            <a:off x="4059701" y="2636874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648277" y="2675022"/>
            <a:ext cx="819509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6508425" y="2865369"/>
            <a:ext cx="2146566" cy="2674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8902639" y="195078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>
            <a:off x="6107501" y="1249105"/>
            <a:ext cx="0" cy="469449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向右箭號 26"/>
          <p:cNvSpPr/>
          <p:nvPr/>
        </p:nvSpPr>
        <p:spPr>
          <a:xfrm rot="5400000">
            <a:off x="10312881" y="2874490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514926" y="1906856"/>
            <a:ext cx="1606148" cy="249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46" y="3345995"/>
            <a:ext cx="3638096" cy="264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55" y="1493056"/>
            <a:ext cx="2533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37" y="3382933"/>
            <a:ext cx="5020842" cy="2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97" y="2262621"/>
            <a:ext cx="1666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 smtClean="0"/>
              <a:t>Placement Map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2163080" y="305773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6" y="3072246"/>
            <a:ext cx="138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4" y="1041687"/>
            <a:ext cx="7027406" cy="488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/>
          <p:cNvSpPr/>
          <p:nvPr/>
        </p:nvSpPr>
        <p:spPr>
          <a:xfrm>
            <a:off x="4074562" y="3063835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8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499399"/>
          </a:xfrm>
        </p:spPr>
        <p:txBody>
          <a:bodyPr/>
          <a:lstStyle/>
          <a:p>
            <a:r>
              <a:rPr lang="en-US" altLang="zh-TW" dirty="0" smtClean="0"/>
              <a:t>ME CAD(2D &amp; 3D files)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5" y="1553047"/>
            <a:ext cx="1058445" cy="211689"/>
          </a:xfrm>
          <a:prstGeom prst="rect">
            <a:avLst/>
          </a:prstGeom>
        </p:spPr>
      </p:pic>
      <p:sp>
        <p:nvSpPr>
          <p:cNvPr id="17" name="向右箭號 16"/>
          <p:cNvSpPr/>
          <p:nvPr/>
        </p:nvSpPr>
        <p:spPr>
          <a:xfrm>
            <a:off x="1779587" y="1534302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20" y="1327380"/>
            <a:ext cx="61725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9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3714750"/>
            <a:ext cx="12192000" cy="2953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 Design and 5 Product Contribution List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-29540" y="3691648"/>
            <a:ext cx="1222154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36"/>
          <p:cNvGrpSpPr/>
          <p:nvPr/>
        </p:nvGrpSpPr>
        <p:grpSpPr>
          <a:xfrm>
            <a:off x="381954" y="1200703"/>
            <a:ext cx="4334840" cy="2329020"/>
            <a:chOff x="381954" y="1200703"/>
            <a:chExt cx="4334840" cy="23290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81" y="1200703"/>
              <a:ext cx="3991330" cy="232902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381954" y="1907442"/>
              <a:ext cx="4334840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rgbClr val="0070C0"/>
                  </a:solidFill>
                </a:rPr>
                <a:t>Lightning</a:t>
              </a:r>
              <a:endParaRPr lang="zh-TW" alt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838200" y="1570973"/>
              <a:ext cx="540000" cy="540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3600" b="1" dirty="0" smtClean="0"/>
                <a:t>1</a:t>
              </a:r>
              <a:endParaRPr lang="zh-TW" altLang="en-US" sz="3600" b="1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362067" y="1139121"/>
            <a:ext cx="2391883" cy="2285827"/>
            <a:chOff x="5362067" y="1139121"/>
            <a:chExt cx="2391883" cy="2285827"/>
          </a:xfrm>
        </p:grpSpPr>
        <p:sp>
          <p:nvSpPr>
            <p:cNvPr id="11" name="矩形 10"/>
            <p:cNvSpPr/>
            <p:nvPr/>
          </p:nvSpPr>
          <p:spPr>
            <a:xfrm>
              <a:off x="5619150" y="1139121"/>
              <a:ext cx="2134800" cy="228582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zh-TW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ST7200</a:t>
              </a:r>
              <a:r>
                <a:rPr lang="en-US" altLang="zh-TW" sz="2400" b="1" dirty="0" smtClean="0">
                  <a:solidFill>
                    <a:srgbClr val="00B0F0"/>
                  </a:solidFill>
                </a:rPr>
                <a:t>-30P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76664" y="2684930"/>
              <a:ext cx="1881436" cy="5672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30 U.2 Bays</a:t>
              </a:r>
              <a:endParaRPr lang="zh-TW" altLang="en-US" sz="2000" b="1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5362067" y="1972150"/>
              <a:ext cx="540000" cy="54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800" b="1" dirty="0" smtClean="0"/>
                <a:t>A</a:t>
              </a:r>
              <a:endParaRPr lang="zh-TW" altLang="en-US" sz="2800" b="1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8426718" y="1139121"/>
            <a:ext cx="2413332" cy="2285827"/>
            <a:chOff x="8426718" y="1139121"/>
            <a:chExt cx="2413332" cy="2285827"/>
          </a:xfrm>
        </p:grpSpPr>
        <p:sp>
          <p:nvSpPr>
            <p:cNvPr id="10" name="矩形 9"/>
            <p:cNvSpPr/>
            <p:nvPr/>
          </p:nvSpPr>
          <p:spPr>
            <a:xfrm>
              <a:off x="8705250" y="1139121"/>
              <a:ext cx="2134800" cy="228582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zh-TW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ST7200</a:t>
              </a:r>
              <a:r>
                <a:rPr lang="en-US" altLang="zh-TW" sz="2400" b="1" dirty="0" smtClean="0">
                  <a:solidFill>
                    <a:srgbClr val="00B0F0"/>
                  </a:solidFill>
                </a:rPr>
                <a:t>-60M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54984" y="2684930"/>
              <a:ext cx="1881436" cy="5672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60 M.2 Bays</a:t>
              </a:r>
              <a:endParaRPr lang="zh-TW" altLang="en-US" sz="2000" b="1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8426718" y="1972150"/>
              <a:ext cx="540000" cy="54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800" b="1" dirty="0" smtClean="0"/>
                <a:t>B</a:t>
              </a:r>
              <a:endParaRPr lang="zh-TW" altLang="en-US" sz="2800" b="1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973125" y="4165542"/>
            <a:ext cx="2294700" cy="2465025"/>
            <a:chOff x="6973125" y="4165542"/>
            <a:chExt cx="2294700" cy="2465025"/>
          </a:xfrm>
        </p:grpSpPr>
        <p:sp>
          <p:nvSpPr>
            <p:cNvPr id="13" name="矩形 12"/>
            <p:cNvSpPr/>
            <p:nvPr/>
          </p:nvSpPr>
          <p:spPr>
            <a:xfrm>
              <a:off x="7134225" y="4165542"/>
              <a:ext cx="2133600" cy="223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2400" b="1" dirty="0" smtClean="0">
                  <a:solidFill>
                    <a:srgbClr val="C00000"/>
                  </a:solidFill>
                </a:rPr>
                <a:t>SV</a:t>
              </a:r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7000G2</a:t>
              </a:r>
              <a:r>
                <a:rPr lang="en-US" altLang="zh-TW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-L</a:t>
              </a:r>
              <a:endParaRPr lang="zh-TW" alt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64769" y="5766426"/>
              <a:ext cx="880712" cy="864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MonoLake</a:t>
              </a:r>
              <a:endParaRPr lang="zh-TW" altLang="en-US" sz="2000" b="1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293368" y="6172200"/>
              <a:ext cx="880712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IOM</a:t>
              </a:r>
              <a:endParaRPr lang="zh-TW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6973125" y="477889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B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651040" y="4165542"/>
            <a:ext cx="2255210" cy="2366658"/>
            <a:chOff x="9651040" y="4165542"/>
            <a:chExt cx="2255210" cy="2366658"/>
          </a:xfrm>
        </p:grpSpPr>
        <p:sp>
          <p:nvSpPr>
            <p:cNvPr id="15" name="矩形 14"/>
            <p:cNvSpPr/>
            <p:nvPr/>
          </p:nvSpPr>
          <p:spPr>
            <a:xfrm>
              <a:off x="9772650" y="4165542"/>
              <a:ext cx="2133600" cy="223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ST</a:t>
              </a:r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7000G2</a:t>
              </a:r>
              <a:endPara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921040" y="6172200"/>
              <a:ext cx="880712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IOM</a:t>
              </a:r>
              <a:endParaRPr lang="zh-TW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31793" y="6172200"/>
              <a:ext cx="880712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IOM</a:t>
              </a:r>
              <a:endParaRPr lang="zh-TW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9651040" y="4759574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C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23318" y="3937626"/>
            <a:ext cx="4095751" cy="2374359"/>
            <a:chOff x="323318" y="3937626"/>
            <a:chExt cx="4095751" cy="237435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81" y="3937626"/>
              <a:ext cx="3574059" cy="237435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323318" y="4349921"/>
              <a:ext cx="4095751" cy="646331"/>
            </a:xfrm>
            <a:prstGeom prst="rect">
              <a:avLst/>
            </a:prstGeom>
            <a:solidFill>
              <a:srgbClr val="F2F2F2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Bryce Canyon</a:t>
              </a:r>
              <a:endParaRPr lang="zh-TW" altLang="en-US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514350" y="4079921"/>
              <a:ext cx="540000" cy="54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3600" b="1" dirty="0" smtClean="0"/>
                <a:t>2</a:t>
              </a:r>
              <a:endParaRPr lang="zh-TW" altLang="en-US" sz="3600" b="1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194224" y="4165542"/>
            <a:ext cx="2416126" cy="2465025"/>
            <a:chOff x="4194224" y="4165542"/>
            <a:chExt cx="2416126" cy="2465025"/>
          </a:xfrm>
        </p:grpSpPr>
        <p:sp>
          <p:nvSpPr>
            <p:cNvPr id="14" name="矩形 13"/>
            <p:cNvSpPr/>
            <p:nvPr/>
          </p:nvSpPr>
          <p:spPr>
            <a:xfrm>
              <a:off x="4476750" y="4165542"/>
              <a:ext cx="2133600" cy="223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2400" b="1" dirty="0" smtClean="0">
                  <a:solidFill>
                    <a:srgbClr val="C00000"/>
                  </a:solidFill>
                </a:rPr>
                <a:t>SV</a:t>
              </a:r>
              <a:r>
                <a:rPr lang="en-US" altLang="zh-TW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7000G2</a:t>
              </a:r>
              <a:endPara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05088" y="5766426"/>
              <a:ext cx="880712" cy="864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MonoLake</a:t>
              </a:r>
              <a:endParaRPr lang="zh-TW" altLang="en-US" sz="20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624263" y="5766426"/>
              <a:ext cx="880712" cy="864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MonoLake</a:t>
              </a:r>
              <a:endParaRPr lang="zh-TW" altLang="en-US" sz="2000" b="1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4194224" y="4759574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800" b="1" dirty="0" smtClean="0">
                  <a:solidFill>
                    <a:schemeClr val="bg1"/>
                  </a:solidFill>
                </a:rPr>
                <a:t>A</a:t>
              </a:r>
              <a:endParaRPr lang="zh-TW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SV7200-30P/60M (Lightning Series) Datasheet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3687" t="21018" r="17881" b="3955"/>
          <a:stretch/>
        </p:blipFill>
        <p:spPr>
          <a:xfrm>
            <a:off x="1154221" y="1035973"/>
            <a:ext cx="8087131" cy="43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ST7000G2/SV7000G2 (Bryce Canyon) Datasheet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63" t="19887" r="28051" b="7345"/>
          <a:stretch/>
        </p:blipFill>
        <p:spPr>
          <a:xfrm>
            <a:off x="1135625" y="864524"/>
            <a:ext cx="8105727" cy="59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Bryce Canyon Contribution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1788775" y="6403975"/>
            <a:ext cx="403225" cy="365125"/>
          </a:xfrm>
          <a:prstGeom prst="rect">
            <a:avLst/>
          </a:prstGeom>
        </p:spPr>
        <p:txBody>
          <a:bodyPr/>
          <a:lstStyle/>
          <a:p>
            <a:fld id="{FE21BC48-8395-4992-84A5-93A60A18EA34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8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</a:t>
            </a:r>
            <a:r>
              <a:rPr lang="en-US" altLang="zh-TW" dirty="0" smtClean="0"/>
              <a:t>Topology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750295" y="1121667"/>
            <a:ext cx="4313397" cy="2771132"/>
            <a:chOff x="82401" y="1755926"/>
            <a:chExt cx="4472346" cy="3091180"/>
          </a:xfrm>
        </p:grpSpPr>
        <p:pic>
          <p:nvPicPr>
            <p:cNvPr id="6" name="圖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1" y="1755926"/>
              <a:ext cx="4472346" cy="309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圓角矩形 6"/>
            <p:cNvSpPr/>
            <p:nvPr/>
          </p:nvSpPr>
          <p:spPr>
            <a:xfrm>
              <a:off x="695325" y="4319588"/>
              <a:ext cx="485775" cy="19526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/>
                <a:t>M.2*2</a:t>
              </a:r>
              <a:endParaRPr lang="zh-TW" altLang="en-US" sz="8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300413" y="4329112"/>
              <a:ext cx="485775" cy="18573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/>
                <a:t>M.2*2</a:t>
              </a:r>
              <a:endParaRPr lang="zh-TW" altLang="en-US" sz="800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7617345" y="1109905"/>
            <a:ext cx="4058361" cy="2847791"/>
            <a:chOff x="4353752" y="1761841"/>
            <a:chExt cx="4058361" cy="2847791"/>
          </a:xfrm>
        </p:grpSpPr>
        <p:grpSp>
          <p:nvGrpSpPr>
            <p:cNvPr id="10" name="群組 9"/>
            <p:cNvGrpSpPr/>
            <p:nvPr/>
          </p:nvGrpSpPr>
          <p:grpSpPr>
            <a:xfrm>
              <a:off x="4353752" y="1761841"/>
              <a:ext cx="4058361" cy="2847791"/>
              <a:chOff x="4610100" y="1724176"/>
              <a:chExt cx="4535707" cy="3224062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4610100" y="1724176"/>
                <a:ext cx="4472346" cy="3091180"/>
                <a:chOff x="82401" y="1755926"/>
                <a:chExt cx="4472346" cy="3091180"/>
              </a:xfrm>
            </p:grpSpPr>
            <p:pic>
              <p:nvPicPr>
                <p:cNvPr id="28" name="圖片 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01" y="1755926"/>
                  <a:ext cx="4472346" cy="3091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圓角矩形 28"/>
                <p:cNvSpPr/>
                <p:nvPr/>
              </p:nvSpPr>
              <p:spPr>
                <a:xfrm>
                  <a:off x="695325" y="4319588"/>
                  <a:ext cx="485775" cy="19526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 smtClean="0"/>
                    <a:t>IOC</a:t>
                  </a:r>
                  <a:endParaRPr lang="zh-TW" altLang="en-US" sz="800" dirty="0"/>
                </a:p>
              </p:txBody>
            </p:sp>
            <p:sp>
              <p:nvSpPr>
                <p:cNvPr id="30" name="圓角矩形 29"/>
                <p:cNvSpPr/>
                <p:nvPr/>
              </p:nvSpPr>
              <p:spPr>
                <a:xfrm>
                  <a:off x="3300413" y="4329112"/>
                  <a:ext cx="485775" cy="18573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 smtClean="0"/>
                    <a:t>M.2*2</a:t>
                  </a:r>
                  <a:endParaRPr lang="zh-TW" altLang="en-US" sz="800" dirty="0"/>
                </a:p>
              </p:txBody>
            </p:sp>
          </p:grpSp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8537" y="2568568"/>
                <a:ext cx="819150" cy="304800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206" y="3073400"/>
                <a:ext cx="133350" cy="76200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0850" y="3155950"/>
                <a:ext cx="2000250" cy="1594666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2970" y="3257557"/>
                <a:ext cx="1749637" cy="1364284"/>
              </a:xfrm>
              <a:prstGeom prst="rect">
                <a:avLst/>
              </a:prstGeom>
            </p:spPr>
          </p:pic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9693" y="4095599"/>
                <a:ext cx="1743075" cy="590550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9140" y="2876239"/>
                <a:ext cx="513723" cy="262090"/>
              </a:xfrm>
              <a:prstGeom prst="rect">
                <a:avLst/>
              </a:prstGeom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0369" y="2438400"/>
                <a:ext cx="105448" cy="711201"/>
              </a:xfrm>
              <a:prstGeom prst="rect">
                <a:avLst/>
              </a:prstGeom>
            </p:spPr>
          </p:pic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2755" y="2847740"/>
                <a:ext cx="400050" cy="109774"/>
              </a:xfrm>
              <a:prstGeom prst="rect">
                <a:avLst/>
              </a:prstGeom>
            </p:spPr>
          </p:pic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8250" y="2155032"/>
                <a:ext cx="274520" cy="718336"/>
              </a:xfrm>
              <a:prstGeom prst="rect">
                <a:avLst/>
              </a:prstGeom>
            </p:spPr>
          </p:pic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5675" y="2416561"/>
                <a:ext cx="254794" cy="179001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9302" y="2138364"/>
                <a:ext cx="397825" cy="69986"/>
              </a:xfrm>
              <a:prstGeom prst="rect">
                <a:avLst/>
              </a:prstGeom>
            </p:spPr>
          </p:pic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98111" y="4089248"/>
                <a:ext cx="2041089" cy="683797"/>
              </a:xfrm>
              <a:prstGeom prst="rect">
                <a:avLst/>
              </a:prstGeom>
            </p:spPr>
          </p:pic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9816" y="3167221"/>
                <a:ext cx="2212792" cy="936626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97943" y="2976970"/>
                <a:ext cx="347864" cy="1971268"/>
              </a:xfrm>
              <a:prstGeom prst="rect">
                <a:avLst/>
              </a:prstGeom>
            </p:spPr>
          </p:pic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8111" y="3167063"/>
                <a:ext cx="2178843" cy="1454778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95134" y="1970409"/>
              <a:ext cx="447097" cy="285637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4375356" y="4131955"/>
            <a:ext cx="3752544" cy="1837155"/>
            <a:chOff x="8412113" y="1758175"/>
            <a:chExt cx="3752544" cy="1837155"/>
          </a:xfrm>
        </p:grpSpPr>
        <p:grpSp>
          <p:nvGrpSpPr>
            <p:cNvPr id="32" name="群組 31"/>
            <p:cNvGrpSpPr/>
            <p:nvPr/>
          </p:nvGrpSpPr>
          <p:grpSpPr>
            <a:xfrm>
              <a:off x="8412113" y="1758175"/>
              <a:ext cx="3752544" cy="1837155"/>
              <a:chOff x="4610100" y="1724176"/>
              <a:chExt cx="4472346" cy="2077219"/>
            </a:xfrm>
          </p:grpSpPr>
          <p:pic>
            <p:nvPicPr>
              <p:cNvPr id="55" name="圖片 1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10100" y="1724176"/>
                <a:ext cx="4472346" cy="2077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8537" y="2568568"/>
                <a:ext cx="819150" cy="304800"/>
              </a:xfrm>
              <a:prstGeom prst="rect">
                <a:avLst/>
              </a:prstGeom>
            </p:spPr>
          </p:pic>
          <p:pic>
            <p:nvPicPr>
              <p:cNvPr id="41" name="圖片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206" y="3073400"/>
                <a:ext cx="133350" cy="76200"/>
              </a:xfrm>
              <a:prstGeom prst="rect">
                <a:avLst/>
              </a:prstGeom>
            </p:spPr>
          </p:pic>
          <p:pic>
            <p:nvPicPr>
              <p:cNvPr id="45" name="圖片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9140" y="2876239"/>
                <a:ext cx="513723" cy="262090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0369" y="2438400"/>
                <a:ext cx="105448" cy="711201"/>
              </a:xfrm>
              <a:prstGeom prst="rect">
                <a:avLst/>
              </a:prstGeom>
            </p:spPr>
          </p:pic>
          <p:pic>
            <p:nvPicPr>
              <p:cNvPr id="47" name="圖片 4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2755" y="2847740"/>
                <a:ext cx="400050" cy="109774"/>
              </a:xfrm>
              <a:prstGeom prst="rect">
                <a:avLst/>
              </a:prstGeom>
            </p:spPr>
          </p:pic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8250" y="2155032"/>
                <a:ext cx="274520" cy="718336"/>
              </a:xfrm>
              <a:prstGeom prst="rect">
                <a:avLst/>
              </a:prstGeom>
            </p:spPr>
          </p:pic>
          <p:pic>
            <p:nvPicPr>
              <p:cNvPr id="49" name="圖片 4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5675" y="2416561"/>
                <a:ext cx="254794" cy="179001"/>
              </a:xfrm>
              <a:prstGeom prst="rect">
                <a:avLst/>
              </a:prstGeom>
            </p:spPr>
          </p:pic>
          <p:pic>
            <p:nvPicPr>
              <p:cNvPr id="50" name="圖片 4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9302" y="2138364"/>
                <a:ext cx="397825" cy="69986"/>
              </a:xfrm>
              <a:prstGeom prst="rect">
                <a:avLst/>
              </a:prstGeom>
            </p:spPr>
          </p:pic>
          <p:pic>
            <p:nvPicPr>
              <p:cNvPr id="54" name="圖片 5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9978" y="3167062"/>
                <a:ext cx="2266977" cy="617660"/>
              </a:xfrm>
              <a:prstGeom prst="rect">
                <a:avLst/>
              </a:prstGeom>
            </p:spPr>
          </p:pic>
        </p:grpSp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35332" y="2778122"/>
              <a:ext cx="180975" cy="243549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30796" y="2201135"/>
              <a:ext cx="304800" cy="597910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12665" y="2120806"/>
              <a:ext cx="447675" cy="155157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62284" y="1869014"/>
              <a:ext cx="812524" cy="520734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356282" y="3143741"/>
              <a:ext cx="812746" cy="290429"/>
            </a:xfrm>
            <a:prstGeom prst="rect">
              <a:avLst/>
            </a:prstGeom>
          </p:spPr>
        </p:pic>
      </p:grpSp>
      <p:sp>
        <p:nvSpPr>
          <p:cNvPr id="58" name="文字方塊 57"/>
          <p:cNvSpPr txBox="1"/>
          <p:nvPr/>
        </p:nvSpPr>
        <p:spPr>
          <a:xfrm>
            <a:off x="1962472" y="3869279"/>
            <a:ext cx="190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SV7000G2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399630" y="3869279"/>
            <a:ext cx="220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SV7000G2-L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315121" y="6081752"/>
            <a:ext cx="187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ST7000G2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Files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7344" y="944308"/>
            <a:ext cx="92547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/>
              <a:t>The following folders are included in the zip file  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Schematic: </a:t>
            </a:r>
          </a:p>
          <a:p>
            <a:pPr marL="360363" lvl="1">
              <a:defRPr/>
            </a:pPr>
            <a:r>
              <a:rPr kumimoji="0" lang="en-US" altLang="zh-TW" sz="1600" dirty="0"/>
              <a:t>Contain designed DSN </a:t>
            </a:r>
            <a:r>
              <a:rPr kumimoji="0" lang="en-US" altLang="zh-TW" sz="1600" dirty="0" smtClean="0"/>
              <a:t>files </a:t>
            </a:r>
            <a:r>
              <a:rPr kumimoji="0" lang="en-US" altLang="zh-TW" sz="1600" dirty="0"/>
              <a:t>(Cadence </a:t>
            </a:r>
            <a:r>
              <a:rPr kumimoji="0" lang="en-US" altLang="zh-TW" sz="1600" dirty="0" err="1"/>
              <a:t>OrCAD</a:t>
            </a:r>
            <a:r>
              <a:rPr kumimoji="0" lang="en-US" altLang="zh-TW" sz="1600" dirty="0"/>
              <a:t>) </a:t>
            </a:r>
            <a:r>
              <a:rPr kumimoji="0" lang="en-US" altLang="zh-TW" sz="1600" dirty="0" smtClean="0"/>
              <a:t>and .pdf files</a:t>
            </a:r>
          </a:p>
          <a:p>
            <a:pPr marL="246063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Layout and </a:t>
            </a:r>
            <a:r>
              <a:rPr kumimoji="0" lang="en-US" altLang="zh-TW" sz="2800" b="1" dirty="0" err="1" smtClean="0">
                <a:solidFill>
                  <a:schemeClr val="accent6">
                    <a:lumMod val="75000"/>
                  </a:schemeClr>
                </a:solidFill>
              </a:rPr>
              <a:t>Stackup</a:t>
            </a: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60363" lvl="1">
              <a:defRPr/>
            </a:pPr>
            <a:r>
              <a:rPr kumimoji="0" lang="en-US" altLang="zh-TW" sz="1600" dirty="0"/>
              <a:t>Contain designed BRD files (Allegro) and Excel files show detail stack up information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BOMs </a:t>
            </a: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(Bill of material):  </a:t>
            </a:r>
          </a:p>
          <a:p>
            <a:pPr marL="360363" lvl="1">
              <a:defRPr/>
            </a:pPr>
            <a:r>
              <a:rPr kumimoji="0" lang="en-US" altLang="zh-TW" sz="1600" dirty="0"/>
              <a:t>An excel file shows full component information. (Including EE &amp; ME)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Manufacture files:</a:t>
            </a:r>
            <a:r>
              <a:rPr kumimoji="0"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/>
              <a:t>G</a:t>
            </a:r>
            <a:r>
              <a:rPr kumimoji="0" lang="en-US" altLang="zh-TW" sz="1600" dirty="0" smtClean="0"/>
              <a:t>erber files for PCB manufacture.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/>
              <a:t>Contain PCBAs DXF, PDF and EMN</a:t>
            </a:r>
            <a:r>
              <a:rPr kumimoji="0" lang="en-US" altLang="zh-TW" sz="1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MB </a:t>
            </a: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Placement</a:t>
            </a:r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ME CAD(3D &amp; 2D):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/>
              <a:t>Contain all system Solidworks files and neutral file. (STEP)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 smtClean="0"/>
              <a:t>Contain </a:t>
            </a:r>
            <a:r>
              <a:rPr kumimoji="0" lang="en-US" altLang="zh-TW" sz="1600" dirty="0"/>
              <a:t>all chassis assemblies, metals, plastics, accessories, cables 2D files</a:t>
            </a:r>
            <a:r>
              <a:rPr kumimoji="0" lang="en-US" altLang="zh-TW" sz="1600" dirty="0" smtClean="0"/>
              <a:t>.</a:t>
            </a:r>
            <a:endParaRPr kumimoji="0" lang="en-US" altLang="zh-TW" sz="16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TW" sz="2800" b="1" dirty="0" err="1">
                <a:solidFill>
                  <a:schemeClr val="accent6">
                    <a:lumMod val="75000"/>
                  </a:schemeClr>
                </a:solidFill>
              </a:rPr>
              <a:t>oBMC</a:t>
            </a: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646113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TW" sz="1600" dirty="0">
                <a:hlinkClick r:id="rId2"/>
              </a:rPr>
              <a:t>https://</a:t>
            </a:r>
            <a:r>
              <a:rPr kumimoji="0" lang="en-US" altLang="zh-TW" sz="1600" dirty="0" smtClean="0">
                <a:hlinkClick r:id="rId2"/>
              </a:rPr>
              <a:t>github.com/facebook/openbmc</a:t>
            </a:r>
            <a:endParaRPr kumimoji="0"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5189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Schematic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BC48-8395-4992-84A5-93A60A18EA34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01" y="1231601"/>
            <a:ext cx="5269202" cy="81187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93" y="1231601"/>
            <a:ext cx="3269649" cy="19338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180" y="3532479"/>
            <a:ext cx="8275623" cy="2805898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2475781" y="1568525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6498125" y="1568525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400000">
            <a:off x="10144223" y="2564344"/>
            <a:ext cx="267419" cy="2491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48" y="1231601"/>
            <a:ext cx="2038350" cy="1647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30180" y="3532479"/>
            <a:ext cx="8275623" cy="2871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2015/1/6"/>
</p:tagLst>
</file>

<file path=ppt/theme/theme1.xml><?xml version="1.0" encoding="utf-8"?>
<a:theme xmlns:a="http://schemas.openxmlformats.org/drawingml/2006/main" name="Wiwynn_PPT_template_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6750</TotalTime>
  <Words>675</Words>
  <Application>Microsoft Office PowerPoint</Application>
  <PresentationFormat>寬螢幕</PresentationFormat>
  <Paragraphs>151</Paragraphs>
  <Slides>28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Arial Unicode MS</vt:lpstr>
      <vt:lpstr>Microsoft YaHei</vt:lpstr>
      <vt:lpstr>Myriad Pro</vt:lpstr>
      <vt:lpstr>文鼎粗黑</vt:lpstr>
      <vt:lpstr>細明體</vt:lpstr>
      <vt:lpstr>微軟正黑體</vt:lpstr>
      <vt:lpstr>新細明體</vt:lpstr>
      <vt:lpstr>Arial</vt:lpstr>
      <vt:lpstr>Calibri</vt:lpstr>
      <vt:lpstr>Wingdings</vt:lpstr>
      <vt:lpstr>Wiwynn_PPT_template_2017</vt:lpstr>
      <vt:lpstr>Wiwynn OCP Design Contribution Guideline</vt:lpstr>
      <vt:lpstr>Agenda</vt:lpstr>
      <vt:lpstr>2 Design and 5 Product Contribution List</vt:lpstr>
      <vt:lpstr>SV7200-30P/60M (Lightning Series) Datasheet</vt:lpstr>
      <vt:lpstr>ST7000G2/SV7000G2 (Bryce Canyon) Datasheet</vt:lpstr>
      <vt:lpstr>Bryce Canyon Contribution</vt:lpstr>
      <vt:lpstr>System Topology</vt:lpstr>
      <vt:lpstr>Design Files</vt:lpstr>
      <vt:lpstr>Schematic</vt:lpstr>
      <vt:lpstr>Layout and Stackup</vt:lpstr>
      <vt:lpstr>BOMs (EE &amp; ME)</vt:lpstr>
      <vt:lpstr>Manufacture Files _ Gerber</vt:lpstr>
      <vt:lpstr>Manufacture Files _ PCBA</vt:lpstr>
      <vt:lpstr>MB Placement</vt:lpstr>
      <vt:lpstr>ME CAD(3D)</vt:lpstr>
      <vt:lpstr>ME CAD(2D)</vt:lpstr>
      <vt:lpstr>Lightning Contribution</vt:lpstr>
      <vt:lpstr>PowerPoint 簡報</vt:lpstr>
      <vt:lpstr>Design Files</vt:lpstr>
      <vt:lpstr>Schematic</vt:lpstr>
      <vt:lpstr>Board file and Equal Length</vt:lpstr>
      <vt:lpstr>SI constraints and Stackup</vt:lpstr>
      <vt:lpstr>BOMs (EE &amp; ME)</vt:lpstr>
      <vt:lpstr>Manufacture Files _ Gerber</vt:lpstr>
      <vt:lpstr>Manufacture Files _ Pick &amp; Place / Test point report</vt:lpstr>
      <vt:lpstr>Placement Map</vt:lpstr>
      <vt:lpstr>ME CAD(2D &amp; 3D files)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Hsieh/WYHQ/Wiwynn</dc:creator>
  <cp:lastModifiedBy>Jackie Lee/WYHQ/Wiwynn</cp:lastModifiedBy>
  <cp:revision>77</cp:revision>
  <dcterms:modified xsi:type="dcterms:W3CDTF">2018-01-11T04:55:01Z</dcterms:modified>
</cp:coreProperties>
</file>