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6" r:id="rId1"/>
    <p:sldMasterId id="2147483657" r:id="rId2"/>
  </p:sldMasterIdLst>
  <p:notesMasterIdLst>
    <p:notesMasterId r:id="rId13"/>
  </p:notesMasterIdLst>
  <p:sldIdLst>
    <p:sldId id="257" r:id="rId3"/>
    <p:sldId id="287" r:id="rId4"/>
    <p:sldId id="288" r:id="rId5"/>
    <p:sldId id="290" r:id="rId6"/>
    <p:sldId id="293" r:id="rId7"/>
    <p:sldId id="292" r:id="rId8"/>
    <p:sldId id="271" r:id="rId9"/>
    <p:sldId id="275" r:id="rId10"/>
    <p:sldId id="272" r:id="rId11"/>
    <p:sldId id="303" r:id="rId12"/>
  </p:sldIdLst>
  <p:sldSz cx="24384000" cy="13716000"/>
  <p:notesSz cx="6858000" cy="9144000"/>
  <p:embeddedFontLst>
    <p:embeddedFont>
      <p:font typeface="SimSun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/>
    <p:restoredTop sz="83529" autoAdjust="0"/>
  </p:normalViewPr>
  <p:slideViewPr>
    <p:cSldViewPr snapToGrid="0">
      <p:cViewPr varScale="1">
        <p:scale>
          <a:sx n="25" d="100"/>
          <a:sy n="25" d="100"/>
        </p:scale>
        <p:origin x="1068" y="5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open standard, everybody can design to it. </a:t>
            </a:r>
          </a:p>
          <a:p>
            <a:r>
              <a:rPr lang="en-US" dirty="0"/>
              <a:t>Will be common</a:t>
            </a:r>
          </a:p>
        </p:txBody>
      </p:sp>
    </p:spTree>
    <p:extLst>
      <p:ext uri="{BB962C8B-B14F-4D97-AF65-F5344CB8AC3E}">
        <p14:creationId xmlns:p14="http://schemas.microsoft.com/office/powerpoint/2010/main" val="36292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Two main goals: provide framework such that OAM from different vendors can be easily swapped in the same system. Provide a full reference design such that redesign is minimal.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Parts of OAM itself, supplied by OAM vendor.</a:t>
            </a:r>
            <a:br>
              <a:rPr lang="en-US" dirty="0"/>
            </a:br>
            <a:r>
              <a:rPr lang="en-US" dirty="0"/>
              <a:t>Parts of Reference Assembly – Heatsink + baseboard parts, designed for each system.</a:t>
            </a:r>
            <a:endParaRPr dirty="0"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11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 restrictions on top stiffener – that is up to the OAM vendor, but we have some requirements on the bottom stiffener.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Stiffener height and tolerance is required by Molex Mirror Mezz connector – this is a tight tolerance and so spec will include some recommendations on mylar and adhesive assembly such that this tolerance can be held.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Two alignment pins to provide keying and help with final alignment.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Four die springs sit in the stiffener counterbores and provide assistance during </a:t>
            </a:r>
            <a:r>
              <a:rPr lang="en-US" dirty="0" err="1"/>
              <a:t>unmating</a:t>
            </a:r>
            <a:r>
              <a:rPr lang="en-US" dirty="0"/>
              <a:t>. </a:t>
            </a:r>
            <a:r>
              <a:rPr lang="en-US" dirty="0" err="1"/>
              <a:t>Unmate</a:t>
            </a:r>
            <a:r>
              <a:rPr lang="en-US" dirty="0"/>
              <a:t> forces for this module measured at ____lbs.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Two EMI gaskets on the stiffener to ground to baseboard.</a:t>
            </a:r>
            <a:endParaRPr dirty="0"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214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60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ocp-all.groups.io/g/OCP-OA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005839" y="3498574"/>
            <a:ext cx="19401905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OCP Accelerator Module Design Spec Review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6400" dirty="0">
                <a:solidFill>
                  <a:srgbClr val="000000"/>
                </a:solidFill>
              </a:rPr>
            </a:br>
            <a:br>
              <a:rPr lang="en-US" sz="6400" dirty="0">
                <a:solidFill>
                  <a:srgbClr val="000000"/>
                </a:solidFill>
              </a:rPr>
            </a:br>
            <a:br>
              <a:rPr lang="en-US" sz="6400" dirty="0">
                <a:solidFill>
                  <a:srgbClr val="000000"/>
                </a:solidFill>
              </a:rPr>
            </a:br>
            <a:endParaRPr sz="6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6499-35BC-4A99-BD10-883EE621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3268936-F4F8-4E15-AACA-561256401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6465163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FAA6A-64E8-49CA-B0ED-022787B57583}"/>
              </a:ext>
            </a:extLst>
          </p:cNvPr>
          <p:cNvSpPr txBox="1"/>
          <p:nvPr/>
        </p:nvSpPr>
        <p:spPr>
          <a:xfrm>
            <a:off x="2264227" y="3222172"/>
            <a:ext cx="175042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OAM as an OCP Accelerator Module supporting multiple suppliers</a:t>
            </a:r>
            <a:endParaRPr lang="en-US" altLang="en-US" sz="4800" dirty="0">
              <a:cs typeface="SimSun" panose="02010600030101010101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Universal Baseboard (UBB) supporting multiple interconnect topologies</a:t>
            </a:r>
            <a:endParaRPr lang="en-US" altLang="en-US" sz="4800" dirty="0">
              <a:cs typeface="SimSun" panose="02010600030101010101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Tray supporting different UBBs</a:t>
            </a:r>
            <a:endParaRPr lang="en-US" altLang="en-US" sz="4800" dirty="0">
              <a:cs typeface="SimSun" panose="02010600030101010101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Chassis supporting different Trays</a:t>
            </a:r>
            <a:endParaRPr lang="en-US" altLang="en-US" sz="4800" dirty="0">
              <a:cs typeface="SimSun" panose="02010600030101010101" pitchFamily="2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Chassis and Rack Management supporting all Trays, UBBs, and OAMs as well as the Hosting Head Node</a:t>
            </a:r>
            <a:endParaRPr lang="en-US" sz="4800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86141B-6B5B-45EA-8728-330B91E47CFB}"/>
              </a:ext>
            </a:extLst>
          </p:cNvPr>
          <p:cNvSpPr txBox="1">
            <a:spLocks/>
          </p:cNvSpPr>
          <p:nvPr/>
        </p:nvSpPr>
        <p:spPr>
          <a:xfrm>
            <a:off x="889591" y="908744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/>
              <a:t>Join our sub-group: </a:t>
            </a:r>
            <a:r>
              <a:rPr lang="en-US" sz="4800" dirty="0">
                <a:hlinkClick r:id="rId2"/>
              </a:rPr>
              <a:t>https://ocp-all.groups.io/g/OCP-OAM</a:t>
            </a:r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39847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526D-BEDD-418C-9A82-4927C61FA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504588"/>
            <a:ext cx="21031199" cy="16014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EA54-F847-466F-B44D-BE9741EAE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375" y="2361450"/>
            <a:ext cx="12736317" cy="11354550"/>
          </a:xfrm>
        </p:spPr>
        <p:txBody>
          <a:bodyPr/>
          <a:lstStyle/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51618"/>
                </a:solidFill>
              </a:rPr>
              <a:t>102mm x 165mm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 both 12V and 48V as input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Up to 350w(12V) and up to 700w(48V) TDP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 single or multiple ASIC(s) per Module</a:t>
            </a:r>
          </a:p>
          <a:p>
            <a:pPr marL="914400" indent="-685800" eaLnBrk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rgbClr val="151618"/>
                </a:solidFill>
              </a:rPr>
              <a:t>Up to 8X16 links(Host + interconnect)</a:t>
            </a:r>
          </a:p>
          <a:p>
            <a:pPr marL="1828800" lvl="2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Support 1 or 2 X16 High speed link(s) to host</a:t>
            </a:r>
          </a:p>
          <a:p>
            <a:pPr marL="1828800" lvl="2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Up to 7 X16 high speed interconnect links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tx1"/>
                </a:solidFill>
              </a:rPr>
              <a:t>Supports up to 440W (air cooled) and 700W (liquid cooled)</a:t>
            </a:r>
            <a:endParaRPr lang="en-US" altLang="en-US" sz="4000" dirty="0">
              <a:solidFill>
                <a:srgbClr val="151618"/>
              </a:solidFill>
            </a:endParaRPr>
          </a:p>
          <a:p>
            <a:pPr marL="914400" indent="-685800" eaLnBrk="1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tx1"/>
                </a:solidFill>
              </a:rPr>
              <a:t>System management and debug interfaces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Up to 8* Modules per system</a:t>
            </a:r>
          </a:p>
          <a:p>
            <a:pPr marL="914400" indent="-685800" eaLnBrk="1">
              <a:buFont typeface="Arial" panose="020B0604020202020204" pitchFamily="34" charset="0"/>
              <a:buChar char="•"/>
            </a:pPr>
            <a:endParaRPr lang="en-US" altLang="en-US" sz="4000" dirty="0">
              <a:solidFill>
                <a:schemeClr val="tx1"/>
              </a:solidFill>
            </a:endParaRPr>
          </a:p>
          <a:p>
            <a:endParaRPr lang="en-US" sz="35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1E37F4-E3ED-4388-929A-1E2043781AC1}"/>
              </a:ext>
            </a:extLst>
          </p:cNvPr>
          <p:cNvGrpSpPr/>
          <p:nvPr/>
        </p:nvGrpSpPr>
        <p:grpSpPr>
          <a:xfrm>
            <a:off x="13994692" y="936183"/>
            <a:ext cx="6689719" cy="9276948"/>
            <a:chOff x="15477207" y="2577947"/>
            <a:chExt cx="6689719" cy="92769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EA0D75-5D64-4DBB-8CDE-05187195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7207" y="2577947"/>
              <a:ext cx="6689719" cy="92769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ACF20D-6E24-49C5-9390-FDE7F424EAA5}"/>
                </a:ext>
              </a:extLst>
            </p:cNvPr>
            <p:cNvSpPr/>
            <p:nvPr/>
          </p:nvSpPr>
          <p:spPr>
            <a:xfrm>
              <a:off x="18442236" y="6301648"/>
              <a:ext cx="815248" cy="30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FE11B-3E75-4438-B6F2-1A70B0F2A9A8}"/>
                </a:ext>
              </a:extLst>
            </p:cNvPr>
            <p:cNvSpPr/>
            <p:nvPr/>
          </p:nvSpPr>
          <p:spPr>
            <a:xfrm>
              <a:off x="18442236" y="11301470"/>
              <a:ext cx="815248" cy="30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265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68BF-C30D-4BA1-AA47-91724282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7DC54-A48C-47E8-AECA-EE68DB0C6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408" y="2331722"/>
            <a:ext cx="14241294" cy="2940670"/>
          </a:xfrm>
        </p:spPr>
        <p:txBody>
          <a:bodyPr/>
          <a:lstStyle/>
          <a:p>
            <a:pPr marL="571500" indent="-571500" eaLnBrk="1">
              <a:spcBef>
                <a:spcPts val="600"/>
              </a:spcBef>
              <a:buFontTx/>
              <a:buChar char="•"/>
            </a:pPr>
            <a:r>
              <a:rPr lang="en-US" altLang="en-US" sz="5400" dirty="0">
                <a:solidFill>
                  <a:srgbClr val="151618"/>
                </a:solidFill>
              </a:rPr>
              <a:t>Support both 12V and 48V as input</a:t>
            </a:r>
          </a:p>
          <a:p>
            <a:pPr marL="1143000" lvl="1" indent="-685800" ea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151618"/>
                </a:solidFill>
              </a:rPr>
              <a:t>12V to support up to 350w TDP</a:t>
            </a:r>
          </a:p>
          <a:p>
            <a:pPr marL="1143000" lvl="1" indent="-685800" eaLnBrk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5400" dirty="0">
                <a:solidFill>
                  <a:srgbClr val="151618"/>
                </a:solidFill>
              </a:rPr>
              <a:t>48V to support up to 700w TDP</a:t>
            </a:r>
          </a:p>
          <a:p>
            <a:pPr marL="800100" lvl="1" indent="-342900" eaLnBrk="1">
              <a:spcBef>
                <a:spcPts val="600"/>
              </a:spcBef>
              <a:buFont typeface="Wingdings" panose="05000000000000000000" pitchFamily="2" charset="2"/>
              <a:buChar char="q"/>
            </a:pPr>
            <a:endParaRPr lang="en-US" altLang="en-US" sz="5400" dirty="0">
              <a:solidFill>
                <a:srgbClr val="15161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A894E-CEB1-4A1B-A1C0-7F7DB5BC0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889588"/>
            <a:ext cx="17764754" cy="323561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E79D4E-AE62-48FC-A3EC-0945B3FD1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69781"/>
              </p:ext>
            </p:extLst>
          </p:nvPr>
        </p:nvGraphicFramePr>
        <p:xfrm>
          <a:off x="1761474" y="5003800"/>
          <a:ext cx="17679680" cy="27190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35936">
                  <a:extLst>
                    <a:ext uri="{9D8B030D-6E8A-4147-A177-3AD203B41FA5}">
                      <a16:colId xmlns:a16="http://schemas.microsoft.com/office/drawing/2014/main" val="1022023359"/>
                    </a:ext>
                  </a:extLst>
                </a:gridCol>
                <a:gridCol w="3535936">
                  <a:extLst>
                    <a:ext uri="{9D8B030D-6E8A-4147-A177-3AD203B41FA5}">
                      <a16:colId xmlns:a16="http://schemas.microsoft.com/office/drawing/2014/main" val="2121687590"/>
                    </a:ext>
                  </a:extLst>
                </a:gridCol>
                <a:gridCol w="3535936">
                  <a:extLst>
                    <a:ext uri="{9D8B030D-6E8A-4147-A177-3AD203B41FA5}">
                      <a16:colId xmlns:a16="http://schemas.microsoft.com/office/drawing/2014/main" val="2680135032"/>
                    </a:ext>
                  </a:extLst>
                </a:gridCol>
                <a:gridCol w="3535936">
                  <a:extLst>
                    <a:ext uri="{9D8B030D-6E8A-4147-A177-3AD203B41FA5}">
                      <a16:colId xmlns:a16="http://schemas.microsoft.com/office/drawing/2014/main" val="1878900964"/>
                    </a:ext>
                  </a:extLst>
                </a:gridCol>
                <a:gridCol w="3535936">
                  <a:extLst>
                    <a:ext uri="{9D8B030D-6E8A-4147-A177-3AD203B41FA5}">
                      <a16:colId xmlns:a16="http://schemas.microsoft.com/office/drawing/2014/main" val="797846061"/>
                    </a:ext>
                  </a:extLst>
                </a:gridCol>
              </a:tblGrid>
              <a:tr h="54380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Power 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Voltage Tolerance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# of 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Current 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899384"/>
                  </a:ext>
                </a:extLst>
              </a:tr>
              <a:tr h="54380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P12V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11V min to 13.2V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27A (when at 11V)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Normal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55658"/>
                  </a:ext>
                </a:extLst>
              </a:tr>
              <a:tr h="54380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P12V 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11V min to 13.2V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5A (when at 11V)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Normal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90715"/>
                  </a:ext>
                </a:extLst>
              </a:tr>
              <a:tr h="54380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P48V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44V min to 60V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16A (when at 44V)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Normal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128855"/>
                  </a:ext>
                </a:extLst>
              </a:tr>
              <a:tr h="543805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P3.3V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3.3V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±10% (max)</a:t>
                      </a:r>
                      <a:endParaRPr lang="en-US" sz="25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5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Normal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517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2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D2C0-4A89-454F-93CC-E1F35367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Pin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688CE-4DE7-4DED-A5BB-339FB924E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35" y="2608529"/>
            <a:ext cx="17520570" cy="7412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AA336-5711-4E1D-AF27-030FFA25C792}"/>
              </a:ext>
            </a:extLst>
          </p:cNvPr>
          <p:cNvSpPr txBox="1"/>
          <p:nvPr/>
        </p:nvSpPr>
        <p:spPr>
          <a:xfrm>
            <a:off x="1175657" y="3296814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1 X16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CA14B-6684-42F7-A4B3-FC0940C633F8}"/>
              </a:ext>
            </a:extLst>
          </p:cNvPr>
          <p:cNvSpPr txBox="1"/>
          <p:nvPr/>
        </p:nvSpPr>
        <p:spPr>
          <a:xfrm>
            <a:off x="1175657" y="5301579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2 X16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D5910-4351-4038-B2E8-B0C74474B308}"/>
              </a:ext>
            </a:extLst>
          </p:cNvPr>
          <p:cNvSpPr txBox="1"/>
          <p:nvPr/>
        </p:nvSpPr>
        <p:spPr>
          <a:xfrm>
            <a:off x="1175657" y="7019123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3 X16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38B3C3-491C-4A0E-9516-14A2C8EB38FE}"/>
              </a:ext>
            </a:extLst>
          </p:cNvPr>
          <p:cNvSpPr txBox="1"/>
          <p:nvPr/>
        </p:nvSpPr>
        <p:spPr>
          <a:xfrm>
            <a:off x="1175657" y="8472196"/>
            <a:ext cx="1791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Host X16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7A2DB-91CC-402C-8386-6AA2B8D56680}"/>
              </a:ext>
            </a:extLst>
          </p:cNvPr>
          <p:cNvSpPr txBox="1"/>
          <p:nvPr/>
        </p:nvSpPr>
        <p:spPr>
          <a:xfrm>
            <a:off x="20521126" y="3296813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R X20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F8997-E48E-4F19-8CB8-50922C849D4A}"/>
              </a:ext>
            </a:extLst>
          </p:cNvPr>
          <p:cNvSpPr txBox="1"/>
          <p:nvPr/>
        </p:nvSpPr>
        <p:spPr>
          <a:xfrm>
            <a:off x="20487705" y="5088593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4 X16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C7A23-F800-4228-92DC-1B4D60D072FE}"/>
              </a:ext>
            </a:extLst>
          </p:cNvPr>
          <p:cNvSpPr txBox="1"/>
          <p:nvPr/>
        </p:nvSpPr>
        <p:spPr>
          <a:xfrm>
            <a:off x="20521126" y="6658157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5 X16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4C998-DF79-4248-9B11-EAB955AFD1B2}"/>
              </a:ext>
            </a:extLst>
          </p:cNvPr>
          <p:cNvSpPr txBox="1"/>
          <p:nvPr/>
        </p:nvSpPr>
        <p:spPr>
          <a:xfrm>
            <a:off x="20521126" y="8256752"/>
            <a:ext cx="1791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SerDes 6 X16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8B4C3E-72CF-4A8C-AD74-E23BD5C2BFA4}"/>
              </a:ext>
            </a:extLst>
          </p:cNvPr>
          <p:cNvSpPr txBox="1"/>
          <p:nvPr/>
        </p:nvSpPr>
        <p:spPr>
          <a:xfrm>
            <a:off x="1474236" y="9372333"/>
            <a:ext cx="179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92974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9B60D-315B-48AA-A369-F20FC724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System Management/Debugging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89C9E-F9F8-40FB-B8A8-5564ED59C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Sensor reporting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Error monitoring/Reporting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Firmware Update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Capping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FRU Information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IO Calibration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JTAG/I2C/UART interfaces for debugging</a:t>
            </a:r>
          </a:p>
        </p:txBody>
      </p:sp>
    </p:spTree>
    <p:extLst>
      <p:ext uri="{BB962C8B-B14F-4D97-AF65-F5344CB8AC3E}">
        <p14:creationId xmlns:p14="http://schemas.microsoft.com/office/powerpoint/2010/main" val="150807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40C0-5AFA-43BF-892B-75160D0F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Interconnect Topology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39FEC-F404-451B-8003-F1467FD2C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8376" y="8543937"/>
            <a:ext cx="12506527" cy="160147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8 modules with 6 links per module</a:t>
            </a:r>
          </a:p>
          <a:p>
            <a:r>
              <a:rPr lang="en-US" sz="4000">
                <a:solidFill>
                  <a:schemeClr val="tx1"/>
                </a:solidFill>
              </a:rPr>
              <a:t>Hybrid Mesh </a:t>
            </a:r>
            <a:r>
              <a:rPr lang="en-US" sz="4000" dirty="0">
                <a:solidFill>
                  <a:schemeClr val="tx1"/>
                </a:solidFill>
              </a:rPr>
              <a:t>C</a:t>
            </a:r>
            <a:r>
              <a:rPr lang="en-US" sz="4000">
                <a:solidFill>
                  <a:schemeClr val="tx1"/>
                </a:solidFill>
              </a:rPr>
              <a:t>ube</a:t>
            </a:r>
            <a:endParaRPr lang="en-US" sz="4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0E173-42F4-4227-BAE3-750CA5B7AE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62601" y="3257091"/>
            <a:ext cx="7562336" cy="5162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623F0-4C5B-4EF5-A198-980AD83539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851047" y="2579207"/>
            <a:ext cx="8246298" cy="596473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7546F9-5339-4CD8-8F75-B83F7646DA72}"/>
              </a:ext>
            </a:extLst>
          </p:cNvPr>
          <p:cNvSpPr txBox="1">
            <a:spLocks/>
          </p:cNvSpPr>
          <p:nvPr/>
        </p:nvSpPr>
        <p:spPr>
          <a:xfrm>
            <a:off x="12363856" y="8543937"/>
            <a:ext cx="12506527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8 modules with 7 links per module</a:t>
            </a:r>
          </a:p>
          <a:p>
            <a:r>
              <a:rPr lang="en-US" sz="4000" dirty="0">
                <a:solidFill>
                  <a:schemeClr val="tx1"/>
                </a:solidFill>
              </a:rPr>
              <a:t>Fully Connected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7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8000" b="0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Overview: ME/Thermal</a:t>
            </a:r>
            <a:endParaRPr sz="8000" b="0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B7EAF5-6994-4612-B123-19ED580DB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</p:spPr>
        <p:txBody>
          <a:bodyPr/>
          <a:lstStyle/>
          <a:p>
            <a:pPr marL="971550" indent="-742950"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Provide a basic framework such that OAM from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different vendors can be used in the same system.</a:t>
            </a:r>
          </a:p>
          <a:p>
            <a:pPr marL="971550" indent="-742950">
              <a:buSzPct val="100000"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/>
                </a:solidFill>
              </a:rPr>
              <a:t>Provide a full reference design such that redesign is minimal.</a:t>
            </a:r>
          </a:p>
          <a:p>
            <a:endParaRPr lang="en-US" sz="45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CC1BF7-717D-4203-A95C-32FC82F44D68}"/>
              </a:ext>
            </a:extLst>
          </p:cNvPr>
          <p:cNvGrpSpPr/>
          <p:nvPr/>
        </p:nvGrpSpPr>
        <p:grpSpPr>
          <a:xfrm>
            <a:off x="2245402" y="5783663"/>
            <a:ext cx="8360876" cy="6127996"/>
            <a:chOff x="2454864" y="5783663"/>
            <a:chExt cx="8360876" cy="61279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4333C1-B744-4F76-A570-05A9BCD1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115" y="6232406"/>
              <a:ext cx="7195388" cy="56792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280775-FC61-4713-8C02-0600DA161B6A}"/>
                </a:ext>
              </a:extLst>
            </p:cNvPr>
            <p:cNvSpPr txBox="1"/>
            <p:nvPr/>
          </p:nvSpPr>
          <p:spPr>
            <a:xfrm>
              <a:off x="2454864" y="8420632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Reference heatsink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324917-8C20-4847-AA40-CFA02038F056}"/>
                </a:ext>
              </a:extLst>
            </p:cNvPr>
            <p:cNvSpPr txBox="1"/>
            <p:nvPr/>
          </p:nvSpPr>
          <p:spPr>
            <a:xfrm>
              <a:off x="4003242" y="6468444"/>
              <a:ext cx="1079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Top handle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73D4E1-4BA8-4223-A084-B5F3F4BD3CDB}"/>
                </a:ext>
              </a:extLst>
            </p:cNvPr>
            <p:cNvSpPr txBox="1"/>
            <p:nvPr/>
          </p:nvSpPr>
          <p:spPr>
            <a:xfrm>
              <a:off x="9287758" y="10460448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Mounting screws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513948-4A0F-456B-A308-DDF680E921D5}"/>
                </a:ext>
              </a:extLst>
            </p:cNvPr>
            <p:cNvSpPr txBox="1"/>
            <p:nvPr/>
          </p:nvSpPr>
          <p:spPr>
            <a:xfrm>
              <a:off x="8058495" y="11079240"/>
              <a:ext cx="1470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Baseboard PCB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7D96972-B51B-4AED-B5C8-A36B04BB862C}"/>
                </a:ext>
              </a:extLst>
            </p:cNvPr>
            <p:cNvCxnSpPr>
              <a:cxnSpLocks/>
            </p:cNvCxnSpPr>
            <p:nvPr/>
          </p:nvCxnSpPr>
          <p:spPr>
            <a:xfrm>
              <a:off x="5082384" y="6622332"/>
              <a:ext cx="1283247" cy="4429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2955906-8E81-45E6-BBDF-190C245A26BC}"/>
                </a:ext>
              </a:extLst>
            </p:cNvPr>
            <p:cNvCxnSpPr>
              <a:stCxn id="24" idx="3"/>
            </p:cNvCxnSpPr>
            <p:nvPr/>
          </p:nvCxnSpPr>
          <p:spPr>
            <a:xfrm>
              <a:off x="4181619" y="8574521"/>
              <a:ext cx="900765" cy="4117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8D415F5-4342-49A9-9116-5510FA7B31DA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7762578" y="10629160"/>
              <a:ext cx="1031054" cy="45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24CDF11-BB1B-456C-9D3C-07AD0EFADD86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8956431" y="9378462"/>
              <a:ext cx="1095318" cy="1081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0936B03-E238-4BD1-A356-2D877508BEC2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7186809" y="10140462"/>
              <a:ext cx="2864940" cy="319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FFF7F7-9D4B-430F-98F2-5E03DDF0E40F}"/>
                </a:ext>
              </a:extLst>
            </p:cNvPr>
            <p:cNvSpPr txBox="1"/>
            <p:nvPr/>
          </p:nvSpPr>
          <p:spPr>
            <a:xfrm>
              <a:off x="6666443" y="578366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Notch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5B7217D-A2E4-4767-B20B-D11ACDB63FF7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6992815" y="6091440"/>
              <a:ext cx="392723" cy="3270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05B3AD-D1B3-4BF8-9D08-63EF8A5907D3}"/>
              </a:ext>
            </a:extLst>
          </p:cNvPr>
          <p:cNvGrpSpPr/>
          <p:nvPr/>
        </p:nvGrpSpPr>
        <p:grpSpPr>
          <a:xfrm>
            <a:off x="15762083" y="1970751"/>
            <a:ext cx="6689719" cy="9416266"/>
            <a:chOff x="13280842" y="1939427"/>
            <a:chExt cx="6689719" cy="941626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15B9F34-F25F-41FD-AE2A-272496F5147C}"/>
                </a:ext>
              </a:extLst>
            </p:cNvPr>
            <p:cNvGrpSpPr/>
            <p:nvPr/>
          </p:nvGrpSpPr>
          <p:grpSpPr>
            <a:xfrm>
              <a:off x="13280842" y="2078745"/>
              <a:ext cx="6689719" cy="9276948"/>
              <a:chOff x="15477207" y="2577947"/>
              <a:chExt cx="6689719" cy="9276948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E5ABA10-47F1-4CF6-8A5D-DEE953B44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77207" y="2577947"/>
                <a:ext cx="6689719" cy="9276948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87D9BE9-761F-413F-A843-3D48B2C438C7}"/>
                  </a:ext>
                </a:extLst>
              </p:cNvPr>
              <p:cNvSpPr/>
              <p:nvPr/>
            </p:nvSpPr>
            <p:spPr>
              <a:xfrm>
                <a:off x="18442236" y="6301648"/>
                <a:ext cx="815248" cy="30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AE8B7F4-5F80-4BD3-8F0E-D9F0B01FC116}"/>
                  </a:ext>
                </a:extLst>
              </p:cNvPr>
              <p:cNvSpPr/>
              <p:nvPr/>
            </p:nvSpPr>
            <p:spPr>
              <a:xfrm>
                <a:off x="18442236" y="11301470"/>
                <a:ext cx="815248" cy="308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C62617-5419-421B-ADD5-8EBDE23F8EF1}"/>
                </a:ext>
              </a:extLst>
            </p:cNvPr>
            <p:cNvGrpSpPr/>
            <p:nvPr/>
          </p:nvGrpSpPr>
          <p:grpSpPr>
            <a:xfrm>
              <a:off x="13959789" y="1939427"/>
              <a:ext cx="5717137" cy="4087950"/>
              <a:chOff x="13959789" y="1939427"/>
              <a:chExt cx="5717137" cy="408795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7A8C7B-2E56-4B39-B7F4-0F16E4D29440}"/>
                  </a:ext>
                </a:extLst>
              </p:cNvPr>
              <p:cNvSpPr txBox="1"/>
              <p:nvPr/>
            </p:nvSpPr>
            <p:spPr>
              <a:xfrm>
                <a:off x="13959789" y="2661859"/>
                <a:ext cx="11785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Top stiffener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9F373A-33D6-4D99-9D2E-7F29930A47FA}"/>
                  </a:ext>
                </a:extLst>
              </p:cNvPr>
              <p:cNvSpPr txBox="1"/>
              <p:nvPr/>
            </p:nvSpPr>
            <p:spPr>
              <a:xfrm>
                <a:off x="18238712" y="5065090"/>
                <a:ext cx="1438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Bottom stiffener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4EAA20-DF13-465D-8B50-48DE4E51D39E}"/>
                  </a:ext>
                </a:extLst>
              </p:cNvPr>
              <p:cNvSpPr txBox="1"/>
              <p:nvPr/>
            </p:nvSpPr>
            <p:spPr>
              <a:xfrm>
                <a:off x="13986344" y="5209371"/>
                <a:ext cx="10134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OAM PCB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A5C1016-1A82-409B-9176-F3AC37AB9D70}"/>
                  </a:ext>
                </a:extLst>
              </p:cNvPr>
              <p:cNvSpPr txBox="1"/>
              <p:nvPr/>
            </p:nvSpPr>
            <p:spPr>
              <a:xfrm>
                <a:off x="17207081" y="1939427"/>
                <a:ext cx="11705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 die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CD3F25E-A306-4AE9-8414-2DBB0DBF5CD0}"/>
                  </a:ext>
                </a:extLst>
              </p:cNvPr>
              <p:cNvCxnSpPr>
                <a:stCxn id="3" idx="3"/>
              </p:cNvCxnSpPr>
              <p:nvPr/>
            </p:nvCxnSpPr>
            <p:spPr>
              <a:xfrm>
                <a:off x="15138317" y="2815748"/>
                <a:ext cx="1072304" cy="48715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D648B133-385F-4F64-A4F3-754CE261E640}"/>
                  </a:ext>
                </a:extLst>
              </p:cNvPr>
              <p:cNvCxnSpPr>
                <a:stCxn id="16" idx="2"/>
              </p:cNvCxnSpPr>
              <p:nvPr/>
            </p:nvCxnSpPr>
            <p:spPr>
              <a:xfrm flipH="1">
                <a:off x="17207081" y="2247204"/>
                <a:ext cx="585257" cy="12879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1B9737C-5441-4D0A-8E79-CE43C022B318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H="1" flipV="1">
                <a:off x="18812659" y="4077119"/>
                <a:ext cx="145160" cy="9879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9A454D8-9994-4C68-92FF-8376A552A720}"/>
                  </a:ext>
                </a:extLst>
              </p:cNvPr>
              <p:cNvCxnSpPr>
                <a:stCxn id="15" idx="3"/>
              </p:cNvCxnSpPr>
              <p:nvPr/>
            </p:nvCxnSpPr>
            <p:spPr>
              <a:xfrm flipV="1">
                <a:off x="14999763" y="4676460"/>
                <a:ext cx="674706" cy="686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074D985-1356-41F6-BB7B-1A670F854139}"/>
                  </a:ext>
                </a:extLst>
              </p:cNvPr>
              <p:cNvSpPr/>
              <p:nvPr/>
            </p:nvSpPr>
            <p:spPr>
              <a:xfrm>
                <a:off x="14805154" y="5731532"/>
                <a:ext cx="652743" cy="2958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73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721FE3-00BE-4EE5-B20B-4D8CE4D3D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763" y="2104222"/>
            <a:ext cx="6019417" cy="9176390"/>
          </a:xfrm>
          <a:prstGeom prst="rect">
            <a:avLst/>
          </a:prstGeom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8000" b="0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 Requirements – OAM Bottom Stiffener</a:t>
            </a:r>
            <a:endParaRPr sz="8000" b="0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B7EAF5-6994-4612-B123-19ED580DB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</p:spPr>
        <p:txBody>
          <a:bodyPr/>
          <a:lstStyle/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5±0.15mm stiffener as required by connector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3mm alignment pins that extend 10mm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below OAM PCB surface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Die spring (rectangular profile coil spring)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to provide </a:t>
            </a:r>
            <a:r>
              <a:rPr lang="en-US" sz="4400" dirty="0" err="1">
                <a:solidFill>
                  <a:schemeClr val="tx1"/>
                </a:solidFill>
              </a:rPr>
              <a:t>unmate</a:t>
            </a:r>
            <a:r>
              <a:rPr lang="en-US" sz="4400" dirty="0">
                <a:solidFill>
                  <a:schemeClr val="tx1"/>
                </a:solidFill>
              </a:rPr>
              <a:t> force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tx1"/>
                </a:solidFill>
              </a:rPr>
              <a:t>EMI gaskets for grounding to baseboard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FF4FD-F6E0-42A0-BB35-F086FEB5D764}"/>
              </a:ext>
            </a:extLst>
          </p:cNvPr>
          <p:cNvSpPr txBox="1"/>
          <p:nvPr/>
        </p:nvSpPr>
        <p:spPr>
          <a:xfrm>
            <a:off x="3201788" y="9405257"/>
            <a:ext cx="676819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SIDE VIEW, FULL ASSEMBLY</a:t>
            </a:r>
          </a:p>
          <a:p>
            <a:pPr algn="ctr"/>
            <a:r>
              <a:rPr lang="en-US" sz="3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(BOTTOM STIFFENER IN BLUE)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3D14C-CC87-49B6-A447-99FDEB58A111}"/>
              </a:ext>
            </a:extLst>
          </p:cNvPr>
          <p:cNvSpPr txBox="1"/>
          <p:nvPr/>
        </p:nvSpPr>
        <p:spPr>
          <a:xfrm>
            <a:off x="19734203" y="10357615"/>
            <a:ext cx="36519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BOTTOM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539AA-F026-4EDA-AE5F-D5D520F9F0DE}"/>
              </a:ext>
            </a:extLst>
          </p:cNvPr>
          <p:cNvSpPr txBox="1"/>
          <p:nvPr/>
        </p:nvSpPr>
        <p:spPr>
          <a:xfrm>
            <a:off x="15206925" y="2006019"/>
            <a:ext cx="3187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FRONT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D12BF-6D28-4933-BA29-FF6D4487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4" y="7799605"/>
            <a:ext cx="12912745" cy="1605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C5CFD-AD63-4365-94D3-20C35783D5DF}"/>
              </a:ext>
            </a:extLst>
          </p:cNvPr>
          <p:cNvSpPr txBox="1"/>
          <p:nvPr/>
        </p:nvSpPr>
        <p:spPr>
          <a:xfrm>
            <a:off x="3201788" y="7623672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stiffener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EA6B9-C21E-44FF-A604-551BEB467F2D}"/>
              </a:ext>
            </a:extLst>
          </p:cNvPr>
          <p:cNvSpPr txBox="1"/>
          <p:nvPr/>
        </p:nvSpPr>
        <p:spPr>
          <a:xfrm>
            <a:off x="10343547" y="7799605"/>
            <a:ext cx="1013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OAM PCB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82E54-9688-497F-82FC-1E090361DD22}"/>
              </a:ext>
            </a:extLst>
          </p:cNvPr>
          <p:cNvSpPr txBox="1"/>
          <p:nvPr/>
        </p:nvSpPr>
        <p:spPr>
          <a:xfrm>
            <a:off x="11147567" y="8422852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 Stiffener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187BB-E357-4E75-9031-5263C290EE81}"/>
              </a:ext>
            </a:extLst>
          </p:cNvPr>
          <p:cNvSpPr txBox="1"/>
          <p:nvPr/>
        </p:nvSpPr>
        <p:spPr>
          <a:xfrm>
            <a:off x="11457663" y="9440914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Baseboard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F3330-B114-4B9B-B6D0-83162E6221CF}"/>
              </a:ext>
            </a:extLst>
          </p:cNvPr>
          <p:cNvCxnSpPr/>
          <p:nvPr/>
        </p:nvCxnSpPr>
        <p:spPr>
          <a:xfrm>
            <a:off x="4065224" y="7931449"/>
            <a:ext cx="539670" cy="298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96DA87-E0FD-4F25-ADDF-DCAEBAFDC5BB}"/>
              </a:ext>
            </a:extLst>
          </p:cNvPr>
          <p:cNvCxnSpPr/>
          <p:nvPr/>
        </p:nvCxnSpPr>
        <p:spPr>
          <a:xfrm flipH="1">
            <a:off x="10343547" y="8107382"/>
            <a:ext cx="188578" cy="411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C237CC-58FA-4E81-B7E8-3CFB0ED549AE}"/>
              </a:ext>
            </a:extLst>
          </p:cNvPr>
          <p:cNvCxnSpPr/>
          <p:nvPr/>
        </p:nvCxnSpPr>
        <p:spPr>
          <a:xfrm flipH="1">
            <a:off x="10721547" y="8576740"/>
            <a:ext cx="426020" cy="15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25FD5C-AC37-4DA6-9814-44DFC3F89B1A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11881903" y="9046099"/>
            <a:ext cx="424711" cy="394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699BEE7F-0F75-4759-8428-822C8D765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27" t="43689" r="3107" b="4978"/>
          <a:stretch/>
        </p:blipFill>
        <p:spPr>
          <a:xfrm>
            <a:off x="19684352" y="4623726"/>
            <a:ext cx="3701814" cy="54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F6625-377C-4658-8F9E-76F67042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016" y="3336245"/>
            <a:ext cx="9284184" cy="7378752"/>
          </a:xfrm>
          <a:prstGeom prst="rect">
            <a:avLst/>
          </a:prstGeom>
        </p:spPr>
      </p:pic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1006475" y="730251"/>
            <a:ext cx="21031200" cy="16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</a:pPr>
            <a:r>
              <a:rPr lang="en-US" sz="8000" b="0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 Recommendations – HS Reference Design</a:t>
            </a:r>
            <a:endParaRPr sz="8000" b="0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ECD11-D56C-4309-9BD0-E1C1C1986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696308"/>
            <a:ext cx="20996031" cy="8720357"/>
          </a:xfrm>
        </p:spPr>
        <p:txBody>
          <a:bodyPr/>
          <a:lstStyle/>
          <a:p>
            <a:pPr marL="804863" indent="-576263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chemeClr val="tx1"/>
                </a:solidFill>
              </a:rPr>
              <a:t>Top handle to accommodate handling for 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tight pitch and large weight (max 2kg)</a:t>
            </a:r>
          </a:p>
          <a:p>
            <a:pPr marL="804863" indent="-576263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chemeClr val="tx1"/>
                </a:solidFill>
              </a:rPr>
              <a:t>Long M3.5 mounting screw design 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for easy serviceability</a:t>
            </a:r>
          </a:p>
          <a:p>
            <a:pPr marL="914400" indent="-685800">
              <a:buFont typeface="Arial" panose="020B0604020202020204" pitchFamily="34" charset="0"/>
              <a:buChar char="•"/>
            </a:pPr>
            <a:endParaRPr lang="en-US" sz="4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99093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16024</TotalTime>
  <Words>572</Words>
  <Application>Microsoft Office PowerPoint</Application>
  <PresentationFormat>Custom</PresentationFormat>
  <Paragraphs>109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Source Sans Pro</vt:lpstr>
      <vt:lpstr>Arial</vt:lpstr>
      <vt:lpstr>Calibri</vt:lpstr>
      <vt:lpstr>Wingdings</vt:lpstr>
      <vt:lpstr>SimSun</vt:lpstr>
      <vt:lpstr>OCP Template</vt:lpstr>
      <vt:lpstr>Custom Design</vt:lpstr>
      <vt:lpstr>OCP Accelerator Module Design Spec Review    </vt:lpstr>
      <vt:lpstr>Overview</vt:lpstr>
      <vt:lpstr>Module Power</vt:lpstr>
      <vt:lpstr>Module Pin Map</vt:lpstr>
      <vt:lpstr>System Management/Debugging</vt:lpstr>
      <vt:lpstr>Interconnect Topology Examples</vt:lpstr>
      <vt:lpstr>Overview: ME/Thermal</vt:lpstr>
      <vt:lpstr>ME Requirements – OAM Bottom Stiffener</vt:lpstr>
      <vt:lpstr>ME Recommendations – HS Reference Design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Jin</dc:creator>
  <cp:lastModifiedBy>Whitney Zhao</cp:lastModifiedBy>
  <cp:revision>105</cp:revision>
  <dcterms:modified xsi:type="dcterms:W3CDTF">2019-02-27T20:18:39Z</dcterms:modified>
</cp:coreProperties>
</file>