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2"/>
  </p:notesMasterIdLst>
  <p:sldIdLst>
    <p:sldId id="256" r:id="rId3"/>
    <p:sldId id="257" r:id="rId4"/>
    <p:sldId id="292" r:id="rId5"/>
    <p:sldId id="260" r:id="rId6"/>
    <p:sldId id="293" r:id="rId7"/>
    <p:sldId id="295" r:id="rId8"/>
    <p:sldId id="294" r:id="rId9"/>
    <p:sldId id="286" r:id="rId10"/>
    <p:sldId id="261" r:id="rId11"/>
  </p:sldIdLst>
  <p:sldSz cx="24384000" cy="13716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Regular" panose="020B0503030403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Ning" initials="JN" lastIdx="1" clrIdx="0">
    <p:extLst>
      <p:ext uri="{19B8F6BF-5375-455C-9EA6-DF929625EA0E}">
        <p15:presenceInfo xmlns:p15="http://schemas.microsoft.com/office/powerpoint/2012/main" userId="S::jian@fb.com::7fb944cb-d51d-4a20-9945-fe43a1456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C3B"/>
    <a:srgbClr val="343895"/>
    <a:srgbClr val="FFFF66"/>
    <a:srgbClr val="FFFFFF"/>
    <a:srgbClr val="3F6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2253" autoAdjust="0"/>
  </p:normalViewPr>
  <p:slideViewPr>
    <p:cSldViewPr snapToGrid="0">
      <p:cViewPr>
        <p:scale>
          <a:sx n="50" d="100"/>
          <a:sy n="50" d="100"/>
        </p:scale>
        <p:origin x="954" y="19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964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16742308" y="12435705"/>
            <a:ext cx="7328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100" y="-66375"/>
            <a:ext cx="24460200" cy="138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2">
  <p:cSld name="OCP17 End Bumper copy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60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676400" y="271399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chong@fb.co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#Updated_Specification_Do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ol.unh.edu/solutions/test-tools/ocp-pcie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mailto:ashdhir@fb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005840" y="3498574"/>
            <a:ext cx="20844510" cy="7829476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OCP NIC Community Update</a:t>
            </a:r>
            <a:br>
              <a:rPr lang="en-US" dirty="0"/>
            </a:br>
            <a:r>
              <a:rPr lang="en-US" dirty="0"/>
              <a:t>Aug 2019</a:t>
            </a:r>
            <a:br>
              <a:rPr lang="en-US" dirty="0"/>
            </a:br>
            <a:endParaRPr lang="en-US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5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>
                <a:solidFill>
                  <a:srgbClr val="5F6062"/>
                </a:solidFill>
              </a:rPr>
              <a:t>OCP NIC Subgroup</a:t>
            </a:r>
            <a:br>
              <a:rPr lang="en-US" sz="4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/>
              <a:t>Sub-group Project wiki:  </a:t>
            </a:r>
            <a:r>
              <a:rPr lang="en-US" sz="4400" dirty="0">
                <a:hlinkClick r:id="rId3"/>
              </a:rPr>
              <a:t>https://www.opencompute.org/wiki/Server/Mezz</a:t>
            </a:r>
            <a:br>
              <a:rPr lang="en-US" sz="4400" dirty="0"/>
            </a:br>
            <a:r>
              <a:rPr lang="en-US" sz="4400" dirty="0"/>
              <a:t>Mailing List: </a:t>
            </a:r>
            <a:r>
              <a:rPr lang="en-US" sz="4400" dirty="0">
                <a:hlinkClick r:id="rId4"/>
              </a:rPr>
              <a:t>https://ocp-all.groups.io/g/OCP-NIC</a:t>
            </a:r>
            <a:endParaRPr lang="en-US" sz="8800" dirty="0">
              <a:solidFill>
                <a:schemeClr val="lt2"/>
              </a:solidFill>
            </a:endParaRPr>
          </a:p>
        </p:txBody>
      </p:sp>
      <p:sp>
        <p:nvSpPr>
          <p:cNvPr id="45" name="Google Shape;45;p12"/>
          <p:cNvSpPr txBox="1"/>
          <p:nvPr/>
        </p:nvSpPr>
        <p:spPr>
          <a:xfrm>
            <a:off x="18356580" y="537772"/>
            <a:ext cx="555365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</a:pPr>
            <a:r>
              <a:rPr lang="en-US" altLang="zh-CN" sz="5400" b="0" i="0" u="none" strike="noStrike" cap="none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 Workgroup</a:t>
            </a:r>
            <a:endParaRPr sz="5400" b="0" i="0" u="none" strike="noStrike" cap="none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1B8C-E776-445C-BC24-9610DD97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OCP NIC in OCP Experience lab @ Regional Summit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65249-0485-4161-8628-282A56AB5A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191998" y="2716395"/>
            <a:ext cx="12192001" cy="8702675"/>
          </a:xfrm>
        </p:spPr>
        <p:txBody>
          <a:bodyPr/>
          <a:lstStyle/>
          <a:p>
            <a:pPr marL="1085850" indent="-857250">
              <a:buFontTx/>
              <a:buChar char="-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community demo after the March’19 OCP Global Summit and June OCP China day</a:t>
            </a:r>
          </a:p>
          <a:p>
            <a:pPr marL="1085850" indent="-857250">
              <a:buFontTx/>
              <a:buChar char="-"/>
            </a:pPr>
            <a:r>
              <a:rPr lang="en-US" dirty="0"/>
              <a:t>7x companies are participating with more in discussion</a:t>
            </a:r>
          </a:p>
          <a:p>
            <a:pPr marL="1543050" lvl="1" indent="-857250">
              <a:buFontTx/>
              <a:buChar char="-"/>
            </a:pPr>
            <a:r>
              <a:rPr lang="en-US" sz="4400" dirty="0"/>
              <a:t>Reach out to </a:t>
            </a:r>
            <a:r>
              <a:rPr lang="de-DE" sz="4400" dirty="0"/>
              <a:t>Damien Chong </a:t>
            </a:r>
            <a:r>
              <a:rPr lang="de-DE" sz="4400" dirty="0">
                <a:hlinkClick r:id="rId2"/>
              </a:rPr>
              <a:t>dchong@fb.com</a:t>
            </a:r>
            <a:r>
              <a:rPr lang="de-DE" sz="4400" dirty="0"/>
              <a:t> </a:t>
            </a:r>
            <a:r>
              <a:rPr lang="en-US" sz="4400" dirty="0"/>
              <a:t>if your organization is interested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FB669-3A4D-4AA5-926E-5047D53AE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777163"/>
            <a:ext cx="9588618" cy="55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1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251975" y="730251"/>
            <a:ext cx="21031200" cy="16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/>
            <a:r>
              <a:rPr lang="en-US" sz="9600" dirty="0"/>
              <a:t>OCP NIC 3.0 0v91 Specification Release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793D54-5919-4C76-AF36-0E57E5EE92C6}"/>
              </a:ext>
            </a:extLst>
          </p:cNvPr>
          <p:cNvSpPr/>
          <p:nvPr/>
        </p:nvSpPr>
        <p:spPr>
          <a:xfrm>
            <a:off x="640682" y="2355864"/>
            <a:ext cx="1222586" cy="567558"/>
          </a:xfrm>
          <a:prstGeom prst="rightArrow">
            <a:avLst>
              <a:gd name="adj1" fmla="val 63426"/>
              <a:gd name="adj2" fmla="val 50000"/>
            </a:avLst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Updated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B6DECC0-7D4E-444D-AD83-83E3A6C2A8FE}"/>
              </a:ext>
            </a:extLst>
          </p:cNvPr>
          <p:cNvSpPr/>
          <p:nvPr/>
        </p:nvSpPr>
        <p:spPr>
          <a:xfrm>
            <a:off x="2856297" y="4335516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2D18E24-4E6B-475B-81ED-28BE39EE67E3}"/>
              </a:ext>
            </a:extLst>
          </p:cNvPr>
          <p:cNvSpPr/>
          <p:nvPr/>
        </p:nvSpPr>
        <p:spPr>
          <a:xfrm>
            <a:off x="2856297" y="4957816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E3A5176-F054-48A2-B10B-A297FA7F8096}"/>
              </a:ext>
            </a:extLst>
          </p:cNvPr>
          <p:cNvSpPr/>
          <p:nvPr/>
        </p:nvSpPr>
        <p:spPr>
          <a:xfrm>
            <a:off x="2846772" y="3624330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623F918-2D9D-4203-AA86-25DC36B08F83}"/>
              </a:ext>
            </a:extLst>
          </p:cNvPr>
          <p:cNvSpPr/>
          <p:nvPr/>
        </p:nvSpPr>
        <p:spPr>
          <a:xfrm>
            <a:off x="640682" y="3056772"/>
            <a:ext cx="1222586" cy="567558"/>
          </a:xfrm>
          <a:prstGeom prst="rightArrow">
            <a:avLst>
              <a:gd name="adj1" fmla="val 6342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New Doc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9EA720-5255-4595-A622-D36F2D2F5C28}"/>
              </a:ext>
            </a:extLst>
          </p:cNvPr>
          <p:cNvSpPr/>
          <p:nvPr/>
        </p:nvSpPr>
        <p:spPr>
          <a:xfrm>
            <a:off x="11863655" y="2119000"/>
            <a:ext cx="10799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https://www.opencompute.org/wiki/Server/Mezz#Updated_Specification_Docs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46C62B-DF82-490D-9594-7DEE8B15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727" y="3056772"/>
            <a:ext cx="17109856" cy="8245461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BB2AEB7C-32D0-41CB-994B-5A4B68D49794}"/>
              </a:ext>
            </a:extLst>
          </p:cNvPr>
          <p:cNvSpPr/>
          <p:nvPr/>
        </p:nvSpPr>
        <p:spPr>
          <a:xfrm>
            <a:off x="2846772" y="9743329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703EF13-2C48-4C10-A009-CEE50207B6A7}"/>
              </a:ext>
            </a:extLst>
          </p:cNvPr>
          <p:cNvSpPr/>
          <p:nvPr/>
        </p:nvSpPr>
        <p:spPr>
          <a:xfrm>
            <a:off x="2846772" y="10365629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1B8C-E776-445C-BC24-9610DD97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NIC 2.0 possible revision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65249-0485-4161-8628-282A56AB5A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468100" y="2612390"/>
            <a:ext cx="11601450" cy="8684259"/>
          </a:xfrm>
        </p:spPr>
        <p:txBody>
          <a:bodyPr/>
          <a:lstStyle/>
          <a:p>
            <a:r>
              <a:rPr lang="en-US" sz="4000" b="1" dirty="0"/>
              <a:t>Follow up of July Server WG meeting</a:t>
            </a:r>
          </a:p>
          <a:p>
            <a:r>
              <a:rPr lang="en-US" sz="4000" dirty="0"/>
              <a:t>Netronome is contributing a NIC design to OCP. </a:t>
            </a:r>
          </a:p>
          <a:p>
            <a:r>
              <a:rPr lang="en-US" sz="4000" dirty="0"/>
              <a:t>It has 2x mechanical violations to existing type definition in OCP NIC 2.0 spec. </a:t>
            </a:r>
          </a:p>
          <a:p>
            <a:endParaRPr lang="en-US" sz="4000" b="1" dirty="0"/>
          </a:p>
          <a:p>
            <a:r>
              <a:rPr lang="en-US" sz="4000" b="1" dirty="0"/>
              <a:t>Proposal Type 5</a:t>
            </a:r>
            <a:endParaRPr lang="en-US" sz="4000" dirty="0"/>
          </a:p>
          <a:p>
            <a:r>
              <a:rPr lang="en-US" sz="4000" dirty="0"/>
              <a:t>S (typical) = 12 mm</a:t>
            </a:r>
          </a:p>
          <a:p>
            <a:r>
              <a:rPr lang="en-US" sz="4000" dirty="0"/>
              <a:t>B (max) = H (</a:t>
            </a:r>
            <a:r>
              <a:rPr lang="en-US" sz="4000" dirty="0" err="1"/>
              <a:t>max_secondary</a:t>
            </a:r>
            <a:r>
              <a:rPr lang="en-US" sz="4000" dirty="0"/>
              <a:t> side)  = 42mm or larger </a:t>
            </a:r>
          </a:p>
          <a:p>
            <a:r>
              <a:rPr lang="en-US" sz="4000" dirty="0"/>
              <a:t>C (max) = 11.5 mm</a:t>
            </a:r>
          </a:p>
          <a:p>
            <a:r>
              <a:rPr lang="en-US" sz="4000" dirty="0"/>
              <a:t>A (typical) = 1.57 mm</a:t>
            </a:r>
            <a:endParaRPr lang="en-US" sz="3600" dirty="0"/>
          </a:p>
        </p:txBody>
      </p:sp>
      <p:pic>
        <p:nvPicPr>
          <p:cNvPr id="1026" name="Picture 2" descr="Optional I/O at secondary side &#10;Type 2 &#10;Figure 9: Type 2 Vertical Stack Front View ">
            <a:extLst>
              <a:ext uri="{FF2B5EF4-FFF2-40B4-BE49-F238E27FC236}">
                <a16:creationId xmlns:a16="http://schemas.microsoft.com/office/drawing/2014/main" id="{F4D957AA-2BB9-499F-86E5-B6F8EFED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7303982"/>
            <a:ext cx="745807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D5D8-201F-43FD-8BD2-76E75AFE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OCP NIC 3.0 PCIe Gen3 and Gen4 Test Fixture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5EF2B-D16B-41F5-A7DD-CAC0D9F9798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130212" y="2668270"/>
            <a:ext cx="10701338" cy="8702675"/>
          </a:xfrm>
        </p:spPr>
        <p:txBody>
          <a:bodyPr/>
          <a:lstStyle/>
          <a:p>
            <a:pPr marL="1085850" indent="-857250">
              <a:buFontTx/>
              <a:buChar char="-"/>
            </a:pPr>
            <a:r>
              <a:rPr lang="en-US" dirty="0"/>
              <a:t>Dell-EMC developed OCP NIC 3.0 PCIe Gen3/4 test fixtures </a:t>
            </a:r>
          </a:p>
          <a:p>
            <a:pPr marL="1085850" indent="-857250">
              <a:buFontTx/>
              <a:buChar char="-"/>
            </a:pPr>
            <a:r>
              <a:rPr lang="en-US" dirty="0"/>
              <a:t>UNH-IOL is setting up the test fixture program</a:t>
            </a:r>
          </a:p>
          <a:p>
            <a:pPr marL="1543050" lvl="1" indent="-857250">
              <a:buFontTx/>
              <a:buChar char="-"/>
            </a:pPr>
            <a:r>
              <a:rPr lang="en-US" sz="3200" dirty="0"/>
              <a:t>Link and Contact @ </a:t>
            </a:r>
            <a:r>
              <a:rPr lang="en-US" sz="3200" dirty="0">
                <a:hlinkClick r:id="rId2"/>
              </a:rPr>
              <a:t>https://www.iol.unh.edu/solutions/test-tools/ocp-pcie</a:t>
            </a:r>
            <a:endParaRPr lang="en-US" sz="7200" dirty="0"/>
          </a:p>
          <a:p>
            <a:pPr marL="1085850" indent="-857250">
              <a:buFontTx/>
              <a:buChar char="-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35845-3ECA-451C-B49A-A0C1766C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8" y="3201035"/>
            <a:ext cx="10925175" cy="7029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12DA4C-5095-4E54-B9FD-11E4DAC8171A}"/>
              </a:ext>
            </a:extLst>
          </p:cNvPr>
          <p:cNvSpPr txBox="1"/>
          <p:nvPr/>
        </p:nvSpPr>
        <p:spPr>
          <a:xfrm>
            <a:off x="1676400" y="10178475"/>
            <a:ext cx="1141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2"/>
              </a:rPr>
              <a:t>https://www.iol.unh.edu/solutions/test-tools/ocp-pcie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681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1B8C-E776-445C-BC24-9610DD97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Gen5 on OCP NIC 3.0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65249-0485-4161-8628-282A56AB5A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4400" y="3677920"/>
            <a:ext cx="11601450" cy="8684259"/>
          </a:xfrm>
        </p:spPr>
        <p:txBody>
          <a:bodyPr/>
          <a:lstStyle/>
          <a:p>
            <a:pPr marL="800100" indent="-571500">
              <a:buFontTx/>
              <a:buChar char="-"/>
            </a:pPr>
            <a:r>
              <a:rPr lang="en-US" sz="4000" dirty="0"/>
              <a:t>OCP NIC 3.0 has provision for PCIe Gen5 during connector selection</a:t>
            </a:r>
          </a:p>
          <a:p>
            <a:pPr marL="800100" indent="-571500">
              <a:buFontTx/>
              <a:buChar char="-"/>
            </a:pPr>
            <a:r>
              <a:rPr lang="en-US" sz="4000" dirty="0"/>
              <a:t>Current spec covers Gen4 and follows CEM spec for insertion loss budgeting after discussion. </a:t>
            </a:r>
          </a:p>
          <a:p>
            <a:pPr marL="800100" indent="-571500">
              <a:buFontTx/>
              <a:buChar char="-"/>
            </a:pPr>
            <a:r>
              <a:rPr lang="en-US" sz="4000" dirty="0"/>
              <a:t>Gen5 is supported by connector. Similar definition need to be in place. SI workgroup is working on this topic.</a:t>
            </a:r>
          </a:p>
          <a:p>
            <a:pPr marL="800100" indent="-571500">
              <a:buFontTx/>
              <a:buChar char="-"/>
            </a:pPr>
            <a:r>
              <a:rPr lang="en-US" sz="4000" dirty="0"/>
              <a:t>If you are interested to join this work, please reach out to </a:t>
            </a:r>
            <a:r>
              <a:rPr lang="de-DE" sz="4000" dirty="0"/>
              <a:t>Samit </a:t>
            </a:r>
            <a:r>
              <a:rPr lang="de-DE" sz="4000"/>
              <a:t>Ashdhir </a:t>
            </a:r>
            <a:r>
              <a:rPr lang="de-DE" sz="4000">
                <a:hlinkClick r:id="rId2"/>
              </a:rPr>
              <a:t>ashdhir@fb.com</a:t>
            </a:r>
            <a:r>
              <a:rPr lang="de-DE" sz="4000"/>
              <a:t> </a:t>
            </a:r>
            <a:endParaRPr lang="en-US" sz="3600" b="1" dirty="0"/>
          </a:p>
          <a:p>
            <a:endParaRPr lang="en-US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C5BC1-68CB-4EDB-967C-3FB9E703C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648" y="3677920"/>
            <a:ext cx="8941951" cy="803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E5DB-EFCA-450A-A155-E5CAF780E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8466" y="5888294"/>
            <a:ext cx="10456313" cy="47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DC6E44-BA35-324B-9AB3-54A8A1CC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D4FEFC-5C7A-5A4F-BF89-0794F34E9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EA69F-E694-A648-B5BC-81BE2EC3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" t="14351" r="16100" b="24658"/>
          <a:stretch/>
        </p:blipFill>
        <p:spPr>
          <a:xfrm>
            <a:off x="0" y="0"/>
            <a:ext cx="24384000" cy="11972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1A423B-761A-4832-A3C1-F70AA946B231}"/>
              </a:ext>
            </a:extLst>
          </p:cNvPr>
          <p:cNvSpPr txBox="1"/>
          <p:nvPr/>
        </p:nvSpPr>
        <p:spPr>
          <a:xfrm>
            <a:off x="668267" y="3543300"/>
            <a:ext cx="3921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FFFFFF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2483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10294</TotalTime>
  <Words>293</Words>
  <Application>Microsoft Office PowerPoint</Application>
  <PresentationFormat>Custom</PresentationFormat>
  <Paragraphs>32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Source Sans Pro</vt:lpstr>
      <vt:lpstr>Calibri</vt:lpstr>
      <vt:lpstr>Source Sans Pro Regular</vt:lpstr>
      <vt:lpstr>Arial</vt:lpstr>
      <vt:lpstr>OCP Template</vt:lpstr>
      <vt:lpstr>Custom Design</vt:lpstr>
      <vt:lpstr>PowerPoint Presentation</vt:lpstr>
      <vt:lpstr>OCP NIC Community Update Aug 2019    OCP NIC Subgroup  Sub-group Project wiki:  https://www.opencompute.org/wiki/Server/Mezz Mailing List: https://ocp-all.groups.io/g/OCP-NIC</vt:lpstr>
      <vt:lpstr>OCP NIC in OCP Experience lab @ Regional Summit</vt:lpstr>
      <vt:lpstr>OCP NIC 3.0 0v91 Specification Release</vt:lpstr>
      <vt:lpstr>OCP NIC 2.0 possible revision </vt:lpstr>
      <vt:lpstr>OCP NIC 3.0 PCIe Gen3 and Gen4 Test Fixture</vt:lpstr>
      <vt:lpstr>PCIe Gen5 on OCP NIC 3.0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Held</dc:creator>
  <cp:lastModifiedBy>Jia Ning</cp:lastModifiedBy>
  <cp:revision>380</cp:revision>
  <dcterms:modified xsi:type="dcterms:W3CDTF">2019-08-07T16:42:22Z</dcterms:modified>
</cp:coreProperties>
</file>