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64" r:id="rId13"/>
  </p:sldIdLst>
  <p:sldSz cx="16256000" cy="9144000"/>
  <p:notesSz cx="6858000" cy="9144000"/>
  <p:defaultTextStyle>
    <a:lvl1pPr defTabSz="457200">
      <a:defRPr sz="1200">
        <a:latin typeface="Helvetica"/>
        <a:ea typeface="Helvetica"/>
        <a:cs typeface="Helvetica"/>
        <a:sym typeface="Helvetica"/>
      </a:defRPr>
    </a:lvl1pPr>
    <a:lvl2pPr indent="228600" defTabSz="457200">
      <a:defRPr sz="1200">
        <a:latin typeface="Helvetica"/>
        <a:ea typeface="Helvetica"/>
        <a:cs typeface="Helvetica"/>
        <a:sym typeface="Helvetica"/>
      </a:defRPr>
    </a:lvl2pPr>
    <a:lvl3pPr indent="457200" defTabSz="457200">
      <a:defRPr sz="1200">
        <a:latin typeface="Helvetica"/>
        <a:ea typeface="Helvetica"/>
        <a:cs typeface="Helvetica"/>
        <a:sym typeface="Helvetica"/>
      </a:defRPr>
    </a:lvl3pPr>
    <a:lvl4pPr indent="685800" defTabSz="457200">
      <a:defRPr sz="1200">
        <a:latin typeface="Helvetica"/>
        <a:ea typeface="Helvetica"/>
        <a:cs typeface="Helvetica"/>
        <a:sym typeface="Helvetica"/>
      </a:defRPr>
    </a:lvl4pPr>
    <a:lvl5pPr indent="914400" defTabSz="457200">
      <a:defRPr sz="1200">
        <a:latin typeface="Helvetica"/>
        <a:ea typeface="Helvetica"/>
        <a:cs typeface="Helvetica"/>
        <a:sym typeface="Helvetica"/>
      </a:defRPr>
    </a:lvl5pPr>
    <a:lvl6pPr indent="1143000" defTabSz="457200">
      <a:defRPr sz="1200">
        <a:latin typeface="Helvetica"/>
        <a:ea typeface="Helvetica"/>
        <a:cs typeface="Helvetica"/>
        <a:sym typeface="Helvetica"/>
      </a:defRPr>
    </a:lvl6pPr>
    <a:lvl7pPr indent="1371600" defTabSz="457200">
      <a:defRPr sz="1200">
        <a:latin typeface="Helvetica"/>
        <a:ea typeface="Helvetica"/>
        <a:cs typeface="Helvetica"/>
        <a:sym typeface="Helvetica"/>
      </a:defRPr>
    </a:lvl7pPr>
    <a:lvl8pPr indent="1600200" defTabSz="457200">
      <a:defRPr sz="1200">
        <a:latin typeface="Helvetica"/>
        <a:ea typeface="Helvetica"/>
        <a:cs typeface="Helvetica"/>
        <a:sym typeface="Helvetica"/>
      </a:defRPr>
    </a:lvl8pPr>
    <a:lvl9pPr indent="1828800" defTabSz="457200">
      <a:defRPr sz="1200">
        <a:latin typeface="Helvetica"/>
        <a:ea typeface="Helvetica"/>
        <a:cs typeface="Helvetica"/>
        <a:sym typeface="Helvetica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8F44A2F1-9E1F-4B54-A3A2-5F16C0AD49E2}" styleName="">
    <a:tblBg/>
    <a:wholeTbl>
      <a:tcTxStyle b="off" i="off">
        <a:font>
          <a:latin typeface="Vista Sans OT Reg"/>
          <a:ea typeface="Vista Sans OT Reg"/>
          <a:cs typeface="Vista Sans OT Reg"/>
        </a:font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F2F2F2"/>
          </a:solidFill>
        </a:fill>
      </a:tcStyle>
    </a:wholeTbl>
    <a:band2H>
      <a:tcTxStyle/>
      <a:tcStyle>
        <a:tcBdr/>
        <a:fill>
          <a:solidFill>
            <a:srgbClr val="EFF1F3"/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D8DFEA"/>
          </a:solidFill>
        </a:fill>
      </a:tcStyle>
    </a:firstCol>
    <a:lastRow>
      <a:tcTxStyle b="on" i="off">
        <a:font>
          <a:latin typeface="Vista Sans OT Reg"/>
          <a:ea typeface="Vista Sans OT Reg"/>
          <a:cs typeface="Vista Sans OT Reg"/>
        </a:font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3B5998"/>
          </a:solidFill>
        </a:fill>
      </a:tcStyle>
    </a:lastRow>
    <a:firstRow>
      <a:tcTxStyle b="on" i="off">
        <a:font>
          <a:latin typeface="Vista Sans OT Reg"/>
          <a:ea typeface="Vista Sans OT Reg"/>
          <a:cs typeface="Vista Sans OT Reg"/>
        </a:font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3B5998"/>
          </a:solidFill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-528" y="-84"/>
      </p:cViewPr>
      <p:guideLst>
        <p:guide orient="horz" pos="2880"/>
        <p:guide pos="5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8" name="Shape 3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529709215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546100">
      <a:defRPr>
        <a:latin typeface="Vista Sans OT Reg"/>
        <a:ea typeface="Vista Sans OT Reg"/>
        <a:cs typeface="Vista Sans OT Reg"/>
        <a:sym typeface="Vista Sans OT Reg"/>
      </a:defRPr>
    </a:lvl1pPr>
    <a:lvl2pPr indent="228600" defTabSz="546100">
      <a:defRPr>
        <a:latin typeface="Vista Sans OT Reg"/>
        <a:ea typeface="Vista Sans OT Reg"/>
        <a:cs typeface="Vista Sans OT Reg"/>
        <a:sym typeface="Vista Sans OT Reg"/>
      </a:defRPr>
    </a:lvl2pPr>
    <a:lvl3pPr indent="457200" defTabSz="546100">
      <a:defRPr>
        <a:latin typeface="Vista Sans OT Reg"/>
        <a:ea typeface="Vista Sans OT Reg"/>
        <a:cs typeface="Vista Sans OT Reg"/>
        <a:sym typeface="Vista Sans OT Reg"/>
      </a:defRPr>
    </a:lvl3pPr>
    <a:lvl4pPr indent="685800" defTabSz="546100">
      <a:defRPr>
        <a:latin typeface="Vista Sans OT Reg"/>
        <a:ea typeface="Vista Sans OT Reg"/>
        <a:cs typeface="Vista Sans OT Reg"/>
        <a:sym typeface="Vista Sans OT Reg"/>
      </a:defRPr>
    </a:lvl4pPr>
    <a:lvl5pPr indent="914400" defTabSz="546100">
      <a:defRPr>
        <a:latin typeface="Vista Sans OT Reg"/>
        <a:ea typeface="Vista Sans OT Reg"/>
        <a:cs typeface="Vista Sans OT Reg"/>
        <a:sym typeface="Vista Sans OT Reg"/>
      </a:defRPr>
    </a:lvl5pPr>
    <a:lvl6pPr indent="1143000" defTabSz="546100">
      <a:defRPr>
        <a:latin typeface="Vista Sans OT Reg"/>
        <a:ea typeface="Vista Sans OT Reg"/>
        <a:cs typeface="Vista Sans OT Reg"/>
        <a:sym typeface="Vista Sans OT Reg"/>
      </a:defRPr>
    </a:lvl6pPr>
    <a:lvl7pPr indent="1371600" defTabSz="546100">
      <a:defRPr>
        <a:latin typeface="Vista Sans OT Reg"/>
        <a:ea typeface="Vista Sans OT Reg"/>
        <a:cs typeface="Vista Sans OT Reg"/>
        <a:sym typeface="Vista Sans OT Reg"/>
      </a:defRPr>
    </a:lvl7pPr>
    <a:lvl8pPr indent="1600200" defTabSz="546100">
      <a:defRPr>
        <a:latin typeface="Vista Sans OT Reg"/>
        <a:ea typeface="Vista Sans OT Reg"/>
        <a:cs typeface="Vista Sans OT Reg"/>
        <a:sym typeface="Vista Sans OT Reg"/>
      </a:defRPr>
    </a:lvl8pPr>
    <a:lvl9pPr indent="1828800" defTabSz="546100">
      <a:defRPr>
        <a:latin typeface="Vista Sans OT Reg"/>
        <a:ea typeface="Vista Sans OT Reg"/>
        <a:cs typeface="Vista Sans OT Reg"/>
        <a:sym typeface="Vista Sans OT Reg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89200" tIns="44600" rIns="89200" bIns="4460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235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89200" tIns="44600" rIns="89200" bIns="4460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0974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1439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786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p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5969000" y="5918200"/>
            <a:ext cx="5221936" cy="132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>
            <a:spAutoFit/>
          </a:bodyPr>
          <a:lstStyle/>
          <a:p>
            <a:pPr lvl="0" defTabSz="546100">
              <a:lnSpc>
                <a:spcPct val="90000"/>
              </a:lnSpc>
              <a:defRPr sz="1800"/>
            </a:pPr>
            <a:r>
              <a:rPr sz="4800" spc="-48">
                <a:solidFill>
                  <a:srgbClr val="8CC558"/>
                </a:solidFill>
                <a:latin typeface="+mn-lt"/>
                <a:ea typeface="+mn-ea"/>
                <a:cs typeface="+mn-cs"/>
                <a:sym typeface="Vista Sans OT Medium"/>
              </a:rPr>
              <a:t>March 10–11, 2015</a:t>
            </a:r>
          </a:p>
          <a:p>
            <a:pPr lvl="0" defTabSz="546100">
              <a:lnSpc>
                <a:spcPct val="90000"/>
              </a:lnSpc>
              <a:defRPr sz="1800"/>
            </a:pPr>
            <a:r>
              <a:rPr sz="4800" spc="-48">
                <a:solidFill>
                  <a:srgbClr val="8CC558"/>
                </a:solidFill>
                <a:latin typeface="+mn-lt"/>
                <a:ea typeface="+mn-ea"/>
                <a:cs typeface="+mn-cs"/>
                <a:sym typeface="Vista Sans OT Medium"/>
              </a:rPr>
              <a:t>San Jose</a:t>
            </a:r>
          </a:p>
        </p:txBody>
      </p:sp>
      <p:pic>
        <p:nvPicPr>
          <p:cNvPr id="10" name="Open_Compute_Summit_Template.00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156"/>
          <a:stretch>
            <a:fillRect/>
          </a:stretch>
        </p:blipFill>
        <p:spPr>
          <a:xfrm>
            <a:off x="0" y="0"/>
            <a:ext cx="5664200" cy="9144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Compute Summit.pd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2112202"/>
            <a:ext cx="10680700" cy="491959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pen_Compute_Summit_Template.00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Compute Summit.pd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850900"/>
            <a:ext cx="2515689" cy="11572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FAC 2278 logo_open.pdf"/>
          <p:cNvPicPr/>
          <p:nvPr/>
        </p:nvPicPr>
        <p:blipFill>
          <a:blip r:embed="rId4">
            <a:alphaModFix amt="4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9200" y="4279900"/>
            <a:ext cx="4876800" cy="4876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Bar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0" y="8699500"/>
            <a:ext cx="16383000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" name="summit-hero_dirman-2013 copy_v2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725" y="7937500"/>
            <a:ext cx="3467450" cy="787401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xfrm>
            <a:off x="990600" y="2514600"/>
            <a:ext cx="14274800" cy="1155700"/>
          </a:xfrm>
          <a:prstGeom prst="rect">
            <a:avLst/>
          </a:prstGeom>
        </p:spPr>
        <p:txBody>
          <a:bodyPr/>
          <a:lstStyle>
            <a:lvl1pPr>
              <a:defRPr sz="8100" spc="-81"/>
            </a:lvl1pPr>
          </a:lstStyle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8100" spc="-81">
                <a:solidFill>
                  <a:srgbClr val="606060"/>
                </a:solidFill>
              </a:rPr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xfrm>
            <a:off x="990600" y="3657600"/>
            <a:ext cx="14274800" cy="4610100"/>
          </a:xfrm>
          <a:prstGeom prst="rect">
            <a:avLst/>
          </a:prstGeom>
        </p:spPr>
        <p:txBody>
          <a:bodyPr/>
          <a:lstStyle>
            <a:lvl1pPr>
              <a:defRPr sz="5500" spc="-55"/>
            </a:lvl1pPr>
            <a:lvl2pPr marL="0" indent="0">
              <a:lnSpc>
                <a:spcPct val="80000"/>
              </a:lnSpc>
              <a:spcBef>
                <a:spcPts val="1400"/>
              </a:spcBef>
              <a:buSzTx/>
              <a:buNone/>
              <a:defRPr sz="4100" spc="-41">
                <a:solidFill>
                  <a:srgbClr val="606060"/>
                </a:solidFill>
                <a:latin typeface="Vista Sans OT Light"/>
                <a:ea typeface="Vista Sans OT Light"/>
                <a:cs typeface="Vista Sans OT Light"/>
                <a:sym typeface="Vista Sans OT Light"/>
              </a:defRPr>
            </a:lvl2pPr>
            <a:lvl3pPr marL="0" indent="0">
              <a:lnSpc>
                <a:spcPct val="80000"/>
              </a:lnSpc>
              <a:spcBef>
                <a:spcPts val="1400"/>
              </a:spcBef>
              <a:buSzTx/>
              <a:buNone/>
              <a:defRPr sz="4100" spc="-41">
                <a:solidFill>
                  <a:srgbClr val="606060"/>
                </a:solidFill>
                <a:latin typeface="Vista Sans OT Light"/>
                <a:ea typeface="Vista Sans OT Light"/>
                <a:cs typeface="Vista Sans OT Light"/>
                <a:sym typeface="Vista Sans OT Light"/>
              </a:defRPr>
            </a:lvl3pPr>
            <a:lvl4pPr marL="0" indent="0">
              <a:lnSpc>
                <a:spcPct val="80000"/>
              </a:lnSpc>
              <a:spcBef>
                <a:spcPts val="1400"/>
              </a:spcBef>
              <a:buSzTx/>
              <a:buNone/>
              <a:defRPr sz="4100" spc="-41">
                <a:solidFill>
                  <a:srgbClr val="606060"/>
                </a:solidFill>
                <a:latin typeface="Vista Sans OT Light"/>
                <a:ea typeface="Vista Sans OT Light"/>
                <a:cs typeface="Vista Sans OT Light"/>
                <a:sym typeface="Vista Sans OT Light"/>
              </a:defRPr>
            </a:lvl4pPr>
            <a:lvl5pPr marL="0" indent="0">
              <a:lnSpc>
                <a:spcPct val="80000"/>
              </a:lnSpc>
              <a:spcBef>
                <a:spcPts val="1400"/>
              </a:spcBef>
              <a:buSzTx/>
              <a:buNone/>
              <a:defRPr sz="4100" spc="-41">
                <a:solidFill>
                  <a:srgbClr val="606060"/>
                </a:solidFill>
                <a:latin typeface="Vista Sans OT Light"/>
                <a:ea typeface="Vista Sans OT Light"/>
                <a:cs typeface="Vista Sans OT Light"/>
                <a:sym typeface="Vista Sans OT Light"/>
              </a:defRPr>
            </a:lvl5pPr>
          </a:lstStyle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5500" spc="-55">
                <a:solidFill>
                  <a:srgbClr val="8CC558"/>
                </a:solidFill>
              </a:rPr>
              <a:t>Body Level One</a:t>
            </a:r>
          </a:p>
          <a:p>
            <a:pPr lvl="1">
              <a:defRPr sz="1800" spc="0">
                <a:solidFill>
                  <a:srgbClr val="000000"/>
                </a:solidFill>
              </a:defRPr>
            </a:pPr>
            <a:r>
              <a:rPr sz="4100" spc="-41">
                <a:solidFill>
                  <a:srgbClr val="606060"/>
                </a:solidFill>
              </a:rPr>
              <a:t>Body Level Two</a:t>
            </a:r>
          </a:p>
          <a:p>
            <a:pPr lvl="2">
              <a:defRPr sz="1800" spc="0">
                <a:solidFill>
                  <a:srgbClr val="000000"/>
                </a:solidFill>
              </a:defRPr>
            </a:pPr>
            <a:r>
              <a:rPr sz="4100" spc="-41">
                <a:solidFill>
                  <a:srgbClr val="606060"/>
                </a:solidFill>
              </a:rPr>
              <a:t>Body Level Three</a:t>
            </a:r>
          </a:p>
          <a:p>
            <a:pPr lvl="3">
              <a:defRPr sz="1800" spc="0">
                <a:solidFill>
                  <a:srgbClr val="000000"/>
                </a:solidFill>
              </a:defRPr>
            </a:pPr>
            <a:r>
              <a:rPr sz="4100" spc="-41">
                <a:solidFill>
                  <a:srgbClr val="606060"/>
                </a:solidFill>
              </a:rPr>
              <a:t>Body Level Four</a:t>
            </a:r>
          </a:p>
          <a:p>
            <a:pPr lvl="4">
              <a:defRPr sz="1800" spc="0">
                <a:solidFill>
                  <a:srgbClr val="000000"/>
                </a:solidFill>
              </a:defRPr>
            </a:pPr>
            <a:r>
              <a:rPr sz="4100" spc="-41">
                <a:solidFill>
                  <a:srgbClr val="606060"/>
                </a:solidFill>
              </a:rPr>
              <a:t>Body Level Five</a:t>
            </a:r>
          </a:p>
        </p:txBody>
      </p:sp>
      <p:sp>
        <p:nvSpPr>
          <p:cNvPr id="20" name="Shape 20"/>
          <p:cNvSpPr/>
          <p:nvPr/>
        </p:nvSpPr>
        <p:spPr>
          <a:xfrm>
            <a:off x="12070460" y="8764314"/>
            <a:ext cx="3265681" cy="3275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>
              <a:defRPr sz="1700" cap="all">
                <a:solidFill>
                  <a:srgbClr val="FFFFFF"/>
                </a:solidFill>
                <a:latin typeface="Vista Sans OT Light"/>
                <a:ea typeface="Vista Sans OT Light"/>
                <a:cs typeface="Vista Sans OT Light"/>
                <a:sym typeface="Vista Sans OT Light"/>
              </a:defRPr>
            </a:lvl1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1700" cap="all">
                <a:solidFill>
                  <a:srgbClr val="FFFFFF"/>
                </a:solidFill>
              </a:rPr>
              <a:t>Engineering Workshop</a:t>
            </a: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6"/>
          <p:cNvSpPr>
            <a:spLocks noGrp="1"/>
          </p:cNvSpPr>
          <p:nvPr>
            <p:ph idx="1"/>
          </p:nvPr>
        </p:nvSpPr>
        <p:spPr>
          <a:xfrm>
            <a:off x="501813" y="1624096"/>
            <a:ext cx="15361920" cy="6171565"/>
          </a:xfrm>
          <a:prstGeom prst="rect">
            <a:avLst/>
          </a:prstGeom>
        </p:spPr>
        <p:txBody>
          <a:bodyPr vert="horz" lIns="162498" tIns="81249" rIns="162498" bIns="81249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226"/>
          <p:cNvSpPr>
            <a:spLocks noGrp="1" noChangeArrowheads="1"/>
          </p:cNvSpPr>
          <p:nvPr>
            <p:ph type="title"/>
          </p:nvPr>
        </p:nvSpPr>
        <p:spPr bwMode="auto">
          <a:xfrm>
            <a:off x="501814" y="343005"/>
            <a:ext cx="15229253" cy="7237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162498" tIns="81249" rIns="162498" bIns="812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6262142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75726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pen_Compute_Summit_Template.001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990600" y="749300"/>
            <a:ext cx="14274800" cy="83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6000" spc="-59">
                <a:solidFill>
                  <a:srgbClr val="606060"/>
                </a:solidFill>
              </a:rPr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990600" y="1574800"/>
            <a:ext cx="14274800" cy="6692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2pPr marL="214711" indent="-214711">
              <a:lnSpc>
                <a:spcPct val="90000"/>
              </a:lnSpc>
              <a:spcBef>
                <a:spcPts val="1200"/>
              </a:spcBef>
              <a:buClr>
                <a:srgbClr val="8CC558"/>
              </a:buClr>
              <a:buChar char="▪"/>
              <a:defRPr sz="4400" spc="-44">
                <a:solidFill>
                  <a:srgbClr val="606060"/>
                </a:solidFill>
                <a:latin typeface="Vista Sans OT Light"/>
                <a:ea typeface="Vista Sans OT Light"/>
                <a:cs typeface="Vista Sans OT Light"/>
                <a:sym typeface="Vista Sans OT Light"/>
              </a:defRPr>
            </a:lvl2pPr>
            <a:lvl3pPr marL="480444" indent="-239144">
              <a:lnSpc>
                <a:spcPct val="90000"/>
              </a:lnSpc>
              <a:spcBef>
                <a:spcPts val="900"/>
              </a:spcBef>
              <a:buChar char="▪"/>
              <a:defRPr sz="4000" spc="-39">
                <a:solidFill>
                  <a:srgbClr val="606060"/>
                </a:solidFill>
                <a:latin typeface="Vista Sans OT Light"/>
                <a:ea typeface="Vista Sans OT Light"/>
                <a:cs typeface="Vista Sans OT Light"/>
                <a:sym typeface="Vista Sans OT Light"/>
              </a:defRPr>
            </a:lvl3pPr>
            <a:lvl4pPr marL="688862" indent="-175654">
              <a:lnSpc>
                <a:spcPct val="90000"/>
              </a:lnSpc>
              <a:spcBef>
                <a:spcPts val="900"/>
              </a:spcBef>
              <a:buChar char="▪"/>
              <a:defRPr sz="3800" spc="-38">
                <a:solidFill>
                  <a:srgbClr val="606060"/>
                </a:solidFill>
                <a:latin typeface="Vista Sans OT Light"/>
                <a:ea typeface="Vista Sans OT Light"/>
                <a:cs typeface="Vista Sans OT Light"/>
                <a:sym typeface="Vista Sans OT Light"/>
              </a:defRPr>
            </a:lvl4pPr>
            <a:lvl5pPr marL="926949" indent="-180945">
              <a:lnSpc>
                <a:spcPct val="90000"/>
              </a:lnSpc>
              <a:spcBef>
                <a:spcPts val="900"/>
              </a:spcBef>
              <a:buChar char="▪"/>
              <a:defRPr sz="3600" spc="-36">
                <a:solidFill>
                  <a:srgbClr val="606060"/>
                </a:solidFill>
                <a:latin typeface="Vista Sans OT Light"/>
                <a:ea typeface="Vista Sans OT Light"/>
                <a:cs typeface="Vista Sans OT Light"/>
                <a:sym typeface="Vista Sans OT Light"/>
              </a:defRPr>
            </a:lvl5pPr>
          </a:lstStyle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4800" spc="-48">
                <a:solidFill>
                  <a:srgbClr val="8CC558"/>
                </a:solidFill>
              </a:rPr>
              <a:t>Body Level One</a:t>
            </a:r>
          </a:p>
          <a:p>
            <a:pPr lvl="1">
              <a:defRPr sz="1800" spc="0">
                <a:solidFill>
                  <a:srgbClr val="000000"/>
                </a:solidFill>
              </a:defRPr>
            </a:pPr>
            <a:r>
              <a:rPr sz="4400" spc="-44">
                <a:solidFill>
                  <a:srgbClr val="606060"/>
                </a:solidFill>
              </a:rPr>
              <a:t>Body Level Two</a:t>
            </a:r>
          </a:p>
          <a:p>
            <a:pPr lvl="2">
              <a:defRPr sz="1800" spc="0">
                <a:solidFill>
                  <a:srgbClr val="000000"/>
                </a:solidFill>
              </a:defRPr>
            </a:pPr>
            <a:r>
              <a:rPr sz="4000" spc="-39">
                <a:solidFill>
                  <a:srgbClr val="606060"/>
                </a:solidFill>
              </a:rPr>
              <a:t>Body Level Three</a:t>
            </a:r>
          </a:p>
          <a:p>
            <a:pPr lvl="3">
              <a:defRPr sz="1800" spc="0">
                <a:solidFill>
                  <a:srgbClr val="000000"/>
                </a:solidFill>
              </a:defRPr>
            </a:pPr>
            <a:r>
              <a:rPr sz="3800" spc="-38">
                <a:solidFill>
                  <a:srgbClr val="606060"/>
                </a:solidFill>
              </a:rPr>
              <a:t>Body Level Four</a:t>
            </a:r>
          </a:p>
          <a:p>
            <a:pPr lvl="4">
              <a:defRPr sz="1800" spc="0">
                <a:solidFill>
                  <a:srgbClr val="000000"/>
                </a:solidFill>
              </a:defRPr>
            </a:pPr>
            <a:r>
              <a:rPr sz="3600" spc="-36">
                <a:solidFill>
                  <a:srgbClr val="606060"/>
                </a:solidFill>
              </a:rPr>
              <a:t>Body Level Five</a:t>
            </a:r>
          </a:p>
        </p:txBody>
      </p:sp>
      <p:pic>
        <p:nvPicPr>
          <p:cNvPr id="5" name="Bar.pn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0" y="8699500"/>
            <a:ext cx="16383000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summit-hero_dirman-2013 copy_v2.pn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725" y="7937500"/>
            <a:ext cx="3467450" cy="787401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Shape 7"/>
          <p:cNvSpPr/>
          <p:nvPr/>
        </p:nvSpPr>
        <p:spPr>
          <a:xfrm>
            <a:off x="12070460" y="8764314"/>
            <a:ext cx="3265681" cy="3275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>
              <a:defRPr sz="1700" cap="all">
                <a:solidFill>
                  <a:srgbClr val="FFFFFF"/>
                </a:solidFill>
                <a:latin typeface="Vista Sans OT Light"/>
                <a:ea typeface="Vista Sans OT Light"/>
                <a:cs typeface="Vista Sans OT Light"/>
                <a:sym typeface="Vista Sans OT Light"/>
              </a:defRPr>
            </a:lvl1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1700" cap="all">
                <a:solidFill>
                  <a:srgbClr val="FFFFFF"/>
                </a:solidFill>
              </a:rPr>
              <a:t>Engineering Workshop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58" r:id="rId4"/>
  </p:sldLayoutIdLst>
  <p:transition>
    <p:fade/>
  </p:transition>
  <p:txStyles>
    <p:titleStyle>
      <a:lvl1pPr defTabSz="546100">
        <a:lnSpc>
          <a:spcPct val="90000"/>
        </a:lnSpc>
        <a:defRPr sz="6000" spc="-59">
          <a:solidFill>
            <a:srgbClr val="606060"/>
          </a:solidFill>
          <a:latin typeface="+mn-lt"/>
          <a:ea typeface="+mn-ea"/>
          <a:cs typeface="+mn-cs"/>
          <a:sym typeface="Vista Sans OT Medium"/>
        </a:defRPr>
      </a:lvl1pPr>
      <a:lvl2pPr indent="228600" defTabSz="546100">
        <a:lnSpc>
          <a:spcPct val="90000"/>
        </a:lnSpc>
        <a:defRPr sz="6000" spc="-59">
          <a:solidFill>
            <a:srgbClr val="606060"/>
          </a:solidFill>
          <a:latin typeface="+mn-lt"/>
          <a:ea typeface="+mn-ea"/>
          <a:cs typeface="+mn-cs"/>
          <a:sym typeface="Vista Sans OT Medium"/>
        </a:defRPr>
      </a:lvl2pPr>
      <a:lvl3pPr indent="457200" defTabSz="546100">
        <a:lnSpc>
          <a:spcPct val="90000"/>
        </a:lnSpc>
        <a:defRPr sz="6000" spc="-59">
          <a:solidFill>
            <a:srgbClr val="606060"/>
          </a:solidFill>
          <a:latin typeface="+mn-lt"/>
          <a:ea typeface="+mn-ea"/>
          <a:cs typeface="+mn-cs"/>
          <a:sym typeface="Vista Sans OT Medium"/>
        </a:defRPr>
      </a:lvl3pPr>
      <a:lvl4pPr indent="685800" defTabSz="546100">
        <a:lnSpc>
          <a:spcPct val="90000"/>
        </a:lnSpc>
        <a:defRPr sz="6000" spc="-59">
          <a:solidFill>
            <a:srgbClr val="606060"/>
          </a:solidFill>
          <a:latin typeface="+mn-lt"/>
          <a:ea typeface="+mn-ea"/>
          <a:cs typeface="+mn-cs"/>
          <a:sym typeface="Vista Sans OT Medium"/>
        </a:defRPr>
      </a:lvl4pPr>
      <a:lvl5pPr indent="914400" defTabSz="546100">
        <a:lnSpc>
          <a:spcPct val="90000"/>
        </a:lnSpc>
        <a:defRPr sz="6000" spc="-59">
          <a:solidFill>
            <a:srgbClr val="606060"/>
          </a:solidFill>
          <a:latin typeface="+mn-lt"/>
          <a:ea typeface="+mn-ea"/>
          <a:cs typeface="+mn-cs"/>
          <a:sym typeface="Vista Sans OT Medium"/>
        </a:defRPr>
      </a:lvl5pPr>
      <a:lvl6pPr indent="1143000" defTabSz="546100">
        <a:lnSpc>
          <a:spcPct val="90000"/>
        </a:lnSpc>
        <a:defRPr sz="6000" spc="-59">
          <a:solidFill>
            <a:srgbClr val="606060"/>
          </a:solidFill>
          <a:latin typeface="+mn-lt"/>
          <a:ea typeface="+mn-ea"/>
          <a:cs typeface="+mn-cs"/>
          <a:sym typeface="Vista Sans OT Medium"/>
        </a:defRPr>
      </a:lvl6pPr>
      <a:lvl7pPr indent="1371600" defTabSz="546100">
        <a:lnSpc>
          <a:spcPct val="90000"/>
        </a:lnSpc>
        <a:defRPr sz="6000" spc="-59">
          <a:solidFill>
            <a:srgbClr val="606060"/>
          </a:solidFill>
          <a:latin typeface="+mn-lt"/>
          <a:ea typeface="+mn-ea"/>
          <a:cs typeface="+mn-cs"/>
          <a:sym typeface="Vista Sans OT Medium"/>
        </a:defRPr>
      </a:lvl7pPr>
      <a:lvl8pPr indent="1600200" defTabSz="546100">
        <a:lnSpc>
          <a:spcPct val="90000"/>
        </a:lnSpc>
        <a:defRPr sz="6000" spc="-59">
          <a:solidFill>
            <a:srgbClr val="606060"/>
          </a:solidFill>
          <a:latin typeface="+mn-lt"/>
          <a:ea typeface="+mn-ea"/>
          <a:cs typeface="+mn-cs"/>
          <a:sym typeface="Vista Sans OT Medium"/>
        </a:defRPr>
      </a:lvl8pPr>
      <a:lvl9pPr indent="1828800" defTabSz="546100">
        <a:lnSpc>
          <a:spcPct val="90000"/>
        </a:lnSpc>
        <a:defRPr sz="6000" spc="-59">
          <a:solidFill>
            <a:srgbClr val="606060"/>
          </a:solidFill>
          <a:latin typeface="+mn-lt"/>
          <a:ea typeface="+mn-ea"/>
          <a:cs typeface="+mn-cs"/>
          <a:sym typeface="Vista Sans OT Medium"/>
        </a:defRPr>
      </a:lvl9pPr>
    </p:titleStyle>
    <p:bodyStyle>
      <a:lvl1pPr defTabSz="546100">
        <a:spcBef>
          <a:spcPts val="3700"/>
        </a:spcBef>
        <a:defRPr sz="4800" spc="-48">
          <a:solidFill>
            <a:srgbClr val="8CC558"/>
          </a:solidFill>
          <a:latin typeface="+mn-lt"/>
          <a:ea typeface="+mn-ea"/>
          <a:cs typeface="+mn-cs"/>
          <a:sym typeface="Vista Sans OT Medium"/>
        </a:defRPr>
      </a:lvl1pPr>
      <a:lvl2pPr marL="234230" indent="-234230" defTabSz="546100">
        <a:spcBef>
          <a:spcPts val="3700"/>
        </a:spcBef>
        <a:buSzPct val="65000"/>
        <a:buChar char="•"/>
        <a:defRPr sz="4800" spc="-48">
          <a:solidFill>
            <a:srgbClr val="8CC558"/>
          </a:solidFill>
          <a:latin typeface="+mn-lt"/>
          <a:ea typeface="+mn-ea"/>
          <a:cs typeface="+mn-cs"/>
          <a:sym typeface="Vista Sans OT Medium"/>
        </a:defRPr>
      </a:lvl2pPr>
      <a:lvl3pPr marL="528273" indent="-286973" defTabSz="546100">
        <a:spcBef>
          <a:spcPts val="3700"/>
        </a:spcBef>
        <a:buSzPct val="65000"/>
        <a:buChar char="•"/>
        <a:defRPr sz="4800" spc="-48">
          <a:solidFill>
            <a:srgbClr val="8CC558"/>
          </a:solidFill>
          <a:latin typeface="+mn-lt"/>
          <a:ea typeface="+mn-ea"/>
          <a:cs typeface="+mn-cs"/>
          <a:sym typeface="Vista Sans OT Medium"/>
        </a:defRPr>
      </a:lvl3pPr>
      <a:lvl4pPr marL="735087" indent="-221879" defTabSz="546100">
        <a:spcBef>
          <a:spcPts val="3700"/>
        </a:spcBef>
        <a:buSzPct val="54999"/>
        <a:buChar char="•"/>
        <a:defRPr sz="4800" spc="-48">
          <a:solidFill>
            <a:srgbClr val="8CC558"/>
          </a:solidFill>
          <a:latin typeface="+mn-lt"/>
          <a:ea typeface="+mn-ea"/>
          <a:cs typeface="+mn-cs"/>
          <a:sym typeface="Vista Sans OT Medium"/>
        </a:defRPr>
      </a:lvl4pPr>
      <a:lvl5pPr marL="987264" indent="-241260" defTabSz="546100">
        <a:spcBef>
          <a:spcPts val="3700"/>
        </a:spcBef>
        <a:buSzPct val="45000"/>
        <a:buChar char="•"/>
        <a:defRPr sz="4800" spc="-48">
          <a:solidFill>
            <a:srgbClr val="8CC558"/>
          </a:solidFill>
          <a:latin typeface="+mn-lt"/>
          <a:ea typeface="+mn-ea"/>
          <a:cs typeface="+mn-cs"/>
          <a:sym typeface="Vista Sans OT Medium"/>
        </a:defRPr>
      </a:lvl5pPr>
      <a:lvl6pPr marL="1220060" indent="-241260" defTabSz="546100">
        <a:spcBef>
          <a:spcPts val="3700"/>
        </a:spcBef>
        <a:buSzPct val="45000"/>
        <a:buChar char="•"/>
        <a:defRPr sz="4800" spc="-48">
          <a:solidFill>
            <a:srgbClr val="8CC558"/>
          </a:solidFill>
          <a:latin typeface="+mn-lt"/>
          <a:ea typeface="+mn-ea"/>
          <a:cs typeface="+mn-cs"/>
          <a:sym typeface="Vista Sans OT Medium"/>
        </a:defRPr>
      </a:lvl6pPr>
      <a:lvl7pPr marL="1452855" indent="-241260" defTabSz="546100">
        <a:spcBef>
          <a:spcPts val="3700"/>
        </a:spcBef>
        <a:buSzPct val="45000"/>
        <a:buChar char="•"/>
        <a:defRPr sz="4800" spc="-48">
          <a:solidFill>
            <a:srgbClr val="8CC558"/>
          </a:solidFill>
          <a:latin typeface="+mn-lt"/>
          <a:ea typeface="+mn-ea"/>
          <a:cs typeface="+mn-cs"/>
          <a:sym typeface="Vista Sans OT Medium"/>
        </a:defRPr>
      </a:lvl7pPr>
      <a:lvl8pPr marL="1685650" indent="-241260" defTabSz="546100">
        <a:spcBef>
          <a:spcPts val="3700"/>
        </a:spcBef>
        <a:buSzPct val="45000"/>
        <a:buChar char="•"/>
        <a:defRPr sz="4800" spc="-48">
          <a:solidFill>
            <a:srgbClr val="8CC558"/>
          </a:solidFill>
          <a:latin typeface="+mn-lt"/>
          <a:ea typeface="+mn-ea"/>
          <a:cs typeface="+mn-cs"/>
          <a:sym typeface="Vista Sans OT Medium"/>
        </a:defRPr>
      </a:lvl8pPr>
      <a:lvl9pPr marL="1918446" indent="-241260" defTabSz="546100">
        <a:spcBef>
          <a:spcPts val="3700"/>
        </a:spcBef>
        <a:buSzPct val="45000"/>
        <a:buChar char="•"/>
        <a:defRPr sz="4800" spc="-48">
          <a:solidFill>
            <a:srgbClr val="8CC558"/>
          </a:solidFill>
          <a:latin typeface="+mn-lt"/>
          <a:ea typeface="+mn-ea"/>
          <a:cs typeface="+mn-cs"/>
          <a:sym typeface="Vista Sans OT Medium"/>
        </a:defRPr>
      </a:lvl9pPr>
    </p:bodyStyle>
    <p:otherStyle>
      <a:lvl1pPr algn="r" defTabSz="546100">
        <a:defRPr sz="1200">
          <a:solidFill>
            <a:schemeClr val="tx1"/>
          </a:solidFill>
          <a:latin typeface="+mn-lt"/>
          <a:ea typeface="+mn-ea"/>
          <a:cs typeface="+mn-cs"/>
          <a:sym typeface="Vista Sans OT Reg"/>
        </a:defRPr>
      </a:lvl1pPr>
      <a:lvl2pPr indent="228600" algn="r" defTabSz="546100">
        <a:defRPr sz="1200">
          <a:solidFill>
            <a:schemeClr val="tx1"/>
          </a:solidFill>
          <a:latin typeface="+mn-lt"/>
          <a:ea typeface="+mn-ea"/>
          <a:cs typeface="+mn-cs"/>
          <a:sym typeface="Vista Sans OT Reg"/>
        </a:defRPr>
      </a:lvl2pPr>
      <a:lvl3pPr indent="457200" algn="r" defTabSz="546100">
        <a:defRPr sz="1200">
          <a:solidFill>
            <a:schemeClr val="tx1"/>
          </a:solidFill>
          <a:latin typeface="+mn-lt"/>
          <a:ea typeface="+mn-ea"/>
          <a:cs typeface="+mn-cs"/>
          <a:sym typeface="Vista Sans OT Reg"/>
        </a:defRPr>
      </a:lvl3pPr>
      <a:lvl4pPr indent="685800" algn="r" defTabSz="546100">
        <a:defRPr sz="1200">
          <a:solidFill>
            <a:schemeClr val="tx1"/>
          </a:solidFill>
          <a:latin typeface="+mn-lt"/>
          <a:ea typeface="+mn-ea"/>
          <a:cs typeface="+mn-cs"/>
          <a:sym typeface="Vista Sans OT Reg"/>
        </a:defRPr>
      </a:lvl4pPr>
      <a:lvl5pPr indent="914400" algn="r" defTabSz="546100">
        <a:defRPr sz="1200">
          <a:solidFill>
            <a:schemeClr val="tx1"/>
          </a:solidFill>
          <a:latin typeface="+mn-lt"/>
          <a:ea typeface="+mn-ea"/>
          <a:cs typeface="+mn-cs"/>
          <a:sym typeface="Vista Sans OT Reg"/>
        </a:defRPr>
      </a:lvl5pPr>
      <a:lvl6pPr indent="1143000" algn="r" defTabSz="546100">
        <a:defRPr sz="1200">
          <a:solidFill>
            <a:schemeClr val="tx1"/>
          </a:solidFill>
          <a:latin typeface="+mn-lt"/>
          <a:ea typeface="+mn-ea"/>
          <a:cs typeface="+mn-cs"/>
          <a:sym typeface="Vista Sans OT Reg"/>
        </a:defRPr>
      </a:lvl6pPr>
      <a:lvl7pPr indent="1371600" algn="r" defTabSz="546100">
        <a:defRPr sz="1200">
          <a:solidFill>
            <a:schemeClr val="tx1"/>
          </a:solidFill>
          <a:latin typeface="+mn-lt"/>
          <a:ea typeface="+mn-ea"/>
          <a:cs typeface="+mn-cs"/>
          <a:sym typeface="Vista Sans OT Reg"/>
        </a:defRPr>
      </a:lvl7pPr>
      <a:lvl8pPr indent="1600200" algn="r" defTabSz="546100">
        <a:defRPr sz="1200">
          <a:solidFill>
            <a:schemeClr val="tx1"/>
          </a:solidFill>
          <a:latin typeface="+mn-lt"/>
          <a:ea typeface="+mn-ea"/>
          <a:cs typeface="+mn-cs"/>
          <a:sym typeface="Vista Sans OT Reg"/>
        </a:defRPr>
      </a:lvl8pPr>
      <a:lvl9pPr indent="1828800" algn="r" defTabSz="546100">
        <a:defRPr sz="1200">
          <a:solidFill>
            <a:schemeClr val="tx1"/>
          </a:solidFill>
          <a:latin typeface="+mn-lt"/>
          <a:ea typeface="+mn-ea"/>
          <a:cs typeface="+mn-cs"/>
          <a:sym typeface="Vista Sans OT Reg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denis.blouin@belden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1812" y="1624095"/>
            <a:ext cx="10738050" cy="7126267"/>
          </a:xfrm>
        </p:spPr>
        <p:txBody>
          <a:bodyPr>
            <a:normAutofit/>
          </a:bodyPr>
          <a:lstStyle/>
          <a:p>
            <a:r>
              <a:rPr lang="en-US" sz="4400" dirty="0" smtClean="0"/>
              <a:t>Compliant with EAI &amp; Open rack standard</a:t>
            </a:r>
          </a:p>
          <a:p>
            <a:r>
              <a:rPr lang="en-US" sz="4400" dirty="0" smtClean="0"/>
              <a:t>Field conversion EIA&gt;OCP&gt;EIA&gt;OCP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4000" dirty="0" smtClean="0"/>
              <a:t>+/- 40 min.</a:t>
            </a:r>
          </a:p>
          <a:p>
            <a:r>
              <a:rPr lang="en-US" sz="4400" dirty="0" smtClean="0"/>
              <a:t>1000 kg dynamic load capacity, 1350 kg static load (on going testing)</a:t>
            </a:r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3587" y="335694"/>
            <a:ext cx="4127621" cy="7859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501814" y="343005"/>
            <a:ext cx="15229253" cy="723796"/>
          </a:xfrm>
        </p:spPr>
        <p:txBody>
          <a:bodyPr/>
          <a:lstStyle/>
          <a:p>
            <a:r>
              <a:rPr lang="en-US" sz="5400" dirty="0" smtClean="0"/>
              <a:t>Belden Open </a:t>
            </a:r>
            <a:r>
              <a:rPr lang="en-US" sz="5400" dirty="0" smtClean="0"/>
              <a:t>Bridge Rack - OBR</a:t>
            </a:r>
            <a:endParaRPr lang="en-US" sz="5400" dirty="0"/>
          </a:p>
        </p:txBody>
      </p:sp>
      <p:sp>
        <p:nvSpPr>
          <p:cNvPr id="5" name="Rectangle 4"/>
          <p:cNvSpPr/>
          <p:nvPr/>
        </p:nvSpPr>
        <p:spPr>
          <a:xfrm>
            <a:off x="501814" y="6258532"/>
            <a:ext cx="10059506" cy="171329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54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3810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54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Vista Sans OT Medium"/>
              </a:rPr>
              <a:t>Rail location </a:t>
            </a:r>
            <a:r>
              <a:rPr lang="en-US" sz="5400" dirty="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Vista Sans OT Medium"/>
              </a:rPr>
              <a:t>tool </a:t>
            </a:r>
            <a:r>
              <a:rPr lang="en-US" sz="54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Vista Sans OT Medium"/>
              </a:rPr>
              <a:t>insuring all rack meeting OCP requirements</a:t>
            </a:r>
            <a:endParaRPr lang="en-US" sz="5400" dirty="0">
              <a:solidFill>
                <a:schemeClr val="bg1"/>
              </a:solidFill>
              <a:latin typeface="+mn-lt"/>
              <a:ea typeface="+mn-ea"/>
              <a:cs typeface="+mn-cs"/>
              <a:sym typeface="Vista Sans OT Medium"/>
            </a:endParaRPr>
          </a:p>
        </p:txBody>
      </p:sp>
    </p:spTree>
    <p:extLst>
      <p:ext uri="{BB962C8B-B14F-4D97-AF65-F5344CB8AC3E}">
        <p14:creationId xmlns:p14="http://schemas.microsoft.com/office/powerpoint/2010/main" val="20557381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49126" y="5254429"/>
            <a:ext cx="4132756" cy="1038638"/>
          </a:xfrm>
          <a:prstGeom prst="rect">
            <a:avLst/>
          </a:prstGeom>
          <a:noFill/>
        </p:spPr>
        <p:txBody>
          <a:bodyPr wrap="none" lIns="162498" tIns="81249" rIns="162498" bIns="81249" rtlCol="0">
            <a:spAutoFit/>
          </a:bodyPr>
          <a:lstStyle/>
          <a:p>
            <a:r>
              <a:rPr lang="en-US" sz="5700" dirty="0"/>
              <a:t>Thank you !</a:t>
            </a:r>
            <a:endParaRPr lang="en-US" sz="5700" dirty="0"/>
          </a:p>
        </p:txBody>
      </p:sp>
      <p:sp>
        <p:nvSpPr>
          <p:cNvPr id="3" name="Subtitle 5"/>
          <p:cNvSpPr txBox="1">
            <a:spLocks/>
          </p:cNvSpPr>
          <p:nvPr/>
        </p:nvSpPr>
        <p:spPr>
          <a:xfrm>
            <a:off x="870337" y="947997"/>
            <a:ext cx="8060318" cy="711199"/>
          </a:xfrm>
          <a:prstGeom prst="rect">
            <a:avLst/>
          </a:prstGeom>
        </p:spPr>
        <p:txBody>
          <a:bodyPr lIns="162498" tIns="81249" rIns="162498" bIns="81249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fr-FR" sz="2500" dirty="0"/>
              <a:t>Denis Blouin Mechanical Eng., Belden</a:t>
            </a:r>
          </a:p>
          <a:p>
            <a:pPr marL="0" indent="0">
              <a:buNone/>
            </a:pPr>
            <a:r>
              <a:rPr lang="fr-FR" sz="2500" dirty="0"/>
              <a:t>PLM Infrastructure Solution Products</a:t>
            </a:r>
          </a:p>
          <a:p>
            <a:pPr marL="0" indent="0">
              <a:buNone/>
            </a:pPr>
            <a:endParaRPr lang="fr-FR" sz="2500" dirty="0"/>
          </a:p>
          <a:p>
            <a:pPr marL="0" indent="0">
              <a:buNone/>
            </a:pPr>
            <a:endParaRPr lang="fr-FR" sz="2500" dirty="0"/>
          </a:p>
          <a:p>
            <a:pPr marL="0" indent="0">
              <a:buNone/>
            </a:pPr>
            <a:r>
              <a:rPr lang="fr-FR" sz="2000" dirty="0"/>
              <a:t>denis.blouin@belden.com</a:t>
            </a:r>
          </a:p>
          <a:p>
            <a:pPr marL="0" indent="0">
              <a:buNone/>
            </a:pPr>
            <a:r>
              <a:rPr lang="fr-FR" sz="2000" dirty="0"/>
              <a:t>803-493-2634</a:t>
            </a:r>
            <a:endParaRPr lang="fr-FR" sz="2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070" y="7753284"/>
            <a:ext cx="5419877" cy="115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54615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87557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lang="en-US" sz="8100" spc="-81" dirty="0" smtClean="0">
                <a:solidFill>
                  <a:srgbClr val="606060"/>
                </a:solidFill>
              </a:rPr>
              <a:t>OCP</a:t>
            </a:r>
            <a:endParaRPr sz="8100" spc="-81" dirty="0">
              <a:solidFill>
                <a:srgbClr val="606060"/>
              </a:solidFill>
            </a:endParaRPr>
          </a:p>
        </p:txBody>
      </p:sp>
      <p:sp>
        <p:nvSpPr>
          <p:cNvPr id="42" name="Shape 4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lang="en-US" sz="6000" dirty="0" smtClean="0"/>
              <a:t>Open </a:t>
            </a:r>
            <a:r>
              <a:rPr lang="en-US" sz="6000" dirty="0"/>
              <a:t>Bridge Rack &gt; </a:t>
            </a:r>
            <a:r>
              <a:rPr lang="en-US" sz="6000" dirty="0" smtClean="0"/>
              <a:t>OBR</a:t>
            </a:r>
            <a:endParaRPr sz="5500" spc="-55" dirty="0">
              <a:solidFill>
                <a:srgbClr val="8CC558"/>
              </a:solidFill>
            </a:endParaRPr>
          </a:p>
        </p:txBody>
      </p:sp>
      <p:sp>
        <p:nvSpPr>
          <p:cNvPr id="43" name="Shape 43"/>
          <p:cNvSpPr/>
          <p:nvPr/>
        </p:nvSpPr>
        <p:spPr>
          <a:xfrm>
            <a:off x="1003300" y="6172200"/>
            <a:ext cx="8866017" cy="21410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>
            <a:spAutoFit/>
          </a:bodyPr>
          <a:lstStyle/>
          <a:p>
            <a:pPr lvl="2" indent="0" defTabSz="546100">
              <a:lnSpc>
                <a:spcPct val="80000"/>
              </a:lnSpc>
              <a:spcBef>
                <a:spcPts val="1400"/>
              </a:spcBef>
              <a:defRPr sz="1800"/>
            </a:pPr>
            <a:r>
              <a:rPr lang="en-US" sz="3400" spc="-34" dirty="0" smtClean="0">
                <a:solidFill>
                  <a:srgbClr val="606060"/>
                </a:solidFill>
                <a:latin typeface="Vista Sans OT Light"/>
                <a:ea typeface="Vista Sans OT Light"/>
                <a:cs typeface="Vista Sans OT Light"/>
                <a:sym typeface="Vista Sans OT Light"/>
              </a:rPr>
              <a:t>Denis Blouin</a:t>
            </a:r>
            <a:endParaRPr sz="3400" spc="-34" dirty="0">
              <a:solidFill>
                <a:srgbClr val="606060"/>
              </a:solidFill>
              <a:latin typeface="Vista Sans OT Light"/>
              <a:ea typeface="Vista Sans OT Light"/>
              <a:cs typeface="Vista Sans OT Light"/>
              <a:sym typeface="Vista Sans OT Light"/>
            </a:endParaRPr>
          </a:p>
          <a:p>
            <a:pPr lvl="2" indent="0" defTabSz="546100">
              <a:lnSpc>
                <a:spcPct val="80000"/>
              </a:lnSpc>
              <a:spcBef>
                <a:spcPts val="1400"/>
              </a:spcBef>
              <a:defRPr sz="1800"/>
            </a:pPr>
            <a:r>
              <a:rPr lang="en-US" sz="3400" spc="-34" dirty="0" smtClean="0">
                <a:solidFill>
                  <a:srgbClr val="606060"/>
                </a:solidFill>
                <a:latin typeface="Vista Sans OT Light"/>
                <a:ea typeface="Vista Sans OT Light"/>
                <a:cs typeface="Vista Sans OT Light"/>
                <a:sym typeface="Vista Sans OT Light"/>
              </a:rPr>
              <a:t>Belden</a:t>
            </a:r>
            <a:endParaRPr sz="3400" spc="-34" dirty="0">
              <a:solidFill>
                <a:srgbClr val="606060"/>
              </a:solidFill>
              <a:latin typeface="Vista Sans OT Light"/>
              <a:ea typeface="Vista Sans OT Light"/>
              <a:cs typeface="Vista Sans OT Light"/>
              <a:sym typeface="Vista Sans OT Light"/>
            </a:endParaRPr>
          </a:p>
          <a:p>
            <a:pPr lvl="2" indent="0" defTabSz="546100">
              <a:lnSpc>
                <a:spcPct val="80000"/>
              </a:lnSpc>
              <a:spcBef>
                <a:spcPts val="1400"/>
              </a:spcBef>
              <a:defRPr sz="1800"/>
            </a:pPr>
            <a:r>
              <a:rPr lang="en-US" sz="3400" spc="-34" dirty="0" smtClean="0">
                <a:solidFill>
                  <a:srgbClr val="606060"/>
                </a:solidFill>
                <a:latin typeface="Vista Sans OT Light"/>
                <a:ea typeface="Vista Sans OT Light"/>
                <a:cs typeface="Vista Sans OT Light"/>
                <a:sym typeface="Vista Sans OT Light"/>
              </a:rPr>
              <a:t>Product Line Manager, Infrastructure Solutions</a:t>
            </a:r>
          </a:p>
          <a:p>
            <a:pPr lvl="2" indent="0" defTabSz="546100">
              <a:lnSpc>
                <a:spcPct val="80000"/>
              </a:lnSpc>
              <a:spcBef>
                <a:spcPts val="1400"/>
              </a:spcBef>
              <a:defRPr sz="1800"/>
            </a:pPr>
            <a:r>
              <a:rPr lang="en-US" sz="1800" spc="-34" dirty="0" smtClean="0">
                <a:solidFill>
                  <a:srgbClr val="606060"/>
                </a:solidFill>
                <a:latin typeface="Vista Sans OT Light"/>
                <a:ea typeface="Vista Sans OT Light"/>
                <a:cs typeface="Vista Sans OT Light"/>
                <a:sym typeface="Vista Sans OT Light"/>
                <a:hlinkClick r:id="rId2"/>
              </a:rPr>
              <a:t>d</a:t>
            </a:r>
            <a:r>
              <a:rPr lang="en-US" sz="1800" spc="-34" dirty="0" smtClean="0">
                <a:solidFill>
                  <a:srgbClr val="606060"/>
                </a:solidFill>
                <a:latin typeface="Vista Sans OT Light"/>
                <a:ea typeface="Vista Sans OT Light"/>
                <a:cs typeface="Vista Sans OT Light"/>
                <a:sym typeface="Vista Sans OT Light"/>
                <a:hlinkClick r:id="rId2"/>
              </a:rPr>
              <a:t>enis.blouin@belden.com</a:t>
            </a:r>
            <a:r>
              <a:rPr lang="en-US" sz="1800" spc="-34" dirty="0" smtClean="0">
                <a:solidFill>
                  <a:srgbClr val="606060"/>
                </a:solidFill>
                <a:latin typeface="Vista Sans OT Light"/>
                <a:ea typeface="Vista Sans OT Light"/>
                <a:cs typeface="Vista Sans OT Light"/>
                <a:sym typeface="Vista Sans OT Light"/>
              </a:rPr>
              <a:t>, 803-493-2634</a:t>
            </a:r>
            <a:endParaRPr sz="1800" spc="-34" dirty="0">
              <a:solidFill>
                <a:srgbClr val="606060"/>
              </a:solidFill>
              <a:latin typeface="Vista Sans OT Light"/>
              <a:ea typeface="Vista Sans OT Light"/>
              <a:cs typeface="Vista Sans OT Light"/>
              <a:sym typeface="Vista Sans OT Ligh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19” mount </a:t>
            </a:r>
            <a:r>
              <a:rPr lang="en-US" dirty="0" err="1" smtClean="0"/>
              <a:t>std</a:t>
            </a:r>
            <a:r>
              <a:rPr lang="en-US" dirty="0" smtClean="0"/>
              <a:t> </a:t>
            </a:r>
            <a:r>
              <a:rPr lang="en-US" dirty="0"/>
              <a:t>… </a:t>
            </a:r>
            <a:r>
              <a:rPr lang="en-US" dirty="0" smtClean="0"/>
              <a:t>EIA-310-E (1934 &gt; 2005)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196" y="1365965"/>
            <a:ext cx="4795300" cy="6635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839" y="1531291"/>
            <a:ext cx="8651825" cy="596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3809860" y="1531291"/>
            <a:ext cx="1950720" cy="11600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498" tIns="81249" rIns="162498" bIns="81249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8490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690" y="1835050"/>
            <a:ext cx="8926226" cy="661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12731" y="242440"/>
            <a:ext cx="15702667" cy="867833"/>
          </a:xfrm>
        </p:spPr>
        <p:txBody>
          <a:bodyPr/>
          <a:lstStyle/>
          <a:p>
            <a:r>
              <a:rPr lang="en-US" altLang="en-US" sz="3200" dirty="0"/>
              <a:t>Broader adoption … leveraging existing infrastructure; at your own pace </a:t>
            </a:r>
            <a:r>
              <a:rPr lang="en-US" altLang="en-US" sz="3200" dirty="0" smtClean="0"/>
              <a:t>…</a:t>
            </a:r>
            <a:br>
              <a:rPr lang="en-US" altLang="en-US" sz="3200" dirty="0" smtClean="0"/>
            </a:br>
            <a:r>
              <a:rPr lang="en-US" altLang="en-US" sz="2400" dirty="0" smtClean="0"/>
              <a:t>Allowing installed rack to be converted to OCP standard … </a:t>
            </a:r>
            <a:br>
              <a:rPr lang="en-US" altLang="en-US" sz="2400" dirty="0" smtClean="0"/>
            </a:br>
            <a:r>
              <a:rPr lang="en-US" altLang="en-US" sz="2400" dirty="0" smtClean="0"/>
              <a:t>Most installed rack in last 2-3 years are wider (28-30”) and deeper (48”), prone to conversion to OCP compatibility 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7866584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409" y="1383949"/>
            <a:ext cx="5236605" cy="684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1145" y="2344888"/>
            <a:ext cx="4267200" cy="5312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212731" y="242440"/>
            <a:ext cx="15702667" cy="867833"/>
          </a:xfrm>
        </p:spPr>
        <p:txBody>
          <a:bodyPr/>
          <a:lstStyle/>
          <a:p>
            <a:r>
              <a:rPr lang="en-US" altLang="en-US" sz="3200" dirty="0"/>
              <a:t>Broader adoption … industry specific security </a:t>
            </a:r>
            <a:r>
              <a:rPr lang="en-US" altLang="en-US" sz="3200" dirty="0" smtClean="0"/>
              <a:t>regulations</a:t>
            </a:r>
            <a:br>
              <a:rPr lang="en-US" altLang="en-US" sz="3200" dirty="0" smtClean="0"/>
            </a:br>
            <a:r>
              <a:rPr lang="en-US" altLang="en-US" sz="3200" dirty="0" smtClean="0"/>
              <a:t>Rack allowing meeting specific security, access requirements</a:t>
            </a:r>
            <a:endParaRPr lang="en-US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1293724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60" y="1270222"/>
            <a:ext cx="8473248" cy="6333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9111" y="1274789"/>
            <a:ext cx="6524978" cy="634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212731" y="242440"/>
            <a:ext cx="15702667" cy="867833"/>
          </a:xfrm>
        </p:spPr>
        <p:txBody>
          <a:bodyPr/>
          <a:lstStyle/>
          <a:p>
            <a:r>
              <a:rPr lang="en-US" altLang="en-US" sz="3200" dirty="0"/>
              <a:t>Broader </a:t>
            </a:r>
            <a:r>
              <a:rPr lang="en-US" altLang="en-US" sz="3200" dirty="0" smtClean="0"/>
              <a:t>OCP adoption </a:t>
            </a:r>
            <a:r>
              <a:rPr lang="en-US" altLang="en-US" sz="3200" dirty="0"/>
              <a:t>… </a:t>
            </a:r>
            <a:r>
              <a:rPr lang="en-US" altLang="en-US" sz="3200" dirty="0" smtClean="0"/>
              <a:t>cooling and </a:t>
            </a:r>
            <a:r>
              <a:rPr lang="en-US" altLang="en-US" sz="3200" dirty="0"/>
              <a:t>air handling compatibility </a:t>
            </a:r>
            <a:r>
              <a:rPr lang="en-US" altLang="en-US" sz="3200" dirty="0" smtClean="0"/>
              <a:t>…</a:t>
            </a:r>
            <a:br>
              <a:rPr lang="en-US" altLang="en-US" sz="3200" dirty="0" smtClean="0"/>
            </a:br>
            <a:r>
              <a:rPr lang="en-US" altLang="en-US" sz="3200" dirty="0" smtClean="0"/>
              <a:t>rack allowing integration into various cooling approach …</a:t>
            </a:r>
            <a:endParaRPr lang="en-US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9255977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1812" y="1624095"/>
            <a:ext cx="10738050" cy="7126267"/>
          </a:xfrm>
        </p:spPr>
        <p:txBody>
          <a:bodyPr>
            <a:normAutofit/>
          </a:bodyPr>
          <a:lstStyle/>
          <a:p>
            <a:r>
              <a:rPr lang="en-US" sz="4400" dirty="0" smtClean="0"/>
              <a:t>Compliant with EAI &amp; Open rack standard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4000" dirty="0" smtClean="0"/>
              <a:t>28”W x 48”D x 89”H (40 OU – 48 RU)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4000" dirty="0" smtClean="0"/>
              <a:t>710mm x 1220mm x 2260mm</a:t>
            </a:r>
          </a:p>
          <a:p>
            <a:r>
              <a:rPr lang="en-US" sz="4400" dirty="0" smtClean="0"/>
              <a:t>Field conversion EIA&gt;OCP&gt;EIA&gt;OCP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4000" dirty="0" smtClean="0"/>
              <a:t>+/- 40 min. operation</a:t>
            </a:r>
          </a:p>
          <a:p>
            <a:r>
              <a:rPr lang="en-US" sz="4400" dirty="0" smtClean="0"/>
              <a:t>1000 kg dynamic load capacity, 1350 kg static load (on going testing)</a:t>
            </a:r>
          </a:p>
          <a:p>
            <a:endParaRPr lang="en-US" sz="4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/>
              <a:t>Belden Open </a:t>
            </a:r>
            <a:r>
              <a:rPr lang="en-US" sz="5400" dirty="0" smtClean="0"/>
              <a:t>Bridge Rack - OBR</a:t>
            </a:r>
            <a:endParaRPr lang="en-US" sz="5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0725" y="343005"/>
            <a:ext cx="4067594" cy="7745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51403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290" y="1167940"/>
            <a:ext cx="11328756" cy="7412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6670" y="95987"/>
            <a:ext cx="14312279" cy="723796"/>
          </a:xfrm>
        </p:spPr>
        <p:txBody>
          <a:bodyPr/>
          <a:lstStyle/>
          <a:p>
            <a:r>
              <a:rPr lang="en-US" sz="3200" dirty="0" smtClean="0"/>
              <a:t>OBR rack conversion components …</a:t>
            </a:r>
            <a:br>
              <a:rPr lang="en-US" sz="3200" dirty="0" smtClean="0"/>
            </a:br>
            <a:r>
              <a:rPr lang="en-US" sz="3200" dirty="0" smtClean="0"/>
              <a:t>Quick conversion from EIA to OCP ….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77062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146670" y="95987"/>
            <a:ext cx="14312279" cy="723796"/>
          </a:xfrm>
        </p:spPr>
        <p:txBody>
          <a:bodyPr/>
          <a:lstStyle/>
          <a:p>
            <a:r>
              <a:rPr lang="en-US" sz="3200" dirty="0"/>
              <a:t>Key OCP dimensions</a:t>
            </a:r>
            <a:r>
              <a:rPr lang="en-US" sz="3200" dirty="0" smtClean="0"/>
              <a:t>…</a:t>
            </a:r>
            <a:br>
              <a:rPr lang="en-US" sz="3200" dirty="0" smtClean="0"/>
            </a:br>
            <a:r>
              <a:rPr lang="en-US" sz="3200" dirty="0" smtClean="0"/>
              <a:t>front to rear relative rail positioning critical, major difference to EIA-310</a:t>
            </a:r>
            <a:endParaRPr lang="en-US" sz="3200" dirty="0"/>
          </a:p>
        </p:txBody>
      </p:sp>
      <p:sp>
        <p:nvSpPr>
          <p:cNvPr id="8" name="Title 2"/>
          <p:cNvSpPr txBox="1">
            <a:spLocks/>
          </p:cNvSpPr>
          <p:nvPr/>
        </p:nvSpPr>
        <p:spPr bwMode="auto">
          <a:xfrm>
            <a:off x="9376730" y="866106"/>
            <a:ext cx="6011468" cy="7237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162498" tIns="81249" rIns="162498" bIns="81249" numCol="1" anchor="t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en-US" sz="2400" b="1" kern="1200" dirty="0" smtClean="0">
                <a:solidFill>
                  <a:schemeClr val="accent1"/>
                </a:solidFill>
                <a:effectLst/>
                <a:latin typeface="Arial" charset="0"/>
                <a:ea typeface="+mn-ea"/>
                <a:cs typeface="+mn-cs"/>
              </a:defRPr>
            </a:lvl1pPr>
            <a:lvl2pPr algn="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2pPr>
            <a:lvl3pPr algn="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3pPr>
            <a:lvl4pPr algn="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4pPr>
            <a:lvl5pPr algn="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457200" algn="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914400" algn="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1371600" algn="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1828800" algn="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200" dirty="0"/>
              <a:t>Open Rack Cross Section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9376731" y="1427958"/>
            <a:ext cx="3919022" cy="655983"/>
          </a:xfrm>
          <a:prstGeom prst="rect">
            <a:avLst/>
          </a:prstGeom>
          <a:noFill/>
        </p:spPr>
        <p:txBody>
          <a:bodyPr wrap="none" lIns="162498" tIns="81249" rIns="162498" bIns="81249" rtlCol="0">
            <a:spAutoFit/>
          </a:bodyPr>
          <a:lstStyle/>
          <a:p>
            <a:r>
              <a:rPr lang="en-US" sz="1600" dirty="0"/>
              <a:t>Ref. Open Rack Standard V1.1</a:t>
            </a:r>
            <a:r>
              <a:rPr lang="en-US" sz="1600" dirty="0"/>
              <a:t>,</a:t>
            </a:r>
            <a:endParaRPr lang="en-US" sz="1600" dirty="0"/>
          </a:p>
          <a:p>
            <a:r>
              <a:rPr lang="en-US" sz="1600" dirty="0"/>
              <a:t>p.8 Figure 6: Open Rack Cross-Section</a:t>
            </a:r>
            <a:endParaRPr lang="en-US" sz="1600" dirty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0236" y="2435565"/>
            <a:ext cx="7557753" cy="4930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55" y="2674359"/>
            <a:ext cx="8132197" cy="4719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73153" y="1707105"/>
            <a:ext cx="3679639" cy="655983"/>
          </a:xfrm>
          <a:prstGeom prst="rect">
            <a:avLst/>
          </a:prstGeom>
          <a:noFill/>
        </p:spPr>
        <p:txBody>
          <a:bodyPr wrap="none" lIns="162498" tIns="81249" rIns="162498" bIns="81249" rtlCol="0">
            <a:spAutoFit/>
          </a:bodyPr>
          <a:lstStyle/>
          <a:p>
            <a:r>
              <a:rPr lang="en-US" sz="1600" dirty="0"/>
              <a:t>Ref. Open Rack Standard V1.1</a:t>
            </a:r>
            <a:r>
              <a:rPr lang="en-US" sz="1600" dirty="0"/>
              <a:t>,</a:t>
            </a:r>
            <a:endParaRPr lang="en-US" sz="1600" dirty="0"/>
          </a:p>
          <a:p>
            <a:r>
              <a:rPr lang="en-US" sz="1600" dirty="0"/>
              <a:t>p.6 Figure 3: Open Rack Front Detail</a:t>
            </a:r>
            <a:endParaRPr lang="en-US" sz="1600" dirty="0"/>
          </a:p>
        </p:txBody>
      </p:sp>
      <p:sp>
        <p:nvSpPr>
          <p:cNvPr id="13" name="Title 2"/>
          <p:cNvSpPr txBox="1">
            <a:spLocks/>
          </p:cNvSpPr>
          <p:nvPr/>
        </p:nvSpPr>
        <p:spPr bwMode="auto">
          <a:xfrm>
            <a:off x="122228" y="1208458"/>
            <a:ext cx="4737045" cy="7237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162498" tIns="81249" rIns="162498" bIns="81249" numCol="1" anchor="t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en-US" sz="2400" b="1" kern="1200" dirty="0" smtClean="0">
                <a:solidFill>
                  <a:schemeClr val="accent1"/>
                </a:solidFill>
                <a:effectLst/>
                <a:latin typeface="Arial" charset="0"/>
                <a:ea typeface="+mn-ea"/>
                <a:cs typeface="+mn-cs"/>
              </a:defRPr>
            </a:lvl1pPr>
            <a:lvl2pPr algn="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2pPr>
            <a:lvl3pPr algn="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3pPr>
            <a:lvl4pPr algn="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4pPr>
            <a:lvl5pPr algn="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457200" algn="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914400" algn="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1371600" algn="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1828800" algn="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200" dirty="0"/>
              <a:t>Rack Columns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428460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Vista Sans OT Medium"/>
        <a:ea typeface="Vista Sans OT Medium"/>
        <a:cs typeface="Vista Sans OT Medium"/>
      </a:majorFont>
      <a:minorFont>
        <a:latin typeface="Vista Sans OT Medium"/>
        <a:ea typeface="Vista Sans OT Medium"/>
        <a:cs typeface="Vista Sans OT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BC300"/>
        </a:solidFill>
        <a:ln w="25400" cap="flat">
          <a:noFill/>
          <a:miter lim="400000"/>
        </a:ln>
        <a:effectLst/>
      </a:spPr>
      <a:bodyPr rot="0" spcFirstLastPara="1" vertOverflow="overflow" horzOverflow="overflow" vert="horz" wrap="square" lIns="25400" tIns="25400" rIns="25400" bIns="25400" numCol="1" spcCol="38100" rtlCol="0" anchor="ctr">
        <a:spAutoFit/>
      </a:bodyPr>
      <a:lstStyle>
        <a:defPPr marL="0" marR="0" indent="0" algn="ctr" defTabSz="3810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Vista Sans O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FBC3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Vista Sans OT Medium"/>
        <a:ea typeface="Vista Sans OT Medium"/>
        <a:cs typeface="Vista Sans OT Medium"/>
      </a:majorFont>
      <a:minorFont>
        <a:latin typeface="Vista Sans OT Medium"/>
        <a:ea typeface="Vista Sans OT Medium"/>
        <a:cs typeface="Vista Sans OT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BC300"/>
        </a:solidFill>
        <a:ln w="25400" cap="flat">
          <a:noFill/>
          <a:miter lim="400000"/>
        </a:ln>
        <a:effectLst/>
      </a:spPr>
      <a:bodyPr rot="0" spcFirstLastPara="1" vertOverflow="overflow" horzOverflow="overflow" vert="horz" wrap="square" lIns="25400" tIns="25400" rIns="25400" bIns="25400" numCol="1" spcCol="38100" rtlCol="0" anchor="ctr">
        <a:spAutoFit/>
      </a:bodyPr>
      <a:lstStyle>
        <a:defPPr marL="0" marR="0" indent="0" algn="ctr" defTabSz="3810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Vista Sans O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FBC3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215</Words>
  <Application>Microsoft Office PowerPoint</Application>
  <PresentationFormat>Custom</PresentationFormat>
  <Paragraphs>38</Paragraphs>
  <Slides>12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White</vt:lpstr>
      <vt:lpstr>PowerPoint Presentation</vt:lpstr>
      <vt:lpstr>OCP</vt:lpstr>
      <vt:lpstr> 19” mount std … EIA-310-E (1934 &gt; 2005)</vt:lpstr>
      <vt:lpstr>Broader adoption … leveraging existing infrastructure; at your own pace … Allowing installed rack to be converted to OCP standard …  Most installed rack in last 2-3 years are wider (28-30”) and deeper (48”), prone to conversion to OCP compatibility </vt:lpstr>
      <vt:lpstr>Broader adoption … industry specific security regulations Rack allowing meeting specific security, access requirements</vt:lpstr>
      <vt:lpstr>Broader OCP adoption … cooling and air handling compatibility … rack allowing integration into various cooling approach …</vt:lpstr>
      <vt:lpstr>Belden Open Bridge Rack - OBR</vt:lpstr>
      <vt:lpstr>OBR rack conversion components … Quick conversion from EIA to OCP …. </vt:lpstr>
      <vt:lpstr>Key OCP dimensions… front to rear relative rail positioning critical, major difference to EIA-310</vt:lpstr>
      <vt:lpstr>Belden Open Bridge Rack - OBR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Denis</dc:creator>
  <cp:lastModifiedBy>Denis</cp:lastModifiedBy>
  <cp:revision>4</cp:revision>
  <dcterms:modified xsi:type="dcterms:W3CDTF">2015-03-23T16:09:25Z</dcterms:modified>
</cp:coreProperties>
</file>