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7" r:id="rId2"/>
    <p:sldId id="256" r:id="rId3"/>
    <p:sldId id="260" r:id="rId4"/>
    <p:sldId id="268" r:id="rId5"/>
    <p:sldId id="269" r:id="rId6"/>
    <p:sldId id="277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6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o" initials="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A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Vista Sans OT Reg"/>
          <a:ea typeface="Vista Sans OT Reg"/>
          <a:cs typeface="Vista Sans OT Reg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D8DFEA"/>
          </a:solidFill>
        </a:fill>
      </a:tcStyle>
    </a:firstCol>
    <a:la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lastRow>
    <a:fir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12" y="-568"/>
      </p:cViewPr>
      <p:guideLst>
        <p:guide orient="horz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1213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>
        <a:latin typeface="Vista Sans OT Reg"/>
        <a:ea typeface="Vista Sans OT Reg"/>
        <a:cs typeface="Vista Sans OT Reg"/>
        <a:sym typeface="Vista Sans OT Reg"/>
      </a:defRPr>
    </a:lvl1pPr>
    <a:lvl2pPr indent="228600" defTabSz="546100" latinLnBrk="0">
      <a:defRPr>
        <a:latin typeface="Vista Sans OT Reg"/>
        <a:ea typeface="Vista Sans OT Reg"/>
        <a:cs typeface="Vista Sans OT Reg"/>
        <a:sym typeface="Vista Sans OT Reg"/>
      </a:defRPr>
    </a:lvl2pPr>
    <a:lvl3pPr indent="457200" defTabSz="546100" latinLnBrk="0">
      <a:defRPr>
        <a:latin typeface="Vista Sans OT Reg"/>
        <a:ea typeface="Vista Sans OT Reg"/>
        <a:cs typeface="Vista Sans OT Reg"/>
        <a:sym typeface="Vista Sans OT Reg"/>
      </a:defRPr>
    </a:lvl3pPr>
    <a:lvl4pPr indent="685800" defTabSz="546100" latinLnBrk="0">
      <a:defRPr>
        <a:latin typeface="Vista Sans OT Reg"/>
        <a:ea typeface="Vista Sans OT Reg"/>
        <a:cs typeface="Vista Sans OT Reg"/>
        <a:sym typeface="Vista Sans OT Reg"/>
      </a:defRPr>
    </a:lvl4pPr>
    <a:lvl5pPr indent="914400" defTabSz="546100" latinLnBrk="0">
      <a:defRPr>
        <a:latin typeface="Vista Sans OT Reg"/>
        <a:ea typeface="Vista Sans OT Reg"/>
        <a:cs typeface="Vista Sans OT Reg"/>
        <a:sym typeface="Vista Sans OT Reg"/>
      </a:defRPr>
    </a:lvl5pPr>
    <a:lvl6pPr indent="1143000" defTabSz="546100" latinLnBrk="0">
      <a:defRPr>
        <a:latin typeface="Vista Sans OT Reg"/>
        <a:ea typeface="Vista Sans OT Reg"/>
        <a:cs typeface="Vista Sans OT Reg"/>
        <a:sym typeface="Vista Sans OT Reg"/>
      </a:defRPr>
    </a:lvl6pPr>
    <a:lvl7pPr indent="1371600" defTabSz="546100" latinLnBrk="0">
      <a:defRPr>
        <a:latin typeface="Vista Sans OT Reg"/>
        <a:ea typeface="Vista Sans OT Reg"/>
        <a:cs typeface="Vista Sans OT Reg"/>
        <a:sym typeface="Vista Sans OT Reg"/>
      </a:defRPr>
    </a:lvl7pPr>
    <a:lvl8pPr indent="1600200" defTabSz="546100" latinLnBrk="0">
      <a:defRPr>
        <a:latin typeface="Vista Sans OT Reg"/>
        <a:ea typeface="Vista Sans OT Reg"/>
        <a:cs typeface="Vista Sans OT Reg"/>
        <a:sym typeface="Vista Sans OT Reg"/>
      </a:defRPr>
    </a:lvl8pPr>
    <a:lvl9pPr indent="1828800" defTabSz="546100" latinLnBrk="0">
      <a:defRPr>
        <a:latin typeface="Vista Sans OT Reg"/>
        <a:ea typeface="Vista Sans OT Reg"/>
        <a:cs typeface="Vista Sans OT Reg"/>
        <a:sym typeface="Vista Sans OT Reg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27407"/>
          <a:stretch/>
        </p:blipFill>
        <p:spPr>
          <a:xfrm>
            <a:off x="-1" y="-153950"/>
            <a:ext cx="24384001" cy="9956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asted-image.pdf"/>
          <p:cNvPicPr>
            <a:picLocks noChangeAspect="1"/>
          </p:cNvPicPr>
          <p:nvPr/>
        </p:nvPicPr>
        <p:blipFill>
          <a:blip r:embed="rId3">
            <a:alphaModFix amt="57962"/>
            <a:extLst/>
          </a:blip>
          <a:stretch>
            <a:fillRect/>
          </a:stretch>
        </p:blipFill>
        <p:spPr>
          <a:xfrm>
            <a:off x="-2142014" y="-2628907"/>
            <a:ext cx="6794343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6932616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6272" y="1668334"/>
            <a:ext cx="2976526" cy="2979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13550672" y="3040092"/>
            <a:ext cx="4092670" cy="4097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710" y="10689139"/>
            <a:ext cx="18656300" cy="1308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rgbClr val="8BC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alphaModFix amt="6453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3">
            <a:alphaModFix amt="40073"/>
            <a:extLst/>
          </a:blip>
          <a:stretch>
            <a:fillRect/>
          </a:stretch>
        </p:blipFill>
        <p:spPr>
          <a:xfrm>
            <a:off x="-2142014" y="3340093"/>
            <a:ext cx="6794343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963616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3">
            <a:alphaModFix amt="53671"/>
            <a:extLst/>
          </a:blip>
          <a:stretch>
            <a:fillRect/>
          </a:stretch>
        </p:blipFill>
        <p:spPr>
          <a:xfrm>
            <a:off x="7005894" y="11193334"/>
            <a:ext cx="4710486" cy="471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9745674" y="-952107"/>
            <a:ext cx="4092670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485900" y="3145323"/>
            <a:ext cx="22264688" cy="3762237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ClrTx/>
              <a:buSzTx/>
              <a:buNone/>
              <a:defRPr sz="12000" b="1" i="0" spc="-133">
                <a:solidFill>
                  <a:srgbClr val="FFFFFF"/>
                </a:solidFill>
                <a:latin typeface="Arial Narrow"/>
                <a:ea typeface="+mn-ea"/>
                <a:cs typeface="Arial Narrow"/>
                <a:sym typeface="Berthold Akzidenz Grotesk BE Bold Condensed"/>
              </a:defRPr>
            </a:lvl1pPr>
          </a:lstStyle>
          <a:p>
            <a:r>
              <a:rPr dirty="0" smtClean="0"/>
              <a:t>Presentation Title</a:t>
            </a:r>
            <a:endParaRPr dirty="0"/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1485900" y="6936764"/>
            <a:ext cx="22264688" cy="27236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6000" spc="-72">
                <a:solidFill>
                  <a:srgbClr val="FFFFFF"/>
                </a:solidFill>
                <a:latin typeface="Arial"/>
                <a:ea typeface="Avenir Medium"/>
                <a:cs typeface="Arial"/>
                <a:sym typeface="Avenir Medium"/>
              </a:defRPr>
            </a:lvl1pPr>
          </a:lstStyle>
          <a:p>
            <a:r>
              <a:rPr dirty="0"/>
              <a:t>Presentation Subtitle</a:t>
            </a:r>
          </a:p>
        </p:txBody>
      </p:sp>
      <p:pic>
        <p:nvPicPr>
          <p:cNvPr id="4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7459" y="1638208"/>
            <a:ext cx="5486644" cy="683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idx="13"/>
          </p:nvPr>
        </p:nvSpPr>
        <p:spPr>
          <a:xfrm>
            <a:off x="1525359" y="5484488"/>
            <a:ext cx="21584702" cy="4473019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marL="0" indent="0" defTabSz="825500">
              <a:lnSpc>
                <a:spcPct val="150000"/>
              </a:lnSpc>
              <a:spcBef>
                <a:spcPts val="5900"/>
              </a:spcBef>
              <a:buClrTx/>
              <a:buSzTx/>
              <a:buNone/>
              <a:defRPr sz="4800" spc="0">
                <a:solidFill>
                  <a:srgbClr val="53585F"/>
                </a:solidFill>
                <a:latin typeface="Arial"/>
                <a:ea typeface="Avenir Book"/>
                <a:cs typeface="Arial"/>
                <a:sym typeface="Avenir Book"/>
              </a:defRPr>
            </a:lvl1pPr>
          </a:lstStyle>
          <a:p>
            <a:r>
              <a:rPr dirty="0"/>
              <a:t>Lorem ipsum dolor sit amet, higlighted text adipiscing elit. Ut vulputate pharetra felis, nec faucibus dolor lacinia vitae. Morbi nec orci accumsan, feugiat neque sed, malesuada eros. Donec a lorem magna. Quisque dictum ipsum lacus, eu feugiat velit rhoncus ut. Vivamus gravida neque mauris, congue finibus.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sz="quarter" idx="14"/>
          </p:nvPr>
        </p:nvSpPr>
        <p:spPr>
          <a:xfrm>
            <a:off x="1485900" y="2740025"/>
            <a:ext cx="22258474" cy="16291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500"/>
              </a:spcBef>
              <a:buClrTx/>
              <a:buSzTx/>
              <a:buNone/>
              <a:defRPr sz="5500" spc="-64">
                <a:solidFill>
                  <a:srgbClr val="8CC558"/>
                </a:solidFill>
                <a:latin typeface="Arial"/>
                <a:ea typeface="Avenir Book"/>
                <a:cs typeface="Arial"/>
                <a:sym typeface="Avenir Book"/>
              </a:defRPr>
            </a:lvl1pPr>
          </a:lstStyle>
          <a:p>
            <a:r>
              <a:rPr dirty="0"/>
              <a:t>Subtitle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5"/>
          </p:nvPr>
        </p:nvSpPr>
        <p:spPr>
          <a:xfrm>
            <a:off x="1485900" y="76200"/>
            <a:ext cx="22258474" cy="2893020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ClrTx/>
              <a:buSzTx/>
              <a:buNone/>
              <a:defRPr sz="11000" b="1" i="0" spc="-119">
                <a:latin typeface="Arial Narrow"/>
                <a:ea typeface="+mn-ea"/>
                <a:cs typeface="Arial Narrow"/>
                <a:sym typeface="Berthold Akzidenz Grotesk BE Bold Condensed"/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22430841" y="12973050"/>
            <a:ext cx="679220" cy="3520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ersiti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ng"/>
          <p:cNvPicPr>
            <a:picLocks noChangeAspect="1"/>
          </p:cNvPicPr>
          <p:nvPr userDrawn="1"/>
        </p:nvPicPr>
        <p:blipFill rotWithShape="1">
          <a:blip r:embed="rId2">
            <a:alphaModFix amt="71410"/>
            <a:extLst/>
          </a:blip>
          <a:srcRect b="10370"/>
          <a:stretch/>
        </p:blipFill>
        <p:spPr>
          <a:xfrm>
            <a:off x="0" y="1422400"/>
            <a:ext cx="24384000" cy="1229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pasted-image.pdf"/>
          <p:cNvPicPr>
            <a:picLocks noChangeAspect="1"/>
          </p:cNvPicPr>
          <p:nvPr/>
        </p:nvPicPr>
        <p:blipFill>
          <a:blip r:embed="rId3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asted-image.pdf"/>
          <p:cNvPicPr>
            <a:picLocks noChangeAspect="1"/>
          </p:cNvPicPr>
          <p:nvPr/>
        </p:nvPicPr>
        <p:blipFill>
          <a:blip r:embed="rId3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>
            <a:picLocks noChangeAspect="1"/>
          </p:cNvPicPr>
          <p:nvPr/>
        </p:nvPicPr>
        <p:blipFill>
          <a:blip r:embed="rId3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>
            <a:spLocks noGrp="1"/>
          </p:cNvSpPr>
          <p:nvPr>
            <p:ph type="body" sz="quarter" idx="14"/>
          </p:nvPr>
        </p:nvSpPr>
        <p:spPr>
          <a:xfrm>
            <a:off x="1485900" y="5991225"/>
            <a:ext cx="21412200" cy="17335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ClrTx/>
              <a:buSzTx/>
              <a:buNone/>
              <a:defRPr sz="13500" b="1" i="0" spc="-133">
                <a:latin typeface="Arial Narrow"/>
                <a:ea typeface="+mn-ea"/>
                <a:cs typeface="Arial Narrow"/>
                <a:sym typeface="Berthold Akzidenz Grotesk BE Bold Condensed"/>
              </a:defRPr>
            </a:lvl1pPr>
          </a:lstStyle>
          <a:p>
            <a:r>
              <a:rPr dirty="0"/>
              <a:t>Interstitial Slide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ng"/>
          <p:cNvPicPr>
            <a:picLocks noChangeAspect="1"/>
          </p:cNvPicPr>
          <p:nvPr/>
        </p:nvPicPr>
        <p:blipFill rotWithShape="1">
          <a:blip r:embed="rId9">
            <a:alphaModFix amt="71410"/>
            <a:extLst/>
          </a:blip>
          <a:srcRect b="9832"/>
          <a:stretch/>
        </p:blipFill>
        <p:spPr>
          <a:xfrm>
            <a:off x="0" y="1422400"/>
            <a:ext cx="24384000" cy="12367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>
            <a:picLocks noChangeAspect="1"/>
          </p:cNvPicPr>
          <p:nvPr/>
        </p:nvPicPr>
        <p:blipFill>
          <a:blip r:embed="rId10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>
          <a:blip r:embed="rId10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10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19977" y="4065718"/>
            <a:ext cx="12144046" cy="55845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485900" y="94605"/>
            <a:ext cx="22264688" cy="290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 anchorCtr="0"/>
          <a:lstStyle/>
          <a:p>
            <a:r>
              <a:rPr dirty="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2328240" y="3731493"/>
            <a:ext cx="20569859" cy="1005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spcBef>
                <a:spcPts val="1500"/>
              </a:spcBef>
              <a:buClrTx/>
            </a:lvl2pPr>
            <a:lvl3pPr marL="766859" indent="-258859">
              <a:spcBef>
                <a:spcPts val="1200"/>
              </a:spcBef>
              <a:buClrTx/>
              <a:defRPr sz="5600" spc="-56"/>
            </a:lvl3pPr>
            <a:lvl4pPr marL="1021164" indent="-266656">
              <a:spcBef>
                <a:spcPts val="2400"/>
              </a:spcBef>
              <a:buClrTx/>
              <a:defRPr sz="5600" spc="-56"/>
            </a:lvl4pPr>
            <a:lvl5pPr marL="1264793" indent="-252089">
              <a:spcBef>
                <a:spcPts val="2400"/>
              </a:spcBef>
              <a:buClrTx/>
              <a:defRPr sz="3800" spc="-38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</p:sldLayoutIdLst>
  <p:transition xmlns:p14="http://schemas.microsoft.com/office/powerpoint/2010/main" spd="med"/>
  <p:txStyles>
    <p:titleStyle>
      <a:lvl1pPr marL="0" marR="0" indent="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none" spc="-90" baseline="0">
          <a:ln>
            <a:noFill/>
          </a:ln>
          <a:solidFill>
            <a:srgbClr val="606060"/>
          </a:solidFill>
          <a:uFillTx/>
          <a:latin typeface="Arial Narrow"/>
          <a:ea typeface="+mj-ea"/>
          <a:cs typeface="Arial Narrow"/>
          <a:sym typeface="Vista Sans OT Medium"/>
        </a:defRPr>
      </a:lvl1pPr>
      <a:lvl2pPr marL="0" marR="0" indent="228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2pPr>
      <a:lvl3pPr marL="0" marR="0" indent="457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3pPr>
      <a:lvl4pPr marL="0" marR="0" indent="685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4pPr>
      <a:lvl5pPr marL="0" marR="0" indent="9144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5pPr>
      <a:lvl6pPr marL="0" marR="0" indent="11430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6pPr>
      <a:lvl7pPr marL="0" marR="0" indent="1371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7pPr>
      <a:lvl8pPr marL="0" marR="0" indent="1600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8pPr>
      <a:lvl9pPr marL="0" marR="0" indent="1828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9pPr>
    </p:titleStyle>
    <p:bodyStyle>
      <a:lvl1pPr marL="322067" marR="0" indent="-322067" algn="l" defTabSz="819150" latinLnBrk="0">
        <a:lnSpc>
          <a:spcPct val="100000"/>
        </a:lnSpc>
        <a:spcBef>
          <a:spcPts val="600"/>
        </a:spcBef>
        <a:spcAft>
          <a:spcPts val="600"/>
        </a:spcAft>
        <a:buClr>
          <a:srgbClr val="8EC04F"/>
        </a:buClr>
        <a:buSzPct val="100000"/>
        <a:buFont typeface="Arial"/>
        <a:buChar char="•"/>
        <a:tabLst/>
        <a:defRPr sz="4800" b="0" i="0" u="none" strike="noStrike" cap="none" spc="-59" baseline="0">
          <a:ln>
            <a:noFill/>
          </a:ln>
          <a:solidFill>
            <a:srgbClr val="606060"/>
          </a:solidFill>
          <a:uFillTx/>
          <a:latin typeface="Arial"/>
          <a:ea typeface="Helvetica"/>
          <a:cs typeface="Arial"/>
          <a:sym typeface="Helvetica"/>
        </a:defRPr>
      </a:lvl1pPr>
      <a:lvl2pPr marL="600016" marR="0" indent="-358716" algn="l" defTabSz="819150" latinLnBrk="0">
        <a:lnSpc>
          <a:spcPct val="100000"/>
        </a:lnSpc>
        <a:spcBef>
          <a:spcPts val="600"/>
        </a:spcBef>
        <a:spcAft>
          <a:spcPts val="600"/>
        </a:spcAft>
        <a:buClrTx/>
        <a:buSzPct val="65000"/>
        <a:buFont typeface="Arial"/>
        <a:buChar char="•"/>
        <a:tabLst/>
        <a:defRPr sz="4400" b="0" i="0" u="none" strike="noStrike" cap="none" spc="-59" baseline="0">
          <a:ln>
            <a:noFill/>
          </a:ln>
          <a:solidFill>
            <a:srgbClr val="606060"/>
          </a:solidFill>
          <a:uFillTx/>
          <a:latin typeface="Arial"/>
          <a:ea typeface="Helvetica"/>
          <a:cs typeface="Arial"/>
          <a:sym typeface="Helvetica"/>
        </a:defRPr>
      </a:lvl2pPr>
      <a:lvl3pPr marL="766859" marR="0" indent="-258859" algn="l" defTabSz="819150" latinLnBrk="0">
        <a:lnSpc>
          <a:spcPct val="100000"/>
        </a:lnSpc>
        <a:spcBef>
          <a:spcPts val="600"/>
        </a:spcBef>
        <a:spcAft>
          <a:spcPts val="600"/>
        </a:spcAft>
        <a:buClrTx/>
        <a:buSzPct val="54999"/>
        <a:buFont typeface="Arial"/>
        <a:buChar char="•"/>
        <a:tabLst/>
        <a:defRPr sz="5400" b="0" i="0" u="none" strike="noStrike" cap="none" spc="-59" baseline="0">
          <a:ln>
            <a:noFill/>
          </a:ln>
          <a:solidFill>
            <a:srgbClr val="606060"/>
          </a:solidFill>
          <a:uFillTx/>
          <a:latin typeface="Arial"/>
          <a:ea typeface="Helvetica"/>
          <a:cs typeface="Arial"/>
          <a:sym typeface="Helvetica"/>
        </a:defRPr>
      </a:lvl3pPr>
      <a:lvl4pPr marL="1021164" marR="0" indent="-266656" algn="l" defTabSz="819150" latinLnBrk="0">
        <a:lnSpc>
          <a:spcPct val="100000"/>
        </a:lnSpc>
        <a:spcBef>
          <a:spcPts val="600"/>
        </a:spcBef>
        <a:spcAft>
          <a:spcPts val="600"/>
        </a:spcAft>
        <a:buClrTx/>
        <a:buSzPct val="45000"/>
        <a:buFont typeface="Arial"/>
        <a:buChar char="•"/>
        <a:tabLst/>
        <a:defRPr sz="5400" b="0" i="0" u="none" strike="noStrike" cap="none" spc="-59" baseline="0">
          <a:ln>
            <a:noFill/>
          </a:ln>
          <a:solidFill>
            <a:srgbClr val="606060"/>
          </a:solidFill>
          <a:uFillTx/>
          <a:latin typeface="Arial"/>
          <a:ea typeface="Helvetica"/>
          <a:cs typeface="Arial"/>
          <a:sym typeface="Helvetica"/>
        </a:defRPr>
      </a:lvl4pPr>
      <a:lvl5pPr marL="1264793" marR="0" indent="-252089" algn="l" defTabSz="819150" latinLnBrk="0">
        <a:lnSpc>
          <a:spcPct val="100000"/>
        </a:lnSpc>
        <a:spcBef>
          <a:spcPts val="600"/>
        </a:spcBef>
        <a:spcAft>
          <a:spcPts val="600"/>
        </a:spcAft>
        <a:buClrTx/>
        <a:buSzPct val="45000"/>
        <a:buFont typeface="Arial"/>
        <a:buChar char="•"/>
        <a:tabLst/>
        <a:defRPr sz="3600" b="0" i="0" u="none" strike="noStrike" cap="none" spc="-59" baseline="0">
          <a:ln>
            <a:noFill/>
          </a:ln>
          <a:solidFill>
            <a:srgbClr val="606060"/>
          </a:solidFill>
          <a:uFillTx/>
          <a:latin typeface="Arial"/>
          <a:ea typeface="Helvetica"/>
          <a:cs typeface="Arial"/>
          <a:sym typeface="Helvetica"/>
        </a:defRPr>
      </a:lvl5pPr>
      <a:lvl6pPr marL="1668935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6pPr>
      <a:lvl7pPr marL="1927130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7pPr>
      <a:lvl8pPr marL="2185326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8pPr>
      <a:lvl9pPr marL="2443522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1pPr>
      <a:lvl2pPr marL="0" marR="0" indent="228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2pPr>
      <a:lvl3pPr marL="0" marR="0" indent="457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3pPr>
      <a:lvl4pPr marL="0" marR="0" indent="685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4pPr>
      <a:lvl5pPr marL="0" marR="0" indent="9144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5pPr>
      <a:lvl6pPr marL="0" marR="0" indent="11430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6pPr>
      <a:lvl7pPr marL="0" marR="0" indent="1371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7pPr>
      <a:lvl8pPr marL="0" marR="0" indent="1600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8pPr>
      <a:lvl9pPr marL="0" marR="0" indent="1828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5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50G Multi-host </a:t>
            </a:r>
            <a:r>
              <a:rPr lang="en-US" dirty="0" smtClean="0"/>
              <a:t>         </a:t>
            </a:r>
            <a:r>
              <a:rPr lang="en-US" dirty="0"/>
              <a:t>100G </a:t>
            </a:r>
            <a:r>
              <a:rPr lang="en-US" dirty="0" err="1"/>
              <a:t>ToR</a:t>
            </a:r>
            <a:r>
              <a:rPr lang="en-US" dirty="0"/>
              <a:t> half port</a:t>
            </a:r>
          </a:p>
        </p:txBody>
      </p:sp>
      <p:grpSp>
        <p:nvGrpSpPr>
          <p:cNvPr id="5" name="Group 341"/>
          <p:cNvGrpSpPr/>
          <p:nvPr/>
        </p:nvGrpSpPr>
        <p:grpSpPr>
          <a:xfrm>
            <a:off x="4676938" y="3463465"/>
            <a:ext cx="15012116" cy="9346841"/>
            <a:chOff x="0" y="0"/>
            <a:chExt cx="15012114" cy="9346840"/>
          </a:xfrm>
        </p:grpSpPr>
        <p:grpSp>
          <p:nvGrpSpPr>
            <p:cNvPr id="6" name="Group 310"/>
            <p:cNvGrpSpPr/>
            <p:nvPr/>
          </p:nvGrpSpPr>
          <p:grpSpPr>
            <a:xfrm>
              <a:off x="8819960" y="7656597"/>
              <a:ext cx="2797311" cy="1684559"/>
              <a:chOff x="0" y="0"/>
              <a:chExt cx="2797310" cy="1684557"/>
            </a:xfrm>
          </p:grpSpPr>
          <p:sp>
            <p:nvSpPr>
              <p:cNvPr id="37" name="Shape 308"/>
              <p:cNvSpPr/>
              <p:nvPr/>
            </p:nvSpPr>
            <p:spPr>
              <a:xfrm>
                <a:off x="0" y="0"/>
                <a:ext cx="2797310" cy="1684557"/>
              </a:xfrm>
              <a:prstGeom prst="rect">
                <a:avLst/>
              </a:prstGeom>
              <a:solidFill>
                <a:srgbClr val="CFE3A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8" name="Shape 309"/>
              <p:cNvSpPr/>
              <p:nvPr/>
            </p:nvSpPr>
            <p:spPr>
              <a:xfrm>
                <a:off x="24883" y="414953"/>
                <a:ext cx="2746817" cy="876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2000"/>
                  </a:spcBef>
                  <a:defRPr sz="6000"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b="1" dirty="0">
                    <a:latin typeface="Arial"/>
                    <a:cs typeface="Arial"/>
                  </a:rPr>
                  <a:t>BMC</a:t>
                </a:r>
              </a:p>
            </p:txBody>
          </p:sp>
        </p:grpSp>
        <p:sp>
          <p:nvSpPr>
            <p:cNvPr id="7" name="Shape 311"/>
            <p:cNvSpPr/>
            <p:nvPr/>
          </p:nvSpPr>
          <p:spPr>
            <a:xfrm>
              <a:off x="2511808" y="2501656"/>
              <a:ext cx="2797311" cy="6845184"/>
            </a:xfrm>
            <a:prstGeom prst="rect">
              <a:avLst/>
            </a:prstGeom>
            <a:solidFill>
              <a:schemeClr val="accent1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8" name="Shape 312"/>
            <p:cNvSpPr/>
            <p:nvPr/>
          </p:nvSpPr>
          <p:spPr>
            <a:xfrm>
              <a:off x="2498467" y="3880354"/>
              <a:ext cx="2789400" cy="1947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OCP V2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Multi-Host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NIC Mezz</a:t>
              </a:r>
            </a:p>
          </p:txBody>
        </p:sp>
        <p:sp>
          <p:nvSpPr>
            <p:cNvPr id="9" name="Shape 313"/>
            <p:cNvSpPr/>
            <p:nvPr/>
          </p:nvSpPr>
          <p:spPr>
            <a:xfrm>
              <a:off x="3233432" y="6274371"/>
              <a:ext cx="1354064" cy="1722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50G</a:t>
              </a:r>
            </a:p>
          </p:txBody>
        </p:sp>
        <p:grpSp>
          <p:nvGrpSpPr>
            <p:cNvPr id="10" name="Group 327"/>
            <p:cNvGrpSpPr/>
            <p:nvPr/>
          </p:nvGrpSpPr>
          <p:grpSpPr>
            <a:xfrm>
              <a:off x="7804926" y="0"/>
              <a:ext cx="7207188" cy="5456811"/>
              <a:chOff x="0" y="0"/>
              <a:chExt cx="7207187" cy="5456810"/>
            </a:xfrm>
          </p:grpSpPr>
          <p:grpSp>
            <p:nvGrpSpPr>
              <p:cNvPr id="24" name="Group 316"/>
              <p:cNvGrpSpPr/>
              <p:nvPr/>
            </p:nvGrpSpPr>
            <p:grpSpPr>
              <a:xfrm>
                <a:off x="2336576" y="0"/>
                <a:ext cx="4870612" cy="2951574"/>
                <a:chOff x="0" y="0"/>
                <a:chExt cx="4870610" cy="2951573"/>
              </a:xfrm>
            </p:grpSpPr>
            <p:sp>
              <p:nvSpPr>
                <p:cNvPr id="35" name="Shape 314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6" name="Shape 315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Slot4</a:t>
                  </a:r>
                </a:p>
              </p:txBody>
            </p:sp>
          </p:grpSp>
          <p:grpSp>
            <p:nvGrpSpPr>
              <p:cNvPr id="25" name="Group 319"/>
              <p:cNvGrpSpPr/>
              <p:nvPr/>
            </p:nvGrpSpPr>
            <p:grpSpPr>
              <a:xfrm>
                <a:off x="1557718" y="835079"/>
                <a:ext cx="4870611" cy="2951574"/>
                <a:chOff x="0" y="0"/>
                <a:chExt cx="4870610" cy="2951573"/>
              </a:xfrm>
            </p:grpSpPr>
            <p:sp>
              <p:nvSpPr>
                <p:cNvPr id="33" name="Shape 317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Shape 318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Slot3</a:t>
                  </a:r>
                </a:p>
              </p:txBody>
            </p:sp>
          </p:grpSp>
          <p:grpSp>
            <p:nvGrpSpPr>
              <p:cNvPr id="26" name="Group 322"/>
              <p:cNvGrpSpPr/>
              <p:nvPr/>
            </p:nvGrpSpPr>
            <p:grpSpPr>
              <a:xfrm>
                <a:off x="778859" y="1670158"/>
                <a:ext cx="4870612" cy="2951574"/>
                <a:chOff x="0" y="0"/>
                <a:chExt cx="4870610" cy="2951573"/>
              </a:xfrm>
            </p:grpSpPr>
            <p:sp>
              <p:nvSpPr>
                <p:cNvPr id="31" name="Shape 320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Shape 321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Slot2</a:t>
                  </a:r>
                </a:p>
              </p:txBody>
            </p:sp>
          </p:grpSp>
          <p:grpSp>
            <p:nvGrpSpPr>
              <p:cNvPr id="27" name="Group 326"/>
              <p:cNvGrpSpPr/>
              <p:nvPr/>
            </p:nvGrpSpPr>
            <p:grpSpPr>
              <a:xfrm>
                <a:off x="0" y="2505237"/>
                <a:ext cx="4870611" cy="2951574"/>
                <a:chOff x="0" y="0"/>
                <a:chExt cx="4870610" cy="2951573"/>
              </a:xfrm>
            </p:grpSpPr>
            <p:sp>
              <p:nvSpPr>
                <p:cNvPr id="28" name="Shape 323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Shape 324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Slot1</a:t>
                  </a:r>
                </a:p>
              </p:txBody>
            </p:sp>
            <p:sp>
              <p:nvSpPr>
                <p:cNvPr id="30" name="Shape 325"/>
                <p:cNvSpPr/>
                <p:nvPr/>
              </p:nvSpPr>
              <p:spPr>
                <a:xfrm>
                  <a:off x="150207" y="1515808"/>
                  <a:ext cx="4570197" cy="8764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6000">
                      <a:solidFill>
                        <a:srgbClr val="FFFFFF"/>
                      </a:solidFill>
                      <a:latin typeface="Avenir Heavy"/>
                      <a:ea typeface="Avenir Heavy"/>
                      <a:cs typeface="Avenir Heavy"/>
                      <a:sym typeface="Avenir Heavy"/>
                    </a:defRPr>
                  </a:lvl1pPr>
                </a:lstStyle>
                <a:p>
                  <a:r>
                    <a:rPr b="1" dirty="0">
                      <a:latin typeface="Arial"/>
                      <a:cs typeface="Arial"/>
                    </a:rPr>
                    <a:t>1S Server</a:t>
                  </a:r>
                </a:p>
              </p:txBody>
            </p:sp>
          </p:grpSp>
        </p:grpSp>
        <p:sp>
          <p:nvSpPr>
            <p:cNvPr id="11" name="Shape 328"/>
            <p:cNvSpPr/>
            <p:nvPr/>
          </p:nvSpPr>
          <p:spPr>
            <a:xfrm>
              <a:off x="6879912" y="8037878"/>
              <a:ext cx="1935644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2" name="Shape 329"/>
            <p:cNvSpPr/>
            <p:nvPr/>
          </p:nvSpPr>
          <p:spPr>
            <a:xfrm flipH="1">
              <a:off x="5309118" y="8037878"/>
              <a:ext cx="1726666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3" name="Shape 330"/>
            <p:cNvSpPr/>
            <p:nvPr/>
          </p:nvSpPr>
          <p:spPr>
            <a:xfrm>
              <a:off x="5615621" y="8298603"/>
              <a:ext cx="2868006" cy="39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NC-SI or SMBus</a:t>
              </a:r>
            </a:p>
          </p:txBody>
        </p:sp>
        <p:sp>
          <p:nvSpPr>
            <p:cNvPr id="14" name="Shape 331"/>
            <p:cNvSpPr/>
            <p:nvPr/>
          </p:nvSpPr>
          <p:spPr>
            <a:xfrm>
              <a:off x="1474369" y="5463249"/>
              <a:ext cx="1035432" cy="921997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5" name="Shape 332"/>
            <p:cNvSpPr/>
            <p:nvPr/>
          </p:nvSpPr>
          <p:spPr>
            <a:xfrm flipH="1">
              <a:off x="0" y="5463249"/>
              <a:ext cx="1935643" cy="921997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6" name="Shape 333"/>
            <p:cNvSpPr/>
            <p:nvPr/>
          </p:nvSpPr>
          <p:spPr>
            <a:xfrm>
              <a:off x="44812" y="5723975"/>
              <a:ext cx="2382273" cy="39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QSFP28, 2 lanes</a:t>
              </a:r>
            </a:p>
          </p:txBody>
        </p:sp>
        <p:grpSp>
          <p:nvGrpSpPr>
            <p:cNvPr id="17" name="Group 337"/>
            <p:cNvGrpSpPr/>
            <p:nvPr/>
          </p:nvGrpSpPr>
          <p:grpSpPr>
            <a:xfrm>
              <a:off x="5310830" y="3526927"/>
              <a:ext cx="2509803" cy="921998"/>
              <a:chOff x="0" y="0"/>
              <a:chExt cx="2509801" cy="921996"/>
            </a:xfrm>
          </p:grpSpPr>
          <p:sp>
            <p:nvSpPr>
              <p:cNvPr id="21" name="Shape 334"/>
              <p:cNvSpPr/>
              <p:nvPr/>
            </p:nvSpPr>
            <p:spPr>
              <a:xfrm>
                <a:off x="1474369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2" name="Shape 335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3" name="Shape 336"/>
              <p:cNvSpPr/>
              <p:nvPr/>
            </p:nvSpPr>
            <p:spPr>
              <a:xfrm>
                <a:off x="44813" y="260724"/>
                <a:ext cx="238227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 X2</a:t>
                </a:r>
              </a:p>
            </p:txBody>
          </p:sp>
        </p:grpSp>
        <p:sp>
          <p:nvSpPr>
            <p:cNvPr id="18" name="Shape 338"/>
            <p:cNvSpPr/>
            <p:nvPr/>
          </p:nvSpPr>
          <p:spPr>
            <a:xfrm rot="16200000">
              <a:off x="9722517" y="5474141"/>
              <a:ext cx="1035432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9" name="Shape 339"/>
            <p:cNvSpPr/>
            <p:nvPr/>
          </p:nvSpPr>
          <p:spPr>
            <a:xfrm rot="16200000" flipH="1">
              <a:off x="9505501" y="6459992"/>
              <a:ext cx="1469463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0" name="Shape 340"/>
            <p:cNvSpPr/>
            <p:nvPr/>
          </p:nvSpPr>
          <p:spPr>
            <a:xfrm rot="16200000">
              <a:off x="9036038" y="6306603"/>
              <a:ext cx="2382272" cy="399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Management</a:t>
              </a:r>
            </a:p>
          </p:txBody>
        </p:sp>
      </p:grpSp>
      <p:pic>
        <p:nvPicPr>
          <p:cNvPr id="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4762" y="1874263"/>
            <a:ext cx="1085195" cy="72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867462" y="1874263"/>
            <a:ext cx="1085195" cy="7278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Server management – </a:t>
            </a:r>
            <a:r>
              <a:rPr lang="en-US" dirty="0" err="1" smtClean="0"/>
              <a:t>OpenBMC</a:t>
            </a:r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>
            <a:off x="4108253" y="3741529"/>
            <a:ext cx="16174668" cy="9156863"/>
            <a:chOff x="4108253" y="3741529"/>
            <a:chExt cx="16174668" cy="9156863"/>
          </a:xfrm>
        </p:grpSpPr>
        <p:sp>
          <p:nvSpPr>
            <p:cNvPr id="8" name="Shape 345"/>
            <p:cNvSpPr/>
            <p:nvPr/>
          </p:nvSpPr>
          <p:spPr>
            <a:xfrm>
              <a:off x="15044843" y="4989049"/>
              <a:ext cx="2698207" cy="6662957"/>
            </a:xfrm>
            <a:prstGeom prst="rect">
              <a:avLst/>
            </a:prstGeom>
            <a:solidFill>
              <a:schemeClr val="accent1"/>
            </a:solidFill>
            <a:ln w="38100"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9" name="Shape 347"/>
            <p:cNvSpPr/>
            <p:nvPr/>
          </p:nvSpPr>
          <p:spPr>
            <a:xfrm>
              <a:off x="4169032" y="3769849"/>
              <a:ext cx="2698208" cy="9101357"/>
            </a:xfrm>
            <a:prstGeom prst="rect">
              <a:avLst/>
            </a:prstGeom>
            <a:solidFill>
              <a:srgbClr val="CFE3A0"/>
            </a:solidFill>
            <a:ln w="38100"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0" name="Shape 348"/>
            <p:cNvSpPr/>
            <p:nvPr/>
          </p:nvSpPr>
          <p:spPr>
            <a:xfrm>
              <a:off x="4144728" y="6966256"/>
              <a:ext cx="2746816" cy="2019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/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5000"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OPEN</a:t>
              </a:r>
            </a:p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5000"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BMC</a:t>
              </a:r>
            </a:p>
          </p:txBody>
        </p:sp>
        <p:sp>
          <p:nvSpPr>
            <p:cNvPr id="11" name="Shape 349"/>
            <p:cNvSpPr/>
            <p:nvPr/>
          </p:nvSpPr>
          <p:spPr>
            <a:xfrm>
              <a:off x="4108253" y="8760614"/>
              <a:ext cx="2794366" cy="10354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(1 IP Addr)</a:t>
              </a:r>
            </a:p>
          </p:txBody>
        </p:sp>
        <p:sp>
          <p:nvSpPr>
            <p:cNvPr id="12" name="Shape 350"/>
            <p:cNvSpPr/>
            <p:nvPr/>
          </p:nvSpPr>
          <p:spPr>
            <a:xfrm>
              <a:off x="10178853" y="3741529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3" name="Shape 351"/>
            <p:cNvSpPr/>
            <p:nvPr/>
          </p:nvSpPr>
          <p:spPr>
            <a:xfrm>
              <a:off x="10201394" y="3895058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grpSp>
          <p:nvGrpSpPr>
            <p:cNvPr id="14" name="Group 354"/>
            <p:cNvGrpSpPr/>
            <p:nvPr/>
          </p:nvGrpSpPr>
          <p:grpSpPr>
            <a:xfrm>
              <a:off x="10317035" y="5042038"/>
              <a:ext cx="1216156" cy="523398"/>
              <a:chOff x="0" y="0"/>
              <a:chExt cx="1216155" cy="523397"/>
            </a:xfrm>
          </p:grpSpPr>
          <p:sp>
            <p:nvSpPr>
              <p:cNvPr id="15" name="Shape 352"/>
              <p:cNvSpPr/>
              <p:nvPr/>
            </p:nvSpPr>
            <p:spPr>
              <a:xfrm>
                <a:off x="0" y="0"/>
                <a:ext cx="1216156" cy="52339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16" name="Shape 353"/>
              <p:cNvSpPr/>
              <p:nvPr/>
            </p:nvSpPr>
            <p:spPr>
              <a:xfrm>
                <a:off x="2596" y="39016"/>
                <a:ext cx="1210963" cy="4707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spcBef>
                    <a:spcPts val="600"/>
                  </a:spcBef>
                  <a:defRPr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>
                    <a:latin typeface="Arial"/>
                    <a:cs typeface="Arial"/>
                  </a:rPr>
                  <a:t>Bridge IC</a:t>
                </a:r>
              </a:p>
            </p:txBody>
          </p:sp>
        </p:grpSp>
        <p:sp>
          <p:nvSpPr>
            <p:cNvPr id="17" name="Shape 355"/>
            <p:cNvSpPr/>
            <p:nvPr/>
          </p:nvSpPr>
          <p:spPr>
            <a:xfrm>
              <a:off x="10214369" y="4449152"/>
              <a:ext cx="2672534" cy="5233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Slot1</a:t>
              </a:r>
            </a:p>
          </p:txBody>
        </p:sp>
        <p:sp>
          <p:nvSpPr>
            <p:cNvPr id="18" name="Shape 356"/>
            <p:cNvSpPr/>
            <p:nvPr/>
          </p:nvSpPr>
          <p:spPr>
            <a:xfrm>
              <a:off x="10178853" y="5970760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9" name="Shape 357"/>
            <p:cNvSpPr/>
            <p:nvPr/>
          </p:nvSpPr>
          <p:spPr>
            <a:xfrm>
              <a:off x="10201394" y="6136990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grpSp>
          <p:nvGrpSpPr>
            <p:cNvPr id="20" name="Group 360"/>
            <p:cNvGrpSpPr/>
            <p:nvPr/>
          </p:nvGrpSpPr>
          <p:grpSpPr>
            <a:xfrm>
              <a:off x="10317035" y="7271270"/>
              <a:ext cx="1216156" cy="523398"/>
              <a:chOff x="0" y="0"/>
              <a:chExt cx="1216155" cy="523397"/>
            </a:xfrm>
          </p:grpSpPr>
          <p:sp>
            <p:nvSpPr>
              <p:cNvPr id="21" name="Shape 358"/>
              <p:cNvSpPr/>
              <p:nvPr/>
            </p:nvSpPr>
            <p:spPr>
              <a:xfrm>
                <a:off x="0" y="0"/>
                <a:ext cx="1216156" cy="52339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2" name="Shape 359"/>
              <p:cNvSpPr/>
              <p:nvPr/>
            </p:nvSpPr>
            <p:spPr>
              <a:xfrm>
                <a:off x="2596" y="39016"/>
                <a:ext cx="1210963" cy="4707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spcBef>
                    <a:spcPts val="600"/>
                  </a:spcBef>
                  <a:defRPr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>
                    <a:latin typeface="Arial"/>
                    <a:cs typeface="Arial"/>
                  </a:rPr>
                  <a:t>Bridge IC</a:t>
                </a:r>
              </a:p>
            </p:txBody>
          </p:sp>
        </p:grpSp>
        <p:sp>
          <p:nvSpPr>
            <p:cNvPr id="23" name="Shape 361"/>
            <p:cNvSpPr/>
            <p:nvPr/>
          </p:nvSpPr>
          <p:spPr>
            <a:xfrm>
              <a:off x="10214369" y="6678383"/>
              <a:ext cx="2672534" cy="523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Slot2</a:t>
              </a:r>
            </a:p>
          </p:txBody>
        </p:sp>
        <p:sp>
          <p:nvSpPr>
            <p:cNvPr id="24" name="Shape 362"/>
            <p:cNvSpPr/>
            <p:nvPr/>
          </p:nvSpPr>
          <p:spPr>
            <a:xfrm>
              <a:off x="10178853" y="8685802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5" name="Shape 363"/>
            <p:cNvSpPr/>
            <p:nvPr/>
          </p:nvSpPr>
          <p:spPr>
            <a:xfrm>
              <a:off x="10201394" y="8852031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sp>
          <p:nvSpPr>
            <p:cNvPr id="26" name="Shape 364"/>
            <p:cNvSpPr/>
            <p:nvPr/>
          </p:nvSpPr>
          <p:spPr>
            <a:xfrm>
              <a:off x="10317035" y="9986311"/>
              <a:ext cx="1216156" cy="523398"/>
            </a:xfrm>
            <a:prstGeom prst="rect">
              <a:avLst/>
            </a:prstGeom>
            <a:solidFill>
              <a:srgbClr val="FFFFFF"/>
            </a:solidFill>
            <a:ln w="38100"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7" name="Shape 365"/>
            <p:cNvSpPr/>
            <p:nvPr/>
          </p:nvSpPr>
          <p:spPr>
            <a:xfrm>
              <a:off x="10319631" y="10025327"/>
              <a:ext cx="1210963" cy="4707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spcBef>
                  <a:spcPts val="600"/>
                </a:spcBef>
                <a:defRPr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Bridge IC</a:t>
              </a:r>
            </a:p>
          </p:txBody>
        </p:sp>
        <p:sp>
          <p:nvSpPr>
            <p:cNvPr id="28" name="Shape 366"/>
            <p:cNvSpPr/>
            <p:nvPr/>
          </p:nvSpPr>
          <p:spPr>
            <a:xfrm>
              <a:off x="10214369" y="9393425"/>
              <a:ext cx="2672534" cy="5233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Slot3</a:t>
              </a:r>
            </a:p>
          </p:txBody>
        </p:sp>
        <p:sp>
          <p:nvSpPr>
            <p:cNvPr id="29" name="Shape 367"/>
            <p:cNvSpPr/>
            <p:nvPr/>
          </p:nvSpPr>
          <p:spPr>
            <a:xfrm>
              <a:off x="10178853" y="10929728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30" name="Shape 368"/>
            <p:cNvSpPr/>
            <p:nvPr/>
          </p:nvSpPr>
          <p:spPr>
            <a:xfrm>
              <a:off x="10201394" y="11095958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grpSp>
          <p:nvGrpSpPr>
            <p:cNvPr id="31" name="Group 371"/>
            <p:cNvGrpSpPr/>
            <p:nvPr/>
          </p:nvGrpSpPr>
          <p:grpSpPr>
            <a:xfrm>
              <a:off x="10317035" y="12230237"/>
              <a:ext cx="1216156" cy="523399"/>
              <a:chOff x="0" y="0"/>
              <a:chExt cx="1216155" cy="523397"/>
            </a:xfrm>
          </p:grpSpPr>
          <p:sp>
            <p:nvSpPr>
              <p:cNvPr id="32" name="Shape 369"/>
              <p:cNvSpPr/>
              <p:nvPr/>
            </p:nvSpPr>
            <p:spPr>
              <a:xfrm>
                <a:off x="0" y="0"/>
                <a:ext cx="1216156" cy="52339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3" name="Shape 370"/>
              <p:cNvSpPr/>
              <p:nvPr/>
            </p:nvSpPr>
            <p:spPr>
              <a:xfrm>
                <a:off x="2596" y="39016"/>
                <a:ext cx="1210963" cy="4707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spcBef>
                    <a:spcPts val="600"/>
                  </a:spcBef>
                  <a:defRPr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>
                    <a:latin typeface="Arial"/>
                    <a:cs typeface="Arial"/>
                  </a:rPr>
                  <a:t>Bridge IC</a:t>
                </a:r>
              </a:p>
            </p:txBody>
          </p:sp>
        </p:grpSp>
        <p:sp>
          <p:nvSpPr>
            <p:cNvPr id="34" name="Shape 372"/>
            <p:cNvSpPr/>
            <p:nvPr/>
          </p:nvSpPr>
          <p:spPr>
            <a:xfrm>
              <a:off x="10214369" y="11637352"/>
              <a:ext cx="2672534" cy="5233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Slot4</a:t>
              </a:r>
            </a:p>
          </p:txBody>
        </p:sp>
        <p:grpSp>
          <p:nvGrpSpPr>
            <p:cNvPr id="35" name="Group 377"/>
            <p:cNvGrpSpPr/>
            <p:nvPr/>
          </p:nvGrpSpPr>
          <p:grpSpPr>
            <a:xfrm>
              <a:off x="6881578" y="4287953"/>
              <a:ext cx="3305008" cy="921997"/>
              <a:chOff x="0" y="0"/>
              <a:chExt cx="3305006" cy="921996"/>
            </a:xfrm>
          </p:grpSpPr>
          <p:grpSp>
            <p:nvGrpSpPr>
              <p:cNvPr id="36" name="Group 375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38" name="Shape 373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Shape 374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7" name="Shape 376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40" name="Group 381"/>
            <p:cNvGrpSpPr/>
            <p:nvPr/>
          </p:nvGrpSpPr>
          <p:grpSpPr>
            <a:xfrm>
              <a:off x="6868878" y="7843953"/>
              <a:ext cx="8195596" cy="921998"/>
              <a:chOff x="0" y="0"/>
              <a:chExt cx="8195594" cy="921996"/>
            </a:xfrm>
          </p:grpSpPr>
          <p:sp>
            <p:nvSpPr>
              <p:cNvPr id="41" name="Shape 378"/>
              <p:cNvSpPr/>
              <p:nvPr/>
            </p:nvSpPr>
            <p:spPr>
              <a:xfrm>
                <a:off x="1474368" y="0"/>
                <a:ext cx="6689218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solidFill>
                      <a:srgbClr val="8CC558"/>
                    </a:solidFill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2" name="Shape 379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solidFill>
                      <a:srgbClr val="8CC558"/>
                    </a:solidFill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3" name="Shape 380"/>
              <p:cNvSpPr/>
              <p:nvPr/>
            </p:nvSpPr>
            <p:spPr>
              <a:xfrm>
                <a:off x="332679" y="217112"/>
                <a:ext cx="7862915" cy="487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NC-SI</a:t>
                </a:r>
              </a:p>
            </p:txBody>
          </p:sp>
        </p:grpSp>
        <p:sp>
          <p:nvSpPr>
            <p:cNvPr id="44" name="Shape 382"/>
            <p:cNvSpPr/>
            <p:nvPr/>
          </p:nvSpPr>
          <p:spPr>
            <a:xfrm>
              <a:off x="15020537" y="7310795"/>
              <a:ext cx="2746817" cy="20194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/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OCP 2.0</a:t>
              </a:r>
            </a:p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Multi-Host</a:t>
              </a:r>
            </a:p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Mezz Card</a:t>
              </a:r>
            </a:p>
          </p:txBody>
        </p:sp>
        <p:grpSp>
          <p:nvGrpSpPr>
            <p:cNvPr id="45" name="Group 386"/>
            <p:cNvGrpSpPr/>
            <p:nvPr/>
          </p:nvGrpSpPr>
          <p:grpSpPr>
            <a:xfrm>
              <a:off x="12905612" y="9202593"/>
              <a:ext cx="2138217" cy="921997"/>
              <a:chOff x="0" y="0"/>
              <a:chExt cx="2138216" cy="921996"/>
            </a:xfrm>
          </p:grpSpPr>
          <p:sp>
            <p:nvSpPr>
              <p:cNvPr id="46" name="Shape 383"/>
              <p:cNvSpPr/>
              <p:nvPr/>
            </p:nvSpPr>
            <p:spPr>
              <a:xfrm>
                <a:off x="1102783" y="0"/>
                <a:ext cx="103543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7" name="Shape 384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8" name="Shape 385"/>
              <p:cNvSpPr/>
              <p:nvPr/>
            </p:nvSpPr>
            <p:spPr>
              <a:xfrm>
                <a:off x="44812" y="260725"/>
                <a:ext cx="204636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grpSp>
          <p:nvGrpSpPr>
            <p:cNvPr id="49" name="Group 391"/>
            <p:cNvGrpSpPr/>
            <p:nvPr/>
          </p:nvGrpSpPr>
          <p:grpSpPr>
            <a:xfrm>
              <a:off x="6881578" y="6480819"/>
              <a:ext cx="3305008" cy="921998"/>
              <a:chOff x="0" y="0"/>
              <a:chExt cx="3305006" cy="921996"/>
            </a:xfrm>
          </p:grpSpPr>
          <p:grpSp>
            <p:nvGrpSpPr>
              <p:cNvPr id="50" name="Group 389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52" name="Shape 387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Shape 388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" name="Shape 390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54" name="Group 396"/>
            <p:cNvGrpSpPr/>
            <p:nvPr/>
          </p:nvGrpSpPr>
          <p:grpSpPr>
            <a:xfrm>
              <a:off x="6881578" y="9207086"/>
              <a:ext cx="3305008" cy="921998"/>
              <a:chOff x="0" y="0"/>
              <a:chExt cx="3305006" cy="921996"/>
            </a:xfrm>
          </p:grpSpPr>
          <p:grpSp>
            <p:nvGrpSpPr>
              <p:cNvPr id="55" name="Group 394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57" name="Shape 392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Shape 393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6" name="Shape 395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59" name="Group 401"/>
            <p:cNvGrpSpPr/>
            <p:nvPr/>
          </p:nvGrpSpPr>
          <p:grpSpPr>
            <a:xfrm>
              <a:off x="6881578" y="11459219"/>
              <a:ext cx="3305008" cy="921998"/>
              <a:chOff x="0" y="0"/>
              <a:chExt cx="3305006" cy="921996"/>
            </a:xfrm>
          </p:grpSpPr>
          <p:grpSp>
            <p:nvGrpSpPr>
              <p:cNvPr id="60" name="Group 399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62" name="Shape 397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63" name="Shape 398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61" name="Shape 400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64" name="Group 404"/>
            <p:cNvGrpSpPr/>
            <p:nvPr/>
          </p:nvGrpSpPr>
          <p:grpSpPr>
            <a:xfrm>
              <a:off x="17773120" y="7661411"/>
              <a:ext cx="2509801" cy="1318232"/>
              <a:chOff x="0" y="0"/>
              <a:chExt cx="2509800" cy="1318231"/>
            </a:xfrm>
          </p:grpSpPr>
          <p:sp>
            <p:nvSpPr>
              <p:cNvPr id="65" name="Shape 402"/>
              <p:cNvSpPr/>
              <p:nvPr/>
            </p:nvSpPr>
            <p:spPr>
              <a:xfrm>
                <a:off x="1474368" y="0"/>
                <a:ext cx="1035433" cy="1318232"/>
              </a:xfrm>
              <a:prstGeom prst="rightArrow">
                <a:avLst>
                  <a:gd name="adj1" fmla="val 59341"/>
                  <a:gd name="adj2" fmla="val 33029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66" name="Shape 403"/>
              <p:cNvSpPr/>
              <p:nvPr/>
            </p:nvSpPr>
            <p:spPr>
              <a:xfrm flipH="1">
                <a:off x="0" y="0"/>
                <a:ext cx="1935643" cy="1318232"/>
              </a:xfrm>
              <a:prstGeom prst="rightArrow">
                <a:avLst>
                  <a:gd name="adj1" fmla="val 59341"/>
                  <a:gd name="adj2" fmla="val 2594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67" name="Shape 405"/>
            <p:cNvSpPr/>
            <p:nvPr/>
          </p:nvSpPr>
          <p:spPr>
            <a:xfrm>
              <a:off x="17817934" y="7960745"/>
              <a:ext cx="2382272" cy="6884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QSFP28</a:t>
              </a:r>
            </a:p>
          </p:txBody>
        </p:sp>
        <p:grpSp>
          <p:nvGrpSpPr>
            <p:cNvPr id="68" name="Group 409"/>
            <p:cNvGrpSpPr/>
            <p:nvPr/>
          </p:nvGrpSpPr>
          <p:grpSpPr>
            <a:xfrm>
              <a:off x="12905611" y="6476326"/>
              <a:ext cx="2138218" cy="921998"/>
              <a:chOff x="0" y="0"/>
              <a:chExt cx="2138216" cy="921996"/>
            </a:xfrm>
          </p:grpSpPr>
          <p:sp>
            <p:nvSpPr>
              <p:cNvPr id="69" name="Shape 406"/>
              <p:cNvSpPr/>
              <p:nvPr/>
            </p:nvSpPr>
            <p:spPr>
              <a:xfrm>
                <a:off x="1102784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0" name="Shape 407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1" name="Shape 408"/>
              <p:cNvSpPr/>
              <p:nvPr/>
            </p:nvSpPr>
            <p:spPr>
              <a:xfrm>
                <a:off x="44812" y="260725"/>
                <a:ext cx="204636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grpSp>
          <p:nvGrpSpPr>
            <p:cNvPr id="72" name="Group 413"/>
            <p:cNvGrpSpPr/>
            <p:nvPr/>
          </p:nvGrpSpPr>
          <p:grpSpPr>
            <a:xfrm>
              <a:off x="12905611" y="4804160"/>
              <a:ext cx="2138218" cy="921997"/>
              <a:chOff x="0" y="0"/>
              <a:chExt cx="2138216" cy="921996"/>
            </a:xfrm>
          </p:grpSpPr>
          <p:sp>
            <p:nvSpPr>
              <p:cNvPr id="73" name="Shape 410"/>
              <p:cNvSpPr/>
              <p:nvPr/>
            </p:nvSpPr>
            <p:spPr>
              <a:xfrm>
                <a:off x="1102784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4" name="Shape 411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5" name="Shape 412"/>
              <p:cNvSpPr/>
              <p:nvPr/>
            </p:nvSpPr>
            <p:spPr>
              <a:xfrm>
                <a:off x="44812" y="260725"/>
                <a:ext cx="204636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grpSp>
          <p:nvGrpSpPr>
            <p:cNvPr id="76" name="Group 417"/>
            <p:cNvGrpSpPr/>
            <p:nvPr/>
          </p:nvGrpSpPr>
          <p:grpSpPr>
            <a:xfrm>
              <a:off x="12905611" y="10929793"/>
              <a:ext cx="2138218" cy="921997"/>
              <a:chOff x="0" y="0"/>
              <a:chExt cx="2138216" cy="921996"/>
            </a:xfrm>
          </p:grpSpPr>
          <p:sp>
            <p:nvSpPr>
              <p:cNvPr id="77" name="Shape 414"/>
              <p:cNvSpPr/>
              <p:nvPr/>
            </p:nvSpPr>
            <p:spPr>
              <a:xfrm>
                <a:off x="1102784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8" name="Shape 415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9" name="Shape 416"/>
              <p:cNvSpPr/>
              <p:nvPr/>
            </p:nvSpPr>
            <p:spPr>
              <a:xfrm>
                <a:off x="44812" y="260725"/>
                <a:ext cx="2046363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sp>
          <p:nvSpPr>
            <p:cNvPr id="80" name="Shape 418"/>
            <p:cNvSpPr/>
            <p:nvPr/>
          </p:nvSpPr>
          <p:spPr>
            <a:xfrm>
              <a:off x="17767977" y="9068854"/>
              <a:ext cx="2509801" cy="2218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/>
            <a:lstStyle/>
            <a:p>
              <a:pPr algn="ctr" defTabSz="825500">
                <a:lnSpc>
                  <a:spcPct val="110000"/>
                </a:lnSpc>
                <a:spcBef>
                  <a:spcPts val="2000"/>
                </a:spcBef>
                <a:defRPr sz="25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1 QSFP 28</a:t>
              </a:r>
            </a:p>
            <a:p>
              <a:pPr algn="ctr" defTabSz="825500">
                <a:lnSpc>
                  <a:spcPct val="110000"/>
                </a:lnSpc>
                <a:spcBef>
                  <a:spcPts val="2000"/>
                </a:spcBef>
                <a:defRPr sz="25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DAC</a:t>
              </a:r>
            </a:p>
            <a:p>
              <a:pPr algn="ctr" defTabSz="825500">
                <a:lnSpc>
                  <a:spcPct val="110000"/>
                </a:lnSpc>
                <a:spcBef>
                  <a:spcPts val="2000"/>
                </a:spcBef>
                <a:defRPr sz="25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(2x 25G or</a:t>
              </a:r>
              <a:br>
                <a:rPr>
                  <a:latin typeface="Arial"/>
                  <a:cs typeface="Arial"/>
                </a:rPr>
              </a:br>
              <a:r>
                <a:rPr>
                  <a:latin typeface="Arial"/>
                  <a:cs typeface="Arial"/>
                </a:rPr>
                <a:t>4x 10G)</a:t>
              </a:r>
            </a:p>
          </p:txBody>
        </p:sp>
        <p:grpSp>
          <p:nvGrpSpPr>
            <p:cNvPr id="81" name="Group 421"/>
            <p:cNvGrpSpPr/>
            <p:nvPr/>
          </p:nvGrpSpPr>
          <p:grpSpPr>
            <a:xfrm>
              <a:off x="10239024" y="4736251"/>
              <a:ext cx="695490" cy="296987"/>
              <a:chOff x="0" y="0"/>
              <a:chExt cx="695489" cy="296986"/>
            </a:xfrm>
          </p:grpSpPr>
          <p:sp>
            <p:nvSpPr>
              <p:cNvPr id="82" name="Shape 419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83" name="Shape 420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4" name="Group 424"/>
            <p:cNvGrpSpPr/>
            <p:nvPr/>
          </p:nvGrpSpPr>
          <p:grpSpPr>
            <a:xfrm>
              <a:off x="10239024" y="6946051"/>
              <a:ext cx="695490" cy="296987"/>
              <a:chOff x="0" y="0"/>
              <a:chExt cx="695489" cy="296986"/>
            </a:xfrm>
          </p:grpSpPr>
          <p:sp>
            <p:nvSpPr>
              <p:cNvPr id="85" name="Shape 422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86" name="Shape 423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427"/>
            <p:cNvGrpSpPr/>
            <p:nvPr/>
          </p:nvGrpSpPr>
          <p:grpSpPr>
            <a:xfrm>
              <a:off x="10239024" y="9670201"/>
              <a:ext cx="695490" cy="296987"/>
              <a:chOff x="0" y="0"/>
              <a:chExt cx="695489" cy="296986"/>
            </a:xfrm>
          </p:grpSpPr>
          <p:sp>
            <p:nvSpPr>
              <p:cNvPr id="88" name="Shape 425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89" name="Shape 426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90" name="Group 430"/>
            <p:cNvGrpSpPr/>
            <p:nvPr/>
          </p:nvGrpSpPr>
          <p:grpSpPr>
            <a:xfrm>
              <a:off x="10239024" y="11924451"/>
              <a:ext cx="695490" cy="296987"/>
              <a:chOff x="0" y="0"/>
              <a:chExt cx="695489" cy="296986"/>
            </a:xfrm>
          </p:grpSpPr>
          <p:sp>
            <p:nvSpPr>
              <p:cNvPr id="91" name="Shape 428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92" name="Shape 429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53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Server management – </a:t>
            </a:r>
            <a:r>
              <a:rPr lang="en-US" dirty="0" smtClean="0"/>
              <a:t>BMC</a:t>
            </a:r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>
            <a:off x="4105907" y="3741529"/>
            <a:ext cx="16174668" cy="9156863"/>
            <a:chOff x="3902707" y="3487529"/>
            <a:chExt cx="16174668" cy="9156863"/>
          </a:xfrm>
        </p:grpSpPr>
        <p:sp>
          <p:nvSpPr>
            <p:cNvPr id="5" name="Shape 433"/>
            <p:cNvSpPr/>
            <p:nvPr/>
          </p:nvSpPr>
          <p:spPr>
            <a:xfrm>
              <a:off x="14839297" y="4735049"/>
              <a:ext cx="2698207" cy="6662957"/>
            </a:xfrm>
            <a:prstGeom prst="rect">
              <a:avLst/>
            </a:prstGeom>
            <a:solidFill>
              <a:schemeClr val="accent1"/>
            </a:solidFill>
            <a:ln w="38100"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6" name="Shape 434"/>
            <p:cNvSpPr/>
            <p:nvPr/>
          </p:nvSpPr>
          <p:spPr>
            <a:xfrm>
              <a:off x="3963486" y="3515849"/>
              <a:ext cx="2698208" cy="9101357"/>
            </a:xfrm>
            <a:prstGeom prst="rect">
              <a:avLst/>
            </a:prstGeom>
            <a:solidFill>
              <a:srgbClr val="CFE3A0"/>
            </a:solidFill>
            <a:ln w="38100"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7" name="Shape 435"/>
            <p:cNvSpPr/>
            <p:nvPr/>
          </p:nvSpPr>
          <p:spPr>
            <a:xfrm>
              <a:off x="3939182" y="7019456"/>
              <a:ext cx="2746816" cy="16428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700"/>
                </a:spcBef>
                <a:defRPr sz="5000"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BMC</a:t>
              </a:r>
            </a:p>
          </p:txBody>
        </p:sp>
        <p:sp>
          <p:nvSpPr>
            <p:cNvPr id="8" name="Shape 436"/>
            <p:cNvSpPr/>
            <p:nvPr/>
          </p:nvSpPr>
          <p:spPr>
            <a:xfrm>
              <a:off x="3902707" y="8135990"/>
              <a:ext cx="2794366" cy="523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(4 IP Addr)</a:t>
              </a:r>
            </a:p>
          </p:txBody>
        </p:sp>
        <p:sp>
          <p:nvSpPr>
            <p:cNvPr id="9" name="Shape 437"/>
            <p:cNvSpPr/>
            <p:nvPr/>
          </p:nvSpPr>
          <p:spPr>
            <a:xfrm>
              <a:off x="9973307" y="3487529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0" name="Shape 438"/>
            <p:cNvSpPr/>
            <p:nvPr/>
          </p:nvSpPr>
          <p:spPr>
            <a:xfrm>
              <a:off x="9995848" y="3641058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grpSp>
          <p:nvGrpSpPr>
            <p:cNvPr id="11" name="Group 441"/>
            <p:cNvGrpSpPr/>
            <p:nvPr/>
          </p:nvGrpSpPr>
          <p:grpSpPr>
            <a:xfrm>
              <a:off x="10111489" y="4788038"/>
              <a:ext cx="1216156" cy="523398"/>
              <a:chOff x="0" y="0"/>
              <a:chExt cx="1216155" cy="523397"/>
            </a:xfrm>
          </p:grpSpPr>
          <p:sp>
            <p:nvSpPr>
              <p:cNvPr id="12" name="Shape 439"/>
              <p:cNvSpPr/>
              <p:nvPr/>
            </p:nvSpPr>
            <p:spPr>
              <a:xfrm>
                <a:off x="0" y="0"/>
                <a:ext cx="1216156" cy="52339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13" name="Shape 440"/>
              <p:cNvSpPr/>
              <p:nvPr/>
            </p:nvSpPr>
            <p:spPr>
              <a:xfrm>
                <a:off x="2596" y="39016"/>
                <a:ext cx="1210963" cy="4707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spcBef>
                    <a:spcPts val="600"/>
                  </a:spcBef>
                  <a:defRPr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>
                    <a:latin typeface="Arial"/>
                    <a:cs typeface="Arial"/>
                  </a:rPr>
                  <a:t>Bridge IC</a:t>
                </a:r>
              </a:p>
            </p:txBody>
          </p:sp>
        </p:grpSp>
        <p:sp>
          <p:nvSpPr>
            <p:cNvPr id="14" name="Shape 442"/>
            <p:cNvSpPr/>
            <p:nvPr/>
          </p:nvSpPr>
          <p:spPr>
            <a:xfrm>
              <a:off x="10008823" y="4195152"/>
              <a:ext cx="2672534" cy="5233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Slot1</a:t>
              </a:r>
            </a:p>
          </p:txBody>
        </p:sp>
        <p:sp>
          <p:nvSpPr>
            <p:cNvPr id="15" name="Shape 443"/>
            <p:cNvSpPr/>
            <p:nvPr/>
          </p:nvSpPr>
          <p:spPr>
            <a:xfrm>
              <a:off x="9973307" y="5716760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6" name="Shape 444"/>
            <p:cNvSpPr/>
            <p:nvPr/>
          </p:nvSpPr>
          <p:spPr>
            <a:xfrm>
              <a:off x="9995848" y="5882990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grpSp>
          <p:nvGrpSpPr>
            <p:cNvPr id="17" name="Group 447"/>
            <p:cNvGrpSpPr/>
            <p:nvPr/>
          </p:nvGrpSpPr>
          <p:grpSpPr>
            <a:xfrm>
              <a:off x="10111489" y="7017270"/>
              <a:ext cx="1216156" cy="523398"/>
              <a:chOff x="0" y="0"/>
              <a:chExt cx="1216155" cy="523397"/>
            </a:xfrm>
          </p:grpSpPr>
          <p:sp>
            <p:nvSpPr>
              <p:cNvPr id="18" name="Shape 445"/>
              <p:cNvSpPr/>
              <p:nvPr/>
            </p:nvSpPr>
            <p:spPr>
              <a:xfrm>
                <a:off x="0" y="0"/>
                <a:ext cx="1216156" cy="52339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19" name="Shape 446"/>
              <p:cNvSpPr/>
              <p:nvPr/>
            </p:nvSpPr>
            <p:spPr>
              <a:xfrm>
                <a:off x="2596" y="39016"/>
                <a:ext cx="1210963" cy="4707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spcBef>
                    <a:spcPts val="600"/>
                  </a:spcBef>
                  <a:defRPr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>
                    <a:latin typeface="Arial"/>
                    <a:cs typeface="Arial"/>
                  </a:rPr>
                  <a:t>Bridge IC</a:t>
                </a:r>
              </a:p>
            </p:txBody>
          </p:sp>
        </p:grpSp>
        <p:sp>
          <p:nvSpPr>
            <p:cNvPr id="20" name="Shape 448"/>
            <p:cNvSpPr/>
            <p:nvPr/>
          </p:nvSpPr>
          <p:spPr>
            <a:xfrm>
              <a:off x="10008823" y="6424383"/>
              <a:ext cx="2672534" cy="5233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Slot2</a:t>
              </a:r>
            </a:p>
          </p:txBody>
        </p:sp>
        <p:sp>
          <p:nvSpPr>
            <p:cNvPr id="21" name="Shape 449"/>
            <p:cNvSpPr/>
            <p:nvPr/>
          </p:nvSpPr>
          <p:spPr>
            <a:xfrm>
              <a:off x="9973307" y="8431802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2" name="Shape 450"/>
            <p:cNvSpPr/>
            <p:nvPr/>
          </p:nvSpPr>
          <p:spPr>
            <a:xfrm>
              <a:off x="9995848" y="8598031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sp>
          <p:nvSpPr>
            <p:cNvPr id="23" name="Shape 451"/>
            <p:cNvSpPr/>
            <p:nvPr/>
          </p:nvSpPr>
          <p:spPr>
            <a:xfrm>
              <a:off x="10111489" y="9732311"/>
              <a:ext cx="1216156" cy="523398"/>
            </a:xfrm>
            <a:prstGeom prst="rect">
              <a:avLst/>
            </a:prstGeom>
            <a:solidFill>
              <a:srgbClr val="FFFFFF"/>
            </a:solidFill>
            <a:ln w="38100"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4" name="Shape 452"/>
            <p:cNvSpPr/>
            <p:nvPr/>
          </p:nvSpPr>
          <p:spPr>
            <a:xfrm>
              <a:off x="10114085" y="9771327"/>
              <a:ext cx="1210963" cy="4707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spcBef>
                  <a:spcPts val="600"/>
                </a:spcBef>
                <a:defRPr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Bridge IC</a:t>
              </a:r>
            </a:p>
          </p:txBody>
        </p:sp>
        <p:sp>
          <p:nvSpPr>
            <p:cNvPr id="25" name="Shape 453"/>
            <p:cNvSpPr/>
            <p:nvPr/>
          </p:nvSpPr>
          <p:spPr>
            <a:xfrm>
              <a:off x="10008823" y="9139425"/>
              <a:ext cx="2672534" cy="5233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Slot3</a:t>
              </a:r>
            </a:p>
          </p:txBody>
        </p:sp>
        <p:sp>
          <p:nvSpPr>
            <p:cNvPr id="26" name="Shape 454"/>
            <p:cNvSpPr/>
            <p:nvPr/>
          </p:nvSpPr>
          <p:spPr>
            <a:xfrm>
              <a:off x="9973307" y="10675728"/>
              <a:ext cx="2743566" cy="1968664"/>
            </a:xfrm>
            <a:prstGeom prst="rect">
              <a:avLst/>
            </a:prstGeom>
            <a:solidFill>
              <a:srgbClr val="72BD44"/>
            </a:solidFill>
            <a:ln w="50800">
              <a:solidFill>
                <a:srgbClr val="FFFFF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7" name="Shape 455"/>
            <p:cNvSpPr/>
            <p:nvPr/>
          </p:nvSpPr>
          <p:spPr>
            <a:xfrm>
              <a:off x="9995848" y="10841958"/>
              <a:ext cx="2698208" cy="7212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b="1" dirty="0">
                  <a:latin typeface="Arial"/>
                  <a:cs typeface="Arial"/>
                </a:rPr>
                <a:t>1S Server</a:t>
              </a:r>
            </a:p>
          </p:txBody>
        </p:sp>
        <p:grpSp>
          <p:nvGrpSpPr>
            <p:cNvPr id="28" name="Group 458"/>
            <p:cNvGrpSpPr/>
            <p:nvPr/>
          </p:nvGrpSpPr>
          <p:grpSpPr>
            <a:xfrm>
              <a:off x="10111489" y="11976237"/>
              <a:ext cx="1216156" cy="523399"/>
              <a:chOff x="0" y="0"/>
              <a:chExt cx="1216155" cy="523397"/>
            </a:xfrm>
          </p:grpSpPr>
          <p:sp>
            <p:nvSpPr>
              <p:cNvPr id="29" name="Shape 456"/>
              <p:cNvSpPr/>
              <p:nvPr/>
            </p:nvSpPr>
            <p:spPr>
              <a:xfrm>
                <a:off x="0" y="0"/>
                <a:ext cx="1216156" cy="52339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0" name="Shape 457"/>
              <p:cNvSpPr/>
              <p:nvPr/>
            </p:nvSpPr>
            <p:spPr>
              <a:xfrm>
                <a:off x="2596" y="39016"/>
                <a:ext cx="1210963" cy="4707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spcBef>
                    <a:spcPts val="600"/>
                  </a:spcBef>
                  <a:defRPr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>
                    <a:latin typeface="Arial"/>
                    <a:cs typeface="Arial"/>
                  </a:rPr>
                  <a:t>Bridge IC</a:t>
                </a:r>
              </a:p>
            </p:txBody>
          </p:sp>
        </p:grpSp>
        <p:sp>
          <p:nvSpPr>
            <p:cNvPr id="31" name="Shape 459"/>
            <p:cNvSpPr/>
            <p:nvPr/>
          </p:nvSpPr>
          <p:spPr>
            <a:xfrm>
              <a:off x="10008823" y="11383352"/>
              <a:ext cx="2672534" cy="5233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2500">
                  <a:solidFill>
                    <a:srgbClr val="FFFF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Slot4</a:t>
              </a:r>
            </a:p>
          </p:txBody>
        </p:sp>
        <p:grpSp>
          <p:nvGrpSpPr>
            <p:cNvPr id="32" name="Group 464"/>
            <p:cNvGrpSpPr/>
            <p:nvPr/>
          </p:nvGrpSpPr>
          <p:grpSpPr>
            <a:xfrm>
              <a:off x="6676032" y="4033953"/>
              <a:ext cx="3305008" cy="921997"/>
              <a:chOff x="0" y="0"/>
              <a:chExt cx="3305006" cy="921996"/>
            </a:xfrm>
          </p:grpSpPr>
          <p:grpSp>
            <p:nvGrpSpPr>
              <p:cNvPr id="33" name="Group 462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35" name="Shape 460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6" name="Shape 461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34" name="Shape 463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37" name="Group 468"/>
            <p:cNvGrpSpPr/>
            <p:nvPr/>
          </p:nvGrpSpPr>
          <p:grpSpPr>
            <a:xfrm>
              <a:off x="6663332" y="7589953"/>
              <a:ext cx="8195596" cy="921998"/>
              <a:chOff x="0" y="0"/>
              <a:chExt cx="8195594" cy="921996"/>
            </a:xfrm>
          </p:grpSpPr>
          <p:sp>
            <p:nvSpPr>
              <p:cNvPr id="38" name="Shape 465"/>
              <p:cNvSpPr/>
              <p:nvPr/>
            </p:nvSpPr>
            <p:spPr>
              <a:xfrm>
                <a:off x="1474368" y="0"/>
                <a:ext cx="6689218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solidFill>
                      <a:srgbClr val="8CC558"/>
                    </a:solidFill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9" name="Shape 466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solidFill>
                      <a:srgbClr val="8CC558"/>
                    </a:solidFill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0" name="Shape 467"/>
              <p:cNvSpPr/>
              <p:nvPr/>
            </p:nvSpPr>
            <p:spPr>
              <a:xfrm>
                <a:off x="332679" y="217112"/>
                <a:ext cx="7862915" cy="4877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NC-SI</a:t>
                </a:r>
              </a:p>
            </p:txBody>
          </p:sp>
        </p:grpSp>
        <p:sp>
          <p:nvSpPr>
            <p:cNvPr id="41" name="Shape 469"/>
            <p:cNvSpPr/>
            <p:nvPr/>
          </p:nvSpPr>
          <p:spPr>
            <a:xfrm>
              <a:off x="14814991" y="7056795"/>
              <a:ext cx="2746817" cy="20194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/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OCP 2.0</a:t>
              </a:r>
            </a:p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Multi-Host</a:t>
              </a:r>
            </a:p>
            <a:p>
              <a:pPr algn="ctr" defTabSz="825500">
                <a:lnSpc>
                  <a:spcPct val="90000"/>
                </a:lnSpc>
                <a:spcBef>
                  <a:spcPts val="700"/>
                </a:spcBef>
                <a:defRPr sz="35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Mezz Card</a:t>
              </a:r>
            </a:p>
          </p:txBody>
        </p:sp>
        <p:grpSp>
          <p:nvGrpSpPr>
            <p:cNvPr id="42" name="Group 473"/>
            <p:cNvGrpSpPr/>
            <p:nvPr/>
          </p:nvGrpSpPr>
          <p:grpSpPr>
            <a:xfrm>
              <a:off x="12700066" y="8948593"/>
              <a:ext cx="2138217" cy="921997"/>
              <a:chOff x="0" y="0"/>
              <a:chExt cx="2138216" cy="921996"/>
            </a:xfrm>
          </p:grpSpPr>
          <p:sp>
            <p:nvSpPr>
              <p:cNvPr id="43" name="Shape 470"/>
              <p:cNvSpPr/>
              <p:nvPr/>
            </p:nvSpPr>
            <p:spPr>
              <a:xfrm>
                <a:off x="1102783" y="0"/>
                <a:ext cx="103543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4" name="Shape 471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5" name="Shape 472"/>
              <p:cNvSpPr/>
              <p:nvPr/>
            </p:nvSpPr>
            <p:spPr>
              <a:xfrm>
                <a:off x="44812" y="260725"/>
                <a:ext cx="204636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grpSp>
          <p:nvGrpSpPr>
            <p:cNvPr id="46" name="Group 478"/>
            <p:cNvGrpSpPr/>
            <p:nvPr/>
          </p:nvGrpSpPr>
          <p:grpSpPr>
            <a:xfrm>
              <a:off x="6676032" y="6226819"/>
              <a:ext cx="3305008" cy="921998"/>
              <a:chOff x="0" y="0"/>
              <a:chExt cx="3305006" cy="921996"/>
            </a:xfrm>
          </p:grpSpPr>
          <p:grpSp>
            <p:nvGrpSpPr>
              <p:cNvPr id="47" name="Group 476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49" name="Shape 474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Shape 475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8" name="Shape 477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51" name="Group 483"/>
            <p:cNvGrpSpPr/>
            <p:nvPr/>
          </p:nvGrpSpPr>
          <p:grpSpPr>
            <a:xfrm>
              <a:off x="6676032" y="8953086"/>
              <a:ext cx="3305008" cy="921998"/>
              <a:chOff x="0" y="0"/>
              <a:chExt cx="3305006" cy="921996"/>
            </a:xfrm>
          </p:grpSpPr>
          <p:grpSp>
            <p:nvGrpSpPr>
              <p:cNvPr id="52" name="Group 481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54" name="Shape 479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Shape 480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3" name="Shape 482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56" name="Group 488"/>
            <p:cNvGrpSpPr/>
            <p:nvPr/>
          </p:nvGrpSpPr>
          <p:grpSpPr>
            <a:xfrm>
              <a:off x="6676032" y="11205219"/>
              <a:ext cx="3305008" cy="921998"/>
              <a:chOff x="0" y="0"/>
              <a:chExt cx="3305006" cy="921996"/>
            </a:xfrm>
          </p:grpSpPr>
          <p:grpSp>
            <p:nvGrpSpPr>
              <p:cNvPr id="57" name="Group 486"/>
              <p:cNvGrpSpPr/>
              <p:nvPr/>
            </p:nvGrpSpPr>
            <p:grpSpPr>
              <a:xfrm>
                <a:off x="0" y="0"/>
                <a:ext cx="3305006" cy="921996"/>
                <a:chOff x="0" y="0"/>
                <a:chExt cx="3305005" cy="921995"/>
              </a:xfrm>
            </p:grpSpPr>
            <p:sp>
              <p:nvSpPr>
                <p:cNvPr id="59" name="Shape 484"/>
                <p:cNvSpPr/>
                <p:nvPr/>
              </p:nvSpPr>
              <p:spPr>
                <a:xfrm>
                  <a:off x="1474368" y="0"/>
                  <a:ext cx="1830638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60" name="Shape 485"/>
                <p:cNvSpPr/>
                <p:nvPr/>
              </p:nvSpPr>
              <p:spPr>
                <a:xfrm flipH="1">
                  <a:off x="0" y="0"/>
                  <a:ext cx="1935643" cy="921996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8" name="Shape 487"/>
              <p:cNvSpPr/>
              <p:nvPr/>
            </p:nvSpPr>
            <p:spPr>
              <a:xfrm>
                <a:off x="332679" y="260725"/>
                <a:ext cx="2639647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SMBus</a:t>
                </a:r>
              </a:p>
            </p:txBody>
          </p:sp>
        </p:grpSp>
        <p:grpSp>
          <p:nvGrpSpPr>
            <p:cNvPr id="61" name="Group 491"/>
            <p:cNvGrpSpPr/>
            <p:nvPr/>
          </p:nvGrpSpPr>
          <p:grpSpPr>
            <a:xfrm>
              <a:off x="17567574" y="7407411"/>
              <a:ext cx="2509801" cy="1318232"/>
              <a:chOff x="0" y="0"/>
              <a:chExt cx="2509800" cy="1318231"/>
            </a:xfrm>
          </p:grpSpPr>
          <p:sp>
            <p:nvSpPr>
              <p:cNvPr id="62" name="Shape 489"/>
              <p:cNvSpPr/>
              <p:nvPr/>
            </p:nvSpPr>
            <p:spPr>
              <a:xfrm>
                <a:off x="1474368" y="0"/>
                <a:ext cx="1035433" cy="1318232"/>
              </a:xfrm>
              <a:prstGeom prst="rightArrow">
                <a:avLst>
                  <a:gd name="adj1" fmla="val 59341"/>
                  <a:gd name="adj2" fmla="val 33029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63" name="Shape 490"/>
              <p:cNvSpPr/>
              <p:nvPr/>
            </p:nvSpPr>
            <p:spPr>
              <a:xfrm flipH="1">
                <a:off x="0" y="0"/>
                <a:ext cx="1935643" cy="1318232"/>
              </a:xfrm>
              <a:prstGeom prst="rightArrow">
                <a:avLst>
                  <a:gd name="adj1" fmla="val 59341"/>
                  <a:gd name="adj2" fmla="val 2594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64" name="Shape 492"/>
            <p:cNvSpPr/>
            <p:nvPr/>
          </p:nvSpPr>
          <p:spPr>
            <a:xfrm>
              <a:off x="17612388" y="7706745"/>
              <a:ext cx="2382272" cy="6884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QSFP28</a:t>
              </a:r>
            </a:p>
          </p:txBody>
        </p:sp>
        <p:grpSp>
          <p:nvGrpSpPr>
            <p:cNvPr id="65" name="Group 496"/>
            <p:cNvGrpSpPr/>
            <p:nvPr/>
          </p:nvGrpSpPr>
          <p:grpSpPr>
            <a:xfrm>
              <a:off x="12700065" y="6222326"/>
              <a:ext cx="2138218" cy="921998"/>
              <a:chOff x="0" y="0"/>
              <a:chExt cx="2138216" cy="921996"/>
            </a:xfrm>
          </p:grpSpPr>
          <p:sp>
            <p:nvSpPr>
              <p:cNvPr id="66" name="Shape 493"/>
              <p:cNvSpPr/>
              <p:nvPr/>
            </p:nvSpPr>
            <p:spPr>
              <a:xfrm>
                <a:off x="1102784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67" name="Shape 494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68" name="Shape 495"/>
              <p:cNvSpPr/>
              <p:nvPr/>
            </p:nvSpPr>
            <p:spPr>
              <a:xfrm>
                <a:off x="44812" y="260725"/>
                <a:ext cx="204636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grpSp>
          <p:nvGrpSpPr>
            <p:cNvPr id="69" name="Group 500"/>
            <p:cNvGrpSpPr/>
            <p:nvPr/>
          </p:nvGrpSpPr>
          <p:grpSpPr>
            <a:xfrm>
              <a:off x="12700065" y="4550160"/>
              <a:ext cx="2138218" cy="921997"/>
              <a:chOff x="0" y="0"/>
              <a:chExt cx="2138216" cy="921996"/>
            </a:xfrm>
          </p:grpSpPr>
          <p:sp>
            <p:nvSpPr>
              <p:cNvPr id="70" name="Shape 497"/>
              <p:cNvSpPr/>
              <p:nvPr/>
            </p:nvSpPr>
            <p:spPr>
              <a:xfrm>
                <a:off x="1102784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1" name="Shape 498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2" name="Shape 499"/>
              <p:cNvSpPr/>
              <p:nvPr/>
            </p:nvSpPr>
            <p:spPr>
              <a:xfrm>
                <a:off x="44812" y="260725"/>
                <a:ext cx="204636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grpSp>
          <p:nvGrpSpPr>
            <p:cNvPr id="73" name="Group 504"/>
            <p:cNvGrpSpPr/>
            <p:nvPr/>
          </p:nvGrpSpPr>
          <p:grpSpPr>
            <a:xfrm>
              <a:off x="12700065" y="10675793"/>
              <a:ext cx="2138218" cy="921997"/>
              <a:chOff x="0" y="0"/>
              <a:chExt cx="2138216" cy="921996"/>
            </a:xfrm>
          </p:grpSpPr>
          <p:sp>
            <p:nvSpPr>
              <p:cNvPr id="74" name="Shape 501"/>
              <p:cNvSpPr/>
              <p:nvPr/>
            </p:nvSpPr>
            <p:spPr>
              <a:xfrm>
                <a:off x="1102784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5" name="Shape 502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76" name="Shape 503"/>
              <p:cNvSpPr/>
              <p:nvPr/>
            </p:nvSpPr>
            <p:spPr>
              <a:xfrm>
                <a:off x="44812" y="260725"/>
                <a:ext cx="2046363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Gen3x2</a:t>
                </a:r>
              </a:p>
            </p:txBody>
          </p:sp>
        </p:grpSp>
        <p:sp>
          <p:nvSpPr>
            <p:cNvPr id="77" name="Shape 505"/>
            <p:cNvSpPr/>
            <p:nvPr/>
          </p:nvSpPr>
          <p:spPr>
            <a:xfrm>
              <a:off x="17562431" y="8814854"/>
              <a:ext cx="2509801" cy="2218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/>
            <a:lstStyle/>
            <a:p>
              <a:pPr algn="ctr" defTabSz="825500">
                <a:lnSpc>
                  <a:spcPct val="110000"/>
                </a:lnSpc>
                <a:spcBef>
                  <a:spcPts val="2000"/>
                </a:spcBef>
                <a:defRPr sz="25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1 QSFP 28</a:t>
              </a:r>
            </a:p>
            <a:p>
              <a:pPr algn="ctr" defTabSz="825500">
                <a:lnSpc>
                  <a:spcPct val="110000"/>
                </a:lnSpc>
                <a:spcBef>
                  <a:spcPts val="2000"/>
                </a:spcBef>
                <a:defRPr sz="25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DAC</a:t>
              </a:r>
            </a:p>
            <a:p>
              <a:pPr algn="ctr" defTabSz="825500">
                <a:lnSpc>
                  <a:spcPct val="110000"/>
                </a:lnSpc>
                <a:spcBef>
                  <a:spcPts val="2000"/>
                </a:spcBef>
                <a:defRPr sz="2500">
                  <a:solidFill>
                    <a:srgbClr val="555759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(2x 25G or</a:t>
              </a:r>
              <a:br>
                <a:rPr>
                  <a:latin typeface="Arial"/>
                  <a:cs typeface="Arial"/>
                </a:rPr>
              </a:br>
              <a:r>
                <a:rPr>
                  <a:latin typeface="Arial"/>
                  <a:cs typeface="Arial"/>
                </a:rPr>
                <a:t>4x 10G)</a:t>
              </a:r>
            </a:p>
          </p:txBody>
        </p:sp>
        <p:grpSp>
          <p:nvGrpSpPr>
            <p:cNvPr id="78" name="Group 508"/>
            <p:cNvGrpSpPr/>
            <p:nvPr/>
          </p:nvGrpSpPr>
          <p:grpSpPr>
            <a:xfrm>
              <a:off x="10033478" y="4482251"/>
              <a:ext cx="695490" cy="296987"/>
              <a:chOff x="0" y="0"/>
              <a:chExt cx="695489" cy="296986"/>
            </a:xfrm>
          </p:grpSpPr>
          <p:sp>
            <p:nvSpPr>
              <p:cNvPr id="79" name="Shape 506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80" name="Shape 507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1" name="Group 511"/>
            <p:cNvGrpSpPr/>
            <p:nvPr/>
          </p:nvGrpSpPr>
          <p:grpSpPr>
            <a:xfrm>
              <a:off x="10033478" y="6692051"/>
              <a:ext cx="695490" cy="296987"/>
              <a:chOff x="0" y="0"/>
              <a:chExt cx="695489" cy="296986"/>
            </a:xfrm>
          </p:grpSpPr>
          <p:sp>
            <p:nvSpPr>
              <p:cNvPr id="82" name="Shape 509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83" name="Shape 510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4" name="Group 514"/>
            <p:cNvGrpSpPr/>
            <p:nvPr/>
          </p:nvGrpSpPr>
          <p:grpSpPr>
            <a:xfrm>
              <a:off x="10033478" y="9416201"/>
              <a:ext cx="695490" cy="296987"/>
              <a:chOff x="0" y="0"/>
              <a:chExt cx="695489" cy="296986"/>
            </a:xfrm>
          </p:grpSpPr>
          <p:sp>
            <p:nvSpPr>
              <p:cNvPr id="85" name="Shape 512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86" name="Shape 513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517"/>
            <p:cNvGrpSpPr/>
            <p:nvPr/>
          </p:nvGrpSpPr>
          <p:grpSpPr>
            <a:xfrm>
              <a:off x="10033478" y="11670451"/>
              <a:ext cx="695490" cy="296987"/>
              <a:chOff x="0" y="0"/>
              <a:chExt cx="695489" cy="296986"/>
            </a:xfrm>
          </p:grpSpPr>
          <p:sp>
            <p:nvSpPr>
              <p:cNvPr id="88" name="Shape 515"/>
              <p:cNvSpPr/>
              <p:nvPr/>
            </p:nvSpPr>
            <p:spPr>
              <a:xfrm>
                <a:off x="0" y="0"/>
                <a:ext cx="695489" cy="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89" name="Shape 516"/>
              <p:cNvSpPr/>
              <p:nvPr/>
            </p:nvSpPr>
            <p:spPr>
              <a:xfrm flipV="1">
                <a:off x="674217" y="8314"/>
                <a:ext cx="1" cy="28867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90" name="Shape 518"/>
            <p:cNvSpPr/>
            <p:nvPr/>
          </p:nvSpPr>
          <p:spPr>
            <a:xfrm>
              <a:off x="4454082" y="4272268"/>
              <a:ext cx="1691616" cy="4707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spcBef>
                  <a:spcPts val="600"/>
                </a:spcBef>
                <a:defRPr sz="2500">
                  <a:solidFill>
                    <a:schemeClr val="accent1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vBMC-1</a:t>
              </a:r>
            </a:p>
          </p:txBody>
        </p:sp>
        <p:sp>
          <p:nvSpPr>
            <p:cNvPr id="91" name="Shape 519"/>
            <p:cNvSpPr/>
            <p:nvPr/>
          </p:nvSpPr>
          <p:spPr>
            <a:xfrm>
              <a:off x="4454082" y="5921280"/>
              <a:ext cx="1691616" cy="4707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spcBef>
                  <a:spcPts val="600"/>
                </a:spcBef>
                <a:defRPr sz="2500">
                  <a:solidFill>
                    <a:schemeClr val="accent1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vBMC-2</a:t>
              </a:r>
            </a:p>
          </p:txBody>
        </p:sp>
        <p:sp>
          <p:nvSpPr>
            <p:cNvPr id="92" name="Shape 520"/>
            <p:cNvSpPr/>
            <p:nvPr/>
          </p:nvSpPr>
          <p:spPr>
            <a:xfrm>
              <a:off x="4454082" y="9519563"/>
              <a:ext cx="1691616" cy="4707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spcBef>
                  <a:spcPts val="600"/>
                </a:spcBef>
                <a:defRPr sz="2500">
                  <a:solidFill>
                    <a:schemeClr val="accent1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vBMC-3</a:t>
              </a:r>
            </a:p>
          </p:txBody>
        </p:sp>
        <p:sp>
          <p:nvSpPr>
            <p:cNvPr id="93" name="Shape 521"/>
            <p:cNvSpPr/>
            <p:nvPr/>
          </p:nvSpPr>
          <p:spPr>
            <a:xfrm>
              <a:off x="4454082" y="11328943"/>
              <a:ext cx="1691617" cy="4707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76200" tIns="76200" rIns="76200" bIns="76200" anchor="ctr"/>
            <a:lstStyle>
              <a:lvl1pPr algn="ctr" defTabSz="825500">
                <a:spcBef>
                  <a:spcPts val="600"/>
                </a:spcBef>
                <a:defRPr sz="2500">
                  <a:solidFill>
                    <a:schemeClr val="accent1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vBMC-4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88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t="45322" b="48552"/>
          <a:stretch/>
        </p:blipFill>
        <p:spPr>
          <a:xfrm>
            <a:off x="0" y="12884549"/>
            <a:ext cx="24384000" cy="831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Multi-node platform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Network </a:t>
            </a:r>
            <a:r>
              <a:rPr lang="en-US" dirty="0"/>
              <a:t>options and server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5900" y="11008667"/>
            <a:ext cx="22264688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80"/>
              </a:lnSpc>
            </a:pPr>
            <a:r>
              <a:rPr lang="en-US" sz="4400" b="1" dirty="0" smtClean="0">
                <a:solidFill>
                  <a:schemeClr val="bg1"/>
                </a:solidFill>
                <a:latin typeface="Arial"/>
                <a:cs typeface="Arial"/>
              </a:rPr>
              <a:t>Yan Zhao</a:t>
            </a:r>
          </a:p>
          <a:p>
            <a:pPr>
              <a:lnSpc>
                <a:spcPts val="5280"/>
              </a:lnSpc>
            </a:pP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FACEBOOK HARDWARE ENGINEER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Platform </a:t>
            </a:r>
            <a:r>
              <a:rPr lang="en-US" dirty="0" smtClean="0"/>
              <a:t>definition</a:t>
            </a:r>
            <a:endParaRPr lang="en-US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6198410"/>
            <a:ext cx="636398" cy="426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pic>
        <p:nvPicPr>
          <p:cNvPr id="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7690896"/>
            <a:ext cx="636398" cy="426829"/>
          </a:xfrm>
          <a:prstGeom prst="rect">
            <a:avLst/>
          </a:prstGeom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9099612"/>
            <a:ext cx="636398" cy="426829"/>
          </a:xfrm>
          <a:prstGeom prst="rect">
            <a:avLst/>
          </a:prstGeom>
        </p:spPr>
      </p:pic>
      <p:sp>
        <p:nvSpPr>
          <p:cNvPr id="10" name="Shape 172"/>
          <p:cNvSpPr/>
          <p:nvPr/>
        </p:nvSpPr>
        <p:spPr>
          <a:xfrm>
            <a:off x="2335623" y="4510821"/>
            <a:ext cx="21584702" cy="6743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rial"/>
                <a:cs typeface="Arial"/>
              </a:rPr>
              <a:t>Open platform that hosts 4x high performance 1S Servers</a:t>
            </a:r>
          </a:p>
          <a:p>
            <a: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rial"/>
                <a:cs typeface="Arial"/>
              </a:rPr>
              <a:t>Modular design for flexibility and serviceability</a:t>
            </a:r>
          </a:p>
          <a:p>
            <a: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rial"/>
                <a:cs typeface="Arial"/>
              </a:rPr>
              <a:t>Aggregated single network connection</a:t>
            </a:r>
          </a:p>
          <a:p>
            <a: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rial"/>
                <a:cs typeface="Arial"/>
              </a:rPr>
              <a:t>Flexible server management</a:t>
            </a:r>
          </a:p>
          <a:p>
            <a: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rial"/>
                <a:cs typeface="Arial"/>
              </a:rPr>
              <a:t>Open Rack V2 and Cubby chassis</a:t>
            </a:r>
          </a:p>
        </p:txBody>
      </p:sp>
      <p:pic>
        <p:nvPicPr>
          <p:cNvPr id="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4757737"/>
            <a:ext cx="636398" cy="426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10618797"/>
            <a:ext cx="636398" cy="426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0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Yosemite multi-node </a:t>
            </a:r>
            <a:r>
              <a:rPr lang="en-US" dirty="0" smtClean="0"/>
              <a:t>platform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94" b="7287"/>
          <a:stretch/>
        </p:blipFill>
        <p:spPr>
          <a:xfrm>
            <a:off x="1485900" y="3936999"/>
            <a:ext cx="21399500" cy="8424592"/>
          </a:xfrm>
          <a:prstGeom prst="rect">
            <a:avLst/>
          </a:prstGeom>
          <a:ln w="88900" cmpd="sng">
            <a:solidFill>
              <a:srgbClr val="5BA72F"/>
            </a:solidFill>
          </a:ln>
        </p:spPr>
      </p:pic>
    </p:spTree>
    <p:extLst>
      <p:ext uri="{BB962C8B-B14F-4D97-AF65-F5344CB8AC3E}">
        <p14:creationId xmlns:p14="http://schemas.microsoft.com/office/powerpoint/2010/main" val="2078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Mono Lake 1S server</a:t>
            </a:r>
            <a:endParaRPr lang="en-US" dirty="0"/>
          </a:p>
        </p:txBody>
      </p:sp>
      <p:pic>
        <p:nvPicPr>
          <p:cNvPr id="3" name="Picture 2" descr="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3718520"/>
            <a:ext cx="12014200" cy="9010650"/>
          </a:xfrm>
          <a:prstGeom prst="rect">
            <a:avLst/>
          </a:prstGeom>
          <a:ln w="88900">
            <a:solidFill>
              <a:srgbClr val="5BA72F"/>
            </a:solidFill>
          </a:ln>
        </p:spPr>
      </p:pic>
    </p:spTree>
    <p:extLst>
      <p:ext uri="{BB962C8B-B14F-4D97-AF65-F5344CB8AC3E}">
        <p14:creationId xmlns:p14="http://schemas.microsoft.com/office/powerpoint/2010/main" val="212728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Platform </a:t>
            </a:r>
            <a:r>
              <a:rPr lang="en-US" dirty="0" smtClean="0"/>
              <a:t>architecture</a:t>
            </a:r>
            <a:endParaRPr lang="en-US" dirty="0"/>
          </a:p>
        </p:txBody>
      </p:sp>
      <p:grpSp>
        <p:nvGrpSpPr>
          <p:cNvPr id="5" name="Group 222"/>
          <p:cNvGrpSpPr/>
          <p:nvPr/>
        </p:nvGrpSpPr>
        <p:grpSpPr>
          <a:xfrm>
            <a:off x="2236151" y="3475018"/>
            <a:ext cx="19911699" cy="9346840"/>
            <a:chOff x="0" y="0"/>
            <a:chExt cx="19911697" cy="9346839"/>
          </a:xfrm>
        </p:grpSpPr>
        <p:grpSp>
          <p:nvGrpSpPr>
            <p:cNvPr id="6" name="Group 182"/>
            <p:cNvGrpSpPr/>
            <p:nvPr/>
          </p:nvGrpSpPr>
          <p:grpSpPr>
            <a:xfrm>
              <a:off x="8819960" y="7656597"/>
              <a:ext cx="2797311" cy="1684559"/>
              <a:chOff x="0" y="0"/>
              <a:chExt cx="2797310" cy="1684557"/>
            </a:xfrm>
          </p:grpSpPr>
          <p:sp>
            <p:nvSpPr>
              <p:cNvPr id="46" name="Shape 180"/>
              <p:cNvSpPr/>
              <p:nvPr/>
            </p:nvSpPr>
            <p:spPr>
              <a:xfrm>
                <a:off x="0" y="0"/>
                <a:ext cx="2797310" cy="1684557"/>
              </a:xfrm>
              <a:prstGeom prst="rect">
                <a:avLst/>
              </a:prstGeom>
              <a:solidFill>
                <a:srgbClr val="CFE3A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7" name="Shape 181"/>
              <p:cNvSpPr/>
              <p:nvPr/>
            </p:nvSpPr>
            <p:spPr>
              <a:xfrm>
                <a:off x="24883" y="414953"/>
                <a:ext cx="2746817" cy="876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2000"/>
                  </a:spcBef>
                  <a:defRPr sz="6000"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b="1" dirty="0">
                    <a:latin typeface="Arial"/>
                    <a:cs typeface="Arial"/>
                  </a:rPr>
                  <a:t>BMC</a:t>
                </a:r>
              </a:p>
            </p:txBody>
          </p:sp>
        </p:grpSp>
        <p:sp>
          <p:nvSpPr>
            <p:cNvPr id="7" name="Shape 183"/>
            <p:cNvSpPr/>
            <p:nvPr/>
          </p:nvSpPr>
          <p:spPr>
            <a:xfrm>
              <a:off x="2511808" y="2501656"/>
              <a:ext cx="2797311" cy="6845183"/>
            </a:xfrm>
            <a:prstGeom prst="rect">
              <a:avLst/>
            </a:prstGeom>
            <a:solidFill>
              <a:schemeClr val="accent1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8" name="Shape 184"/>
            <p:cNvSpPr/>
            <p:nvPr/>
          </p:nvSpPr>
          <p:spPr>
            <a:xfrm>
              <a:off x="2498467" y="4574621"/>
              <a:ext cx="2789400" cy="1252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OCP V2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Mezz Card</a:t>
              </a:r>
            </a:p>
          </p:txBody>
        </p:sp>
        <p:sp>
          <p:nvSpPr>
            <p:cNvPr id="9" name="Shape 185"/>
            <p:cNvSpPr/>
            <p:nvPr/>
          </p:nvSpPr>
          <p:spPr>
            <a:xfrm>
              <a:off x="3233432" y="6274371"/>
              <a:ext cx="1354064" cy="1722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4x10G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40G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>
                  <a:latin typeface="Arial"/>
                  <a:cs typeface="Arial"/>
                </a:rPr>
                <a:t>50G</a:t>
              </a:r>
            </a:p>
          </p:txBody>
        </p:sp>
        <p:grpSp>
          <p:nvGrpSpPr>
            <p:cNvPr id="10" name="Group 199"/>
            <p:cNvGrpSpPr/>
            <p:nvPr/>
          </p:nvGrpSpPr>
          <p:grpSpPr>
            <a:xfrm>
              <a:off x="7804926" y="0"/>
              <a:ext cx="7207189" cy="5456813"/>
              <a:chOff x="0" y="0"/>
              <a:chExt cx="7207188" cy="5456812"/>
            </a:xfrm>
          </p:grpSpPr>
          <p:grpSp>
            <p:nvGrpSpPr>
              <p:cNvPr id="33" name="Group 188"/>
              <p:cNvGrpSpPr/>
              <p:nvPr/>
            </p:nvGrpSpPr>
            <p:grpSpPr>
              <a:xfrm>
                <a:off x="2336576" y="0"/>
                <a:ext cx="4870612" cy="2951574"/>
                <a:chOff x="0" y="0"/>
                <a:chExt cx="4870610" cy="2951573"/>
              </a:xfrm>
            </p:grpSpPr>
            <p:sp>
              <p:nvSpPr>
                <p:cNvPr id="44" name="Shape 186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Shape 187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Slot4</a:t>
                  </a:r>
                </a:p>
              </p:txBody>
            </p:sp>
          </p:grpSp>
          <p:grpSp>
            <p:nvGrpSpPr>
              <p:cNvPr id="34" name="Group 191"/>
              <p:cNvGrpSpPr/>
              <p:nvPr/>
            </p:nvGrpSpPr>
            <p:grpSpPr>
              <a:xfrm>
                <a:off x="1557718" y="835079"/>
                <a:ext cx="4870611" cy="2951574"/>
                <a:chOff x="0" y="0"/>
                <a:chExt cx="4870610" cy="2951573"/>
              </a:xfrm>
            </p:grpSpPr>
            <p:sp>
              <p:nvSpPr>
                <p:cNvPr id="42" name="Shape 189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Shape 190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Slot3</a:t>
                  </a:r>
                </a:p>
              </p:txBody>
            </p:sp>
          </p:grpSp>
          <p:grpSp>
            <p:nvGrpSpPr>
              <p:cNvPr id="35" name="Group 194"/>
              <p:cNvGrpSpPr/>
              <p:nvPr/>
            </p:nvGrpSpPr>
            <p:grpSpPr>
              <a:xfrm>
                <a:off x="778859" y="1670158"/>
                <a:ext cx="4870612" cy="2951574"/>
                <a:chOff x="0" y="0"/>
                <a:chExt cx="4870610" cy="2951573"/>
              </a:xfrm>
            </p:grpSpPr>
            <p:sp>
              <p:nvSpPr>
                <p:cNvPr id="40" name="Shape 192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Shape 193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Slot2</a:t>
                  </a:r>
                </a:p>
              </p:txBody>
            </p:sp>
          </p:grpSp>
          <p:grpSp>
            <p:nvGrpSpPr>
              <p:cNvPr id="36" name="Group 198"/>
              <p:cNvGrpSpPr/>
              <p:nvPr/>
            </p:nvGrpSpPr>
            <p:grpSpPr>
              <a:xfrm>
                <a:off x="0" y="2505237"/>
                <a:ext cx="4870612" cy="2951575"/>
                <a:chOff x="0" y="0"/>
                <a:chExt cx="4870611" cy="2951574"/>
              </a:xfrm>
            </p:grpSpPr>
            <p:sp>
              <p:nvSpPr>
                <p:cNvPr id="37" name="Shape 195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Shape 196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Slot1</a:t>
                  </a:r>
                </a:p>
              </p:txBody>
            </p:sp>
            <p:sp>
              <p:nvSpPr>
                <p:cNvPr id="39" name="Shape 197"/>
                <p:cNvSpPr/>
                <p:nvPr/>
              </p:nvSpPr>
              <p:spPr>
                <a:xfrm>
                  <a:off x="150207" y="1668208"/>
                  <a:ext cx="4570197" cy="8764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6000">
                      <a:solidFill>
                        <a:srgbClr val="FFFFFF"/>
                      </a:solidFill>
                      <a:latin typeface="Avenir Heavy"/>
                      <a:ea typeface="Avenir Heavy"/>
                      <a:cs typeface="Avenir Heavy"/>
                      <a:sym typeface="Avenir Heavy"/>
                    </a:defRPr>
                  </a:lvl1pPr>
                </a:lstStyle>
                <a:p>
                  <a:r>
                    <a:rPr b="1" dirty="0">
                      <a:latin typeface="Arial"/>
                      <a:cs typeface="Arial"/>
                    </a:rPr>
                    <a:t>1S Server</a:t>
                  </a:r>
                </a:p>
              </p:txBody>
            </p:sp>
          </p:grpSp>
        </p:grpSp>
        <p:sp>
          <p:nvSpPr>
            <p:cNvPr id="11" name="Shape 200"/>
            <p:cNvSpPr/>
            <p:nvPr/>
          </p:nvSpPr>
          <p:spPr>
            <a:xfrm>
              <a:off x="6879912" y="8037878"/>
              <a:ext cx="1935644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2" name="Shape 201"/>
            <p:cNvSpPr/>
            <p:nvPr/>
          </p:nvSpPr>
          <p:spPr>
            <a:xfrm flipH="1">
              <a:off x="5309118" y="8037878"/>
              <a:ext cx="1726666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3" name="Shape 202"/>
            <p:cNvSpPr/>
            <p:nvPr/>
          </p:nvSpPr>
          <p:spPr>
            <a:xfrm>
              <a:off x="5615621" y="8298603"/>
              <a:ext cx="2868006" cy="39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SideBand</a:t>
              </a:r>
            </a:p>
          </p:txBody>
        </p:sp>
        <p:sp>
          <p:nvSpPr>
            <p:cNvPr id="14" name="Shape 203"/>
            <p:cNvSpPr/>
            <p:nvPr/>
          </p:nvSpPr>
          <p:spPr>
            <a:xfrm>
              <a:off x="1474369" y="5463250"/>
              <a:ext cx="1035432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5" name="Shape 204"/>
            <p:cNvSpPr/>
            <p:nvPr/>
          </p:nvSpPr>
          <p:spPr>
            <a:xfrm flipH="1">
              <a:off x="0" y="5463250"/>
              <a:ext cx="1935643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6" name="Shape 205"/>
            <p:cNvSpPr/>
            <p:nvPr/>
          </p:nvSpPr>
          <p:spPr>
            <a:xfrm>
              <a:off x="44812" y="5723975"/>
              <a:ext cx="2382273" cy="39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QSFP28 DAC</a:t>
              </a:r>
            </a:p>
          </p:txBody>
        </p:sp>
        <p:grpSp>
          <p:nvGrpSpPr>
            <p:cNvPr id="17" name="Group 208"/>
            <p:cNvGrpSpPr/>
            <p:nvPr/>
          </p:nvGrpSpPr>
          <p:grpSpPr>
            <a:xfrm>
              <a:off x="12668814" y="3526928"/>
              <a:ext cx="2554616" cy="921997"/>
              <a:chOff x="0" y="0"/>
              <a:chExt cx="2554614" cy="921996"/>
            </a:xfrm>
          </p:grpSpPr>
          <p:sp>
            <p:nvSpPr>
              <p:cNvPr id="31" name="Shape 206"/>
              <p:cNvSpPr/>
              <p:nvPr/>
            </p:nvSpPr>
            <p:spPr>
              <a:xfrm flipH="1">
                <a:off x="0" y="0"/>
                <a:ext cx="2509801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2" name="Shape 207"/>
              <p:cNvSpPr/>
              <p:nvPr/>
            </p:nvSpPr>
            <p:spPr>
              <a:xfrm>
                <a:off x="44813" y="276799"/>
                <a:ext cx="2509801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12V_STBY</a:t>
                </a:r>
              </a:p>
            </p:txBody>
          </p:sp>
        </p:grpSp>
        <p:grpSp>
          <p:nvGrpSpPr>
            <p:cNvPr id="18" name="Group 212"/>
            <p:cNvGrpSpPr/>
            <p:nvPr/>
          </p:nvGrpSpPr>
          <p:grpSpPr>
            <a:xfrm>
              <a:off x="5310830" y="3526928"/>
              <a:ext cx="2509803" cy="921997"/>
              <a:chOff x="0" y="0"/>
              <a:chExt cx="2509801" cy="921996"/>
            </a:xfrm>
          </p:grpSpPr>
          <p:sp>
            <p:nvSpPr>
              <p:cNvPr id="28" name="Shape 209"/>
              <p:cNvSpPr/>
              <p:nvPr/>
            </p:nvSpPr>
            <p:spPr>
              <a:xfrm>
                <a:off x="1474369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9" name="Shape 210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0" name="Shape 211"/>
              <p:cNvSpPr/>
              <p:nvPr/>
            </p:nvSpPr>
            <p:spPr>
              <a:xfrm>
                <a:off x="44813" y="260724"/>
                <a:ext cx="238227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or 10G-KR</a:t>
                </a:r>
              </a:p>
            </p:txBody>
          </p:sp>
        </p:grpSp>
        <p:sp>
          <p:nvSpPr>
            <p:cNvPr id="19" name="Shape 213"/>
            <p:cNvSpPr/>
            <p:nvPr/>
          </p:nvSpPr>
          <p:spPr>
            <a:xfrm rot="16200000">
              <a:off x="9722517" y="5474141"/>
              <a:ext cx="1035432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0" name="Shape 214"/>
            <p:cNvSpPr/>
            <p:nvPr/>
          </p:nvSpPr>
          <p:spPr>
            <a:xfrm rot="16200000" flipH="1">
              <a:off x="9505501" y="6459992"/>
              <a:ext cx="1469463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1" name="Shape 215"/>
            <p:cNvSpPr/>
            <p:nvPr/>
          </p:nvSpPr>
          <p:spPr>
            <a:xfrm rot="16200000">
              <a:off x="9061438" y="6306603"/>
              <a:ext cx="2382272" cy="399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Management</a:t>
              </a:r>
            </a:p>
          </p:txBody>
        </p:sp>
        <p:grpSp>
          <p:nvGrpSpPr>
            <p:cNvPr id="22" name="Group 218"/>
            <p:cNvGrpSpPr/>
            <p:nvPr/>
          </p:nvGrpSpPr>
          <p:grpSpPr>
            <a:xfrm>
              <a:off x="17357081" y="3526928"/>
              <a:ext cx="2554616" cy="921997"/>
              <a:chOff x="0" y="0"/>
              <a:chExt cx="2554614" cy="921996"/>
            </a:xfrm>
          </p:grpSpPr>
          <p:sp>
            <p:nvSpPr>
              <p:cNvPr id="26" name="Shape 216"/>
              <p:cNvSpPr/>
              <p:nvPr/>
            </p:nvSpPr>
            <p:spPr>
              <a:xfrm flipH="1">
                <a:off x="0" y="0"/>
                <a:ext cx="2509801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7" name="Shape 217"/>
              <p:cNvSpPr/>
              <p:nvPr/>
            </p:nvSpPr>
            <p:spPr>
              <a:xfrm>
                <a:off x="44813" y="276799"/>
                <a:ext cx="2509801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12V_RACK</a:t>
                </a:r>
              </a:p>
            </p:txBody>
          </p:sp>
        </p:grpSp>
        <p:grpSp>
          <p:nvGrpSpPr>
            <p:cNvPr id="23" name="Group 221"/>
            <p:cNvGrpSpPr/>
            <p:nvPr/>
          </p:nvGrpSpPr>
          <p:grpSpPr>
            <a:xfrm>
              <a:off x="15166663" y="3145647"/>
              <a:ext cx="2201902" cy="1684559"/>
              <a:chOff x="306056" y="0"/>
              <a:chExt cx="2201901" cy="1684557"/>
            </a:xfrm>
          </p:grpSpPr>
          <p:sp>
            <p:nvSpPr>
              <p:cNvPr id="24" name="Shape 219"/>
              <p:cNvSpPr/>
              <p:nvPr/>
            </p:nvSpPr>
            <p:spPr>
              <a:xfrm>
                <a:off x="306056" y="0"/>
                <a:ext cx="2201901" cy="1684557"/>
              </a:xfrm>
              <a:prstGeom prst="rect">
                <a:avLst/>
              </a:prstGeom>
              <a:solidFill>
                <a:srgbClr val="ED4B4B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5" name="Shape 220"/>
              <p:cNvSpPr/>
              <p:nvPr/>
            </p:nvSpPr>
            <p:spPr>
              <a:xfrm>
                <a:off x="413590" y="380774"/>
                <a:ext cx="1970130" cy="9448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algn="ctr" defTabSz="825500">
                  <a:lnSpc>
                    <a:spcPct val="90000"/>
                  </a:lnSpc>
                  <a:spcBef>
                    <a:spcPts val="600"/>
                  </a:spcBef>
                  <a:defRPr sz="3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>
                    <a:latin typeface="Arial"/>
                    <a:cs typeface="Arial"/>
                  </a:rPr>
                  <a:t>Hot-Swap</a:t>
                </a:r>
              </a:p>
              <a:p>
                <a:pPr algn="ctr" defTabSz="825500">
                  <a:lnSpc>
                    <a:spcPct val="90000"/>
                  </a:lnSpc>
                  <a:spcBef>
                    <a:spcPts val="600"/>
                  </a:spcBef>
                  <a:defRPr sz="3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 dirty="0">
                    <a:latin typeface="Arial"/>
                    <a:cs typeface="Arial"/>
                  </a:rPr>
                  <a:t>Controller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60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4x10G </a:t>
            </a:r>
            <a:r>
              <a:rPr lang="en-US" dirty="0"/>
              <a:t>KR         </a:t>
            </a:r>
            <a:r>
              <a:rPr lang="en-US" dirty="0" smtClean="0"/>
              <a:t> </a:t>
            </a:r>
            <a:r>
              <a:rPr lang="en-US" dirty="0" smtClean="0"/>
              <a:t>40G </a:t>
            </a:r>
            <a:r>
              <a:rPr lang="en-US" dirty="0" err="1"/>
              <a:t>ToR</a:t>
            </a:r>
            <a:r>
              <a:rPr lang="en-US" dirty="0"/>
              <a:t> </a:t>
            </a:r>
            <a:r>
              <a:rPr lang="en-US" dirty="0" smtClean="0"/>
              <a:t>4x10G mode</a:t>
            </a:r>
            <a:endParaRPr lang="en-US" dirty="0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5562" y="1823463"/>
            <a:ext cx="1085195" cy="72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8441762" y="1823463"/>
            <a:ext cx="1085195" cy="7278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267"/>
          <p:cNvGrpSpPr/>
          <p:nvPr/>
        </p:nvGrpSpPr>
        <p:grpSpPr>
          <a:xfrm>
            <a:off x="4689684" y="3463649"/>
            <a:ext cx="15012116" cy="9346841"/>
            <a:chOff x="0" y="0"/>
            <a:chExt cx="15012114" cy="9346840"/>
          </a:xfrm>
        </p:grpSpPr>
        <p:grpSp>
          <p:nvGrpSpPr>
            <p:cNvPr id="8" name="Group 229"/>
            <p:cNvGrpSpPr/>
            <p:nvPr/>
          </p:nvGrpSpPr>
          <p:grpSpPr>
            <a:xfrm>
              <a:off x="7826178" y="7656597"/>
              <a:ext cx="2797312" cy="1684559"/>
              <a:chOff x="0" y="0"/>
              <a:chExt cx="2797310" cy="1684557"/>
            </a:xfrm>
          </p:grpSpPr>
          <p:sp>
            <p:nvSpPr>
              <p:cNvPr id="46" name="Shape 227"/>
              <p:cNvSpPr/>
              <p:nvPr/>
            </p:nvSpPr>
            <p:spPr>
              <a:xfrm>
                <a:off x="0" y="0"/>
                <a:ext cx="2797310" cy="1684557"/>
              </a:xfrm>
              <a:prstGeom prst="rect">
                <a:avLst/>
              </a:prstGeom>
              <a:solidFill>
                <a:srgbClr val="CFE3A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7" name="Shape 228"/>
              <p:cNvSpPr/>
              <p:nvPr/>
            </p:nvSpPr>
            <p:spPr>
              <a:xfrm>
                <a:off x="24883" y="414953"/>
                <a:ext cx="2746817" cy="876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2000"/>
                  </a:spcBef>
                  <a:defRPr sz="6000"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b="1" dirty="0">
                    <a:latin typeface="Arial"/>
                    <a:cs typeface="Arial"/>
                  </a:rPr>
                  <a:t>BMC</a:t>
                </a:r>
              </a:p>
            </p:txBody>
          </p:sp>
        </p:grpSp>
        <p:sp>
          <p:nvSpPr>
            <p:cNvPr id="9" name="Shape 230"/>
            <p:cNvSpPr/>
            <p:nvPr/>
          </p:nvSpPr>
          <p:spPr>
            <a:xfrm>
              <a:off x="2511808" y="2501656"/>
              <a:ext cx="2797311" cy="6845184"/>
            </a:xfrm>
            <a:prstGeom prst="rect">
              <a:avLst/>
            </a:prstGeom>
            <a:solidFill>
              <a:schemeClr val="accent1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0" name="Shape 231"/>
            <p:cNvSpPr/>
            <p:nvPr/>
          </p:nvSpPr>
          <p:spPr>
            <a:xfrm>
              <a:off x="2498467" y="4574621"/>
              <a:ext cx="2789400" cy="1252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OCP V2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KR Mezz</a:t>
              </a:r>
            </a:p>
          </p:txBody>
        </p:sp>
        <p:sp>
          <p:nvSpPr>
            <p:cNvPr id="11" name="Shape 232"/>
            <p:cNvSpPr/>
            <p:nvPr/>
          </p:nvSpPr>
          <p:spPr>
            <a:xfrm>
              <a:off x="3233432" y="6274371"/>
              <a:ext cx="1354064" cy="1722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4x10G</a:t>
              </a:r>
            </a:p>
          </p:txBody>
        </p:sp>
        <p:grpSp>
          <p:nvGrpSpPr>
            <p:cNvPr id="12" name="Group 246"/>
            <p:cNvGrpSpPr/>
            <p:nvPr/>
          </p:nvGrpSpPr>
          <p:grpSpPr>
            <a:xfrm>
              <a:off x="7804926" y="0"/>
              <a:ext cx="7207188" cy="5456811"/>
              <a:chOff x="0" y="0"/>
              <a:chExt cx="7207187" cy="5456810"/>
            </a:xfrm>
          </p:grpSpPr>
          <p:grpSp>
            <p:nvGrpSpPr>
              <p:cNvPr id="33" name="Group 235"/>
              <p:cNvGrpSpPr/>
              <p:nvPr/>
            </p:nvGrpSpPr>
            <p:grpSpPr>
              <a:xfrm>
                <a:off x="2336576" y="0"/>
                <a:ext cx="4870612" cy="2951574"/>
                <a:chOff x="0" y="0"/>
                <a:chExt cx="4870610" cy="2951573"/>
              </a:xfrm>
            </p:grpSpPr>
            <p:sp>
              <p:nvSpPr>
                <p:cNvPr id="44" name="Shape 233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Shape 234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Slot4</a:t>
                  </a:r>
                </a:p>
              </p:txBody>
            </p:sp>
          </p:grpSp>
          <p:grpSp>
            <p:nvGrpSpPr>
              <p:cNvPr id="34" name="Group 238"/>
              <p:cNvGrpSpPr/>
              <p:nvPr/>
            </p:nvGrpSpPr>
            <p:grpSpPr>
              <a:xfrm>
                <a:off x="1557718" y="835079"/>
                <a:ext cx="4870611" cy="2951574"/>
                <a:chOff x="0" y="0"/>
                <a:chExt cx="4870610" cy="2951573"/>
              </a:xfrm>
            </p:grpSpPr>
            <p:sp>
              <p:nvSpPr>
                <p:cNvPr id="42" name="Shape 236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Shape 237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Slot3</a:t>
                  </a:r>
                </a:p>
              </p:txBody>
            </p:sp>
          </p:grpSp>
          <p:grpSp>
            <p:nvGrpSpPr>
              <p:cNvPr id="35" name="Group 241"/>
              <p:cNvGrpSpPr/>
              <p:nvPr/>
            </p:nvGrpSpPr>
            <p:grpSpPr>
              <a:xfrm>
                <a:off x="778859" y="1670158"/>
                <a:ext cx="4870612" cy="2951574"/>
                <a:chOff x="0" y="0"/>
                <a:chExt cx="4870610" cy="2951573"/>
              </a:xfrm>
            </p:grpSpPr>
            <p:sp>
              <p:nvSpPr>
                <p:cNvPr id="40" name="Shape 239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Shape 240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Slot2</a:t>
                  </a:r>
                </a:p>
              </p:txBody>
            </p:sp>
          </p:grpSp>
          <p:grpSp>
            <p:nvGrpSpPr>
              <p:cNvPr id="36" name="Group 245"/>
              <p:cNvGrpSpPr/>
              <p:nvPr/>
            </p:nvGrpSpPr>
            <p:grpSpPr>
              <a:xfrm>
                <a:off x="0" y="2505237"/>
                <a:ext cx="4870611" cy="2951574"/>
                <a:chOff x="0" y="0"/>
                <a:chExt cx="4870610" cy="2951573"/>
              </a:xfrm>
            </p:grpSpPr>
            <p:sp>
              <p:nvSpPr>
                <p:cNvPr id="37" name="Shape 242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Shape 243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 dirty="0">
                      <a:latin typeface="Arial"/>
                      <a:cs typeface="Arial"/>
                    </a:rPr>
                    <a:t>Slot1</a:t>
                  </a:r>
                </a:p>
              </p:txBody>
            </p:sp>
            <p:sp>
              <p:nvSpPr>
                <p:cNvPr id="39" name="Shape 244"/>
                <p:cNvSpPr/>
                <p:nvPr/>
              </p:nvSpPr>
              <p:spPr>
                <a:xfrm>
                  <a:off x="150207" y="719941"/>
                  <a:ext cx="4570197" cy="8764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6000">
                      <a:solidFill>
                        <a:srgbClr val="FFFFFF"/>
                      </a:solidFill>
                      <a:latin typeface="Avenir Heavy"/>
                      <a:ea typeface="Avenir Heavy"/>
                      <a:cs typeface="Avenir Heavy"/>
                      <a:sym typeface="Avenir Heavy"/>
                    </a:defRPr>
                  </a:lvl1pPr>
                </a:lstStyle>
                <a:p>
                  <a:r>
                    <a:rPr b="1" dirty="0">
                      <a:latin typeface="Arial"/>
                      <a:cs typeface="Arial"/>
                    </a:rPr>
                    <a:t>1S Server</a:t>
                  </a:r>
                </a:p>
              </p:txBody>
            </p:sp>
          </p:grpSp>
        </p:grpSp>
        <p:sp>
          <p:nvSpPr>
            <p:cNvPr id="13" name="Shape 247"/>
            <p:cNvSpPr/>
            <p:nvPr/>
          </p:nvSpPr>
          <p:spPr>
            <a:xfrm>
              <a:off x="1474369" y="5463249"/>
              <a:ext cx="1035432" cy="921997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4" name="Shape 248"/>
            <p:cNvSpPr/>
            <p:nvPr/>
          </p:nvSpPr>
          <p:spPr>
            <a:xfrm flipH="1">
              <a:off x="0" y="5463249"/>
              <a:ext cx="1935643" cy="921997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5" name="Shape 249"/>
            <p:cNvSpPr/>
            <p:nvPr/>
          </p:nvSpPr>
          <p:spPr>
            <a:xfrm>
              <a:off x="44812" y="5723975"/>
              <a:ext cx="2382273" cy="39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QSFP</a:t>
              </a:r>
            </a:p>
          </p:txBody>
        </p:sp>
        <p:grpSp>
          <p:nvGrpSpPr>
            <p:cNvPr id="16" name="Group 253"/>
            <p:cNvGrpSpPr/>
            <p:nvPr/>
          </p:nvGrpSpPr>
          <p:grpSpPr>
            <a:xfrm>
              <a:off x="5310830" y="3526927"/>
              <a:ext cx="2509803" cy="921998"/>
              <a:chOff x="0" y="0"/>
              <a:chExt cx="2509801" cy="921996"/>
            </a:xfrm>
          </p:grpSpPr>
          <p:sp>
            <p:nvSpPr>
              <p:cNvPr id="30" name="Shape 250"/>
              <p:cNvSpPr/>
              <p:nvPr/>
            </p:nvSpPr>
            <p:spPr>
              <a:xfrm>
                <a:off x="1474369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1" name="Shape 251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32" name="Shape 252"/>
              <p:cNvSpPr/>
              <p:nvPr/>
            </p:nvSpPr>
            <p:spPr>
              <a:xfrm>
                <a:off x="44813" y="260724"/>
                <a:ext cx="238227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10G-KR</a:t>
                </a:r>
              </a:p>
            </p:txBody>
          </p:sp>
        </p:grpSp>
        <p:grpSp>
          <p:nvGrpSpPr>
            <p:cNvPr id="17" name="Group 258"/>
            <p:cNvGrpSpPr/>
            <p:nvPr/>
          </p:nvGrpSpPr>
          <p:grpSpPr>
            <a:xfrm>
              <a:off x="9779234" y="5315023"/>
              <a:ext cx="921997" cy="2382272"/>
              <a:chOff x="0" y="0"/>
              <a:chExt cx="921995" cy="2382271"/>
            </a:xfrm>
          </p:grpSpPr>
          <p:sp>
            <p:nvSpPr>
              <p:cNvPr id="26" name="Shape 254"/>
              <p:cNvSpPr/>
              <p:nvPr/>
            </p:nvSpPr>
            <p:spPr>
              <a:xfrm rot="16200000">
                <a:off x="-56718" y="159118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grpSp>
            <p:nvGrpSpPr>
              <p:cNvPr id="27" name="Group 257"/>
              <p:cNvGrpSpPr/>
              <p:nvPr/>
            </p:nvGrpSpPr>
            <p:grpSpPr>
              <a:xfrm>
                <a:off x="-1" y="0"/>
                <a:ext cx="921997" cy="2382272"/>
                <a:chOff x="0" y="0"/>
                <a:chExt cx="921995" cy="2382271"/>
              </a:xfrm>
            </p:grpSpPr>
            <p:sp>
              <p:nvSpPr>
                <p:cNvPr id="28" name="Shape 255"/>
                <p:cNvSpPr/>
                <p:nvPr/>
              </p:nvSpPr>
              <p:spPr>
                <a:xfrm rot="16200000" flipH="1">
                  <a:off x="-273734" y="1144968"/>
                  <a:ext cx="1469463" cy="921997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7D8E98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Shape 256"/>
                <p:cNvSpPr/>
                <p:nvPr/>
              </p:nvSpPr>
              <p:spPr>
                <a:xfrm rot="16200000">
                  <a:off x="-717797" y="991580"/>
                  <a:ext cx="2382272" cy="39911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5900"/>
                    </a:spcBef>
                    <a:defRPr sz="2000">
                      <a:solidFill>
                        <a:srgbClr val="FFFFFF"/>
                      </a:solidFill>
                      <a:latin typeface="Avenir Heavy"/>
                      <a:ea typeface="Avenir Heavy"/>
                      <a:cs typeface="Avenir Heavy"/>
                      <a:sym typeface="Avenir Heavy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Management</a:t>
                  </a:r>
                </a:p>
              </p:txBody>
            </p:sp>
          </p:grpSp>
        </p:grpSp>
        <p:grpSp>
          <p:nvGrpSpPr>
            <p:cNvPr id="18" name="Group 261"/>
            <p:cNvGrpSpPr/>
            <p:nvPr/>
          </p:nvGrpSpPr>
          <p:grpSpPr>
            <a:xfrm>
              <a:off x="7824517" y="4204489"/>
              <a:ext cx="1830496" cy="1231083"/>
              <a:chOff x="254432" y="169333"/>
              <a:chExt cx="1830494" cy="1231081"/>
            </a:xfrm>
          </p:grpSpPr>
          <p:sp>
            <p:nvSpPr>
              <p:cNvPr id="24" name="Shape 259"/>
              <p:cNvSpPr/>
              <p:nvPr/>
            </p:nvSpPr>
            <p:spPr>
              <a:xfrm>
                <a:off x="254432" y="169333"/>
                <a:ext cx="1830496" cy="1231082"/>
              </a:xfrm>
              <a:prstGeom prst="rect">
                <a:avLst/>
              </a:prstGeom>
              <a:solidFill>
                <a:srgbClr val="ED4B4B"/>
              </a:solidFill>
              <a:ln w="508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5" name="Shape 260"/>
              <p:cNvSpPr/>
              <p:nvPr/>
            </p:nvSpPr>
            <p:spPr>
              <a:xfrm>
                <a:off x="343828" y="346078"/>
                <a:ext cx="1637819" cy="9378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algn="ctr" defTabSz="825500">
                  <a:lnSpc>
                    <a:spcPct val="90000"/>
                  </a:lnSpc>
                  <a:spcBef>
                    <a:spcPts val="600"/>
                  </a:spcBef>
                  <a:defRPr sz="3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>
                    <a:latin typeface="Arial"/>
                    <a:cs typeface="Arial"/>
                  </a:rPr>
                  <a:t>10G-KR</a:t>
                </a:r>
              </a:p>
              <a:p>
                <a:pPr algn="ctr" defTabSz="825500">
                  <a:lnSpc>
                    <a:spcPct val="90000"/>
                  </a:lnSpc>
                  <a:spcBef>
                    <a:spcPts val="600"/>
                  </a:spcBef>
                  <a:defRPr sz="3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rPr>
                    <a:latin typeface="Arial"/>
                    <a:cs typeface="Arial"/>
                  </a:rPr>
                  <a:t>NIC</a:t>
                </a:r>
              </a:p>
            </p:txBody>
          </p:sp>
        </p:grpSp>
        <p:grpSp>
          <p:nvGrpSpPr>
            <p:cNvPr id="19" name="Group 266"/>
            <p:cNvGrpSpPr/>
            <p:nvPr/>
          </p:nvGrpSpPr>
          <p:grpSpPr>
            <a:xfrm>
              <a:off x="8289101" y="5315023"/>
              <a:ext cx="921997" cy="2382272"/>
              <a:chOff x="0" y="0"/>
              <a:chExt cx="921995" cy="2382271"/>
            </a:xfrm>
          </p:grpSpPr>
          <p:sp>
            <p:nvSpPr>
              <p:cNvPr id="20" name="Shape 262"/>
              <p:cNvSpPr/>
              <p:nvPr/>
            </p:nvSpPr>
            <p:spPr>
              <a:xfrm rot="16200000">
                <a:off x="-56718" y="159118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ED4B4B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grpSp>
            <p:nvGrpSpPr>
              <p:cNvPr id="21" name="Group 265"/>
              <p:cNvGrpSpPr/>
              <p:nvPr/>
            </p:nvGrpSpPr>
            <p:grpSpPr>
              <a:xfrm>
                <a:off x="-1" y="0"/>
                <a:ext cx="921997" cy="2382272"/>
                <a:chOff x="0" y="0"/>
                <a:chExt cx="921995" cy="2382271"/>
              </a:xfrm>
            </p:grpSpPr>
            <p:sp>
              <p:nvSpPr>
                <p:cNvPr id="22" name="Shape 263"/>
                <p:cNvSpPr/>
                <p:nvPr/>
              </p:nvSpPr>
              <p:spPr>
                <a:xfrm rot="16200000" flipH="1">
                  <a:off x="-273734" y="1144968"/>
                  <a:ext cx="1469463" cy="921997"/>
                </a:xfrm>
                <a:prstGeom prst="rightArrow">
                  <a:avLst>
                    <a:gd name="adj1" fmla="val 59341"/>
                    <a:gd name="adj2" fmla="val 37093"/>
                  </a:avLst>
                </a:prstGeom>
                <a:solidFill>
                  <a:srgbClr val="ED4B4B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Shape 264"/>
                <p:cNvSpPr/>
                <p:nvPr/>
              </p:nvSpPr>
              <p:spPr>
                <a:xfrm rot="16200000">
                  <a:off x="-717797" y="991580"/>
                  <a:ext cx="2382272" cy="39911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5900"/>
                    </a:spcBef>
                    <a:defRPr sz="2000">
                      <a:solidFill>
                        <a:srgbClr val="FFFFFF"/>
                      </a:solidFill>
                      <a:latin typeface="Avenir Heavy"/>
                      <a:ea typeface="Avenir Heavy"/>
                      <a:cs typeface="Avenir Heavy"/>
                      <a:sym typeface="Avenir Heavy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NIC SMBus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380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40G </a:t>
            </a:r>
            <a:r>
              <a:rPr lang="en-US" dirty="0"/>
              <a:t>Multi-</a:t>
            </a:r>
            <a:r>
              <a:rPr lang="en-US" dirty="0" smtClean="0"/>
              <a:t>host          40G </a:t>
            </a:r>
            <a:r>
              <a:rPr lang="en-US" dirty="0" err="1"/>
              <a:t>ToR</a:t>
            </a:r>
            <a:r>
              <a:rPr lang="en-US" dirty="0"/>
              <a:t> single </a:t>
            </a:r>
            <a:r>
              <a:rPr lang="en-US" dirty="0" smtClean="0"/>
              <a:t>port</a:t>
            </a:r>
            <a:endParaRPr lang="en-US" dirty="0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4762" y="1874263"/>
            <a:ext cx="1085195" cy="727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867462" y="1874263"/>
            <a:ext cx="1085195" cy="7278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305"/>
          <p:cNvGrpSpPr/>
          <p:nvPr/>
        </p:nvGrpSpPr>
        <p:grpSpPr>
          <a:xfrm>
            <a:off x="4684975" y="3468164"/>
            <a:ext cx="15012116" cy="9366557"/>
            <a:chOff x="0" y="0"/>
            <a:chExt cx="15012114" cy="9366556"/>
          </a:xfrm>
        </p:grpSpPr>
        <p:grpSp>
          <p:nvGrpSpPr>
            <p:cNvPr id="8" name="Group 274"/>
            <p:cNvGrpSpPr/>
            <p:nvPr/>
          </p:nvGrpSpPr>
          <p:grpSpPr>
            <a:xfrm>
              <a:off x="8819960" y="7681997"/>
              <a:ext cx="2797311" cy="1684559"/>
              <a:chOff x="0" y="25400"/>
              <a:chExt cx="2797310" cy="1684557"/>
            </a:xfrm>
          </p:grpSpPr>
          <p:sp>
            <p:nvSpPr>
              <p:cNvPr id="39" name="Shape 272"/>
              <p:cNvSpPr/>
              <p:nvPr/>
            </p:nvSpPr>
            <p:spPr>
              <a:xfrm>
                <a:off x="0" y="25400"/>
                <a:ext cx="2797310" cy="1684557"/>
              </a:xfrm>
              <a:prstGeom prst="rect">
                <a:avLst/>
              </a:prstGeom>
              <a:solidFill>
                <a:srgbClr val="CFE3A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40" name="Shape 273"/>
              <p:cNvSpPr/>
              <p:nvPr/>
            </p:nvSpPr>
            <p:spPr>
              <a:xfrm>
                <a:off x="24883" y="414953"/>
                <a:ext cx="2746817" cy="8764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2000"/>
                  </a:spcBef>
                  <a:defRPr sz="6000"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b="1" dirty="0">
                    <a:latin typeface="Arial"/>
                    <a:cs typeface="Arial"/>
                  </a:rPr>
                  <a:t>BMC</a:t>
                </a:r>
              </a:p>
            </p:txBody>
          </p:sp>
        </p:grpSp>
        <p:sp>
          <p:nvSpPr>
            <p:cNvPr id="9" name="Shape 275"/>
            <p:cNvSpPr/>
            <p:nvPr/>
          </p:nvSpPr>
          <p:spPr>
            <a:xfrm>
              <a:off x="2511808" y="2501656"/>
              <a:ext cx="2797311" cy="6845184"/>
            </a:xfrm>
            <a:prstGeom prst="rect">
              <a:avLst/>
            </a:prstGeom>
            <a:solidFill>
              <a:schemeClr val="accent1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0" name="Shape 276"/>
            <p:cNvSpPr/>
            <p:nvPr/>
          </p:nvSpPr>
          <p:spPr>
            <a:xfrm>
              <a:off x="2498467" y="3880354"/>
              <a:ext cx="2789400" cy="1947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OCP V2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Multi-Host</a:t>
              </a:r>
            </a:p>
            <a:p>
              <a:pPr algn="ctr" defTabSz="825500">
                <a:lnSpc>
                  <a:spcPct val="90000"/>
                </a:lnSpc>
                <a:spcBef>
                  <a:spcPts val="2000"/>
                </a:spcBef>
                <a:defRPr sz="36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rPr b="1" dirty="0">
                  <a:latin typeface="Arial"/>
                  <a:cs typeface="Arial"/>
                </a:rPr>
                <a:t>MIC Mezz</a:t>
              </a:r>
            </a:p>
          </p:txBody>
        </p:sp>
        <p:sp>
          <p:nvSpPr>
            <p:cNvPr id="11" name="Shape 277"/>
            <p:cNvSpPr/>
            <p:nvPr/>
          </p:nvSpPr>
          <p:spPr>
            <a:xfrm>
              <a:off x="3233432" y="6274371"/>
              <a:ext cx="1354064" cy="1722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2000"/>
                </a:spcBef>
                <a:defRPr sz="3000">
                  <a:solidFill>
                    <a:srgbClr val="FFFFFF"/>
                  </a:solidFill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r>
                <a:rPr>
                  <a:latin typeface="Arial"/>
                  <a:cs typeface="Arial"/>
                </a:rPr>
                <a:t>40G</a:t>
              </a:r>
            </a:p>
          </p:txBody>
        </p:sp>
        <p:grpSp>
          <p:nvGrpSpPr>
            <p:cNvPr id="12" name="Group 291"/>
            <p:cNvGrpSpPr/>
            <p:nvPr/>
          </p:nvGrpSpPr>
          <p:grpSpPr>
            <a:xfrm>
              <a:off x="7804926" y="0"/>
              <a:ext cx="7207188" cy="5456811"/>
              <a:chOff x="0" y="0"/>
              <a:chExt cx="7207187" cy="5456810"/>
            </a:xfrm>
          </p:grpSpPr>
          <p:grpSp>
            <p:nvGrpSpPr>
              <p:cNvPr id="26" name="Group 280"/>
              <p:cNvGrpSpPr/>
              <p:nvPr/>
            </p:nvGrpSpPr>
            <p:grpSpPr>
              <a:xfrm>
                <a:off x="2336576" y="0"/>
                <a:ext cx="4870612" cy="2951574"/>
                <a:chOff x="0" y="0"/>
                <a:chExt cx="4870610" cy="2951573"/>
              </a:xfrm>
            </p:grpSpPr>
            <p:sp>
              <p:nvSpPr>
                <p:cNvPr id="37" name="Shape 278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Shape 279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Slot4</a:t>
                  </a:r>
                </a:p>
              </p:txBody>
            </p:sp>
          </p:grpSp>
          <p:grpSp>
            <p:nvGrpSpPr>
              <p:cNvPr id="27" name="Group 283"/>
              <p:cNvGrpSpPr/>
              <p:nvPr/>
            </p:nvGrpSpPr>
            <p:grpSpPr>
              <a:xfrm>
                <a:off x="1557718" y="835079"/>
                <a:ext cx="4870611" cy="2951574"/>
                <a:chOff x="0" y="0"/>
                <a:chExt cx="4870610" cy="2951573"/>
              </a:xfrm>
            </p:grpSpPr>
            <p:sp>
              <p:nvSpPr>
                <p:cNvPr id="35" name="Shape 281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6" name="Shape 282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Slot3</a:t>
                  </a:r>
                </a:p>
              </p:txBody>
            </p:sp>
          </p:grpSp>
          <p:grpSp>
            <p:nvGrpSpPr>
              <p:cNvPr id="28" name="Group 286"/>
              <p:cNvGrpSpPr/>
              <p:nvPr/>
            </p:nvGrpSpPr>
            <p:grpSpPr>
              <a:xfrm>
                <a:off x="778859" y="1670158"/>
                <a:ext cx="4870612" cy="2951574"/>
                <a:chOff x="0" y="0"/>
                <a:chExt cx="4870610" cy="2951573"/>
              </a:xfrm>
            </p:grpSpPr>
            <p:sp>
              <p:nvSpPr>
                <p:cNvPr id="33" name="Shape 284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4" name="Shape 285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Slot2</a:t>
                  </a:r>
                </a:p>
              </p:txBody>
            </p:sp>
          </p:grpSp>
          <p:grpSp>
            <p:nvGrpSpPr>
              <p:cNvPr id="29" name="Group 290"/>
              <p:cNvGrpSpPr/>
              <p:nvPr/>
            </p:nvGrpSpPr>
            <p:grpSpPr>
              <a:xfrm>
                <a:off x="0" y="2505237"/>
                <a:ext cx="4870611" cy="2951574"/>
                <a:chOff x="0" y="0"/>
                <a:chExt cx="4870610" cy="2951573"/>
              </a:xfrm>
            </p:grpSpPr>
            <p:sp>
              <p:nvSpPr>
                <p:cNvPr id="30" name="Shape 287"/>
                <p:cNvSpPr/>
                <p:nvPr/>
              </p:nvSpPr>
              <p:spPr>
                <a:xfrm>
                  <a:off x="0" y="0"/>
                  <a:ext cx="4870611" cy="2951574"/>
                </a:xfrm>
                <a:prstGeom prst="rect">
                  <a:avLst/>
                </a:prstGeom>
                <a:solidFill>
                  <a:srgbClr val="72BD44"/>
                </a:solidFill>
                <a:ln w="508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Shape 288"/>
                <p:cNvSpPr/>
                <p:nvPr/>
              </p:nvSpPr>
              <p:spPr>
                <a:xfrm>
                  <a:off x="775488" y="196345"/>
                  <a:ext cx="3319635" cy="6501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4000">
                      <a:solidFill>
                        <a:srgbClr val="FFFFFF"/>
                      </a:solidFill>
                      <a:latin typeface="Avenir Medium"/>
                      <a:ea typeface="Avenir Medium"/>
                      <a:cs typeface="Avenir Medium"/>
                      <a:sym typeface="Avenir Medium"/>
                    </a:defRPr>
                  </a:lvl1pPr>
                </a:lstStyle>
                <a:p>
                  <a:r>
                    <a:rPr>
                      <a:latin typeface="Arial"/>
                      <a:cs typeface="Arial"/>
                    </a:rPr>
                    <a:t>Slot1</a:t>
                  </a:r>
                </a:p>
              </p:txBody>
            </p:sp>
            <p:sp>
              <p:nvSpPr>
                <p:cNvPr id="32" name="Shape 289"/>
                <p:cNvSpPr/>
                <p:nvPr/>
              </p:nvSpPr>
              <p:spPr>
                <a:xfrm>
                  <a:off x="150207" y="1515808"/>
                  <a:ext cx="4570197" cy="8764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6200" tIns="76200" rIns="76200" bIns="76200" numCol="1" anchor="ctr">
                  <a:noAutofit/>
                </a:bodyPr>
                <a:lstStyle>
                  <a:lvl1pPr algn="ctr" defTabSz="825500">
                    <a:lnSpc>
                      <a:spcPct val="90000"/>
                    </a:lnSpc>
                    <a:spcBef>
                      <a:spcPts val="2000"/>
                    </a:spcBef>
                    <a:defRPr sz="6000">
                      <a:solidFill>
                        <a:srgbClr val="FFFFFF"/>
                      </a:solidFill>
                      <a:latin typeface="Avenir Heavy"/>
                      <a:ea typeface="Avenir Heavy"/>
                      <a:cs typeface="Avenir Heavy"/>
                      <a:sym typeface="Avenir Heavy"/>
                    </a:defRPr>
                  </a:lvl1pPr>
                </a:lstStyle>
                <a:p>
                  <a:r>
                    <a:rPr b="1" dirty="0">
                      <a:latin typeface="Arial"/>
                      <a:cs typeface="Arial"/>
                    </a:rPr>
                    <a:t>1S Server</a:t>
                  </a:r>
                </a:p>
              </p:txBody>
            </p:sp>
          </p:grpSp>
        </p:grpSp>
        <p:sp>
          <p:nvSpPr>
            <p:cNvPr id="13" name="Shape 292"/>
            <p:cNvSpPr/>
            <p:nvPr/>
          </p:nvSpPr>
          <p:spPr>
            <a:xfrm>
              <a:off x="6879912" y="8037878"/>
              <a:ext cx="1935644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4" name="Shape 293"/>
            <p:cNvSpPr/>
            <p:nvPr/>
          </p:nvSpPr>
          <p:spPr>
            <a:xfrm flipH="1">
              <a:off x="5309118" y="8037878"/>
              <a:ext cx="1726666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5" name="Shape 294"/>
            <p:cNvSpPr/>
            <p:nvPr/>
          </p:nvSpPr>
          <p:spPr>
            <a:xfrm>
              <a:off x="5615621" y="8298603"/>
              <a:ext cx="2868006" cy="39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NC-SI or SMBus</a:t>
              </a:r>
            </a:p>
          </p:txBody>
        </p:sp>
        <p:sp>
          <p:nvSpPr>
            <p:cNvPr id="16" name="Shape 295"/>
            <p:cNvSpPr/>
            <p:nvPr/>
          </p:nvSpPr>
          <p:spPr>
            <a:xfrm>
              <a:off x="1474369" y="5463249"/>
              <a:ext cx="1035432" cy="921997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7" name="Shape 296"/>
            <p:cNvSpPr/>
            <p:nvPr/>
          </p:nvSpPr>
          <p:spPr>
            <a:xfrm flipH="1">
              <a:off x="0" y="5463249"/>
              <a:ext cx="1935643" cy="921997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18" name="Shape 297"/>
            <p:cNvSpPr/>
            <p:nvPr/>
          </p:nvSpPr>
          <p:spPr>
            <a:xfrm>
              <a:off x="44812" y="5723975"/>
              <a:ext cx="2382273" cy="399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QSFP, 4 lanes</a:t>
              </a:r>
            </a:p>
          </p:txBody>
        </p:sp>
        <p:grpSp>
          <p:nvGrpSpPr>
            <p:cNvPr id="19" name="Group 301"/>
            <p:cNvGrpSpPr/>
            <p:nvPr/>
          </p:nvGrpSpPr>
          <p:grpSpPr>
            <a:xfrm>
              <a:off x="5310830" y="3526927"/>
              <a:ext cx="2509803" cy="921998"/>
              <a:chOff x="0" y="0"/>
              <a:chExt cx="2509801" cy="921996"/>
            </a:xfrm>
          </p:grpSpPr>
          <p:sp>
            <p:nvSpPr>
              <p:cNvPr id="23" name="Shape 298"/>
              <p:cNvSpPr/>
              <p:nvPr/>
            </p:nvSpPr>
            <p:spPr>
              <a:xfrm>
                <a:off x="1474369" y="0"/>
                <a:ext cx="1035432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4" name="Shape 299"/>
              <p:cNvSpPr/>
              <p:nvPr/>
            </p:nvSpPr>
            <p:spPr>
              <a:xfrm flipH="1">
                <a:off x="0" y="0"/>
                <a:ext cx="1935643" cy="921996"/>
              </a:xfrm>
              <a:prstGeom prst="rightArrow">
                <a:avLst>
                  <a:gd name="adj1" fmla="val 59341"/>
                  <a:gd name="adj2" fmla="val 37093"/>
                </a:avLst>
              </a:prstGeom>
              <a:solidFill>
                <a:srgbClr val="7D8E98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>
                  <a:latin typeface="Arial"/>
                  <a:cs typeface="Arial"/>
                </a:endParaRPr>
              </a:p>
            </p:txBody>
          </p:sp>
          <p:sp>
            <p:nvSpPr>
              <p:cNvPr id="25" name="Shape 300"/>
              <p:cNvSpPr/>
              <p:nvPr/>
            </p:nvSpPr>
            <p:spPr>
              <a:xfrm>
                <a:off x="44813" y="260724"/>
                <a:ext cx="2382272" cy="3991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20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rPr dirty="0">
                    <a:latin typeface="Arial"/>
                    <a:cs typeface="Arial"/>
                  </a:rPr>
                  <a:t>PCIe Gen3 X2</a:t>
                </a:r>
              </a:p>
            </p:txBody>
          </p:sp>
        </p:grpSp>
        <p:sp>
          <p:nvSpPr>
            <p:cNvPr id="20" name="Shape 302"/>
            <p:cNvSpPr/>
            <p:nvPr/>
          </p:nvSpPr>
          <p:spPr>
            <a:xfrm rot="16200000">
              <a:off x="9722517" y="5474141"/>
              <a:ext cx="1035432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1" name="Shape 303"/>
            <p:cNvSpPr/>
            <p:nvPr/>
          </p:nvSpPr>
          <p:spPr>
            <a:xfrm rot="16200000" flipH="1">
              <a:off x="9505501" y="6459992"/>
              <a:ext cx="1469463" cy="921996"/>
            </a:xfrm>
            <a:prstGeom prst="rightArrow">
              <a:avLst>
                <a:gd name="adj1" fmla="val 59341"/>
                <a:gd name="adj2" fmla="val 37093"/>
              </a:avLst>
            </a:prstGeom>
            <a:solidFill>
              <a:srgbClr val="7D8E98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>
                <a:latin typeface="Arial"/>
                <a:cs typeface="Arial"/>
              </a:endParaRPr>
            </a:p>
          </p:txBody>
        </p:sp>
        <p:sp>
          <p:nvSpPr>
            <p:cNvPr id="22" name="Shape 304"/>
            <p:cNvSpPr/>
            <p:nvPr/>
          </p:nvSpPr>
          <p:spPr>
            <a:xfrm rot="16200000">
              <a:off x="9036038" y="6306603"/>
              <a:ext cx="2382272" cy="399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2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dirty="0">
                  <a:latin typeface="Arial"/>
                  <a:cs typeface="Arial"/>
                </a:rPr>
                <a:t>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12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322</Words>
  <Application>Microsoft Macintosh PowerPoint</Application>
  <PresentationFormat>Custom</PresentationFormat>
  <Paragraphs>146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Amy Barr</cp:lastModifiedBy>
  <cp:revision>42</cp:revision>
  <dcterms:modified xsi:type="dcterms:W3CDTF">2016-03-04T22:43:02Z</dcterms:modified>
</cp:coreProperties>
</file>