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1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92"/>
    <a:srgbClr val="50CC2A"/>
    <a:srgbClr val="8ED200"/>
    <a:srgbClr val="00090E"/>
    <a:srgbClr val="000000"/>
    <a:srgbClr val="010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B0F2F-6923-453A-903D-A095B9E6791D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0B985-E026-4BB2-A0BB-B820AE58CD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4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32945" y="2745570"/>
            <a:ext cx="725905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Myriad Pro" panose="020B0503030403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32946" y="3465570"/>
            <a:ext cx="7259054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932946" y="4185570"/>
            <a:ext cx="7259054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9C19A295-C78C-4CD0-914F-1BC50780C35A}" type="datetime1">
              <a:rPr lang="zh-TW" altLang="en-US" smtClean="0"/>
              <a:pPr/>
              <a:t>2017/7/25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006C92"/>
              </a:clrFrom>
              <a:clrTo>
                <a:srgbClr val="006C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3" t="65596" r="14989" b="9545"/>
          <a:stretch/>
        </p:blipFill>
        <p:spPr>
          <a:xfrm>
            <a:off x="10403680" y="6103144"/>
            <a:ext cx="1507333" cy="58438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0403680" y="6066950"/>
            <a:ext cx="1650208" cy="45719"/>
          </a:xfrm>
          <a:prstGeom prst="rect">
            <a:avLst/>
          </a:prstGeom>
          <a:gradFill>
            <a:gsLst>
              <a:gs pos="0">
                <a:srgbClr val="00090E"/>
              </a:gs>
              <a:gs pos="100000">
                <a:srgbClr val="0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903868" y="6103144"/>
            <a:ext cx="52388" cy="57435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9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6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 b="1">
                <a:latin typeface="Myriad Pro" panose="020B0503030403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88680" y="6404476"/>
            <a:ext cx="40305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FE21BC48-8395-4992-84A5-93A60A18EA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838200" y="1396537"/>
            <a:ext cx="10515600" cy="49121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6"/>
                </a:solidFill>
              </a:defRPr>
            </a:lvl1pPr>
            <a:lvl2pPr>
              <a:defRPr sz="3200">
                <a:solidFill>
                  <a:schemeClr val="accent6"/>
                </a:solidFill>
              </a:defRPr>
            </a:lvl2pPr>
            <a:lvl3pPr>
              <a:defRPr sz="2800">
                <a:solidFill>
                  <a:schemeClr val="accent6"/>
                </a:solidFill>
              </a:defRPr>
            </a:lvl3pPr>
            <a:lvl4pPr>
              <a:defRPr sz="2400">
                <a:solidFill>
                  <a:schemeClr val="accent6"/>
                </a:solidFill>
              </a:defRPr>
            </a:lvl4pPr>
            <a:lvl5pP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>
          <a:xfrm>
            <a:off x="838200" y="875118"/>
            <a:ext cx="10515600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0CC2A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294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0" y="2968155"/>
            <a:ext cx="12192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006C92"/>
              </a:clrFrom>
              <a:clrTo>
                <a:srgbClr val="006C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3" t="65596" r="14989" b="9545"/>
          <a:stretch/>
        </p:blipFill>
        <p:spPr>
          <a:xfrm>
            <a:off x="326230" y="350044"/>
            <a:ext cx="1507333" cy="5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3"/>
          <a:srcRect l="52361" t="46936" r="35834" b="47304"/>
          <a:stretch/>
        </p:blipFill>
        <p:spPr>
          <a:xfrm>
            <a:off x="5018637" y="2640983"/>
            <a:ext cx="2159000" cy="5969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3639552" y="2968155"/>
            <a:ext cx="540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35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4582" t="24632" r="8907" b="9467"/>
          <a:stretch/>
        </p:blipFill>
        <p:spPr>
          <a:xfrm>
            <a:off x="-90802" y="-66675"/>
            <a:ext cx="12403560" cy="6848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4932946" y="2745570"/>
            <a:ext cx="540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4932946" y="3465570"/>
            <a:ext cx="540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rgbClr val="8ED2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1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932946" y="41855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9C19A295-C78C-4CD0-914F-1BC50780C35A}" type="datetime1">
              <a:rPr lang="zh-TW" altLang="en-US" smtClean="0"/>
              <a:pPr/>
              <a:t>2017/7/25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>
                <a:ln>
                  <a:solidFill>
                    <a:schemeClr val="bg1"/>
                  </a:solidFill>
                </a:ln>
                <a:latin typeface="+mj-lt"/>
                <a:cs typeface="Arial" panose="020B0604020202020204" pitchFamily="34" charset="0"/>
              </a:rPr>
              <a:t>Wiwynn OCP Products</a:t>
            </a:r>
            <a:endParaRPr lang="zh-TW" altLang="en-US" sz="4400" dirty="0">
              <a:ln>
                <a:solidFill>
                  <a:schemeClr val="bg1"/>
                </a:solidFill>
              </a:ln>
              <a:latin typeface="+mj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/>
              <a:t>CONFORMS TO OCP PRINCIPALS</a:t>
            </a:r>
            <a:endParaRPr lang="zh-TW" altLang="en-US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8949708" y="2788416"/>
            <a:ext cx="28947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Calibri" panose="020F0502020204030204" pitchFamily="34" charset="0"/>
              </a:rPr>
              <a:t>Best Flexibility for Data-intensive </a:t>
            </a:r>
            <a:r>
              <a:rPr lang="en-US" altLang="zh-TW" sz="2000" b="1" dirty="0">
                <a:latin typeface="Calibri" panose="020F0502020204030204" pitchFamily="34" charset="0"/>
              </a:rPr>
              <a:t>Applications</a:t>
            </a:r>
          </a:p>
          <a:p>
            <a:endParaRPr lang="en-US" altLang="zh-TW" sz="4000" b="1" dirty="0" smtClean="0">
              <a:solidFill>
                <a:srgbClr val="006C92"/>
              </a:solidFill>
              <a:latin typeface="Calibri" panose="020F0502020204030204" pitchFamily="34" charset="0"/>
            </a:endParaRPr>
          </a:p>
          <a:p>
            <a:r>
              <a:rPr lang="en-US" altLang="zh-TW" sz="1600" dirty="0">
                <a:latin typeface="Calibri" panose="020F0502020204030204" pitchFamily="34" charset="0"/>
              </a:rPr>
              <a:t>The Wiwynn P16RC card is a 32-channel (</a:t>
            </a:r>
            <a:r>
              <a:rPr lang="en-US" altLang="zh-TW" sz="1600" dirty="0" smtClean="0">
                <a:latin typeface="Calibri" panose="020F0502020204030204" pitchFamily="34" charset="0"/>
              </a:rPr>
              <a:t>16-lane) </a:t>
            </a:r>
            <a:r>
              <a:rPr lang="en-US" altLang="zh-TW" sz="1600" dirty="0" err="1" smtClean="0">
                <a:latin typeface="Calibri" panose="020F0502020204030204" pitchFamily="34" charset="0"/>
              </a:rPr>
              <a:t>retimer</a:t>
            </a:r>
            <a:r>
              <a:rPr lang="en-US" altLang="zh-TW" sz="1600" dirty="0" smtClean="0">
                <a:latin typeface="Calibri" panose="020F0502020204030204" pitchFamily="34" charset="0"/>
              </a:rPr>
              <a:t> </a:t>
            </a:r>
            <a:r>
              <a:rPr lang="en-US" altLang="zh-TW" sz="1600" dirty="0">
                <a:latin typeface="Calibri" panose="020F0502020204030204" pitchFamily="34" charset="0"/>
              </a:rPr>
              <a:t>capable of 8 </a:t>
            </a:r>
            <a:r>
              <a:rPr lang="en-US" altLang="zh-TW" sz="1600" dirty="0" err="1">
                <a:latin typeface="Calibri" panose="020F0502020204030204" pitchFamily="34" charset="0"/>
              </a:rPr>
              <a:t>Gbps</a:t>
            </a:r>
            <a:r>
              <a:rPr lang="en-US" altLang="zh-TW" sz="1600" dirty="0">
                <a:latin typeface="Calibri" panose="020F0502020204030204" pitchFamily="34" charset="0"/>
              </a:rPr>
              <a:t>-per-channel </a:t>
            </a:r>
            <a:r>
              <a:rPr lang="en-US" altLang="zh-TW" sz="1600" dirty="0" smtClean="0">
                <a:latin typeface="Calibri" panose="020F0502020204030204" pitchFamily="34" charset="0"/>
              </a:rPr>
              <a:t>transfers, providing </a:t>
            </a:r>
            <a:r>
              <a:rPr lang="en-US" altLang="zh-TW" sz="1600" dirty="0">
                <a:latin typeface="Calibri" panose="020F0502020204030204" pitchFamily="34" charset="0"/>
              </a:rPr>
              <a:t>a total of 256 </a:t>
            </a:r>
            <a:r>
              <a:rPr lang="en-US" altLang="zh-TW" sz="1600" dirty="0" err="1">
                <a:latin typeface="Calibri" panose="020F0502020204030204" pitchFamily="34" charset="0"/>
              </a:rPr>
              <a:t>Gbps</a:t>
            </a:r>
            <a:r>
              <a:rPr lang="en-US" altLang="zh-TW" sz="1600" dirty="0">
                <a:latin typeface="Calibri" panose="020F0502020204030204" pitchFamily="34" charset="0"/>
              </a:rPr>
              <a:t> of communication</a:t>
            </a:r>
          </a:p>
          <a:p>
            <a:r>
              <a:rPr lang="en-US" altLang="zh-TW" sz="1600" dirty="0">
                <a:latin typeface="Calibri" panose="020F0502020204030204" pitchFamily="34" charset="0"/>
              </a:rPr>
              <a:t>bandwidth, which is the best suited </a:t>
            </a:r>
            <a:r>
              <a:rPr lang="en-US" altLang="zh-TW" sz="1600" dirty="0" smtClean="0">
                <a:latin typeface="Calibri" panose="020F0502020204030204" pitchFamily="34" charset="0"/>
              </a:rPr>
              <a:t>for data-intensive </a:t>
            </a:r>
            <a:r>
              <a:rPr lang="en-US" altLang="zh-TW" sz="1600" dirty="0">
                <a:latin typeface="Calibri" panose="020F0502020204030204" pitchFamily="34" charset="0"/>
              </a:rPr>
              <a:t>applications.</a:t>
            </a:r>
            <a:endParaRPr lang="zh-TW" alt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50CC2A"/>
                </a:solidFill>
              </a:rPr>
              <a:t>P16RC</a:t>
            </a:r>
            <a:endParaRPr lang="zh-TW" altLang="en-US" dirty="0">
              <a:solidFill>
                <a:srgbClr val="50CC2A"/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PCIe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ReTimer</a:t>
            </a:r>
            <a:r>
              <a:rPr lang="en-US" altLang="zh-TW" dirty="0" smtClean="0"/>
              <a:t> Card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7285" y="1862997"/>
            <a:ext cx="2307901" cy="646331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Efficiency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374528" y="1862997"/>
            <a:ext cx="2307901" cy="646331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Scale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331771" y="1862997"/>
            <a:ext cx="2307901" cy="646331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Openness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9289013" y="1862997"/>
            <a:ext cx="2307901" cy="646331"/>
          </a:xfrm>
          <a:prstGeom prst="rect">
            <a:avLst/>
          </a:prstGeom>
          <a:solidFill>
            <a:srgbClr val="006C92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Impact</a:t>
            </a:r>
          </a:p>
        </p:txBody>
      </p:sp>
      <p:pic>
        <p:nvPicPr>
          <p:cNvPr id="1026" name="Picture 2" descr="https://img.clipartfest.com/934b2af90c8a6345d4298c29a23649c3_green-check-mark-clip-art-at-green-check-mark-clipart-windows-10_528-5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2" y="1387174"/>
            <a:ext cx="975977" cy="110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.clipartfest.com/934b2af90c8a6345d4298c29a23649c3_green-check-mark-clip-art-at-green-check-mark-clipart-windows-10_528-5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45" y="1402112"/>
            <a:ext cx="975977" cy="110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g.clipartfest.com/934b2af90c8a6345d4298c29a23649c3_green-check-mark-clip-art-at-green-check-mark-clipart-windows-10_528-5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88" y="1387174"/>
            <a:ext cx="975977" cy="110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6357257" y="2788417"/>
            <a:ext cx="2592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6C92"/>
                </a:solidFill>
                <a:latin typeface="Calibri" panose="020F0502020204030204" pitchFamily="34" charset="0"/>
              </a:rPr>
              <a:t>Yes, </a:t>
            </a:r>
            <a:r>
              <a:rPr lang="en-US" altLang="zh-TW" dirty="0" smtClean="0">
                <a:solidFill>
                  <a:srgbClr val="006C92"/>
                </a:solidFill>
                <a:latin typeface="Calibri" panose="020F0502020204030204" pitchFamily="34" charset="0"/>
              </a:rPr>
              <a:t>the design package </a:t>
            </a:r>
            <a:r>
              <a:rPr lang="en-US" altLang="zh-TW" dirty="0" smtClean="0">
                <a:solidFill>
                  <a:srgbClr val="006C92"/>
                </a:solidFill>
                <a:latin typeface="Calibri" panose="020F0502020204030204" pitchFamily="34" charset="0"/>
              </a:rPr>
              <a:t>has been contributed on </a:t>
            </a:r>
            <a:r>
              <a:rPr lang="en-US" altLang="zh-TW" dirty="0" smtClean="0">
                <a:solidFill>
                  <a:srgbClr val="006C92"/>
                </a:solidFill>
                <a:latin typeface="Calibri" panose="020F0502020204030204" pitchFamily="34" charset="0"/>
              </a:rPr>
              <a:t>2017/7.</a:t>
            </a:r>
            <a:endParaRPr lang="zh-TW" altLang="en-US" dirty="0">
              <a:solidFill>
                <a:srgbClr val="006C9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7276" y="2788417"/>
            <a:ext cx="29372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Calibri" panose="020F0502020204030204" pitchFamily="34" charset="0"/>
              </a:rPr>
              <a:t>Performance and Reliability </a:t>
            </a:r>
            <a:r>
              <a:rPr lang="en-US" altLang="zh-TW" sz="2000" b="1" dirty="0" smtClean="0">
                <a:latin typeface="Calibri" panose="020F0502020204030204" pitchFamily="34" charset="0"/>
              </a:rPr>
              <a:t>Improvement</a:t>
            </a:r>
          </a:p>
          <a:p>
            <a:endParaRPr lang="en-US" altLang="zh-TW" sz="2000" b="1" dirty="0">
              <a:latin typeface="Calibri" panose="020F0502020204030204" pitchFamily="34" charset="0"/>
            </a:endParaRPr>
          </a:p>
          <a:p>
            <a:r>
              <a:rPr lang="en-US" altLang="zh-TW" sz="1600" dirty="0">
                <a:latin typeface="Calibri" panose="020F0502020204030204" pitchFamily="34" charset="0"/>
              </a:rPr>
              <a:t>Wiwynn P16RC card is designed to give maximum</a:t>
            </a:r>
          </a:p>
          <a:p>
            <a:r>
              <a:rPr lang="en-US" altLang="zh-TW" sz="1600" dirty="0" smtClean="0">
                <a:latin typeface="Calibri" panose="020F0502020204030204" pitchFamily="34" charset="0"/>
              </a:rPr>
              <a:t>efficiency </a:t>
            </a:r>
            <a:r>
              <a:rPr lang="en-US" altLang="zh-TW" sz="1600" dirty="0">
                <a:latin typeface="Calibri" panose="020F0502020204030204" pitchFamily="34" charset="0"/>
              </a:rPr>
              <a:t>to the growing demand of increased data</a:t>
            </a:r>
          </a:p>
          <a:p>
            <a:r>
              <a:rPr lang="en-US" altLang="zh-TW" sz="1600" dirty="0">
                <a:latin typeface="Calibri" panose="020F0502020204030204" pitchFamily="34" charset="0"/>
              </a:rPr>
              <a:t>throughput and scalability.</a:t>
            </a:r>
            <a:endParaRPr lang="zh-TW" altLang="en-US" sz="1600" dirty="0">
              <a:latin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74527" y="2788417"/>
            <a:ext cx="275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err="1">
                <a:latin typeface="Calibri" panose="020F0502020204030204" pitchFamily="34" charset="0"/>
              </a:rPr>
              <a:t>PCIe</a:t>
            </a:r>
            <a:r>
              <a:rPr lang="en-US" altLang="zh-TW" sz="2000" b="1" dirty="0">
                <a:latin typeface="Calibri" panose="020F0502020204030204" pitchFamily="34" charset="0"/>
              </a:rPr>
              <a:t> Interconnection Enables Data</a:t>
            </a:r>
          </a:p>
          <a:p>
            <a:r>
              <a:rPr lang="en-US" altLang="zh-TW" sz="2000" b="1" dirty="0">
                <a:latin typeface="Calibri" panose="020F0502020204030204" pitchFamily="34" charset="0"/>
              </a:rPr>
              <a:t>Disaggregation</a:t>
            </a:r>
          </a:p>
          <a:p>
            <a:endParaRPr lang="en-US" altLang="zh-TW" sz="2000" b="1" dirty="0">
              <a:solidFill>
                <a:srgbClr val="006C92"/>
              </a:solidFill>
              <a:latin typeface="Calibri" panose="020F0502020204030204" pitchFamily="34" charset="0"/>
            </a:endParaRPr>
          </a:p>
          <a:p>
            <a:r>
              <a:rPr lang="en-US" altLang="zh-TW" sz="1600" dirty="0">
                <a:latin typeface="Calibri" panose="020F0502020204030204" pitchFamily="34" charset="0"/>
              </a:rPr>
              <a:t>With Wiwynn P16RC card, connection </a:t>
            </a:r>
            <a:r>
              <a:rPr lang="en-US" altLang="zh-TW" sz="1600" dirty="0" smtClean="0">
                <a:latin typeface="Calibri" panose="020F0502020204030204" pitchFamily="34" charset="0"/>
              </a:rPr>
              <a:t>between compute </a:t>
            </a:r>
            <a:r>
              <a:rPr lang="en-US" altLang="zh-TW" sz="1600" dirty="0">
                <a:latin typeface="Calibri" panose="020F0502020204030204" pitchFamily="34" charset="0"/>
              </a:rPr>
              <a:t>and storage become easy. It is </a:t>
            </a:r>
            <a:r>
              <a:rPr lang="en-US" altLang="zh-TW" sz="1600" dirty="0" smtClean="0">
                <a:latin typeface="Calibri" panose="020F0502020204030204" pitchFamily="34" charset="0"/>
              </a:rPr>
              <a:t>now possible </a:t>
            </a:r>
            <a:r>
              <a:rPr lang="en-US" altLang="zh-TW" sz="1600" dirty="0">
                <a:latin typeface="Calibri" panose="020F0502020204030204" pitchFamily="34" charset="0"/>
              </a:rPr>
              <a:t>to disaggregate storage away from </a:t>
            </a:r>
            <a:r>
              <a:rPr lang="en-US" altLang="zh-TW" sz="1600" dirty="0" smtClean="0">
                <a:latin typeface="Calibri" panose="020F0502020204030204" pitchFamily="34" charset="0"/>
              </a:rPr>
              <a:t>the compute </a:t>
            </a:r>
            <a:r>
              <a:rPr lang="en-US" altLang="zh-TW" sz="1600" dirty="0">
                <a:latin typeface="Calibri" panose="020F0502020204030204" pitchFamily="34" charset="0"/>
              </a:rPr>
              <a:t>and vice versa with no penalty </a:t>
            </a:r>
            <a:r>
              <a:rPr lang="en-US" altLang="zh-TW" sz="1600" dirty="0" smtClean="0">
                <a:latin typeface="Calibri" panose="020F0502020204030204" pitchFamily="34" charset="0"/>
              </a:rPr>
              <a:t>to performance.</a:t>
            </a:r>
            <a:endParaRPr lang="zh-TW" altLang="en-US" sz="1600" dirty="0">
              <a:latin typeface="Calibri" panose="020F0502020204030204" pitchFamily="34" charset="0"/>
            </a:endParaRPr>
          </a:p>
        </p:txBody>
      </p:sp>
      <p:pic>
        <p:nvPicPr>
          <p:cNvPr id="21" name="Picture 2" descr="https://img.clipartfest.com/934b2af90c8a6345d4298c29a23649c3_green-check-mark-clip-art-at-green-check-mark-clipart-windows-10_528-5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31" y="1402112"/>
            <a:ext cx="975977" cy="110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Wiwynn PPT template">
      <a:dk1>
        <a:srgbClr val="006C92"/>
      </a:dk1>
      <a:lt1>
        <a:srgbClr val="FFFFFF"/>
      </a:lt1>
      <a:dk2>
        <a:srgbClr val="003649"/>
      </a:dk2>
      <a:lt2>
        <a:srgbClr val="FFFFFF"/>
      </a:lt2>
      <a:accent1>
        <a:srgbClr val="006C92"/>
      </a:accent1>
      <a:accent2>
        <a:srgbClr val="00516D"/>
      </a:accent2>
      <a:accent3>
        <a:srgbClr val="24C6FF"/>
      </a:accent3>
      <a:accent4>
        <a:srgbClr val="D8D8D8"/>
      </a:accent4>
      <a:accent5>
        <a:srgbClr val="C2C2C2"/>
      </a:accent5>
      <a:accent6>
        <a:srgbClr val="6C6C6C"/>
      </a:accent6>
      <a:hlink>
        <a:srgbClr val="006C92"/>
      </a:hlink>
      <a:folHlink>
        <a:srgbClr val="D8D8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129</Words>
  <Application>Microsoft Office PowerPoint</Application>
  <PresentationFormat>寬螢幕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Myriad Pro</vt:lpstr>
      <vt:lpstr>Office 佈景主題</vt:lpstr>
      <vt:lpstr>Wiwynn OCP Products</vt:lpstr>
      <vt:lpstr>PCIe ReTimer Card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server</dc:title>
  <dc:creator>David Adidas</dc:creator>
  <cp:lastModifiedBy>Bing Wu/WYHQ/Wiwynn</cp:lastModifiedBy>
  <cp:revision>27</cp:revision>
  <dcterms:created xsi:type="dcterms:W3CDTF">2017-01-04T04:51:59Z</dcterms:created>
  <dcterms:modified xsi:type="dcterms:W3CDTF">2017-07-25T09:54:04Z</dcterms:modified>
</cp:coreProperties>
</file>