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sldIdLst>
    <p:sldId id="269" r:id="rId3"/>
    <p:sldId id="274" r:id="rId4"/>
    <p:sldId id="296" r:id="rId5"/>
    <p:sldId id="320" r:id="rId6"/>
    <p:sldId id="290" r:id="rId7"/>
    <p:sldId id="298" r:id="rId8"/>
    <p:sldId id="262" r:id="rId9"/>
    <p:sldId id="306" r:id="rId10"/>
    <p:sldId id="312" r:id="rId11"/>
    <p:sldId id="313" r:id="rId12"/>
    <p:sldId id="314" r:id="rId13"/>
    <p:sldId id="315" r:id="rId14"/>
    <p:sldId id="319" r:id="rId15"/>
    <p:sldId id="316" r:id="rId16"/>
    <p:sldId id="307" r:id="rId17"/>
    <p:sldId id="303" r:id="rId18"/>
    <p:sldId id="318" r:id="rId19"/>
    <p:sldId id="297" r:id="rId20"/>
    <p:sldId id="301" r:id="rId21"/>
    <p:sldId id="302" r:id="rId22"/>
    <p:sldId id="270" r:id="rId23"/>
    <p:sldId id="271" r:id="rId24"/>
    <p:sldId id="272" r:id="rId25"/>
    <p:sldId id="273" r:id="rId26"/>
    <p:sldId id="278" r:id="rId27"/>
    <p:sldId id="276" r:id="rId28"/>
    <p:sldId id="264" r:id="rId29"/>
    <p:sldId id="266" r:id="rId30"/>
    <p:sldId id="265" r:id="rId31"/>
    <p:sldId id="277" r:id="rId32"/>
    <p:sldId id="280" r:id="rId33"/>
    <p:sldId id="284" r:id="rId34"/>
    <p:sldId id="285" r:id="rId35"/>
    <p:sldId id="260" r:id="rId36"/>
    <p:sldId id="286" r:id="rId37"/>
    <p:sldId id="293" r:id="rId38"/>
    <p:sldId id="294" r:id="rId39"/>
    <p:sldId id="295" r:id="rId40"/>
    <p:sldId id="300" r:id="rId41"/>
    <p:sldId id="305" r:id="rId42"/>
    <p:sldId id="308" r:id="rId43"/>
    <p:sldId id="309" r:id="rId44"/>
    <p:sldId id="311" r:id="rId45"/>
    <p:sldId id="282" r:id="rId46"/>
    <p:sldId id="291" r:id="rId47"/>
  </p:sldIdLst>
  <p:sldSz cx="12192000" cy="6858000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FF"/>
    <a:srgbClr val="606060"/>
    <a:srgbClr val="E8E8EF"/>
    <a:srgbClr val="8EC640"/>
    <a:srgbClr val="6B6A6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P17 Start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5" y="978337"/>
            <a:ext cx="5156199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1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P17 Title/Name 50/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18" y="5960692"/>
            <a:ext cx="1804855" cy="905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9" y="6075918"/>
            <a:ext cx="4040505" cy="80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" y="162831"/>
            <a:ext cx="2316480" cy="2431085"/>
          </a:xfrm>
          <a:prstGeom prst="rect">
            <a:avLst/>
          </a:prstGeom>
        </p:spPr>
      </p:pic>
      <p:pic>
        <p:nvPicPr>
          <p:cNvPr id="16" name="Picture 15" descr="Sphere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1" y="572023"/>
            <a:ext cx="1546860" cy="15468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63172"/>
            <a:ext cx="9144000" cy="2387600"/>
          </a:xfrm>
        </p:spPr>
        <p:txBody>
          <a:bodyPr anchor="b">
            <a:normAutofit/>
          </a:bodyPr>
          <a:lstStyle>
            <a:lvl1pPr algn="l">
              <a:defRPr sz="5067" b="0" i="0" spc="600" baseline="0">
                <a:solidFill>
                  <a:srgbClr val="5E5E5E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KEYNOTE PRESENTATION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TITLE. 50PT. BOOK.</a:t>
            </a:r>
            <a:endParaRPr lang="en-US" dirty="0"/>
          </a:p>
        </p:txBody>
      </p:sp>
      <p:sp>
        <p:nvSpPr>
          <p:cNvPr id="15" name="Subtitle 6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0815"/>
            <a:ext cx="9144000" cy="16557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1616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Name/Title/Company. 32pt. Title Case. Book.</a:t>
            </a:r>
          </a:p>
        </p:txBody>
      </p:sp>
    </p:spTree>
    <p:extLst>
      <p:ext uri="{BB962C8B-B14F-4D97-AF65-F5344CB8AC3E}">
        <p14:creationId xmlns:p14="http://schemas.microsoft.com/office/powerpoint/2010/main" val="121981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CP17 E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5" y="978337"/>
            <a:ext cx="5156199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2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3804-0829-40D7-B602-C299A0C63FF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FE99-DFDD-46D9-BCC4-5A60C2CAE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4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P17 Start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5" y="978337"/>
            <a:ext cx="5156199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P17 Title/Name 50/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218" y="5960692"/>
            <a:ext cx="1804855" cy="905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9" y="6075918"/>
            <a:ext cx="4040505" cy="80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" y="162831"/>
            <a:ext cx="2316480" cy="2431085"/>
          </a:xfrm>
          <a:prstGeom prst="rect">
            <a:avLst/>
          </a:prstGeom>
        </p:spPr>
      </p:pic>
      <p:pic>
        <p:nvPicPr>
          <p:cNvPr id="16" name="Picture 15" descr="Sphere0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1" y="572023"/>
            <a:ext cx="1546860" cy="15468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63172"/>
            <a:ext cx="9144000" cy="2387600"/>
          </a:xfrm>
        </p:spPr>
        <p:txBody>
          <a:bodyPr anchor="b">
            <a:normAutofit/>
          </a:bodyPr>
          <a:lstStyle>
            <a:lvl1pPr algn="l">
              <a:defRPr sz="5067" b="0" i="0" spc="600" baseline="0">
                <a:solidFill>
                  <a:srgbClr val="5E5E5E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5F6062"/>
                </a:solidFill>
              </a:rPr>
              <a:t>KEYNOTE PRESENTATION</a:t>
            </a:r>
            <a:br>
              <a:rPr lang="en-US" dirty="0">
                <a:solidFill>
                  <a:srgbClr val="5C6062"/>
                </a:solidFill>
              </a:rPr>
            </a:br>
            <a:r>
              <a:rPr lang="en-US" dirty="0">
                <a:solidFill>
                  <a:srgbClr val="5C6062"/>
                </a:solidFill>
              </a:rPr>
              <a:t>TITLE. 50PT. BOOK.</a:t>
            </a:r>
            <a:endParaRPr lang="en-US" dirty="0"/>
          </a:p>
        </p:txBody>
      </p:sp>
      <p:sp>
        <p:nvSpPr>
          <p:cNvPr id="15" name="Subtitle 6"/>
          <p:cNvSpPr>
            <a:spLocks noGrp="1"/>
          </p:cNvSpPr>
          <p:nvPr>
            <p:ph type="subTitle" idx="1" hasCustomPrompt="1"/>
          </p:nvPr>
        </p:nvSpPr>
        <p:spPr>
          <a:xfrm>
            <a:off x="1524000" y="3530815"/>
            <a:ext cx="9144000" cy="165576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16161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5F6062"/>
                </a:solidFill>
              </a:rPr>
              <a:t>Name/Title/Company. 32pt. Title Case. Book.</a:t>
            </a:r>
          </a:p>
        </p:txBody>
      </p:sp>
    </p:spTree>
    <p:extLst>
      <p:ext uri="{BB962C8B-B14F-4D97-AF65-F5344CB8AC3E}">
        <p14:creationId xmlns:p14="http://schemas.microsoft.com/office/powerpoint/2010/main" val="338094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P17 E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OCP Arrow Logo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65" y="978337"/>
            <a:ext cx="5156199" cy="23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7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67" kern="1200">
          <a:solidFill>
            <a:srgbClr val="5F6062"/>
          </a:solidFill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8DC63F"/>
        </a:buClr>
        <a:buSzPct val="100000"/>
        <a:buFont typeface="Arial"/>
        <a:buChar char="•"/>
        <a:defRPr sz="2400" kern="1200" baseline="0">
          <a:solidFill>
            <a:srgbClr val="5F6062"/>
          </a:solidFill>
          <a:latin typeface="Franklin Gothic Book"/>
          <a:ea typeface="Arial" charset="0"/>
          <a:cs typeface="Franklin Gothic Book"/>
        </a:defRPr>
      </a:lvl1pPr>
      <a:lvl2pPr marL="45718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24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2pPr>
      <a:lvl3pPr marL="687371" indent="-230182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rial"/>
        <a:buChar char="•"/>
        <a:tabLst/>
        <a:defRPr sz="20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3pPr>
      <a:lvl4pPr marL="915965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1867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4pPr>
      <a:lvl5pPr marL="1146146" indent="-230182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75000"/>
        <a:buFont typeface="Courier New" charset="0"/>
        <a:buChar char="o"/>
        <a:tabLst/>
        <a:defRPr sz="1867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73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67" kern="1200">
          <a:solidFill>
            <a:srgbClr val="5F6062"/>
          </a:solidFill>
          <a:latin typeface="Franklin Gothic Book" charset="0"/>
          <a:ea typeface="Franklin Gothic Book" charset="0"/>
          <a:cs typeface="Franklin Gothic Book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8DC63F"/>
        </a:buClr>
        <a:buSzPct val="100000"/>
        <a:buFont typeface="Arial"/>
        <a:buChar char="•"/>
        <a:defRPr sz="2400" kern="1200" baseline="0">
          <a:solidFill>
            <a:srgbClr val="5F6062"/>
          </a:solidFill>
          <a:latin typeface="Franklin Gothic Book"/>
          <a:ea typeface="Arial" charset="0"/>
          <a:cs typeface="Franklin Gothic Book"/>
        </a:defRPr>
      </a:lvl1pPr>
      <a:lvl2pPr marL="45718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24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2pPr>
      <a:lvl3pPr marL="687371" indent="-230182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rial"/>
        <a:buChar char="•"/>
        <a:tabLst/>
        <a:defRPr sz="2000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3pPr>
      <a:lvl4pPr marL="915965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100000"/>
        <a:buFont typeface="AppleSymbols" charset="0"/>
        <a:buChar char="⎻"/>
        <a:tabLst/>
        <a:defRPr sz="1867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4pPr>
      <a:lvl5pPr marL="1146146" indent="-230182" algn="l" defTabSz="914377" rtl="0" eaLnBrk="1" latinLnBrk="0" hangingPunct="1">
        <a:lnSpc>
          <a:spcPct val="90000"/>
        </a:lnSpc>
        <a:spcBef>
          <a:spcPts val="500"/>
        </a:spcBef>
        <a:buClr>
          <a:srgbClr val="8DC63F"/>
        </a:buClr>
        <a:buSzPct val="75000"/>
        <a:buFont typeface="Courier New" charset="0"/>
        <a:buChar char="o"/>
        <a:tabLst/>
        <a:defRPr sz="1867" kern="1200">
          <a:solidFill>
            <a:srgbClr val="5F6062"/>
          </a:solidFill>
          <a:latin typeface="Franklin Gothic Book"/>
          <a:ea typeface="Arial" charset="0"/>
          <a:cs typeface="Franklin Gothic Book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files.opencompute.org/oc/public.php?service=files&amp;t=b9049cac01890df4354859ff2c028fa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files.opencompute.org/oc/public.php?service=files&amp;t=b9049cac01890df4354859ff2c028fa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ta.snia.org/higherlogic/ws/public/download/1137/SFF-TA-1002%20Specification%20Multi%20Lane%20High%20Speed%20Connector%200.0.9.pd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ta.snia.org/higherlogic/ws/public/download/1137/SFF-TA-1002%20Specification%20Multi%20Lane%20High%20Speed%20Connector%200.0.9.pd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ompute.org/wiki/Server/Mezz#Updated_doc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ompute.org/wiki/Server/Mezz#Updated_doc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ct.io/product/index/Server/Server-Accessory/OCP-Network-Mezzanine-For-Server" TargetMode="External"/><Relationship Id="rId3" Type="http://schemas.openxmlformats.org/officeDocument/2006/relationships/hyperlink" Target="https://www.broadcom.com/products/ethernet-connectivity/network-adapters/ocm14102-nx-ocp" TargetMode="External"/><Relationship Id="rId7" Type="http://schemas.openxmlformats.org/officeDocument/2006/relationships/hyperlink" Target="http://www.qlogic.com/Resources/Documents/DataSheets/Adapters/Datasheet_QOE2562_Adapters.pdf" TargetMode="External"/><Relationship Id="rId2" Type="http://schemas.openxmlformats.org/officeDocument/2006/relationships/hyperlink" Target="http://www.fci.com/en/products/board-to-board-wire-to-board/board-to-board/08mm-board-to-board-signal/bergstak-plus-08mm-pcie-4-mezzanin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ellanox.com/ocp/index.php" TargetMode="External"/><Relationship Id="rId11" Type="http://schemas.openxmlformats.org/officeDocument/2006/relationships/hyperlink" Target="http://files.opencompute.org/oc/public.php?service=files&amp;t=d99c1c5aac68df38e09856f5c6e96a13&amp;download" TargetMode="External"/><Relationship Id="rId5" Type="http://schemas.openxmlformats.org/officeDocument/2006/relationships/hyperlink" Target="http://www.intel.com/content/www/us/en/ethernet-products/converged-network-adapters/server-adapter-x520-da1-da2-for-ocp-brief.html" TargetMode="External"/><Relationship Id="rId10" Type="http://schemas.openxmlformats.org/officeDocument/2006/relationships/hyperlink" Target="http://www.wiwynn.com/english/product/type/details/59?ptype=37" TargetMode="External"/><Relationship Id="rId4" Type="http://schemas.openxmlformats.org/officeDocument/2006/relationships/hyperlink" Target="http://www.chelsio.com/nic/unified-wire-adapters/t580-ocp-so/" TargetMode="External"/><Relationship Id="rId9" Type="http://schemas.openxmlformats.org/officeDocument/2006/relationships/hyperlink" Target="http://www.silicom-usa.com/cats/server-adapters/ocp-mezzanine-adapters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opencompute.org/oc/public.php?service=files&amp;t=36d4cd91fd8e7cdb10660b0da833fbd6&amp;download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files.opencompute.org/oc/public.php?service=files&amp;t=36d4cd91fd8e7cdb10660b0da833fbd6&amp;download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opencompute.org/mailman/listinfo/opencompute-mezz-card" TargetMode="External"/><Relationship Id="rId2" Type="http://schemas.openxmlformats.org/officeDocument/2006/relationships/hyperlink" Target="http://www.opencompute.org/wiki/Server/Mezz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opencompute.org/community/ocp-calendar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320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070" dirty="0">
                <a:solidFill>
                  <a:srgbClr val="0000FF"/>
                </a:solidFill>
                <a:latin typeface="+mn-lt"/>
              </a:rPr>
              <a:t>OCP NIC </a:t>
            </a:r>
            <a:r>
              <a:rPr lang="en-US" sz="5070" dirty="0">
                <a:solidFill>
                  <a:srgbClr val="606060"/>
                </a:solidFill>
                <a:latin typeface="+mn-lt"/>
              </a:rPr>
              <a:t>3.0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80" y="5252719"/>
            <a:ext cx="6189254" cy="160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B6A6A"/>
                </a:solidFill>
                <a:latin typeface="+mn-lt"/>
              </a:rPr>
              <a:t>Rev </a:t>
            </a:r>
            <a:r>
              <a:rPr lang="en-US" sz="1200" dirty="0">
                <a:solidFill>
                  <a:srgbClr val="0000FF"/>
                </a:solidFill>
                <a:latin typeface="+mn-lt"/>
              </a:rPr>
              <a:t>10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FF"/>
                </a:solidFill>
                <a:latin typeface="+mn-lt"/>
              </a:rPr>
              <a:t>9/20</a:t>
            </a:r>
            <a:r>
              <a:rPr lang="en-US" sz="1200" dirty="0">
                <a:solidFill>
                  <a:srgbClr val="6B6A6A"/>
                </a:solidFill>
                <a:latin typeface="+mn-lt"/>
              </a:rPr>
              <a:t>/2017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6B6A6A"/>
                </a:solidFill>
                <a:latin typeface="+mn-lt"/>
              </a:rPr>
              <a:t>Jia Ning, Hardware Engineer, Facebook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6B6A6A"/>
                </a:solidFill>
                <a:latin typeface="+mn-lt"/>
              </a:rPr>
              <a:t>Yueming Li / John Fernandes, Thermal Engineer, Facebook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6B6A6A"/>
                </a:solidFill>
                <a:latin typeface="+mn-lt"/>
              </a:rPr>
              <a:t>Joshua Held, Mechanical Engineer, Facebook</a:t>
            </a:r>
          </a:p>
          <a:p>
            <a:pPr marL="0" indent="0">
              <a:buNone/>
            </a:pPr>
            <a:endParaRPr lang="en-US" sz="1200" dirty="0">
              <a:solidFill>
                <a:srgbClr val="6B6A6A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6197" y="5252719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1851877" y="5300225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42496" y="5252719"/>
            <a:ext cx="6070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62191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23878" y="1178076"/>
            <a:ext cx="53402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Discussion: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size of the module is the subject of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Overall it’s a tradeoff between system and 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proposes 2x sizes to be evaluated first based on Mezz 2.0 size / I/O size / Connector Size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strike="sngStrike" dirty="0"/>
              <a:t>W1= 68mm  L= 110 mm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strike="sngStrike" dirty="0"/>
              <a:t>W1= 78mm  L= 110 mm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W1= 74mm  </a:t>
            </a:r>
            <a:r>
              <a:rPr lang="en-US" sz="1600" dirty="0">
                <a:solidFill>
                  <a:srgbClr val="0000FF"/>
                </a:solidFill>
              </a:rPr>
              <a:t>L= 115 mm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W2= 118mm  </a:t>
            </a:r>
            <a:r>
              <a:rPr lang="en-US" sz="1600" dirty="0">
                <a:solidFill>
                  <a:srgbClr val="0000FF"/>
                </a:solidFill>
              </a:rPr>
              <a:t>L= 115 mm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Undergoing Discussion to increase W1/W2 by 2mm</a:t>
            </a:r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Refer to </a:t>
            </a:r>
            <a:r>
              <a:rPr lang="en-US" sz="1600" dirty="0">
                <a:solidFill>
                  <a:srgbClr val="0000FF"/>
                </a:solidFill>
                <a:hlinkClick r:id="rId2"/>
              </a:rPr>
              <a:t>mechanical discussion v02</a:t>
            </a:r>
            <a:r>
              <a:rPr lang="en-US" sz="1600" dirty="0">
                <a:hlinkClick r:id="rId2"/>
              </a:rPr>
              <a:t> </a:t>
            </a:r>
            <a:r>
              <a:rPr lang="en-US" sz="1600" dirty="0"/>
              <a:t>for detail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Straddle Mount/RA – </a:t>
            </a:r>
            <a:r>
              <a:rPr lang="en-US" dirty="0"/>
              <a:t>interface at back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9" y="2132338"/>
            <a:ext cx="3493815" cy="34809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4833" y="169663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6818" y="1424342"/>
            <a:ext cx="992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Side Views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86838" y="1671879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Straddle</a:t>
            </a:r>
          </a:p>
          <a:p>
            <a:pPr algn="ctr"/>
            <a:r>
              <a:rPr lang="en-US" dirty="0"/>
              <a:t>Mount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9734" y="1671879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</a:t>
            </a:r>
          </a:p>
          <a:p>
            <a:pPr algn="ctr"/>
            <a:r>
              <a:rPr lang="en-US" dirty="0"/>
              <a:t>Angle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7599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 cutout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22963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w/o cutout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31" y="2139058"/>
            <a:ext cx="740025" cy="34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0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23878" y="908367"/>
            <a:ext cx="516561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Specific Discussion points with NIC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06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06060"/>
                </a:solidFill>
              </a:rPr>
              <a:t>Feasibility of fitting NIC with</a:t>
            </a:r>
            <a:r>
              <a:rPr lang="en-US" sz="1600" dirty="0"/>
              <a:t>out DRAM into[W1=74mm, </a:t>
            </a:r>
            <a:r>
              <a:rPr lang="en-US" sz="1600" dirty="0">
                <a:solidFill>
                  <a:srgbClr val="0000FF"/>
                </a:solidFill>
              </a:rPr>
              <a:t>L=115mm</a:t>
            </a:r>
            <a:r>
              <a:rPr lang="en-US" sz="1600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06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06060"/>
                </a:solidFill>
              </a:rPr>
              <a:t>Feasibility of fitting NIC with DRAM</a:t>
            </a:r>
            <a:r>
              <a:rPr lang="en-US" sz="1600" dirty="0"/>
              <a:t> into [W2=118, </a:t>
            </a:r>
            <a:r>
              <a:rPr lang="en-US" sz="1600" dirty="0">
                <a:solidFill>
                  <a:srgbClr val="0000FF"/>
                </a:solidFill>
              </a:rPr>
              <a:t>L=115mm</a:t>
            </a:r>
            <a:r>
              <a:rPr lang="en-US" sz="1600" dirty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</a:rPr>
              <a:t>Undergoing Discussion to increase W1/W2 by 2mm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06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Feasibility of keeping card thickness to 62mil +/-10%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C00000"/>
                </a:solidFill>
              </a:rPr>
              <a:t>Feasibility of reducing bottom side placement clearance from 2.9mm to lower (max 2.25) mm</a:t>
            </a:r>
            <a:r>
              <a:rPr lang="en-US" sz="1600" dirty="0">
                <a:solidFill>
                  <a:srgbClr val="606060"/>
                </a:solidFill>
              </a:rPr>
              <a:t>; PCIe CEM=2.67mm as reference. This is to support </a:t>
            </a:r>
            <a:r>
              <a:rPr lang="en-US" sz="1600" dirty="0"/>
              <a:t>baseboard with an existing RA style connector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2x out of 2x NIC suppliers shows difficult with supporting &lt;2.25mm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Next step=&gt; Follow up with Connector Suppliers to enable TA-1002 RA style with added offset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06060"/>
                </a:solidFill>
              </a:rPr>
              <a:t>Anything the specification can do differently to reduce peripheral components?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06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Straddle Mount/RA – </a:t>
            </a:r>
            <a:r>
              <a:rPr lang="en-US" dirty="0"/>
              <a:t>interface at back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9" y="2132338"/>
            <a:ext cx="3493815" cy="34809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4833" y="169663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6818" y="1424342"/>
            <a:ext cx="992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Side Views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86838" y="1671879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Straddle</a:t>
            </a:r>
          </a:p>
          <a:p>
            <a:pPr algn="ctr"/>
            <a:r>
              <a:rPr lang="en-US" dirty="0"/>
              <a:t>Mount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9734" y="1671879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</a:t>
            </a:r>
          </a:p>
          <a:p>
            <a:pPr algn="ctr"/>
            <a:r>
              <a:rPr lang="en-US" dirty="0"/>
              <a:t>Angle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7599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 cutout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22963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w/o cutout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31" y="2139058"/>
            <a:ext cx="740025" cy="34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2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04902" y="860861"/>
            <a:ext cx="516561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Specific Discussion points with system suppliers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Feasibility, and impact of having cut off [W1=74mm, </a:t>
            </a:r>
            <a:r>
              <a:rPr lang="en-US" sz="1600" dirty="0">
                <a:solidFill>
                  <a:srgbClr val="0000FF"/>
                </a:solidFill>
              </a:rPr>
              <a:t>L=115mm</a:t>
            </a:r>
            <a:r>
              <a:rPr lang="en-US" sz="1600" dirty="0"/>
              <a:t>] on baseboard/system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Feasibility of supporting [W1=118mm, </a:t>
            </a:r>
            <a:r>
              <a:rPr lang="en-US" sz="1600" dirty="0">
                <a:solidFill>
                  <a:srgbClr val="0000FF"/>
                </a:solidFill>
              </a:rPr>
              <a:t>L=115mm</a:t>
            </a:r>
            <a:r>
              <a:rPr lang="en-US" sz="1600" dirty="0"/>
              <a:t>] module on full width board/system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Size above is card size; consider overhead for mechanical implementation and useable baseboard area. Detail refer to </a:t>
            </a:r>
            <a:r>
              <a:rPr lang="en-US" sz="1600" dirty="0">
                <a:solidFill>
                  <a:srgbClr val="0000FF"/>
                </a:solidFill>
                <a:hlinkClick r:id="rId2"/>
              </a:rPr>
              <a:t>mechanical discussion v02</a:t>
            </a:r>
            <a:endParaRPr lang="en-US" sz="1600" dirty="0">
              <a:solidFill>
                <a:srgbClr val="0000FF"/>
              </a:solidFill>
            </a:endParaRP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Feasibility of limiting baseboard thickness</a:t>
            </a:r>
            <a:r>
              <a:rPr lang="en-US" sz="1600" dirty="0"/>
              <a:t> to 3x options: 62mil / 76mil / 93mil /120mil (requested by one system supplier)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Z-height utilization analysis of Straddle mount and RA cases on typical system configuration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Assuming ASIC + Heat sink max height =</a:t>
            </a:r>
            <a:r>
              <a:rPr lang="en-US" sz="1600" dirty="0">
                <a:solidFill>
                  <a:srgbClr val="0000FF"/>
                </a:solidFill>
              </a:rPr>
              <a:t>11.5mm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Straddle Mount/RA – </a:t>
            </a:r>
            <a:r>
              <a:rPr lang="en-US" dirty="0"/>
              <a:t>interface at back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9" y="2132338"/>
            <a:ext cx="3493815" cy="34809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4833" y="169663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6818" y="1424342"/>
            <a:ext cx="992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Side Views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86838" y="1671879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Straddle</a:t>
            </a:r>
          </a:p>
          <a:p>
            <a:pPr algn="ctr"/>
            <a:r>
              <a:rPr lang="en-US" dirty="0"/>
              <a:t>Mount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39734" y="1671879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</a:t>
            </a:r>
          </a:p>
          <a:p>
            <a:pPr algn="ctr"/>
            <a:r>
              <a:rPr lang="en-US" dirty="0"/>
              <a:t>Angle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7599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 cutout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22963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w/o cutout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31" y="2139058"/>
            <a:ext cx="740025" cy="34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7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1" y="957163"/>
            <a:ext cx="4091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Connector Definition and Enabling 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750" y="6368614"/>
            <a:ext cx="110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Connector candidate is based on SFF-TA-1002</a:t>
            </a:r>
            <a:endParaRPr lang="en-US" sz="1200" dirty="0">
              <a:hlinkClick r:id="rId2"/>
            </a:endParaRPr>
          </a:p>
          <a:p>
            <a:r>
              <a:rPr lang="en-US" sz="1200" dirty="0">
                <a:hlinkClick r:id="rId2"/>
              </a:rPr>
              <a:t>https://ta.snia.org/higherlogic/ws/public/download/1137/SFF-TA-1002%20Specification%20Multi%20Lane%20High%20Speed%20Connector%200.0.9.pdf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9" y="1975836"/>
            <a:ext cx="3973854" cy="39592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4833" y="169663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14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099609"/>
              </p:ext>
            </p:extLst>
          </p:nvPr>
        </p:nvGraphicFramePr>
        <p:xfrm>
          <a:off x="4689123" y="1058421"/>
          <a:ext cx="6675958" cy="1797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52">
                  <a:extLst>
                    <a:ext uri="{9D8B030D-6E8A-4147-A177-3AD203B41FA5}">
                      <a16:colId xmlns:a16="http://schemas.microsoft.com/office/drawing/2014/main" val="2663048140"/>
                    </a:ext>
                  </a:extLst>
                </a:gridCol>
                <a:gridCol w="1979539">
                  <a:extLst>
                    <a:ext uri="{9D8B030D-6E8A-4147-A177-3AD203B41FA5}">
                      <a16:colId xmlns:a16="http://schemas.microsoft.com/office/drawing/2014/main" val="2492522620"/>
                    </a:ext>
                  </a:extLst>
                </a:gridCol>
                <a:gridCol w="3679767">
                  <a:extLst>
                    <a:ext uri="{9D8B030D-6E8A-4147-A177-3AD203B41FA5}">
                      <a16:colId xmlns:a16="http://schemas.microsoft.com/office/drawing/2014/main" val="489596214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Connector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16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Connector 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“4C” style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TA-1002</a:t>
                      </a:r>
                    </a:p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+ 28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circuits OCP NIC sideband bay</a:t>
                      </a:r>
                    </a:p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168 circuits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PCIe +  clock + Power +MISC + NC-SI</a:t>
                      </a:r>
                      <a:endParaRPr lang="en-US" sz="14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128859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Connector B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“2C” style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TA-1002</a:t>
                      </a:r>
                    </a:p>
                    <a:p>
                      <a:pPr algn="l" fontAlgn="ctr"/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84 circuits</a:t>
                      </a:r>
                      <a:endParaRPr lang="en-US" sz="14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x8</a:t>
                      </a:r>
                      <a:r>
                        <a:rPr lang="en-US" sz="14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PCIe +  clock + Power +MISC</a:t>
                      </a:r>
                      <a:endParaRPr lang="en-US" sz="14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24705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87983" y="3018610"/>
            <a:ext cx="1098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fontAlgn="ctr">
              <a:defRPr/>
            </a:pPr>
            <a:r>
              <a:rPr lang="en-US" b="1" dirty="0">
                <a:solidFill>
                  <a:schemeClr val="bg1"/>
                </a:solidFill>
              </a:rPr>
              <a:t>Connector 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76547" y="3018611"/>
            <a:ext cx="731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fontAlgn="ctr">
              <a:defRPr/>
            </a:pPr>
            <a:r>
              <a:rPr lang="en-US" b="1" dirty="0">
                <a:solidFill>
                  <a:schemeClr val="bg1"/>
                </a:solidFill>
              </a:rPr>
              <a:t>Conn B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45896"/>
              </p:ext>
            </p:extLst>
          </p:nvPr>
        </p:nvGraphicFramePr>
        <p:xfrm>
          <a:off x="4689122" y="3326387"/>
          <a:ext cx="6675959" cy="2702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74">
                  <a:extLst>
                    <a:ext uri="{9D8B030D-6E8A-4147-A177-3AD203B41FA5}">
                      <a16:colId xmlns:a16="http://schemas.microsoft.com/office/drawing/2014/main" val="1753784799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2663048140"/>
                    </a:ext>
                  </a:extLst>
                </a:gridCol>
                <a:gridCol w="908556">
                  <a:extLst>
                    <a:ext uri="{9D8B030D-6E8A-4147-A177-3AD203B41FA5}">
                      <a16:colId xmlns:a16="http://schemas.microsoft.com/office/drawing/2014/main" val="489596214"/>
                    </a:ext>
                  </a:extLst>
                </a:gridCol>
                <a:gridCol w="571902">
                  <a:extLst>
                    <a:ext uri="{9D8B030D-6E8A-4147-A177-3AD203B41FA5}">
                      <a16:colId xmlns:a16="http://schemas.microsoft.com/office/drawing/2014/main" val="2597073817"/>
                    </a:ext>
                  </a:extLst>
                </a:gridCol>
                <a:gridCol w="3579618">
                  <a:extLst>
                    <a:ext uri="{9D8B030D-6E8A-4147-A177-3AD203B41FA5}">
                      <a16:colId xmlns:a16="http://schemas.microsoft.com/office/drawing/2014/main" val="1657647376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Style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RA/SM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Baseboard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Thickness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Circuit Count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Notes – based on SFF-TA-1002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16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RA1-168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Angle</a:t>
                      </a:r>
                      <a:endParaRPr lang="en-US" sz="10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 Right angle offset from center of add on card to top surface of baseboard from 3.05mm to 3.80mm</a:t>
                      </a:r>
                    </a:p>
                    <a:p>
                      <a:pPr marL="171450" marR="0" lvl="0" indent="-1714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one extra 28 circuit bay</a:t>
                      </a:r>
                      <a:endParaRPr lang="en-US" sz="1000" u="none" strike="no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128859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RA1-84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Right</a:t>
                      </a: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Angle</a:t>
                      </a:r>
                      <a:endParaRPr lang="en-US" sz="10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US" sz="10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Adjust Right angle offset from center of add on card to top surface of baseboard from 3.05mm to 3.80mm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814781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SM1-168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62mil +/-10%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 on 4C, Add one extra 28 circuit bay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2470502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SM1-84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62mil +/-10%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 of SFF-TA-1002 2C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4458528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SM2-168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76mil +/-10%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 on 4C, Add one extra 28 circuit bay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4302131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SM2-84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76mil +/-10%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 of SFF-TA-1002 2C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9698606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SM3-168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93mil +/-10%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 on 4C, Add one extra 28 circuit bay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60463558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SM3-84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93mil +/-10%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 of SFF-TA-1002 2C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8484369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Straddle Mount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120mil  +/-10%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168/</a:t>
                      </a: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US" sz="1000" u="none" strike="noStrike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Tx/>
                        <a:buChar char="-"/>
                      </a:pPr>
                      <a:r>
                        <a:rPr lang="en-US" sz="1000" u="none" strike="noStrike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</a:t>
                      </a:r>
                      <a:r>
                        <a:rPr lang="en-US" sz="1000" u="none" strike="noStrike" kern="1200" baseline="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 and feasibility study only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674269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04115" y="6067774"/>
            <a:ext cx="26741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</a:rPr>
              <a:t>*Expect 168 circuits being more common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E10F6-E09F-4EDD-8EEA-0896CAAD0D66}"/>
              </a:ext>
            </a:extLst>
          </p:cNvPr>
          <p:cNvSpPr txBox="1"/>
          <p:nvPr/>
        </p:nvSpPr>
        <p:spPr>
          <a:xfrm>
            <a:off x="4689122" y="2986317"/>
            <a:ext cx="407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Preliminary</a:t>
            </a:r>
            <a:r>
              <a:rPr lang="en-US" dirty="0">
                <a:solidFill>
                  <a:srgbClr val="C00000"/>
                </a:solidFill>
              </a:rPr>
              <a:t>; under discussion in OCP NIC subgroup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D5A50-AC82-4458-9990-9F9E73D8E019}"/>
              </a:ext>
            </a:extLst>
          </p:cNvPr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16" name="5-Point Star 8">
            <a:extLst>
              <a:ext uri="{FF2B5EF4-FFF2-40B4-BE49-F238E27FC236}">
                <a16:creationId xmlns:a16="http://schemas.microsoft.com/office/drawing/2014/main" id="{236DF9BD-5D9F-4813-B72E-53F51B82F74B}"/>
              </a:ext>
            </a:extLst>
          </p:cNvPr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750" y="6368614"/>
            <a:ext cx="11010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Connector candidate is based on SFF-TA-1002</a:t>
            </a:r>
            <a:endParaRPr lang="en-US" sz="1200" dirty="0">
              <a:hlinkClick r:id="rId2"/>
            </a:endParaRPr>
          </a:p>
          <a:p>
            <a:r>
              <a:rPr lang="en-US" sz="1200" dirty="0">
                <a:hlinkClick r:id="rId2"/>
              </a:rPr>
              <a:t>https://ta.snia.org/higherlogic/ws/public/download/1137/SFF-TA-1002%20Specification%20Multi%20Lane%20High%20Speed%20Connector%200.0.9.pdf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2587983" y="3018610"/>
            <a:ext cx="1098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fontAlgn="ctr">
              <a:defRPr/>
            </a:pPr>
            <a:r>
              <a:rPr lang="en-US" b="1" dirty="0">
                <a:solidFill>
                  <a:schemeClr val="bg1"/>
                </a:solidFill>
              </a:rPr>
              <a:t>Connector 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76547" y="3018611"/>
            <a:ext cx="731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fontAlgn="ctr">
              <a:defRPr/>
            </a:pPr>
            <a:r>
              <a:rPr lang="en-US" b="1" dirty="0">
                <a:solidFill>
                  <a:schemeClr val="bg1"/>
                </a:solidFill>
              </a:rPr>
              <a:t>Conn 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730" y="1493019"/>
            <a:ext cx="963539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Next steps: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Pinout</a:t>
            </a:r>
          </a:p>
          <a:p>
            <a:pPr marL="628650" lvl="1" indent="-285750">
              <a:buFontTx/>
              <a:buChar char="-"/>
            </a:pPr>
            <a:r>
              <a:rPr lang="en-US" sz="2000" dirty="0"/>
              <a:t>Work with community members to define pinout</a:t>
            </a:r>
          </a:p>
          <a:p>
            <a:pPr marL="628650" lvl="1" indent="-285750">
              <a:buFontTx/>
              <a:buChar char="-"/>
            </a:pPr>
            <a:r>
              <a:rPr lang="en-US" sz="2000" dirty="0"/>
              <a:t>Work with system suppliers to find out enabling priority and schedule requirement</a:t>
            </a:r>
          </a:p>
          <a:p>
            <a:pPr marL="628650" lvl="1" indent="-285750">
              <a:buFontTx/>
              <a:buChar char="-"/>
            </a:pPr>
            <a:r>
              <a:rPr lang="en-US" sz="2000" dirty="0"/>
              <a:t>Discussion points:</a:t>
            </a:r>
          </a:p>
          <a:p>
            <a:pPr marL="971550" lvl="2" indent="-285750">
              <a:buFontTx/>
              <a:buChar char="-"/>
            </a:pPr>
            <a:r>
              <a:rPr lang="en-US" sz="2000" dirty="0"/>
              <a:t>Power domain (do we want to keep both P12V and P12V Aux)</a:t>
            </a:r>
          </a:p>
          <a:p>
            <a:pPr marL="971550" lvl="2" indent="-285750">
              <a:buFontTx/>
              <a:buChar char="-"/>
            </a:pPr>
            <a:r>
              <a:rPr lang="en-US" sz="2000" dirty="0"/>
              <a:t>Additional pins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Connector Enabling</a:t>
            </a:r>
          </a:p>
          <a:p>
            <a:pPr marL="628650" lvl="1" indent="-285750">
              <a:buFontTx/>
              <a:buChar char="-"/>
            </a:pPr>
            <a:r>
              <a:rPr lang="en-US" sz="2000" dirty="0"/>
              <a:t>Work with connector suppliers to make open proposal to subgroup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011" y="957163"/>
            <a:ext cx="4091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Connector Definition and Enabling 2</a:t>
            </a:r>
          </a:p>
        </p:txBody>
      </p:sp>
    </p:spTree>
    <p:extLst>
      <p:ext uri="{BB962C8B-B14F-4D97-AF65-F5344CB8AC3E}">
        <p14:creationId xmlns:p14="http://schemas.microsoft.com/office/powerpoint/2010/main" val="2579988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 Feedback/AR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971675"/>
            <a:ext cx="10515600" cy="36337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</a:t>
            </a:r>
          </a:p>
          <a:p>
            <a:pPr lvl="2"/>
            <a:r>
              <a:rPr lang="en-US" dirty="0"/>
              <a:t>Add TBD% of TDP as idle power (PCIe down, system in S5) to 3.0 spec; 50% is candidate.</a:t>
            </a:r>
          </a:p>
          <a:p>
            <a:pPr lvl="2"/>
            <a:r>
              <a:rPr lang="en-US" dirty="0"/>
              <a:t>Add power sequence requirement into 3.0 spec (</a:t>
            </a:r>
            <a:r>
              <a:rPr lang="en-US" dirty="0" err="1"/>
              <a:t>Roy@Mellanox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Request to remove P5V_AUX (John </a:t>
            </a:r>
            <a:r>
              <a:rPr lang="en-US" dirty="0" err="1"/>
              <a:t>S@Dell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Request to remove Main rails and keep Aux only (Paul K@ Intel)</a:t>
            </a:r>
          </a:p>
          <a:p>
            <a:pPr marL="0" indent="0">
              <a:buNone/>
            </a:pPr>
            <a:r>
              <a:rPr lang="en-US" dirty="0"/>
              <a:t>For #14</a:t>
            </a:r>
          </a:p>
          <a:p>
            <a:pPr lvl="2"/>
            <a:r>
              <a:rPr lang="en-US" dirty="0"/>
              <a:t>Need to watch for opening size @ chassis face plate (Rob </a:t>
            </a:r>
            <a:r>
              <a:rPr lang="en-US" dirty="0" err="1"/>
              <a:t>C@Dell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Mechanism of fool proof might be required to avoid removing NIC module by un-trained user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17848"/>
            <a:ext cx="6748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Starts to maintain a list of specific feedbacks about specification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4328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951"/>
          </a:xfrm>
        </p:spPr>
        <p:txBody>
          <a:bodyPr/>
          <a:lstStyle/>
          <a:p>
            <a:r>
              <a:rPr lang="en-US" dirty="0"/>
              <a:t>Thermal simulations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379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Refer to </a:t>
            </a:r>
            <a:r>
              <a:rPr lang="en-US" dirty="0">
                <a:hlinkClick r:id="rId2"/>
              </a:rPr>
              <a:t>http://www.opencompute.org/wiki/Server/Mezz#Updated_doc</a:t>
            </a:r>
            <a:r>
              <a:rPr lang="en-US" dirty="0"/>
              <a:t> for latest thermal discussion</a:t>
            </a:r>
          </a:p>
        </p:txBody>
      </p:sp>
    </p:spTree>
    <p:extLst>
      <p:ext uri="{BB962C8B-B14F-4D97-AF65-F5344CB8AC3E}">
        <p14:creationId xmlns:p14="http://schemas.microsoft.com/office/powerpoint/2010/main" val="208230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6951"/>
          </a:xfrm>
        </p:spPr>
        <p:txBody>
          <a:bodyPr/>
          <a:lstStyle/>
          <a:p>
            <a:r>
              <a:rPr lang="en-US" dirty="0"/>
              <a:t>Mechanical 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379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Refer to </a:t>
            </a:r>
            <a:r>
              <a:rPr lang="en-US" dirty="0">
                <a:hlinkClick r:id="rId2"/>
              </a:rPr>
              <a:t>http://www.opencompute.org/wiki/Server/Mezz#Updated_doc</a:t>
            </a:r>
            <a:r>
              <a:rPr lang="en-US" dirty="0"/>
              <a:t> for latest mechanical discussion</a:t>
            </a:r>
          </a:p>
        </p:txBody>
      </p:sp>
    </p:spTree>
    <p:extLst>
      <p:ext uri="{BB962C8B-B14F-4D97-AF65-F5344CB8AC3E}">
        <p14:creationId xmlns:p14="http://schemas.microsoft.com/office/powerpoint/2010/main" val="72835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481652"/>
              </p:ext>
            </p:extLst>
          </p:nvPr>
        </p:nvGraphicFramePr>
        <p:xfrm>
          <a:off x="664464" y="1117287"/>
          <a:ext cx="9161272" cy="550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" name="Worksheet" r:id="rId3" imgW="11635634" imgH="6995373" progId="Excel.Sheet.12">
                  <p:embed/>
                </p:oleObj>
              </mc:Choice>
              <mc:Fallback>
                <p:oleObj name="Worksheet" r:id="rId3" imgW="11635634" imgH="69953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4464" y="1117287"/>
                        <a:ext cx="9161272" cy="5509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4528" y="0"/>
            <a:ext cx="10515600" cy="1325563"/>
          </a:xfrm>
        </p:spPr>
        <p:txBody>
          <a:bodyPr/>
          <a:lstStyle/>
          <a:p>
            <a:r>
              <a:rPr lang="en-US" dirty="0"/>
              <a:t>Design boundary survey template: </a:t>
            </a:r>
          </a:p>
        </p:txBody>
      </p:sp>
    </p:spTree>
    <p:extLst>
      <p:ext uri="{BB962C8B-B14F-4D97-AF65-F5344CB8AC3E}">
        <p14:creationId xmlns:p14="http://schemas.microsoft.com/office/powerpoint/2010/main" val="1590464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1811699"/>
            <a:ext cx="5919765" cy="36576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452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Design boundary survey update 4/17: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20588" y="3287209"/>
            <a:ext cx="185194" cy="243069"/>
          </a:xfrm>
          <a:prstGeom prst="rect">
            <a:avLst/>
          </a:prstGeom>
          <a:noFill/>
          <a:ln w="25400">
            <a:solidFill>
              <a:srgbClr val="C0000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20588" y="3738622"/>
            <a:ext cx="185194" cy="243069"/>
          </a:xfrm>
          <a:prstGeom prst="rect">
            <a:avLst/>
          </a:prstGeom>
          <a:noFill/>
          <a:ln w="25400">
            <a:solidFill>
              <a:srgbClr val="C0000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647792" y="1225689"/>
            <a:ext cx="49093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06060"/>
                </a:solidFill>
              </a:rPr>
              <a:t>Typical use case(90/10) Summary:</a:t>
            </a:r>
          </a:p>
          <a:p>
            <a:endParaRPr lang="en-US" sz="2000" b="1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20W-30W with 105C </a:t>
            </a:r>
            <a:r>
              <a:rPr lang="en-US" sz="2000" dirty="0" err="1">
                <a:solidFill>
                  <a:srgbClr val="606060"/>
                </a:solidFill>
              </a:rPr>
              <a:t>T_case</a:t>
            </a:r>
            <a:endParaRPr lang="en-US" sz="2000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25x25mm</a:t>
            </a:r>
            <a:r>
              <a:rPr lang="en-US" sz="2000" baseline="30000" dirty="0">
                <a:solidFill>
                  <a:srgbClr val="606060"/>
                </a:solidFill>
              </a:rPr>
              <a:t>2</a:t>
            </a:r>
            <a:r>
              <a:rPr lang="en-US" sz="2000" dirty="0">
                <a:solidFill>
                  <a:srgbClr val="606060"/>
                </a:solidFill>
              </a:rPr>
              <a:t>  to 33x33mm</a:t>
            </a:r>
            <a:r>
              <a:rPr lang="en-US" sz="2000" baseline="30000" dirty="0">
                <a:solidFill>
                  <a:srgbClr val="606060"/>
                </a:solidFill>
              </a:rPr>
              <a:t>2</a:t>
            </a:r>
            <a:endParaRPr lang="en-US" sz="2000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I/O</a:t>
            </a:r>
          </a:p>
          <a:p>
            <a:pPr marL="628650" lvl="1" indent="-285750">
              <a:buFontTx/>
              <a:buChar char="-"/>
            </a:pPr>
            <a:r>
              <a:rPr lang="en-US" sz="2000">
                <a:solidFill>
                  <a:srgbClr val="606060"/>
                </a:solidFill>
              </a:rPr>
              <a:t>Dual QSFP and SFP</a:t>
            </a:r>
            <a:endParaRPr lang="en-US" sz="2000" dirty="0">
              <a:solidFill>
                <a:srgbClr val="606060"/>
              </a:solidFill>
            </a:endParaRP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Quad SFP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Quad Base-T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80% has DRAM requirement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6x-10x DRAM components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~0.4W each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Optical Module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1.5W SFP and 3.5W QSFP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85C </a:t>
            </a:r>
            <a:r>
              <a:rPr lang="en-US" sz="2000" dirty="0" err="1">
                <a:solidFill>
                  <a:srgbClr val="606060"/>
                </a:solidFill>
              </a:rPr>
              <a:t>T_case</a:t>
            </a:r>
            <a:r>
              <a:rPr lang="en-US" sz="2000" dirty="0">
                <a:solidFill>
                  <a:srgbClr val="606060"/>
                </a:solidFill>
              </a:rPr>
              <a:t> (industrial grade)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Environment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Cold aisle operation with 35C ambient</a:t>
            </a:r>
          </a:p>
          <a:p>
            <a:pPr marL="628650" lvl="1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Hot aisle operation with pre-heating up-to 55C</a:t>
            </a:r>
            <a:endParaRPr lang="en-US" sz="2000" b="1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0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227221"/>
            <a:ext cx="11871158" cy="481480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Understand the 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Collect feedback from Internal, NIC vendors, system vendors, CSP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Talk to NIC and system vendors to understand use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Target to unblock new use cases and thermal challenge, with migration challenge considered </a:t>
            </a:r>
          </a:p>
          <a:p>
            <a:endParaRPr lang="en-US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Find and implement a 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Work on NIC form factor change proposal under OCP Mezz NIC subgroup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Form consensus in work group and finalize specification change and migration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Leave enough time to impact the planning for next generation NICs cards and systems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OCP NIC 3.0 General Approach</a:t>
            </a:r>
          </a:p>
        </p:txBody>
      </p:sp>
    </p:spTree>
    <p:extLst>
      <p:ext uri="{BB962C8B-B14F-4D97-AF65-F5344CB8AC3E}">
        <p14:creationId xmlns:p14="http://schemas.microsoft.com/office/powerpoint/2010/main" val="383186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4528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Design boundary survey update 4/17: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1761391"/>
            <a:ext cx="5939804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7439" y="2993832"/>
            <a:ext cx="231494" cy="254643"/>
          </a:xfrm>
          <a:prstGeom prst="rect">
            <a:avLst/>
          </a:prstGeom>
          <a:noFill/>
          <a:ln w="25400">
            <a:solidFill>
              <a:srgbClr val="C0000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97439" y="2250290"/>
            <a:ext cx="1273216" cy="292130"/>
          </a:xfrm>
          <a:prstGeom prst="rect">
            <a:avLst/>
          </a:prstGeom>
          <a:noFill/>
          <a:ln w="25400">
            <a:solidFill>
              <a:srgbClr val="C00000">
                <a:alpha val="5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01493" y="1325563"/>
            <a:ext cx="49093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06060"/>
                </a:solidFill>
              </a:rPr>
              <a:t>Stretch goal use case(50/50) Summary:</a:t>
            </a:r>
          </a:p>
          <a:p>
            <a:endParaRPr lang="en-US" sz="2000" b="1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TDP wise target </a:t>
            </a:r>
            <a:r>
              <a:rPr lang="en-US" sz="2000" u="sng" dirty="0">
                <a:solidFill>
                  <a:srgbClr val="606060"/>
                </a:solidFill>
              </a:rPr>
              <a:t>30W-50W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Package size up to </a:t>
            </a:r>
            <a:r>
              <a:rPr lang="en-US" sz="2000" u="sng" dirty="0">
                <a:solidFill>
                  <a:srgbClr val="606060"/>
                </a:solidFill>
              </a:rPr>
              <a:t>45x45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Up to </a:t>
            </a:r>
            <a:r>
              <a:rPr lang="en-US" sz="2000" u="sng" dirty="0">
                <a:solidFill>
                  <a:srgbClr val="606060"/>
                </a:solidFill>
              </a:rPr>
              <a:t>20x</a:t>
            </a:r>
            <a:r>
              <a:rPr lang="en-US" sz="2000" dirty="0">
                <a:solidFill>
                  <a:srgbClr val="606060"/>
                </a:solidFill>
              </a:rPr>
              <a:t> DRAM components</a:t>
            </a:r>
          </a:p>
          <a:p>
            <a:pPr marL="285750" indent="-285750">
              <a:buFontTx/>
              <a:buChar char="-"/>
            </a:pPr>
            <a:r>
              <a:rPr lang="en-US" sz="2000" u="sng" dirty="0">
                <a:solidFill>
                  <a:srgbClr val="606060"/>
                </a:solidFill>
              </a:rPr>
              <a:t>70C</a:t>
            </a:r>
            <a:r>
              <a:rPr lang="en-US" sz="2000" dirty="0">
                <a:solidFill>
                  <a:srgbClr val="606060"/>
                </a:solidFill>
              </a:rPr>
              <a:t> commercial grade optical module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Hot aisle operation with pre-heating </a:t>
            </a:r>
            <a:r>
              <a:rPr lang="en-US" sz="2000" u="sng" dirty="0">
                <a:solidFill>
                  <a:srgbClr val="606060"/>
                </a:solidFill>
              </a:rPr>
              <a:t>65C-70C </a:t>
            </a:r>
            <a:r>
              <a:rPr lang="en-US" sz="2000" dirty="0">
                <a:solidFill>
                  <a:srgbClr val="606060"/>
                </a:solidFill>
              </a:rPr>
              <a:t>ambient</a:t>
            </a:r>
            <a:endParaRPr lang="en-US" sz="2000" b="1" dirty="0">
              <a:solidFill>
                <a:srgbClr val="606060"/>
              </a:solidFill>
            </a:endParaRPr>
          </a:p>
          <a:p>
            <a:endParaRPr lang="en-US" sz="2000" b="1" dirty="0">
              <a:solidFill>
                <a:srgbClr val="606060"/>
              </a:solidFill>
            </a:endParaRPr>
          </a:p>
          <a:p>
            <a:endParaRPr lang="en-US" sz="2000" b="1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68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16" y="1"/>
            <a:ext cx="12071684" cy="1018673"/>
          </a:xfrm>
        </p:spPr>
        <p:txBody>
          <a:bodyPr>
            <a:normAutofit/>
          </a:bodyPr>
          <a:lstStyle/>
          <a:p>
            <a:r>
              <a:rPr lang="en-US" sz="5070" dirty="0">
                <a:solidFill>
                  <a:srgbClr val="606060"/>
                </a:solidFill>
                <a:latin typeface="+mn-lt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34" y="4251326"/>
            <a:ext cx="4499023" cy="2311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OCP Mezz v0.5 </a:t>
            </a:r>
            <a:r>
              <a:rPr lang="en-US" sz="2200" b="1" dirty="0">
                <a:solidFill>
                  <a:srgbClr val="606060"/>
                </a:solidFill>
                <a:latin typeface="+mn-lt"/>
              </a:rPr>
              <a:t>defined ~4-5 years ago: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10G Ethernet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2x SFP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X8 </a:t>
            </a:r>
            <a:r>
              <a:rPr lang="en-US" dirty="0" err="1">
                <a:solidFill>
                  <a:srgbClr val="333333"/>
                </a:solidFill>
                <a:latin typeface="+mn-lt"/>
              </a:rPr>
              <a:t>PCIe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 Gen3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I2C sideband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35" y="1380902"/>
            <a:ext cx="10554130" cy="271391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78577" y="4251326"/>
            <a:ext cx="4499023" cy="231152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DC63F"/>
              </a:buClr>
              <a:buSzPct val="100000"/>
              <a:buFont typeface="Arial"/>
              <a:buChar char="•"/>
              <a:defRPr sz="2400" kern="1200" baseline="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1pPr>
            <a:lvl2pPr marL="45718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ppleSymbols" charset="0"/>
              <a:buChar char="⎻"/>
              <a:tabLst/>
              <a:defRPr sz="2400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2pPr>
            <a:lvl3pPr marL="687371" indent="-230182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rial"/>
              <a:buChar char="•"/>
              <a:tabLst/>
              <a:defRPr sz="2000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3pPr>
            <a:lvl4pPr marL="915965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100000"/>
              <a:buFont typeface="AppleSymbols" charset="0"/>
              <a:buChar char="⎻"/>
              <a:tabLst/>
              <a:defRPr sz="1867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4pPr>
            <a:lvl5pPr marL="1146146" indent="-230182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DC63F"/>
              </a:buClr>
              <a:buSzPct val="75000"/>
              <a:buFont typeface="Courier New" charset="0"/>
              <a:buChar char="o"/>
              <a:tabLst/>
              <a:defRPr sz="1867" kern="1200">
                <a:solidFill>
                  <a:srgbClr val="5F6062"/>
                </a:solidFill>
                <a:latin typeface="Franklin Gothic Book"/>
                <a:ea typeface="Arial" charset="0"/>
                <a:cs typeface="Franklin Gothic Book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OCP </a:t>
            </a:r>
            <a:r>
              <a:rPr lang="en-US" b="1" dirty="0" err="1">
                <a:solidFill>
                  <a:srgbClr val="606060"/>
                </a:solidFill>
                <a:latin typeface="+mn-lt"/>
              </a:rPr>
              <a:t>Mezz</a:t>
            </a:r>
            <a:r>
              <a:rPr lang="en-US" b="1" dirty="0">
                <a:solidFill>
                  <a:srgbClr val="606060"/>
                </a:solidFill>
                <a:latin typeface="+mn-lt"/>
              </a:rPr>
              <a:t> v2.0 </a:t>
            </a:r>
            <a:r>
              <a:rPr lang="en-US" sz="2200" b="1" dirty="0">
                <a:solidFill>
                  <a:srgbClr val="606060"/>
                </a:solidFill>
                <a:latin typeface="+mn-lt"/>
              </a:rPr>
              <a:t>defined ~1-2 years </a:t>
            </a:r>
            <a:br>
              <a:rPr lang="en-US" sz="2200" b="1" dirty="0">
                <a:solidFill>
                  <a:srgbClr val="606060"/>
                </a:solidFill>
                <a:latin typeface="+mn-lt"/>
              </a:rPr>
            </a:br>
            <a:r>
              <a:rPr lang="en-US" sz="2200" b="1" dirty="0">
                <a:solidFill>
                  <a:srgbClr val="606060"/>
                </a:solidFill>
                <a:latin typeface="+mn-lt"/>
              </a:rPr>
              <a:t>ago: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10/25/40/50/100G Ethernet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Up to 4x SFP28, 2x QSFP28, 4x RJ45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X16 </a:t>
            </a:r>
            <a:r>
              <a:rPr lang="en-US" dirty="0" err="1">
                <a:solidFill>
                  <a:srgbClr val="333333"/>
                </a:solidFill>
                <a:latin typeface="+mn-lt"/>
              </a:rPr>
              <a:t>PCIe</a:t>
            </a:r>
            <a:r>
              <a:rPr lang="en-US" dirty="0">
                <a:solidFill>
                  <a:srgbClr val="333333"/>
                </a:solidFill>
                <a:latin typeface="+mn-lt"/>
              </a:rPr>
              <a:t> Gen3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+mn-lt"/>
              </a:rPr>
              <a:t>NCSI Sideband</a:t>
            </a:r>
          </a:p>
        </p:txBody>
      </p:sp>
    </p:spTree>
    <p:extLst>
      <p:ext uri="{BB962C8B-B14F-4D97-AF65-F5344CB8AC3E}">
        <p14:creationId xmlns:p14="http://schemas.microsoft.com/office/powerpoint/2010/main" val="383463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026695"/>
            <a:ext cx="6442610" cy="5335827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In general, the community is seeing healthy adoption on both the NIC side and system side</a:t>
            </a:r>
          </a:p>
          <a:p>
            <a:r>
              <a:rPr lang="en-US" dirty="0">
                <a:latin typeface="+mn-lt"/>
              </a:rPr>
              <a:t>Host side connection has path to Gen4 16Gbps </a:t>
            </a:r>
          </a:p>
          <a:p>
            <a:pPr marL="0" indent="0">
              <a:buNone/>
            </a:pPr>
            <a:r>
              <a:rPr lang="en-US" sz="1400" i="1" dirty="0">
                <a:latin typeface="+mn-lt"/>
                <a:hlinkClick r:id="rId2"/>
              </a:rPr>
              <a:t>http://www.fci.com/en/products/board-to-board-wire-to-board/board-to-board/08mm-board-to-board-signal/bergstak-plus-08mm-pcie-4-mezzanine.html</a:t>
            </a:r>
            <a:endParaRPr lang="en-US" sz="1400" i="1" dirty="0">
              <a:latin typeface="+mn-lt"/>
            </a:endParaRPr>
          </a:p>
          <a:p>
            <a:r>
              <a:rPr lang="en-US" dirty="0">
                <a:latin typeface="+mn-lt"/>
              </a:rPr>
              <a:t>Receiving many inquiries for implementation detail </a:t>
            </a:r>
          </a:p>
          <a:p>
            <a:r>
              <a:rPr lang="en-US" dirty="0">
                <a:latin typeface="+mn-lt"/>
              </a:rPr>
              <a:t>Receiving feedback for “pain points”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863868" y="655938"/>
            <a:ext cx="500729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606060"/>
                </a:solidFill>
              </a:rPr>
              <a:t>Examples of adopters of OCP Mezz NIC form factor:</a:t>
            </a:r>
          </a:p>
          <a:p>
            <a:endParaRPr lang="en-US" sz="1400" b="1" dirty="0"/>
          </a:p>
          <a:p>
            <a:pPr lvl="0"/>
            <a:r>
              <a:rPr lang="en-US" sz="1600" dirty="0">
                <a:solidFill>
                  <a:srgbClr val="5F6061"/>
                </a:solidFill>
              </a:rPr>
              <a:t>Broadcom</a:t>
            </a:r>
          </a:p>
          <a:p>
            <a:pPr lvl="0"/>
            <a:r>
              <a:rPr lang="en-US" sz="800" i="1" dirty="0">
                <a:solidFill>
                  <a:srgbClr val="5F6061"/>
                </a:solidFill>
                <a:hlinkClick r:id="rId3"/>
              </a:rPr>
              <a:t>https://www.broadcom.com/products/ethernet-connectivity/network-adapters/ocm14102-nx-ocp</a:t>
            </a:r>
            <a:endParaRPr lang="en-US" sz="800" i="1" dirty="0">
              <a:solidFill>
                <a:srgbClr val="5F6061"/>
              </a:solidFill>
            </a:endParaRPr>
          </a:p>
          <a:p>
            <a:pPr lvl="0"/>
            <a:endParaRPr lang="en-US" sz="1600" dirty="0">
              <a:solidFill>
                <a:srgbClr val="5F6061"/>
              </a:solidFill>
            </a:endParaRPr>
          </a:p>
          <a:p>
            <a:pPr lvl="0"/>
            <a:r>
              <a:rPr lang="en-US" sz="1600" dirty="0" err="1">
                <a:solidFill>
                  <a:srgbClr val="5F6061"/>
                </a:solidFill>
              </a:rPr>
              <a:t>Chelsio</a:t>
            </a:r>
            <a:r>
              <a:rPr lang="en-US" sz="1600" dirty="0">
                <a:solidFill>
                  <a:srgbClr val="5F6061"/>
                </a:solidFill>
              </a:rPr>
              <a:t> </a:t>
            </a:r>
          </a:p>
          <a:p>
            <a:pPr lvl="0"/>
            <a:r>
              <a:rPr lang="en-US" sz="800" i="1" dirty="0">
                <a:solidFill>
                  <a:srgbClr val="5F6061"/>
                </a:solidFill>
                <a:hlinkClick r:id="rId4"/>
              </a:rPr>
              <a:t>http://www.chelsio.com/nic/unified-wire-adapters/t580-ocp-so/</a:t>
            </a:r>
            <a:endParaRPr lang="en-US" sz="800" i="1" dirty="0">
              <a:solidFill>
                <a:srgbClr val="5F6061"/>
              </a:solidFill>
            </a:endParaRPr>
          </a:p>
          <a:p>
            <a:pPr lvl="0"/>
            <a:endParaRPr lang="en-US" sz="1600" dirty="0">
              <a:solidFill>
                <a:srgbClr val="5F6061"/>
              </a:solidFill>
            </a:endParaRPr>
          </a:p>
          <a:p>
            <a:pPr lvl="0"/>
            <a:r>
              <a:rPr lang="en-US" sz="1600" dirty="0">
                <a:solidFill>
                  <a:srgbClr val="5F6061"/>
                </a:solidFill>
              </a:rPr>
              <a:t>Intel</a:t>
            </a:r>
          </a:p>
          <a:p>
            <a:pPr lvl="0"/>
            <a:r>
              <a:rPr lang="en-US" sz="800" i="1" dirty="0">
                <a:solidFill>
                  <a:srgbClr val="5F6061"/>
                </a:solidFill>
                <a:hlinkClick r:id="rId5"/>
              </a:rPr>
              <a:t>http://www.intel.com/content/www/us/en/ethernet-products/converged-network-adapters/server-adapter-x520-da1-da2-for-ocp-brief.html</a:t>
            </a:r>
            <a:endParaRPr lang="en-US" sz="800" i="1" dirty="0">
              <a:solidFill>
                <a:srgbClr val="5F6061"/>
              </a:solidFill>
            </a:endParaRPr>
          </a:p>
          <a:p>
            <a:endParaRPr lang="en-US" sz="1600" dirty="0"/>
          </a:p>
          <a:p>
            <a:r>
              <a:rPr lang="en-US" sz="1600" dirty="0" err="1"/>
              <a:t>Mellanox</a:t>
            </a:r>
            <a:endParaRPr lang="en-US" sz="1600" dirty="0"/>
          </a:p>
          <a:p>
            <a:r>
              <a:rPr lang="en-US" sz="800" i="1" dirty="0">
                <a:hlinkClick r:id="rId6"/>
              </a:rPr>
              <a:t>http://www.mellanox.com/ocp/index.php</a:t>
            </a:r>
            <a:endParaRPr lang="en-US" sz="800" i="1" dirty="0"/>
          </a:p>
          <a:p>
            <a:endParaRPr lang="en-US" sz="1400" dirty="0"/>
          </a:p>
          <a:p>
            <a:r>
              <a:rPr lang="en-US" sz="1600" dirty="0" err="1"/>
              <a:t>Qlogic</a:t>
            </a:r>
            <a:endParaRPr lang="en-US" sz="1600" dirty="0"/>
          </a:p>
          <a:p>
            <a:r>
              <a:rPr lang="en-US" sz="800" i="1" dirty="0">
                <a:hlinkClick r:id="rId7"/>
              </a:rPr>
              <a:t>http://www.qlogic.com/Resources/Documents/DataSheets/Adapters/Datasheet_QOE2562_Adapters.pdf</a:t>
            </a:r>
            <a:endParaRPr lang="en-US" sz="800" i="1" dirty="0"/>
          </a:p>
          <a:p>
            <a:endParaRPr lang="en-US" sz="1400" dirty="0"/>
          </a:p>
          <a:p>
            <a:pPr lvl="0"/>
            <a:r>
              <a:rPr lang="en-US" sz="1600" dirty="0">
                <a:solidFill>
                  <a:srgbClr val="5F6061"/>
                </a:solidFill>
              </a:rPr>
              <a:t>Quanta</a:t>
            </a:r>
          </a:p>
          <a:p>
            <a:pPr lvl="0"/>
            <a:r>
              <a:rPr lang="en-US" sz="800" i="1" dirty="0">
                <a:solidFill>
                  <a:srgbClr val="5F6061"/>
                </a:solidFill>
                <a:hlinkClick r:id="rId8"/>
              </a:rPr>
              <a:t>https://www.qct.io/product/index/Server/Server-Accessory/OCP-Network-Mezzanine-For-Server</a:t>
            </a:r>
            <a:endParaRPr lang="en-US" sz="800" i="1" dirty="0">
              <a:solidFill>
                <a:srgbClr val="5F6061"/>
              </a:solidFill>
            </a:endParaRPr>
          </a:p>
          <a:p>
            <a:endParaRPr lang="en-US" sz="1400" dirty="0"/>
          </a:p>
          <a:p>
            <a:r>
              <a:rPr lang="en-US" sz="1600" dirty="0" err="1"/>
              <a:t>Silicom</a:t>
            </a:r>
            <a:endParaRPr lang="en-US" sz="1600" dirty="0"/>
          </a:p>
          <a:p>
            <a:r>
              <a:rPr lang="en-US" sz="800" i="1" dirty="0">
                <a:hlinkClick r:id="rId9"/>
              </a:rPr>
              <a:t>http://www.silicom-usa.com/cats/server-adapters/ocp-mezzanine-adapters/</a:t>
            </a:r>
            <a:endParaRPr lang="en-US" sz="800" i="1" dirty="0"/>
          </a:p>
          <a:p>
            <a:endParaRPr lang="en-US" sz="1400" dirty="0"/>
          </a:p>
          <a:p>
            <a:r>
              <a:rPr lang="en-US" sz="1600" dirty="0" err="1"/>
              <a:t>Wiwynn</a:t>
            </a:r>
            <a:endParaRPr lang="en-US" sz="1600" dirty="0"/>
          </a:p>
          <a:p>
            <a:r>
              <a:rPr lang="en-US" sz="800" i="1" dirty="0">
                <a:hlinkClick r:id="rId10"/>
              </a:rPr>
              <a:t>http://www.wiwynn.com/english/product/type/details/59?ptype=37</a:t>
            </a:r>
            <a:endParaRPr lang="en-US" sz="800" i="1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1600" dirty="0" err="1"/>
              <a:t>Zaius</a:t>
            </a:r>
            <a:r>
              <a:rPr lang="en-US" sz="1600" dirty="0"/>
              <a:t> (Rackspace/Google)</a:t>
            </a:r>
          </a:p>
          <a:p>
            <a:r>
              <a:rPr lang="en-US" sz="800" i="1" dirty="0">
                <a:hlinkClick r:id="rId11"/>
              </a:rPr>
              <a:t>http://files.opencompute.org/oc/public.php?service=files&amp;t=d99c1c5aac68df38e09856f5c6e96a13&amp;download</a:t>
            </a:r>
            <a:endParaRPr lang="en-US" sz="800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5070" b="1" dirty="0">
                <a:solidFill>
                  <a:srgbClr val="606060"/>
                </a:solidFill>
                <a:latin typeface="+mn-lt"/>
              </a:rPr>
              <a:t>Status of Mezz 2.0</a:t>
            </a:r>
          </a:p>
        </p:txBody>
      </p:sp>
    </p:spTree>
    <p:extLst>
      <p:ext uri="{BB962C8B-B14F-4D97-AF65-F5344CB8AC3E}">
        <p14:creationId xmlns:p14="http://schemas.microsoft.com/office/powerpoint/2010/main" val="1415065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275347"/>
            <a:ext cx="11879179" cy="538009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606060"/>
                </a:solidFill>
                <a:latin typeface="+mn-lt"/>
              </a:rPr>
              <a:t>Gates emerging use cases</a:t>
            </a:r>
          </a:p>
          <a:p>
            <a:r>
              <a:rPr lang="en-US" dirty="0">
                <a:solidFill>
                  <a:srgbClr val="606060"/>
                </a:solidFill>
                <a:latin typeface="+mn-lt"/>
              </a:rPr>
              <a:t>Blocks further expansion of adoption</a:t>
            </a:r>
          </a:p>
          <a:p>
            <a:r>
              <a:rPr lang="en-US" dirty="0">
                <a:solidFill>
                  <a:srgbClr val="606060"/>
                </a:solidFill>
              </a:rPr>
              <a:t>Understand the problem and solve by making changes to </a:t>
            </a:r>
            <a:r>
              <a:rPr lang="en-US" dirty="0" err="1">
                <a:solidFill>
                  <a:srgbClr val="606060"/>
                </a:solidFill>
              </a:rPr>
              <a:t>Mezz</a:t>
            </a:r>
            <a:r>
              <a:rPr lang="en-US" dirty="0">
                <a:solidFill>
                  <a:srgbClr val="606060"/>
                </a:solidFill>
              </a:rPr>
              <a:t> 2.0 specification</a:t>
            </a:r>
            <a:br>
              <a:rPr lang="en-US" dirty="0">
                <a:solidFill>
                  <a:srgbClr val="606060"/>
                </a:solidFill>
              </a:rPr>
            </a:br>
            <a:endParaRPr lang="en-US" dirty="0">
              <a:solidFill>
                <a:srgbClr val="606060"/>
              </a:solidFill>
            </a:endParaRPr>
          </a:p>
          <a:p>
            <a:r>
              <a:rPr lang="en-US" b="1" dirty="0">
                <a:solidFill>
                  <a:srgbClr val="606060"/>
                </a:solidFill>
                <a:latin typeface="+mn-lt"/>
              </a:rPr>
              <a:t>Board space is not enough for: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Larger package 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Multi-IC solution (NIC + FPGA/processor)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NIC with external DRAM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Higher I/O bandwidth (more connector BW/count)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Potential x32 </a:t>
            </a:r>
            <a:r>
              <a:rPr lang="en-US" dirty="0" err="1">
                <a:latin typeface="+mn-lt"/>
              </a:rPr>
              <a:t>PCIe</a:t>
            </a:r>
            <a:endParaRPr lang="en-US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Lack of length/width tiers like </a:t>
            </a:r>
            <a:r>
              <a:rPr lang="en-US" dirty="0" err="1">
                <a:latin typeface="+mn-lt"/>
              </a:rPr>
              <a:t>PCIe</a:t>
            </a:r>
            <a:r>
              <a:rPr lang="en-US" dirty="0">
                <a:latin typeface="+mn-lt"/>
              </a:rPr>
              <a:t> LP/FH-HL/FH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r>
              <a:rPr lang="en-US" b="1" dirty="0">
                <a:solidFill>
                  <a:srgbClr val="606060"/>
                </a:solidFill>
                <a:latin typeface="+mn-lt"/>
              </a:rPr>
              <a:t>Mechanical profile is not enough for: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10~20+W (100G NIC or other type of IC) vs. 3-5W(10G NIC)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High ambient use cases(rear I/O, high ambient data center)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Some optical module use cases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5070" dirty="0">
                <a:solidFill>
                  <a:srgbClr val="606060"/>
                </a:solidFill>
                <a:latin typeface="+mn-lt"/>
              </a:rPr>
              <a:t>“Pain Points” and 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2024736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6" y="1291388"/>
            <a:ext cx="6593000" cy="475063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n-lt"/>
              </a:rPr>
              <a:t>Connector placement is not routing friendly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Connector location at opposite sides of card makes routing challenging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PCIe routing and DRAM routing is crossing</a:t>
            </a:r>
          </a:p>
          <a:p>
            <a:endParaRPr lang="en-US" dirty="0">
              <a:latin typeface="FreightSans Pro Book" panose="02000606030000020004" pitchFamily="50" charset="0"/>
            </a:endParaRPr>
          </a:p>
          <a:p>
            <a:r>
              <a:rPr lang="en-US" dirty="0">
                <a:latin typeface="+mn-lt"/>
              </a:rPr>
              <a:t>Specification has usability challenge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Concern about connector compatibility risks; hard to navigate through connector A,B,C and type 1,2,3,4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Specification is incremental, and need some background of previous specifications to understand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Lack of common EMI plate to allow chassis I/O to take different Mezz NIC as FRU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333333"/>
                </a:solidFill>
                <a:latin typeface="+mn-lt"/>
              </a:rPr>
              <a:t>Lack of definition of thermal trip protection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368" y="1291388"/>
            <a:ext cx="1606680" cy="2234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177" y="4032001"/>
            <a:ext cx="104938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669" y="3798441"/>
            <a:ext cx="2475314" cy="1413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63" y="5376654"/>
            <a:ext cx="2889760" cy="914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77" y="3844125"/>
            <a:ext cx="1102276" cy="11022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798656" y="1754794"/>
            <a:ext cx="510640" cy="4971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5070" dirty="0">
                <a:solidFill>
                  <a:srgbClr val="606060"/>
                </a:solidFill>
                <a:latin typeface="+mn-lt"/>
              </a:rPr>
              <a:t>More “Pain Points”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95253" y="208074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</p:spTree>
    <p:extLst>
      <p:ext uri="{BB962C8B-B14F-4D97-AF65-F5344CB8AC3E}">
        <p14:creationId xmlns:p14="http://schemas.microsoft.com/office/powerpoint/2010/main" val="2097897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299411"/>
            <a:ext cx="11927305" cy="5558589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We ask ourselves this question during survey to calibrate whether we are seeking problems for a solution.</a:t>
            </a:r>
          </a:p>
          <a:p>
            <a:r>
              <a:rPr lang="en-US" dirty="0">
                <a:latin typeface="+mn-lt"/>
              </a:rPr>
              <a:t>Limitations of PCIe CEM form factor exist: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Not able to use NC-SI sideband </a:t>
            </a:r>
            <a:r>
              <a:rPr lang="en-US" i="1" dirty="0">
                <a:latin typeface="+mn-lt"/>
              </a:rPr>
              <a:t>– valuable for shared NIC in all power states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Not compatible with Multi-host NIC requirements </a:t>
            </a:r>
            <a:r>
              <a:rPr lang="en-US" i="1" dirty="0">
                <a:latin typeface="+mn-lt"/>
              </a:rPr>
              <a:t>- such as 4x clocks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Power domain difference and standby power is limited </a:t>
            </a:r>
            <a:r>
              <a:rPr lang="en-US" i="1" dirty="0">
                <a:latin typeface="+mn-lt"/>
              </a:rPr>
              <a:t>– NIC tends to be active/partially active during S5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06060"/>
                </a:solidFill>
                <a:latin typeface="+mn-lt"/>
              </a:rPr>
              <a:t>Compact size of Mezz is preferred </a:t>
            </a:r>
            <a:r>
              <a:rPr lang="en-US" dirty="0">
                <a:latin typeface="+mn-lt"/>
              </a:rPr>
              <a:t>- often provide 1x extra slot for system 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+mn-lt"/>
              </a:rPr>
              <a:t>KR use case is not available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An OCP Mezz NIC spec with the above limitation addressed has value for NIC/system/CSP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Why not just use </a:t>
            </a:r>
            <a:r>
              <a:rPr lang="en-US" dirty="0" err="1">
                <a:solidFill>
                  <a:srgbClr val="606060"/>
                </a:solidFill>
                <a:latin typeface="+mn-lt"/>
              </a:rPr>
              <a:t>PCIe</a:t>
            </a:r>
            <a:r>
              <a:rPr lang="en-US" dirty="0">
                <a:solidFill>
                  <a:srgbClr val="606060"/>
                </a:solidFill>
                <a:latin typeface="+mn-lt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08643" y="367211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0534323" y="414717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5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72636" y="1889760"/>
            <a:ext cx="8251524" cy="25298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7200" dirty="0">
                <a:solidFill>
                  <a:srgbClr val="606060"/>
                </a:solidFill>
                <a:latin typeface="+mn-lt"/>
              </a:rPr>
              <a:t>Backups after this page</a:t>
            </a:r>
          </a:p>
        </p:txBody>
      </p:sp>
    </p:spTree>
    <p:extLst>
      <p:ext uri="{BB962C8B-B14F-4D97-AF65-F5344CB8AC3E}">
        <p14:creationId xmlns:p14="http://schemas.microsoft.com/office/powerpoint/2010/main" val="633609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20001518">
            <a:off x="-1061258" y="4858419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08" y="2068965"/>
            <a:ext cx="1828800" cy="25432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0316" y="1412438"/>
            <a:ext cx="3801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Increase Z-height from 8/12mm to 16mm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705" y="1018674"/>
            <a:ext cx="6172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Most effective to help with the thermal challenge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Lowest impact to board design and compatibility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Can co-exist with other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Only increases Z-height and is not able to help with other use cases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Higher profile occupies more space and limits the system level configuration flexibility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16mm has higher risk on PCIe Gen4 SI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Propose to put aside due to not addressing placement which is a major pain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0316" y="1018674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606060"/>
                </a:solidFill>
              </a:rPr>
              <a:t>Option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4289" y="2524246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#1</a:t>
            </a:r>
          </a:p>
        </p:txBody>
      </p:sp>
    </p:spTree>
    <p:extLst>
      <p:ext uri="{BB962C8B-B14F-4D97-AF65-F5344CB8AC3E}">
        <p14:creationId xmlns:p14="http://schemas.microsoft.com/office/powerpoint/2010/main" val="653152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316" y="1434182"/>
            <a:ext cx="3357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Keep connector location and Extend width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316" y="1018674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Option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5" y="2253701"/>
            <a:ext cx="2465633" cy="254203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#2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611" y="263073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13" name="Rectangle 12"/>
          <p:cNvSpPr/>
          <p:nvPr/>
        </p:nvSpPr>
        <p:spPr>
          <a:xfrm rot="20001518">
            <a:off x="-753248" y="4911159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705" y="1018674"/>
            <a:ext cx="61722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Maximizes the I/O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Connector B is in the middle and is not able to utilize the extended space well for new NIC use cases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Takes space from the motherboard’s onboard device’s I/O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Take off this option due to lack of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06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656675" y="3613262"/>
            <a:ext cx="55353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Feedback: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#1 from a NIC vendor: 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NIC + FPGA (up to 40x40) + 5x DRAM + 2x QSFP application is able to fit in 14 layer stack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#2 from a NIC vendor: 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 err="1"/>
              <a:t>SoC</a:t>
            </a:r>
            <a:r>
              <a:rPr lang="en-US" sz="1400" dirty="0"/>
              <a:t> (45x45) with 10x DRAM has a </a:t>
            </a:r>
            <a:r>
              <a:rPr lang="en-US" sz="1400" dirty="0" err="1"/>
              <a:t>PCIe</a:t>
            </a:r>
            <a:r>
              <a:rPr lang="en-US" sz="1400" dirty="0"/>
              <a:t> breakout challenge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Routing of DRAM is blocked by </a:t>
            </a:r>
            <a:r>
              <a:rPr lang="en-US" sz="1400" dirty="0" err="1"/>
              <a:t>PCIe</a:t>
            </a:r>
            <a:endParaRPr lang="en-US" sz="1400" dirty="0"/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#3 from a NIC vendor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 err="1"/>
              <a:t>PCIe</a:t>
            </a:r>
            <a:r>
              <a:rPr lang="en-US" sz="1400" dirty="0"/>
              <a:t> routing direction in the way of DRAM routing for </a:t>
            </a:r>
            <a:br>
              <a:rPr lang="en-US" sz="1400" dirty="0"/>
            </a:br>
            <a:r>
              <a:rPr lang="en-US" sz="1400" dirty="0" err="1"/>
              <a:t>SoC</a:t>
            </a:r>
            <a:r>
              <a:rPr lang="en-US" sz="1400" dirty="0"/>
              <a:t> + 9x DRAM application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#4 from a CSP: </a:t>
            </a:r>
          </a:p>
          <a:p>
            <a:pPr marL="742950" lvl="1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Need size close to FH </a:t>
            </a:r>
            <a:r>
              <a:rPr lang="en-US" sz="1400" dirty="0" err="1"/>
              <a:t>PCIe</a:t>
            </a:r>
            <a:endParaRPr lang="en-US" sz="1400" dirty="0"/>
          </a:p>
          <a:p>
            <a:pPr>
              <a:buClr>
                <a:srgbClr val="8DC63F"/>
              </a:buClr>
            </a:pPr>
            <a:r>
              <a:rPr lang="en-US" sz="1200" dirty="0"/>
              <a:t>               </a:t>
            </a:r>
            <a:r>
              <a:rPr lang="en-US" sz="1200" i="1" dirty="0"/>
              <a:t> FH-HL      4.2” x 6.8” (3.9” x 6.6” usable) = 25.74 </a:t>
            </a:r>
            <a:r>
              <a:rPr lang="en-US" sz="1200" i="1" dirty="0" err="1"/>
              <a:t>sq</a:t>
            </a:r>
            <a:r>
              <a:rPr lang="en-US" sz="1200" i="1" dirty="0"/>
              <a:t> in.</a:t>
            </a:r>
          </a:p>
          <a:p>
            <a:pPr>
              <a:buClr>
                <a:srgbClr val="8DC63F"/>
              </a:buClr>
            </a:pPr>
            <a:r>
              <a:rPr lang="en-US" sz="1200" i="1" dirty="0"/>
              <a:t>                3b           3.07 x 6.6 (-10%) = 18.2 </a:t>
            </a:r>
            <a:r>
              <a:rPr lang="en-US" sz="1200" i="1" dirty="0" err="1"/>
              <a:t>sq</a:t>
            </a:r>
            <a:r>
              <a:rPr lang="en-US" sz="1200" i="1" dirty="0"/>
              <a:t> in -&gt; 30% less real estate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38" y="1659012"/>
            <a:ext cx="160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EC640"/>
              </a:buClr>
            </a:pPr>
            <a:r>
              <a:rPr lang="en-US" b="1" dirty="0">
                <a:solidFill>
                  <a:srgbClr val="606060"/>
                </a:solidFill>
              </a:rPr>
              <a:t>Option 3a</a:t>
            </a:r>
            <a:br>
              <a:rPr lang="en-US" sz="1400" b="1" dirty="0">
                <a:solidFill>
                  <a:srgbClr val="606060"/>
                </a:solidFill>
              </a:rPr>
            </a:br>
            <a:r>
              <a:rPr lang="en-US" sz="1400" b="1" dirty="0">
                <a:solidFill>
                  <a:srgbClr val="606060"/>
                </a:solidFill>
              </a:rPr>
              <a:t>Extend length only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6675" y="1018674"/>
            <a:ext cx="55353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 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Added PCB length helps with some new NIC use cases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Able to fit 4x SFP+ and 4x RJ45 (3b only)</a:t>
            </a:r>
            <a:br>
              <a:rPr lang="en-US" sz="1600" dirty="0"/>
            </a:b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More depth adds challenge to new board design to support Mezz 3.0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More complicated to design new baseboard to have mounting holes for both Mezz2.0 and Mezz3.0 (3b only)</a:t>
            </a:r>
          </a:p>
          <a:p>
            <a:pPr marL="285750" indent="-285750">
              <a:buClr>
                <a:srgbClr val="8DC63F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Possible long PCIe trace adds risk to PCIe Gen4 SI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38" y="2168005"/>
            <a:ext cx="2103120" cy="4151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929" y="2186262"/>
            <a:ext cx="2176103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934" y="1659012"/>
            <a:ext cx="2798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Option 3b</a:t>
            </a:r>
            <a:br>
              <a:rPr lang="en-US" sz="1400" b="1" dirty="0">
                <a:solidFill>
                  <a:srgbClr val="606060"/>
                </a:solidFill>
              </a:rPr>
            </a:br>
            <a:r>
              <a:rPr lang="en-US" sz="1400" b="1" dirty="0">
                <a:solidFill>
                  <a:srgbClr val="606060"/>
                </a:solidFill>
              </a:rPr>
              <a:t>Extend length and fill up the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2861" y="4140200"/>
            <a:ext cx="524699" cy="5638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62305" y="559975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64269" y="4140200"/>
            <a:ext cx="524699" cy="5638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34755" y="412385"/>
            <a:ext cx="457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8EC640"/>
              </a:buClr>
            </a:pPr>
            <a:endParaRPr lang="en-US" dirty="0">
              <a:solidFill>
                <a:srgbClr val="0000FF"/>
              </a:solidFill>
              <a:latin typeface="FreightSans Pro Book" panose="02000606030000020004" pitchFamily="50" charset="0"/>
            </a:endParaRPr>
          </a:p>
          <a:p>
            <a:pPr>
              <a:buClr>
                <a:srgbClr val="8EC640"/>
              </a:buClr>
            </a:pPr>
            <a:r>
              <a:rPr lang="en-US" dirty="0">
                <a:solidFill>
                  <a:srgbClr val="FF0000"/>
                </a:solidFill>
              </a:rPr>
              <a:t>Put aside this option due to major cons about PCIe routing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0001518">
            <a:off x="-753248" y="4911159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44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38" y="177596"/>
            <a:ext cx="10515600" cy="1325563"/>
          </a:xfrm>
        </p:spPr>
        <p:txBody>
          <a:bodyPr/>
          <a:lstStyle/>
          <a:p>
            <a:r>
              <a:rPr lang="en-US" dirty="0"/>
              <a:t>Snapshot of milestones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87" y="1209388"/>
            <a:ext cx="961508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92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315" y="1016187"/>
            <a:ext cx="548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Move  Connector B to same side as Connector A</a:t>
            </a:r>
          </a:p>
        </p:txBody>
      </p:sp>
      <p:pic>
        <p:nvPicPr>
          <p:cNvPr id="1187" name="Picture 1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42" y="2257994"/>
            <a:ext cx="3700385" cy="3054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287" y="1766255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4a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797" y="1766255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4b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5230" y="3602874"/>
            <a:ext cx="457433" cy="4641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1142" y="3602874"/>
            <a:ext cx="524699" cy="5638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#4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9705" y="1018674"/>
            <a:ext cx="46067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Moving connector B location prevents the new system from being able to support current </a:t>
            </a:r>
            <a:r>
              <a:rPr lang="en-US" dirty="0" err="1"/>
              <a:t>Mezz</a:t>
            </a:r>
            <a:r>
              <a:rPr lang="en-US" dirty="0"/>
              <a:t> 2.0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endParaRPr lang="en-US" dirty="0">
              <a:latin typeface="FreightSans Pro Book" panose="02000606030000020004" pitchFamily="50" charset="0"/>
            </a:endParaRP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Placement-wise, it makes PCIe routing very unfavorable and very challenging on DRAM routing </a:t>
            </a:r>
          </a:p>
          <a:p>
            <a:pPr>
              <a:buClr>
                <a:srgbClr val="8EC640"/>
              </a:buClr>
            </a:pPr>
            <a:endParaRPr lang="en-US" dirty="0">
              <a:solidFill>
                <a:srgbClr val="0000FF"/>
              </a:solidFill>
              <a:latin typeface="FreightSans Pro Book" panose="02000606030000020004" pitchFamily="50" charset="0"/>
            </a:endParaRPr>
          </a:p>
          <a:p>
            <a:pPr>
              <a:buClr>
                <a:srgbClr val="8EC640"/>
              </a:buClr>
            </a:pPr>
            <a:r>
              <a:rPr lang="en-US" dirty="0">
                <a:solidFill>
                  <a:srgbClr val="FF0000"/>
                </a:solidFill>
              </a:rPr>
              <a:t>Put aside this option due to negative impact without good enough long term benefit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58265" y="4610770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22" name="Rectangle 21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468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0316" y="969122"/>
            <a:ext cx="5033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Flip the ASIC to top side</a:t>
            </a:r>
          </a:p>
        </p:txBody>
      </p:sp>
      <p:sp>
        <p:nvSpPr>
          <p:cNvPr id="1191" name="TextBox 1190"/>
          <p:cNvSpPr txBox="1"/>
          <p:nvPr/>
        </p:nvSpPr>
        <p:spPr>
          <a:xfrm>
            <a:off x="5486400" y="4091094"/>
            <a:ext cx="670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Solves the PCIe routing direction issue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Retains connector A/B location for best baseboard backward compatibility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Mezz 3.0 heatsink height is very limited and even shorter than what Mezz2.0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Suggest to put this option aside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14929" y="1929503"/>
            <a:ext cx="820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Option 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829"/>
          <a:stretch/>
        </p:blipFill>
        <p:spPr>
          <a:xfrm>
            <a:off x="1037026" y="2139217"/>
            <a:ext cx="1739487" cy="367606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817063" y="3883266"/>
            <a:ext cx="463377" cy="50091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17334" y="1018674"/>
            <a:ext cx="7568829" cy="2527565"/>
            <a:chOff x="3893349" y="1082627"/>
            <a:chExt cx="7786345" cy="2854670"/>
          </a:xfrm>
        </p:grpSpPr>
        <p:grpSp>
          <p:nvGrpSpPr>
            <p:cNvPr id="5" name="Group 4"/>
            <p:cNvGrpSpPr/>
            <p:nvPr/>
          </p:nvGrpSpPr>
          <p:grpSpPr>
            <a:xfrm>
              <a:off x="3893349" y="1082627"/>
              <a:ext cx="7786345" cy="2854670"/>
              <a:chOff x="-134784" y="2704801"/>
              <a:chExt cx="10848261" cy="3941418"/>
            </a:xfrm>
          </p:grpSpPr>
          <p:pic>
            <p:nvPicPr>
              <p:cNvPr id="1026" name="Picture 2" descr="image005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69"/>
              <a:stretch/>
            </p:blipFill>
            <p:spPr bwMode="auto">
              <a:xfrm>
                <a:off x="1379220" y="2704801"/>
                <a:ext cx="9334257" cy="3878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-134784" y="3982558"/>
                <a:ext cx="1617938" cy="2663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Platform A (2OU)</a:t>
                </a:r>
              </a:p>
              <a:p>
                <a:r>
                  <a:rPr lang="en-US" sz="1050" dirty="0"/>
                  <a:t>Platform B (2OU)</a:t>
                </a:r>
              </a:p>
              <a:p>
                <a:r>
                  <a:rPr lang="en-US" sz="1050" dirty="0"/>
                  <a:t>Platform C (2OU)</a:t>
                </a:r>
              </a:p>
              <a:p>
                <a:r>
                  <a:rPr lang="en-US" sz="1050" dirty="0"/>
                  <a:t>Platform D (2OU)</a:t>
                </a:r>
              </a:p>
              <a:p>
                <a:r>
                  <a:rPr lang="en-US" sz="1050" dirty="0"/>
                  <a:t>Platform E (2OU)</a:t>
                </a:r>
              </a:p>
              <a:p>
                <a:r>
                  <a:rPr lang="en-US" sz="1050" dirty="0"/>
                  <a:t>Platform F (1RU)</a:t>
                </a:r>
              </a:p>
              <a:p>
                <a:r>
                  <a:rPr lang="en-US" sz="1050" dirty="0"/>
                  <a:t>Platform G (2RU)</a:t>
                </a:r>
              </a:p>
              <a:p>
                <a:r>
                  <a:rPr lang="en-US" sz="1050" dirty="0"/>
                  <a:t>Platform H (1RU)</a:t>
                </a:r>
              </a:p>
              <a:p>
                <a:r>
                  <a:rPr lang="en-US" sz="1050" dirty="0"/>
                  <a:t>Platform I (1RU)</a:t>
                </a:r>
              </a:p>
              <a:p>
                <a:r>
                  <a:rPr lang="en-US" sz="1050" dirty="0"/>
                  <a:t>Platform J (2RU)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850636" y="2126866"/>
              <a:ext cx="525780" cy="8458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097794" y="2972686"/>
              <a:ext cx="525780" cy="182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97794" y="3531890"/>
              <a:ext cx="525780" cy="182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299974" y="3711723"/>
              <a:ext cx="525780" cy="182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99974" y="3186046"/>
              <a:ext cx="525780" cy="18288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#5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9703" y="3740441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</a:t>
            </a:r>
            <a:r>
              <a:rPr lang="en-US" sz="1000" b="1" dirty="0">
                <a:solidFill>
                  <a:schemeClr val="tx1"/>
                </a:solidFill>
                <a:latin typeface="FreightSans Pro Book" panose="02000606030000020004" pitchFamily="50" charset="0"/>
              </a:rPr>
              <a:t>Top</a:t>
            </a:r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 of PCB</a:t>
            </a:r>
          </a:p>
        </p:txBody>
      </p:sp>
      <p:sp>
        <p:nvSpPr>
          <p:cNvPr id="28" name="Rectangle 27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892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12" y="2570369"/>
            <a:ext cx="2670992" cy="3657600"/>
          </a:xfrm>
          <a:prstGeom prst="rect">
            <a:avLst/>
          </a:prstGeom>
        </p:spPr>
      </p:pic>
      <p:sp>
        <p:nvSpPr>
          <p:cNvPr id="1191" name="TextBox 1190"/>
          <p:cNvSpPr txBox="1"/>
          <p:nvPr/>
        </p:nvSpPr>
        <p:spPr>
          <a:xfrm>
            <a:off x="6683145" y="1018674"/>
            <a:ext cx="55088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Helpful for thermal (heatsink zone will be enlarged)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Helpful for placement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PCIe routing is short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DRAM placement is feasible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Accommodate larger package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Potential to add one connector for x32 use cases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Possible backward compatibly for x8 card by placing Connector A at the same “Y”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</a:t>
            </a:r>
            <a:r>
              <a:rPr lang="en-US" dirty="0"/>
              <a:t> – </a:t>
            </a:r>
            <a:r>
              <a:rPr lang="en-US" i="1" dirty="0"/>
              <a:t>continued on next slide…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9695" y="220195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Option 6a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8619" y="2197368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Option 6b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40064" y="4405265"/>
            <a:ext cx="463377" cy="5009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2570369"/>
            <a:ext cx="2294196" cy="3657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63169" y="4399169"/>
            <a:ext cx="463377" cy="5009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316" y="1018674"/>
            <a:ext cx="5033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Move  Connector A to the side of Connector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Make 2x width/2x length 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Place Connect A in the same Y location as Mezz2.0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53461" y="5526664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#6</a:t>
            </a:r>
          </a:p>
        </p:txBody>
      </p:sp>
      <p:sp>
        <p:nvSpPr>
          <p:cNvPr id="15" name="Rectangle 14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333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342131" y="1160608"/>
            <a:ext cx="54928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Carries most of the mechanical benefits from option 6 thermal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Easy modification from PCIe card for NIC vendors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 good option for stable form factor compare to #3</a:t>
            </a:r>
          </a:p>
          <a:p>
            <a:endParaRPr lang="en-US" sz="1600" dirty="0"/>
          </a:p>
          <a:p>
            <a:r>
              <a:rPr lang="en-US" sz="1600" b="1" dirty="0"/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Not able to support current Mezz 2.0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Force system vendors to convert without path for backward compatibility and increase the friction of adoption greatly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Increase frication of NIC vendor’s adoption due to lack of supporting systems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SI potential to 25Gbps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Needs NIC vendor input on: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Is this the best option for long term NIC planning?</a:t>
            </a:r>
          </a:p>
          <a:p>
            <a:pPr marL="7429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Willingness to support both Mezz 2.0 and </a:t>
            </a:r>
            <a:r>
              <a:rPr lang="en-US" sz="1600" dirty="0">
                <a:solidFill>
                  <a:srgbClr val="0000FF"/>
                </a:solidFill>
              </a:rPr>
              <a:t>OCP NIC </a:t>
            </a:r>
            <a:r>
              <a:rPr lang="en-US" sz="1600" dirty="0"/>
              <a:t>3.0 form factor in a period to be defined, to encourage system vendors’ adoption of </a:t>
            </a:r>
            <a:r>
              <a:rPr lang="en-US" sz="1600" dirty="0">
                <a:solidFill>
                  <a:srgbClr val="0000FF"/>
                </a:solidFill>
              </a:rPr>
              <a:t>OCP NIC</a:t>
            </a:r>
            <a:r>
              <a:rPr lang="en-US" sz="1600" dirty="0"/>
              <a:t> 3.0?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0316" y="1015029"/>
            <a:ext cx="5033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Move Connector A to the side of Connector B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Make 2x width/2x length options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Place A1 and B1 for same PCIe lane sequence as PCIe CEM gold finger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62" y="2263998"/>
            <a:ext cx="1790699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0"/>
          <a:stretch/>
        </p:blipFill>
        <p:spPr>
          <a:xfrm>
            <a:off x="914400" y="3896360"/>
            <a:ext cx="2028070" cy="19794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7497" y="4818842"/>
            <a:ext cx="400110" cy="1788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497" y="5587461"/>
            <a:ext cx="400110" cy="1949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497" y="4620978"/>
            <a:ext cx="400110" cy="1853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14200" y="554033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A1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7497" y="3937204"/>
            <a:ext cx="400110" cy="2414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15</a:t>
            </a:r>
          </a:p>
        </p:txBody>
      </p:sp>
      <p:cxnSp>
        <p:nvCxnSpPr>
          <p:cNvPr id="25" name="Straight Arrow Connector 24"/>
          <p:cNvCxnSpPr>
            <a:stCxn id="20" idx="0"/>
            <a:endCxn id="18" idx="2"/>
          </p:cNvCxnSpPr>
          <p:nvPr/>
        </p:nvCxnSpPr>
        <p:spPr>
          <a:xfrm flipV="1">
            <a:off x="887552" y="4997737"/>
            <a:ext cx="0" cy="589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0"/>
            <a:endCxn id="23" idx="2"/>
          </p:cNvCxnSpPr>
          <p:nvPr/>
        </p:nvCxnSpPr>
        <p:spPr>
          <a:xfrm flipV="1">
            <a:off x="887552" y="4178617"/>
            <a:ext cx="0" cy="4423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07587" y="4573851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B1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722121" y="4526280"/>
            <a:ext cx="470534" cy="1021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719581" y="4469130"/>
            <a:ext cx="476884" cy="3695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718311" y="4141471"/>
            <a:ext cx="478154" cy="217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710690" y="4408170"/>
            <a:ext cx="483870" cy="327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12479" y="2263998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7a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5079" y="2261698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7d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2250" y="517453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D62DB71-F99D-4D3F-BAD3-3A2F8E96704B}"/>
              </a:ext>
            </a:extLst>
          </p:cNvPr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537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68" y="2810565"/>
            <a:ext cx="2670992" cy="3657600"/>
          </a:xfrm>
          <a:prstGeom prst="rect">
            <a:avLst/>
          </a:prstGeom>
        </p:spPr>
      </p:pic>
      <p:sp>
        <p:nvSpPr>
          <p:cNvPr id="1191" name="TextBox 1190"/>
          <p:cNvSpPr txBox="1"/>
          <p:nvPr/>
        </p:nvSpPr>
        <p:spPr>
          <a:xfrm>
            <a:off x="6658735" y="1014479"/>
            <a:ext cx="5533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Possible routing challenge to be solved for </a:t>
            </a:r>
            <a:r>
              <a:rPr lang="en-US" dirty="0" err="1"/>
              <a:t>Mezz</a:t>
            </a:r>
            <a:r>
              <a:rPr lang="en-US" dirty="0"/>
              <a:t> 2.- mounting hole pattern at baseboard overlapping with Connector B in Mezz 3.0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Upper and lower x8 PCIe routing are crossing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May drive layer count depending on breakout plan and total routing layers available</a:t>
            </a:r>
          </a:p>
          <a:p>
            <a:pPr marL="6286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NIC vendor input is needed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Adds Risk to PCIe Gen4 SI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321055" y="2502788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92325" y="4639365"/>
            <a:ext cx="463377" cy="5009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23" y="4222890"/>
            <a:ext cx="1574843" cy="21945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31303" y="4671390"/>
            <a:ext cx="463377" cy="50091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011" y="1014479"/>
            <a:ext cx="50331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Move Connector A to the side of Connector B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Make 2x width/2x length option similar to PCIe CEM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Put Connector A in the same “Y” location allows possible baseboard design to accommodate both Mezz 2.0 and Mezz3.0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6736" y="529700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A1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853" y="4376627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B1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18613" y="4490491"/>
            <a:ext cx="400110" cy="183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8613" y="5417893"/>
            <a:ext cx="400110" cy="183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18613" y="6262269"/>
            <a:ext cx="400110" cy="183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32394" y="5404062"/>
            <a:ext cx="400110" cy="1949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24276" y="4400190"/>
            <a:ext cx="400110" cy="1788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5011" y="4959867"/>
            <a:ext cx="400110" cy="2414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15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5011" y="4326134"/>
            <a:ext cx="400110" cy="1853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8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871812" y="4873220"/>
            <a:ext cx="520345" cy="1689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-Right Arrow 37"/>
          <p:cNvSpPr/>
          <p:nvPr/>
        </p:nvSpPr>
        <p:spPr>
          <a:xfrm rot="17638366">
            <a:off x="3509747" y="5224184"/>
            <a:ext cx="1182934" cy="1344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>
            <a:off x="3663873" y="537068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A1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3418613" y="5578495"/>
            <a:ext cx="400110" cy="2750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/>
              <a:t>15</a:t>
            </a:r>
          </a:p>
        </p:txBody>
      </p:sp>
      <p:cxnSp>
        <p:nvCxnSpPr>
          <p:cNvPr id="1150" name="Straight Arrow Connector 1149"/>
          <p:cNvCxnSpPr>
            <a:stCxn id="30" idx="0"/>
            <a:endCxn id="31" idx="2"/>
          </p:cNvCxnSpPr>
          <p:nvPr/>
        </p:nvCxnSpPr>
        <p:spPr>
          <a:xfrm flipH="1" flipV="1">
            <a:off x="2124331" y="4579085"/>
            <a:ext cx="8118" cy="824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33" idx="2"/>
            <a:endCxn id="32" idx="0"/>
          </p:cNvCxnSpPr>
          <p:nvPr/>
        </p:nvCxnSpPr>
        <p:spPr>
          <a:xfrm>
            <a:off x="305066" y="4511441"/>
            <a:ext cx="0" cy="4484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27" idx="0"/>
            <a:endCxn id="24" idx="2"/>
          </p:cNvCxnSpPr>
          <p:nvPr/>
        </p:nvCxnSpPr>
        <p:spPr>
          <a:xfrm flipV="1">
            <a:off x="3618668" y="4674196"/>
            <a:ext cx="0" cy="743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>
            <a:stCxn id="28" idx="0"/>
            <a:endCxn id="199" idx="2"/>
          </p:cNvCxnSpPr>
          <p:nvPr/>
        </p:nvCxnSpPr>
        <p:spPr>
          <a:xfrm flipV="1">
            <a:off x="3618668" y="5853570"/>
            <a:ext cx="0" cy="408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3644602" y="6208990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B1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1932394" y="3517114"/>
            <a:ext cx="1565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FreightSans Pro Book" panose="02000606030000020004" pitchFamily="50" charset="0"/>
              </a:rPr>
              <a:t>Connector A allows plug in of x8 Mezz 2.0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#6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794360" y="5716145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3895" y="4044072"/>
            <a:ext cx="1322334" cy="0"/>
          </a:xfrm>
          <a:prstGeom prst="straightConnector1">
            <a:avLst/>
          </a:prstGeom>
          <a:ln w="25400">
            <a:solidFill>
              <a:srgbClr val="8EC64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837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98" y="2434698"/>
            <a:ext cx="2294196" cy="36576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641432" y="1019808"/>
            <a:ext cx="55505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Share most pros from option 6 on thermal and placement wise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Allows </a:t>
            </a:r>
            <a:r>
              <a:rPr lang="en-US" u="sng" dirty="0"/>
              <a:t>possible</a:t>
            </a:r>
            <a:r>
              <a:rPr lang="en-US" dirty="0"/>
              <a:t> baseboard co-layout of Connector B for x16 Mezz 2.0</a:t>
            </a:r>
          </a:p>
          <a:p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Possible complication of PCIe breakout for 8 lanes in x16 NIC</a:t>
            </a:r>
          </a:p>
          <a:p>
            <a:pPr marL="6286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NIC vendor input is needed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Adds Risk to PCIe Gen4 SI</a:t>
            </a:r>
          </a:p>
          <a:p>
            <a:pPr marL="628650" lvl="1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NIC vendor input is needed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Challenge with Mezz 2.0 mounting hole pattern hits blocks new Connector A’s breakout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2010" y="957163"/>
            <a:ext cx="503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Same as #7, except that Pin B1 location is changed to be same as Mezz 2.0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6268" y="4917336"/>
            <a:ext cx="400110" cy="1788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6268" y="5685955"/>
            <a:ext cx="400110" cy="1949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latin typeface="FreightSans Pro Semibold" panose="02000603040000020004" pitchFamily="50" charset="0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268" y="4642261"/>
            <a:ext cx="400110" cy="2414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FreightSans Pro Semibold" panose="02000603040000020004" pitchFamily="50" charset="0"/>
              </a:rPr>
              <a:t>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43671" y="5664926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A1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268" y="4035698"/>
            <a:ext cx="400110" cy="1853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FreightSans Pro Semibold" panose="02000603040000020004" pitchFamily="50" charset="0"/>
              </a:rPr>
              <a:t>8</a:t>
            </a:r>
          </a:p>
        </p:txBody>
      </p:sp>
      <p:cxnSp>
        <p:nvCxnSpPr>
          <p:cNvPr id="25" name="Straight Arrow Connector 24"/>
          <p:cNvCxnSpPr>
            <a:stCxn id="20" idx="0"/>
            <a:endCxn id="18" idx="2"/>
          </p:cNvCxnSpPr>
          <p:nvPr/>
        </p:nvCxnSpPr>
        <p:spPr>
          <a:xfrm flipV="1">
            <a:off x="886323" y="5096231"/>
            <a:ext cx="0" cy="5897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2"/>
            <a:endCxn id="21" idx="0"/>
          </p:cNvCxnSpPr>
          <p:nvPr/>
        </p:nvCxnSpPr>
        <p:spPr>
          <a:xfrm>
            <a:off x="886323" y="4221005"/>
            <a:ext cx="0" cy="4212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43365" y="4082466"/>
            <a:ext cx="304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FF"/>
                </a:solidFill>
              </a:rPr>
              <a:t>B1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944701" y="4379214"/>
            <a:ext cx="438150" cy="2628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939621" y="4202684"/>
            <a:ext cx="445135" cy="2622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14221" y="4555657"/>
            <a:ext cx="468807" cy="1016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914221" y="4499229"/>
            <a:ext cx="472441" cy="4458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695" y="2404218"/>
            <a:ext cx="2031906" cy="372795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25949" y="1915923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8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80028" y="539083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sp>
        <p:nvSpPr>
          <p:cNvPr id="31" name="Rectangle 30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37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054692" y="1018674"/>
            <a:ext cx="5550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606060"/>
                </a:solidFill>
              </a:rPr>
              <a:t>Pros: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Covers 2 x16 PCIe Gen4 towards 400G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New baseboard is backward compatible with existing Mezz 2.0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Larger PCB space for double width card</a:t>
            </a:r>
          </a:p>
          <a:p>
            <a:endParaRPr lang="en-US" dirty="0"/>
          </a:p>
          <a:p>
            <a:r>
              <a:rPr lang="en-US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Only suitable for baseboard with side front I/O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Challenge about how to utilize PCIe lanes to 2</a:t>
            </a:r>
            <a:r>
              <a:rPr lang="en-US" baseline="30000" dirty="0"/>
              <a:t>nd</a:t>
            </a:r>
            <a:r>
              <a:rPr lang="en-US" dirty="0"/>
              <a:t> PCIe 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Not likely to be plug into existing system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ME alignment challenge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Takes almost all I/O space for half width board(high volume) 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Heatsink space is still limited due to connector is in the way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feedback: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From NIC vendor for space usage of PCB</a:t>
            </a:r>
          </a:p>
          <a:p>
            <a:pPr marL="285750" indent="-285750">
              <a:buClr>
                <a:srgbClr val="8EC640"/>
              </a:buClr>
              <a:buFont typeface="Arial" panose="020B0604020202020204" pitchFamily="34" charset="0"/>
              <a:buChar char="•"/>
            </a:pPr>
            <a:r>
              <a:rPr lang="en-US" dirty="0"/>
              <a:t>From System vendor for system implementation impact</a:t>
            </a:r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2010" y="957163"/>
            <a:ext cx="5033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2x Mezz 2.0 connectors side by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width for light weight 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Double width for heavy weight NICs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2648582" y="2222102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9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80028" y="5390837"/>
            <a:ext cx="664319" cy="7013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FreightSans Pro Book" panose="02000606030000020004" pitchFamily="50" charset="0"/>
              </a:rPr>
              <a:t>IC on back of PCB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38" y="2647637"/>
            <a:ext cx="3918851" cy="27432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733957" y="3218997"/>
            <a:ext cx="594203" cy="59709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383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6158" y="1335666"/>
            <a:ext cx="49093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06060"/>
                </a:solidFill>
              </a:rPr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10a has similar PCB layout(routing and placement) as native PCIe CEM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 is a challenge for PCIe Gen4; 25G KR is almost impossible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Connector density(1mm pitch) lower for PCIe GF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10a adds challenge to stack height; takes about same height as 5mm stacking Mezz.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10b carries similar PCIe routing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Using Right Angle native PCIe connector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#10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52" y="2188225"/>
            <a:ext cx="3657600" cy="8356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52" y="4431648"/>
            <a:ext cx="3657600" cy="597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0239" y="1689668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10a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00238" y="3947124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10b</a:t>
            </a:r>
          </a:p>
        </p:txBody>
      </p:sp>
      <p:sp>
        <p:nvSpPr>
          <p:cNvPr id="9" name="Rectangle 8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072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5532" y="908367"/>
            <a:ext cx="53517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Easier insertion-removal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Possible for module hot-swap mechanically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potential for easy EMI design and good </a:t>
            </a:r>
            <a:r>
              <a:rPr lang="en-US" dirty="0" err="1"/>
              <a:t>servicebility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usage of z-height assuming both baseboard and NIC module takes 3mm as bottom side component max height, assuming using co-planer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thermal performance in general</a:t>
            </a:r>
          </a:p>
          <a:p>
            <a:endParaRPr lang="en-US" dirty="0"/>
          </a:p>
          <a:p>
            <a:r>
              <a:rPr lang="en-US" b="1" dirty="0"/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Having difficult to have baseboard supporting 2x different depth options; needs an extender card, similar to traditional riser.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width in terms of fitting connector with same pitch and pin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NIC suppliers input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How is Network + PCIe + DDR routing?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system suppliers input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Impact of the cut out size in baseboard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For the MB cannot afford large cut out, option is to use RA connector, with the tradeoff of higher stack.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Comment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Paul-Intel: worth to explore; maybe offset the card and baseboard and makes a new enumeration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Challenge with Half width(Paul </a:t>
            </a:r>
            <a:r>
              <a:rPr lang="en-US" dirty="0" err="1"/>
              <a:t>Artman@Lenovo</a:t>
            </a:r>
            <a:r>
              <a:rPr lang="en-US" dirty="0"/>
              <a:t>) as well; hard to make it 1U half width 45-50W.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Using co-planner/Straddle mount connector in the back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0936" y="1511115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782" y="1975836"/>
            <a:ext cx="1026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Baseboard</a:t>
            </a:r>
            <a:endParaRPr lang="en-US" sz="1400" dirty="0">
              <a:solidFill>
                <a:srgbClr val="606060"/>
              </a:solidFill>
              <a:latin typeface="FreightSans Pro Semibold" panose="02000603040000020004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82" r="18226"/>
          <a:stretch/>
        </p:blipFill>
        <p:spPr>
          <a:xfrm>
            <a:off x="2127514" y="2283613"/>
            <a:ext cx="2020601" cy="3182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953" r="28066"/>
          <a:stretch/>
        </p:blipFill>
        <p:spPr>
          <a:xfrm>
            <a:off x="357119" y="2283613"/>
            <a:ext cx="1688732" cy="3182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421" y="5773857"/>
            <a:ext cx="5171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Intend to move to close due to #14 has major advantage over #11</a:t>
            </a:r>
          </a:p>
        </p:txBody>
      </p:sp>
      <p:sp>
        <p:nvSpPr>
          <p:cNvPr id="12" name="Rectangle 11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574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82" y="1818892"/>
            <a:ext cx="4572000" cy="458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010" y="957163"/>
            <a:ext cx="503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Similar to Option 11 in placement, using RA / offset connector to avoid large cut out; connector type TBD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of #12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0936" y="1511115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782" y="1975836"/>
            <a:ext cx="1026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Baseboard</a:t>
            </a:r>
            <a:endParaRPr lang="en-US" sz="1400" dirty="0">
              <a:solidFill>
                <a:srgbClr val="606060"/>
              </a:solidFill>
              <a:latin typeface="FreightSans Pro Semibold" panose="0200060304000002000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9609" y="1066180"/>
            <a:ext cx="4909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06060"/>
                </a:solidFill>
              </a:rPr>
              <a:t>Based on #11 with difference below: </a:t>
            </a:r>
          </a:p>
          <a:p>
            <a:endParaRPr lang="en-US" sz="1800" b="1" dirty="0">
              <a:solidFill>
                <a:srgbClr val="606060"/>
              </a:solidFill>
            </a:endParaRPr>
          </a:p>
          <a:p>
            <a:r>
              <a:rPr lang="en-US" sz="1800" b="1" dirty="0">
                <a:solidFill>
                  <a:srgbClr val="606060"/>
                </a:solidFill>
              </a:rPr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06060"/>
                </a:solidFill>
              </a:rPr>
              <a:t>Allows smaller cut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Connector in the way of air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Potential SI challenge for RA connector with high stacking</a:t>
            </a:r>
          </a:p>
          <a:p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34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38" y="17759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9/25 workshop @ Dallas, TX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F699E4-D4AD-4CEB-BEDF-A0E6A3267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32325"/>
              </p:ext>
            </p:extLst>
          </p:nvPr>
        </p:nvGraphicFramePr>
        <p:xfrm>
          <a:off x="7287193" y="2020844"/>
          <a:ext cx="4431998" cy="4355165"/>
        </p:xfrm>
        <a:graphic>
          <a:graphicData uri="http://schemas.openxmlformats.org/drawingml/2006/table">
            <a:tbl>
              <a:tblPr/>
              <a:tblGrid>
                <a:gridCol w="691164">
                  <a:extLst>
                    <a:ext uri="{9D8B030D-6E8A-4147-A177-3AD203B41FA5}">
                      <a16:colId xmlns:a16="http://schemas.microsoft.com/office/drawing/2014/main" val="4291571749"/>
                    </a:ext>
                  </a:extLst>
                </a:gridCol>
                <a:gridCol w="534405">
                  <a:extLst>
                    <a:ext uri="{9D8B030D-6E8A-4147-A177-3AD203B41FA5}">
                      <a16:colId xmlns:a16="http://schemas.microsoft.com/office/drawing/2014/main" val="3462514727"/>
                    </a:ext>
                  </a:extLst>
                </a:gridCol>
                <a:gridCol w="1446456">
                  <a:extLst>
                    <a:ext uri="{9D8B030D-6E8A-4147-A177-3AD203B41FA5}">
                      <a16:colId xmlns:a16="http://schemas.microsoft.com/office/drawing/2014/main" val="2601890950"/>
                    </a:ext>
                  </a:extLst>
                </a:gridCol>
                <a:gridCol w="1759973">
                  <a:extLst>
                    <a:ext uri="{9D8B030D-6E8A-4147-A177-3AD203B41FA5}">
                      <a16:colId xmlns:a16="http://schemas.microsoft.com/office/drawing/2014/main" val="3703087818"/>
                    </a:ext>
                  </a:extLst>
                </a:gridCol>
              </a:tblGrid>
              <a:tr h="61753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1:30-1:50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Welcome and General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Bill Carter - CTO, OCP</a:t>
                      </a:r>
                      <a:endParaRPr lang="en-US" sz="14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Archna Haylock - Community Director, OCP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168037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1:50-2:30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Olympus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 Shaw, Microsoft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889018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2:30-2:40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Break / buffer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790226"/>
                  </a:ext>
                </a:extLst>
              </a:tr>
              <a:tr h="3705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2:40-2:50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Overview of OCP NIC 3.0 status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Jia Ning, Facebook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121653"/>
                  </a:ext>
                </a:extLst>
              </a:tr>
              <a:tr h="3705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2:50-3:00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Mezz 3.0 Specification - Thermal considerations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 Fernandes and Yueming Li, Facebook</a:t>
                      </a:r>
                      <a:endParaRPr lang="en-US" sz="1400" dirty="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402640"/>
                  </a:ext>
                </a:extLst>
              </a:tr>
              <a:tr h="37052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3:00-3:10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Mezz 3.0 Specification - Mechanical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Joshua Held, Facebook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659253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3:10-3:20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Mock-up review and demo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Joshua Held, Facebook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237393"/>
                  </a:ext>
                </a:extLst>
              </a:tr>
              <a:tr h="52072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3:20 – 3:30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Break / buffer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US" sz="1400">
                          <a:effectLst/>
                        </a:rPr>
                      </a:b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69899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3:30 – 3:45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Connector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444208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3:45-4:00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Connector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Amphenol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18964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4:00 – 4:20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Dell – EMC update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Jon Lewis, Dell-EMC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624912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4:20 – 4:30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Break / buffer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997308"/>
                  </a:ext>
                </a:extLst>
              </a:tr>
              <a:tr h="2470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4:30 – 5:00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Pinout discussion</a:t>
                      </a:r>
                      <a:endParaRPr lang="en-US" sz="1400" dirty="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Jia Ning, Facebook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21495"/>
                  </a:ext>
                </a:extLst>
              </a:tr>
              <a:tr h="23181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5-5:30</a:t>
                      </a:r>
                      <a:endParaRPr lang="en-US" sz="1400">
                        <a:effectLst/>
                      </a:endParaRPr>
                    </a:p>
                  </a:txBody>
                  <a:tcPr marL="9501" marR="9501" marT="9501" marB="9501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30min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 Management</a:t>
                      </a:r>
                      <a:endParaRPr lang="en-US" sz="140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Hemal Shah, Broadcom</a:t>
                      </a:r>
                      <a:endParaRPr lang="en-US" sz="1400" dirty="0">
                        <a:effectLst/>
                      </a:endParaRPr>
                    </a:p>
                  </a:txBody>
                  <a:tcPr marL="47503" marR="47503" marT="47503" marB="4750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78595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4FC6766-242A-44CF-A027-1CBB5E292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8531" y="1351874"/>
            <a:ext cx="30412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Updated Agenda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1:30PM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 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5:30PM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02EA1F-DF22-4F19-ACB1-2C27FB9A3845}"/>
              </a:ext>
            </a:extLst>
          </p:cNvPr>
          <p:cNvSpPr/>
          <p:nvPr/>
        </p:nvSpPr>
        <p:spPr>
          <a:xfrm>
            <a:off x="441329" y="5778443"/>
            <a:ext cx="6712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http://dcd.events/conferences/colo-cloud/benefits/engineering-workshops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1FCABA-A42E-4823-A3C4-56A9CAE3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07" y="2012051"/>
            <a:ext cx="5792827" cy="359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15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Straddle Mount/Co-planner – side load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90936" y="1511115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9609" y="1066180"/>
            <a:ext cx="4909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606060"/>
                </a:solidFill>
              </a:rPr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06060"/>
                </a:solidFill>
              </a:rPr>
              <a:t>Flexible heatsink height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06060"/>
                </a:solidFill>
              </a:rPr>
              <a:t>Eliminated the complex, and discrete stacking height tradeoff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06060"/>
                </a:solidFill>
              </a:rPr>
              <a:t>Better thermal performance in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>
                <a:solidFill>
                  <a:srgbClr val="606060"/>
                </a:solidFill>
              </a:rPr>
              <a:t>Cons: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Large cut out of baseboard, plus extra width for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Challenging to route signal to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Thickness needs to be defined on both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300" r="16451"/>
          <a:stretch/>
        </p:blipFill>
        <p:spPr>
          <a:xfrm>
            <a:off x="2903540" y="2065066"/>
            <a:ext cx="2678842" cy="4061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333" t="25034" r="25984"/>
          <a:stretch/>
        </p:blipFill>
        <p:spPr>
          <a:xfrm>
            <a:off x="285433" y="3081734"/>
            <a:ext cx="2409494" cy="3044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4AE82-DD80-4AFA-AD85-4515DF36AE7D}"/>
              </a:ext>
            </a:extLst>
          </p:cNvPr>
          <p:cNvSpPr/>
          <p:nvPr/>
        </p:nvSpPr>
        <p:spPr>
          <a:xfrm rot="20001518">
            <a:off x="-1038884" y="5352763"/>
            <a:ext cx="68938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8EC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Propose to put aside</a:t>
            </a:r>
            <a:endParaRPr lang="en-US" sz="2800" b="1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8EC64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659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1" y="957163"/>
            <a:ext cx="301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#14 Cut out size analysis 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9371" y="989479"/>
            <a:ext cx="41596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06060"/>
                </a:solidFill>
              </a:rPr>
              <a:t>Goal: To get a more solid feedback on this option</a:t>
            </a:r>
          </a:p>
          <a:p>
            <a:endParaRPr lang="en-US" sz="1600" b="1" dirty="0">
              <a:solidFill>
                <a:srgbClr val="606060"/>
              </a:solidFill>
            </a:endParaRPr>
          </a:p>
          <a:p>
            <a:r>
              <a:rPr lang="en-US" sz="2000" dirty="0">
                <a:solidFill>
                  <a:srgbClr val="606060"/>
                </a:solidFill>
              </a:rPr>
              <a:t>Summary is made for below key dimensions:</a:t>
            </a:r>
          </a:p>
          <a:p>
            <a:endParaRPr lang="en-US" sz="2000" dirty="0">
              <a:solidFill>
                <a:srgbClr val="606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Typically I/O types,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Typical Mezz 2.0 implementation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Connector/golden finger size to fit x16+ side band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606060"/>
                </a:solidFill>
              </a:rPr>
              <a:t>Connector/golden finger size to fit x8+ side band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9" y="2132338"/>
            <a:ext cx="3493815" cy="3480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4833" y="169663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6818" y="1424342"/>
            <a:ext cx="992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Side Views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6838" y="1671879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Straddle</a:t>
            </a:r>
          </a:p>
          <a:p>
            <a:pPr algn="ctr"/>
            <a:r>
              <a:rPr lang="en-US" dirty="0"/>
              <a:t>Mount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9734" y="1671879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</a:t>
            </a:r>
          </a:p>
          <a:p>
            <a:pPr algn="ctr"/>
            <a:r>
              <a:rPr lang="en-US" dirty="0"/>
              <a:t>Angle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7599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 cutout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22963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w/o cutout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31" y="2139058"/>
            <a:ext cx="740025" cy="34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8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1" y="957163"/>
            <a:ext cx="301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#14 Cut out size  analysis 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5361" y="5903893"/>
            <a:ext cx="8803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dirty="0"/>
              <a:t>Reference:</a:t>
            </a:r>
          </a:p>
          <a:p>
            <a:pPr fontAlgn="b"/>
            <a:r>
              <a:rPr lang="en-US" dirty="0" err="1"/>
              <a:t>OCP_Mezz</a:t>
            </a:r>
            <a:r>
              <a:rPr lang="en-US" dirty="0"/>
              <a:t> 2.0_rev1.00_20151215b_pub_release_3D_package</a:t>
            </a:r>
          </a:p>
          <a:p>
            <a:pPr fontAlgn="b"/>
            <a:r>
              <a:rPr lang="en-US" dirty="0">
                <a:hlinkClick r:id="rId2"/>
              </a:rPr>
              <a:t>http://files.opencompute.org/oc/public.php?service=files&amp;t=36d4cd91fd8e7cdb10660b0da833fbd6&amp;download</a:t>
            </a:r>
            <a:endParaRPr lang="en-US" dirty="0"/>
          </a:p>
          <a:p>
            <a:pPr fontAlgn="b"/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12018"/>
              </p:ext>
            </p:extLst>
          </p:nvPr>
        </p:nvGraphicFramePr>
        <p:xfrm>
          <a:off x="1765862" y="1613840"/>
          <a:ext cx="5625537" cy="268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013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2295524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I/O Types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1x QSFP cage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19.75 mm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2x QSFP in Mezz 2.0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42.75 mm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2x QSFP Cutout in Mezz 2.0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47.165 mm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135205713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4x RJ45 connector</a:t>
                      </a:r>
                      <a:r>
                        <a:rPr lang="en-US" sz="1400" u="none" strike="noStrike" baseline="0" dirty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in Mezz 2.0 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W 61.8 mm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none" strike="noStrike" dirty="0">
                          <a:effectLst/>
                        </a:rPr>
                        <a:t>D 24.94</a:t>
                      </a:r>
                      <a:endParaRPr lang="pl-PL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28088900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4x RJ45 cut out width in Mezz 2.0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63.79 mm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4x SFP+ connector in Mezz 2.0 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W 58.01 mm</a:t>
                      </a:r>
                      <a:br>
                        <a:rPr lang="pl-PL" sz="1400" u="none" strike="noStrike" dirty="0">
                          <a:effectLst/>
                        </a:rPr>
                      </a:br>
                      <a:r>
                        <a:rPr lang="pl-PL" sz="1400" u="none" strike="noStrike" dirty="0">
                          <a:effectLst/>
                        </a:rPr>
                        <a:t>D 44.51mm</a:t>
                      </a:r>
                      <a:endParaRPr lang="pl-PL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514596089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4x SFP+ cut out width in Mezz 2.0</a:t>
                      </a:r>
                      <a:endParaRPr lang="en-US" sz="1400" b="0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59.85 mm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42" marR="4542" marT="4542" marB="0" anchor="ctr"/>
                </a:tc>
                <a:extLst>
                  <a:ext uri="{0D108BD9-81ED-4DB2-BD59-A6C34878D82A}">
                    <a16:rowId xmlns:a16="http://schemas.microsoft.com/office/drawing/2014/main" val="255624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41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1" y="957163"/>
            <a:ext cx="301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#14 Cut out size  analysis 3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31193"/>
              </p:ext>
            </p:extLst>
          </p:nvPr>
        </p:nvGraphicFramePr>
        <p:xfrm>
          <a:off x="455271" y="1400078"/>
          <a:ext cx="5499759" cy="127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029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Mezz 2.0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Card Size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 2.0 width @ Card body, without Connector B area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 2.0 width @ Card body, with Connector B area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 2.0 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card edge to edge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110.05 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14200"/>
          <a:stretch/>
        </p:blipFill>
        <p:spPr>
          <a:xfrm>
            <a:off x="6827335" y="949123"/>
            <a:ext cx="4893945" cy="265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12732"/>
          <a:stretch/>
        </p:blipFill>
        <p:spPr>
          <a:xfrm>
            <a:off x="6827334" y="3692323"/>
            <a:ext cx="4893945" cy="270274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9123680" y="3987922"/>
            <a:ext cx="1361440" cy="802518"/>
          </a:xfrm>
          <a:prstGeom prst="straightConnector1">
            <a:avLst/>
          </a:prstGeom>
          <a:ln w="38100">
            <a:solidFill>
              <a:srgbClr val="C0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668607" y="1142593"/>
            <a:ext cx="1180368" cy="658913"/>
          </a:xfrm>
          <a:prstGeom prst="straightConnector1">
            <a:avLst/>
          </a:prstGeom>
          <a:ln w="38100">
            <a:solidFill>
              <a:srgbClr val="C0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56115"/>
              </p:ext>
            </p:extLst>
          </p:nvPr>
        </p:nvGraphicFramePr>
        <p:xfrm>
          <a:off x="455271" y="3060363"/>
          <a:ext cx="5499759" cy="141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504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1278255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Straddle Mount connector 0.6mm pitch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Candidate 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Dimension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X16</a:t>
                      </a:r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PCIe + Sideband Golden finger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sng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X8</a:t>
                      </a:r>
                      <a:r>
                        <a:rPr lang="en-US" sz="1400" u="none" strike="sngStrike" kern="1200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PCIe + Sideband</a:t>
                      </a:r>
                      <a:endParaRPr lang="en-US" sz="1400" u="none" strike="sngStrike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l" fontAlgn="ctr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6103918"/>
            <a:ext cx="8803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dirty="0"/>
              <a:t>Reference:</a:t>
            </a:r>
          </a:p>
          <a:p>
            <a:pPr fontAlgn="b"/>
            <a:r>
              <a:rPr lang="en-US" dirty="0" err="1"/>
              <a:t>OCP_Mezz</a:t>
            </a:r>
            <a:r>
              <a:rPr lang="en-US" dirty="0"/>
              <a:t> 2.0_rev1.00_20151215b_pub_release_3D_package</a:t>
            </a:r>
          </a:p>
          <a:p>
            <a:pPr fontAlgn="b"/>
            <a:r>
              <a:rPr lang="en-US" dirty="0">
                <a:hlinkClick r:id="rId4"/>
              </a:rPr>
              <a:t>http://files.opencompute.org/oc/public.php?service=files&amp;t=36d4cd91fd8e7cdb10660b0da833fbd6&amp;download</a:t>
            </a:r>
            <a:endParaRPr lang="en-US" dirty="0"/>
          </a:p>
          <a:p>
            <a:pPr fontAlgn="b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25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018674"/>
            <a:ext cx="11679335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One more round of feedback collection from System/NIC/CSPs</a:t>
            </a:r>
          </a:p>
          <a:p>
            <a:r>
              <a:rPr lang="en-US" dirty="0">
                <a:latin typeface="+mn-lt"/>
              </a:rPr>
              <a:t>Work on other feedback that has yet to be addressed by the form factor change</a:t>
            </a:r>
          </a:p>
          <a:p>
            <a:r>
              <a:rPr lang="en-US" dirty="0"/>
              <a:t>Carry on activities and make progress in OCP Mezz NIC subgroup</a:t>
            </a:r>
          </a:p>
          <a:p>
            <a:pPr lvl="1"/>
            <a:r>
              <a:rPr lang="en-US" dirty="0"/>
              <a:t>Wiki: </a:t>
            </a:r>
            <a:r>
              <a:rPr lang="en-US" dirty="0">
                <a:hlinkClick r:id="rId2"/>
              </a:rPr>
              <a:t>http://www.opencompute.org/wiki/Server/Mezz</a:t>
            </a:r>
            <a:endParaRPr lang="en-US" dirty="0"/>
          </a:p>
          <a:p>
            <a:pPr lvl="1"/>
            <a:r>
              <a:rPr lang="en-US" dirty="0"/>
              <a:t>Mailing list: </a:t>
            </a:r>
            <a:r>
              <a:rPr lang="en-US" dirty="0">
                <a:hlinkClick r:id="rId3"/>
              </a:rPr>
              <a:t>http://lists.opencompute.org/mailman/listinfo/opencompute-mezz-card</a:t>
            </a:r>
            <a:endParaRPr lang="en-US" dirty="0"/>
          </a:p>
          <a:p>
            <a:pPr lvl="1"/>
            <a:r>
              <a:rPr lang="en-US" dirty="0"/>
              <a:t>Mezz Subgroup calls: </a:t>
            </a:r>
            <a:r>
              <a:rPr lang="en-US" dirty="0">
                <a:hlinkClick r:id="rId4"/>
              </a:rPr>
              <a:t>http://opencompute.org/community/ocp-calendars</a:t>
            </a:r>
            <a:endParaRPr lang="en-US" dirty="0"/>
          </a:p>
          <a:p>
            <a:pPr lvl="1"/>
            <a:r>
              <a:rPr lang="en-US" dirty="0"/>
              <a:t>Workshops: TBD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Next Steps – 2017/2/16</a:t>
            </a:r>
          </a:p>
        </p:txBody>
      </p:sp>
    </p:spTree>
    <p:extLst>
      <p:ext uri="{BB962C8B-B14F-4D97-AF65-F5344CB8AC3E}">
        <p14:creationId xmlns:p14="http://schemas.microsoft.com/office/powerpoint/2010/main" val="2894680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19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46307"/>
              </p:ext>
            </p:extLst>
          </p:nvPr>
        </p:nvGraphicFramePr>
        <p:xfrm>
          <a:off x="665611" y="1066180"/>
          <a:ext cx="1057469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47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2155722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  <a:gridCol w="734083">
                  <a:extLst>
                    <a:ext uri="{9D8B030D-6E8A-4147-A177-3AD203B41FA5}">
                      <a16:colId xmlns:a16="http://schemas.microsoft.com/office/drawing/2014/main" val="1685183421"/>
                    </a:ext>
                  </a:extLst>
                </a:gridCol>
                <a:gridCol w="6179071">
                  <a:extLst>
                    <a:ext uri="{9D8B030D-6E8A-4147-A177-3AD203B41FA5}">
                      <a16:colId xmlns:a16="http://schemas.microsoft.com/office/drawing/2014/main" val="2065934153"/>
                    </a:ext>
                  </a:extLst>
                </a:gridCol>
                <a:gridCol w="1045469">
                  <a:extLst>
                    <a:ext uri="{9D8B030D-6E8A-4147-A177-3AD203B41FA5}">
                      <a16:colId xmlns:a16="http://schemas.microsoft.com/office/drawing/2014/main" val="1836906047"/>
                    </a:ext>
                  </a:extLst>
                </a:gridCol>
              </a:tblGrid>
              <a:tr h="659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 of change made to Mezz 2.0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Status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Summary of Feedback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2.0</a:t>
                      </a:r>
                      <a:r>
                        <a:rPr lang="en-US" baseline="0" dirty="0">
                          <a:latin typeface="+mn-lt"/>
                        </a:rPr>
                        <a:t> </a:t>
                      </a:r>
                      <a:r>
                        <a:rPr lang="en-US" sz="1200" baseline="0" dirty="0">
                          <a:latin typeface="+mn-lt"/>
                        </a:rPr>
                        <a:t>Compatibility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5382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Straddle Mount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/ RA at rear; Expend towards the side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Open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Confirmed on 9/20 as only option for OCP NIC 3.0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Got most support from NIC / System / Connector suppliers</a:t>
                      </a:r>
                    </a:p>
                    <a:p>
                      <a:pPr marL="285750" marR="0" lvl="0" indent="-28575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+mn-lt"/>
                        </a:rPr>
                        <a:t>More details to be worked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85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15591" y="47507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Summary of Open Options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7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84324"/>
              </p:ext>
            </p:extLst>
          </p:nvPr>
        </p:nvGraphicFramePr>
        <p:xfrm>
          <a:off x="200527" y="875985"/>
          <a:ext cx="11911261" cy="557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13">
                  <a:extLst>
                    <a:ext uri="{9D8B030D-6E8A-4147-A177-3AD203B41FA5}">
                      <a16:colId xmlns:a16="http://schemas.microsoft.com/office/drawing/2014/main" val="559457754"/>
                    </a:ext>
                  </a:extLst>
                </a:gridCol>
                <a:gridCol w="2233964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  <a:gridCol w="716372">
                  <a:extLst>
                    <a:ext uri="{9D8B030D-6E8A-4147-A177-3AD203B41FA5}">
                      <a16:colId xmlns:a16="http://schemas.microsoft.com/office/drawing/2014/main" val="1685183421"/>
                    </a:ext>
                  </a:extLst>
                </a:gridCol>
                <a:gridCol w="7415424">
                  <a:extLst>
                    <a:ext uri="{9D8B030D-6E8A-4147-A177-3AD203B41FA5}">
                      <a16:colId xmlns:a16="http://schemas.microsoft.com/office/drawing/2014/main" val="2065934153"/>
                    </a:ext>
                  </a:extLst>
                </a:gridCol>
                <a:gridCol w="1037388">
                  <a:extLst>
                    <a:ext uri="{9D8B030D-6E8A-4147-A177-3AD203B41FA5}">
                      <a16:colId xmlns:a16="http://schemas.microsoft.com/office/drawing/2014/main" val="239564000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Description of change made to Mezz 2.0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Status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Feedback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2.0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050" baseline="0" dirty="0">
                          <a:latin typeface="+mn-lt"/>
                        </a:rPr>
                        <a:t>Compatibility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Add 16mm</a:t>
                      </a:r>
                      <a:r>
                        <a:rPr lang="en-US" sz="1100" baseline="0" dirty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stacking</a:t>
                      </a:r>
                      <a:r>
                        <a:rPr lang="en-US" sz="1100" baseline="0" dirty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height option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NIC placement challenge has</a:t>
                      </a:r>
                      <a:r>
                        <a:rPr lang="en-US" sz="1100" baseline="0" dirty="0">
                          <a:latin typeface="+mn-lt"/>
                        </a:rPr>
                        <a:t> no improvement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Extend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NIC placement challenge has</a:t>
                      </a:r>
                      <a:r>
                        <a:rPr lang="en-US" sz="1100" baseline="0" dirty="0">
                          <a:latin typeface="+mn-lt"/>
                        </a:rPr>
                        <a:t> no improvement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Extend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 Placement challenge is partially addressed</a:t>
                      </a:r>
                    </a:p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NIC PCIe routing challenge still exist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14112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n-l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latin typeface="+mn-lt"/>
                        </a:rPr>
                        <a:t>Move connector B</a:t>
                      </a:r>
                      <a:r>
                        <a:rPr lang="en-US" sz="1100" baseline="0" dirty="0">
                          <a:latin typeface="+mn-lt"/>
                        </a:rPr>
                        <a:t> to right edge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NIC PCIe routing challenge</a:t>
                      </a:r>
                      <a:r>
                        <a:rPr lang="en-US" sz="1100" baseline="0" dirty="0">
                          <a:latin typeface="+mn-lt"/>
                        </a:rPr>
                        <a:t> gets worse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05713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Flip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ASIC to top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Force tradeoff between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system configuration flexibility and thermal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088900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Move connector A to the left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edge and keep same Y-location as Mezz 2.0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NIC PCIe layout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has crossing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Possible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backward compatibility for x8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connector A to the left edge with smooth PCIe lane sequence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Lack of backward compatibility</a:t>
                      </a:r>
                    </a:p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challenging for migration</a:t>
                      </a:r>
                    </a:p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Being used in Simulation in June/July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007089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Based on 7 and turn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connector B by 180º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NIC PCIe layout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has crossing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Possible 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backward compatibility for x16 with dual layout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Partial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596089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2x Mezz 2.0 footprint side by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Limited thermal improvement due to connector placement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24466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 PCIe connector at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Stacking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prevents 1U system to fit 1x Mezz + 1 PCIe CEM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866202"/>
                  </a:ext>
                </a:extLst>
              </a:tr>
              <a:tr h="353887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Co-planner/ straddle Mount 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connector at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Major pros (thermal and servicing)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and cons(large cutout, needs extension for small card) identified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100601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Right Angle Connector at rear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Thermal concern of RA connector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dams the air flow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Stacking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prevents 1U system to fit 1x Mezz + 1 PCIe CEM</a:t>
                      </a: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0100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Co-Planner / Straddle Mount</a:t>
                      </a:r>
                    </a:p>
                    <a:p>
                      <a:pPr marL="0" algn="l" defTabSz="914377" rtl="0" eaLnBrk="1" latinLnBrk="0" hangingPunct="1"/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Connector at 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  <a:endParaRPr lang="en-US" sz="11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option; Major pros (thermal) and cons(large cutout) identified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93808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Summary of Closed Options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FBEB3-AFB3-4EA3-B544-F05E4BC56C61}"/>
              </a:ext>
            </a:extLst>
          </p:cNvPr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9DA0DDCA-8951-4CA9-9B61-17EBA96565C3}"/>
              </a:ext>
            </a:extLst>
          </p:cNvPr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52284"/>
              </p:ext>
            </p:extLst>
          </p:nvPr>
        </p:nvGraphicFramePr>
        <p:xfrm>
          <a:off x="1109663" y="1393092"/>
          <a:ext cx="9972675" cy="483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170">
                  <a:extLst>
                    <a:ext uri="{9D8B030D-6E8A-4147-A177-3AD203B41FA5}">
                      <a16:colId xmlns:a16="http://schemas.microsoft.com/office/drawing/2014/main" val="2587316764"/>
                    </a:ext>
                  </a:extLst>
                </a:gridCol>
                <a:gridCol w="2980505">
                  <a:extLst>
                    <a:ext uri="{9D8B030D-6E8A-4147-A177-3AD203B41FA5}">
                      <a16:colId xmlns:a16="http://schemas.microsoft.com/office/drawing/2014/main" val="16851834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Impact to NIC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Priority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9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Use case – higher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Thermal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81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Use case - Larger</a:t>
                      </a:r>
                      <a:r>
                        <a:rPr lang="en-US" sz="1600" baseline="0" dirty="0">
                          <a:latin typeface="+mn-lt"/>
                        </a:rPr>
                        <a:t> IC package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61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Use case - Multi-chip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38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Use case - IC w</a:t>
                      </a:r>
                      <a:r>
                        <a:rPr lang="en-US" sz="1600" baseline="0" dirty="0">
                          <a:latin typeface="+mn-lt"/>
                        </a:rPr>
                        <a:t>/ DRAM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05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Stable</a:t>
                      </a:r>
                      <a:r>
                        <a:rPr lang="en-US" sz="1600" baseline="0" dirty="0">
                          <a:latin typeface="+mn-lt"/>
                        </a:rPr>
                        <a:t> form factor considering needs in the next 5 years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88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67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Impact to system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67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7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Feasibility for New System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mechanical</a:t>
                      </a:r>
                      <a:r>
                        <a:rPr lang="en-US" sz="1600" baseline="0" dirty="0">
                          <a:latin typeface="+mn-lt"/>
                        </a:rPr>
                        <a:t> and board 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88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Feasibility to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migrate e</a:t>
                      </a:r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xisting system mechanical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design to support OCP NIC 3.0 </a:t>
                      </a:r>
                      <a:endParaRPr lang="en-US" sz="160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39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Feasibility to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migrate e</a:t>
                      </a:r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xist board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design to support OCP NIC 3.0</a:t>
                      </a:r>
                      <a:endParaRPr lang="en-US" sz="160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722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Impact to ecosystem migration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8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Existing baseboard to support 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OCP NIC 3.0</a:t>
                      </a:r>
                      <a:endParaRPr lang="en-US" sz="160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31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606060"/>
                          </a:solidFill>
                          <a:latin typeface="+mn-lt"/>
                        </a:rPr>
                        <a:t>Plan</a:t>
                      </a:r>
                      <a:r>
                        <a:rPr lang="en-US" sz="1600" baseline="0" dirty="0">
                          <a:solidFill>
                            <a:srgbClr val="606060"/>
                          </a:solidFill>
                          <a:latin typeface="+mn-lt"/>
                        </a:rPr>
                        <a:t> to allow system and card to migrate to OCP NIC 3.0</a:t>
                      </a:r>
                      <a:endParaRPr lang="en-US" sz="1600" dirty="0">
                        <a:solidFill>
                          <a:srgbClr val="606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017682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sz="5100" dirty="0">
                <a:solidFill>
                  <a:srgbClr val="606060"/>
                </a:solidFill>
                <a:latin typeface="+mn-lt"/>
              </a:rPr>
              <a:t>OCP NIC 3.0 </a:t>
            </a:r>
            <a:r>
              <a:rPr lang="en-US" dirty="0">
                <a:solidFill>
                  <a:srgbClr val="606060"/>
                </a:solidFill>
                <a:latin typeface="+mn-lt"/>
              </a:rPr>
              <a:t>Migration Community Feedback</a:t>
            </a:r>
          </a:p>
        </p:txBody>
      </p:sp>
    </p:spTree>
    <p:extLst>
      <p:ext uri="{BB962C8B-B14F-4D97-AF65-F5344CB8AC3E}">
        <p14:creationId xmlns:p14="http://schemas.microsoft.com/office/powerpoint/2010/main" val="110131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26" y="1762650"/>
            <a:ext cx="3493815" cy="348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010" y="957163"/>
            <a:ext cx="503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Straddle Mount/RA – </a:t>
            </a:r>
            <a:r>
              <a:rPr lang="en-US" dirty="0"/>
              <a:t>interface at back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0316" y="1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1340" y="1326942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6449" y="797979"/>
            <a:ext cx="49093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Thermal / Mechanical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Flexible heatsink height definition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Eliminated the complex, and discrete stacking height tradeoff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thermal performance for both ASIC facing up and added width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Friendly on EMI design and servicing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For baseboard not able to make cut out, it may </a:t>
            </a:r>
            <a:r>
              <a:rPr lang="en-US" sz="1600" dirty="0">
                <a:solidFill>
                  <a:srgbClr val="606060"/>
                </a:solidFill>
              </a:rPr>
              <a:t>design in the RA connector to take same OCP NIC 3.0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 potential / form factor stability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 general edge card connector has more potential compare to Mezz style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Target to accommodate 32Gbps NRZ for connector candidate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Connector info is pending for connector suppliers’ clearance to publish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Hot service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83187" y="1762650"/>
            <a:ext cx="345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 and W2 Discussion see following pages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3325" y="1054654"/>
            <a:ext cx="992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Side Views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3345" y="1302191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Straddle</a:t>
            </a:r>
          </a:p>
          <a:p>
            <a:pPr algn="ctr"/>
            <a:r>
              <a:rPr lang="en-US" dirty="0"/>
              <a:t>Mount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56241" y="1302191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</a:t>
            </a:r>
          </a:p>
          <a:p>
            <a:pPr algn="ctr"/>
            <a:r>
              <a:rPr lang="en-US" dirty="0"/>
              <a:t>Angle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4106" y="5053334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 cutout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8650" y="514511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w/o cutout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38" y="1769370"/>
            <a:ext cx="740025" cy="346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011" y="957163"/>
            <a:ext cx="301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#14 Cut out size  analysis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801" y="0"/>
            <a:ext cx="12071684" cy="101867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67" kern="1200">
                <a:solidFill>
                  <a:srgbClr val="5F6062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>
                <a:solidFill>
                  <a:srgbClr val="606060"/>
                </a:solidFill>
                <a:latin typeface="+mn-lt"/>
              </a:rPr>
              <a:t>Enumeration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of #14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730796"/>
              </p:ext>
            </p:extLst>
          </p:nvPr>
        </p:nvGraphicFramePr>
        <p:xfrm>
          <a:off x="7254031" y="860861"/>
          <a:ext cx="3734530" cy="124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265">
                  <a:extLst>
                    <a:ext uri="{9D8B030D-6E8A-4147-A177-3AD203B41FA5}">
                      <a16:colId xmlns:a16="http://schemas.microsoft.com/office/drawing/2014/main" val="2663048140"/>
                    </a:ext>
                  </a:extLst>
                </a:gridCol>
                <a:gridCol w="1867265">
                  <a:extLst>
                    <a:ext uri="{9D8B030D-6E8A-4147-A177-3AD203B41FA5}">
                      <a16:colId xmlns:a16="http://schemas.microsoft.com/office/drawing/2014/main" val="2492522620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strike="sng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Propose</a:t>
                      </a:r>
                      <a:r>
                        <a:rPr lang="en-US" sz="1600" b="1" strike="sng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1600" b="1" strike="sng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b="1" strike="sng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16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~78mm [3.07”]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128859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2x W1 + some overhead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247050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110mm [4.33”]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22433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070042"/>
              </p:ext>
            </p:extLst>
          </p:nvPr>
        </p:nvGraphicFramePr>
        <p:xfrm>
          <a:off x="7254031" y="2139058"/>
          <a:ext cx="3734530" cy="124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265">
                  <a:extLst>
                    <a:ext uri="{9D8B030D-6E8A-4147-A177-3AD203B41FA5}">
                      <a16:colId xmlns:a16="http://schemas.microsoft.com/office/drawing/2014/main" val="2663048140"/>
                    </a:ext>
                  </a:extLst>
                </a:gridCol>
                <a:gridCol w="1867265">
                  <a:extLst>
                    <a:ext uri="{9D8B030D-6E8A-4147-A177-3AD203B41FA5}">
                      <a16:colId xmlns:a16="http://schemas.microsoft.com/office/drawing/2014/main" val="2492522620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strike="sng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Propose</a:t>
                      </a:r>
                      <a:r>
                        <a:rPr lang="en-US" sz="1600" b="1" strike="sng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2*</a:t>
                      </a:r>
                      <a:endParaRPr lang="en-US" sz="1600" b="1" strike="sng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1" strike="sng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16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~68mm [2.67”]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128859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 2x W1 + some overhead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247050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110mm [4.33”]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22433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76066" y="6381234"/>
            <a:ext cx="4088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Do not plan to define 2x different W1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9" y="2132338"/>
            <a:ext cx="3493815" cy="34809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4833" y="1696630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  <a:latin typeface="FreightSans Pro Semibold" panose="02000603040000020004" pitchFamily="50" charset="0"/>
              </a:rPr>
              <a:t>Option 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6818" y="1424342"/>
            <a:ext cx="992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Side Views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6838" y="1671879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Straddle</a:t>
            </a:r>
          </a:p>
          <a:p>
            <a:pPr algn="ctr"/>
            <a:r>
              <a:rPr lang="en-US" dirty="0"/>
              <a:t>Mount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9734" y="1671879"/>
            <a:ext cx="601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Right</a:t>
            </a:r>
          </a:p>
          <a:p>
            <a:pPr algn="ctr"/>
            <a:r>
              <a:rPr lang="en-US" dirty="0"/>
              <a:t>Angle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57599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 cutout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2963" y="5423022"/>
            <a:ext cx="100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Baseboard</a:t>
            </a:r>
          </a:p>
          <a:p>
            <a:r>
              <a:rPr lang="en-US" dirty="0"/>
              <a:t>w/o cutout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131" y="2139058"/>
            <a:ext cx="740025" cy="3467520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234791"/>
              </p:ext>
            </p:extLst>
          </p:nvPr>
        </p:nvGraphicFramePr>
        <p:xfrm>
          <a:off x="7254031" y="3509607"/>
          <a:ext cx="3734530" cy="127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265">
                  <a:extLst>
                    <a:ext uri="{9D8B030D-6E8A-4147-A177-3AD203B41FA5}">
                      <a16:colId xmlns:a16="http://schemas.microsoft.com/office/drawing/2014/main" val="2663048140"/>
                    </a:ext>
                  </a:extLst>
                </a:gridCol>
                <a:gridCol w="1867265">
                  <a:extLst>
                    <a:ext uri="{9D8B030D-6E8A-4147-A177-3AD203B41FA5}">
                      <a16:colId xmlns:a16="http://schemas.microsoft.com/office/drawing/2014/main" val="2492522620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strike="sngStrike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Propose</a:t>
                      </a:r>
                      <a:r>
                        <a:rPr lang="en-US" sz="1800" b="1" strike="sng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3*</a:t>
                      </a:r>
                      <a:endParaRPr lang="en-US" sz="1800" b="1" strike="sngStrike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strike="sng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16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128859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247050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sng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sng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224331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0558997" y="245765"/>
            <a:ext cx="100508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Updated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10284677" y="293271"/>
            <a:ext cx="274320" cy="274320"/>
          </a:xfrm>
          <a:prstGeom prst="star5">
            <a:avLst/>
          </a:prstGeom>
          <a:solidFill>
            <a:schemeClr val="accent1">
              <a:alpha val="5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75022"/>
              </p:ext>
            </p:extLst>
          </p:nvPr>
        </p:nvGraphicFramePr>
        <p:xfrm>
          <a:off x="7254031" y="4899034"/>
          <a:ext cx="3734530" cy="127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265">
                  <a:extLst>
                    <a:ext uri="{9D8B030D-6E8A-4147-A177-3AD203B41FA5}">
                      <a16:colId xmlns:a16="http://schemas.microsoft.com/office/drawing/2014/main" val="2663048140"/>
                    </a:ext>
                  </a:extLst>
                </a:gridCol>
                <a:gridCol w="1867265">
                  <a:extLst>
                    <a:ext uri="{9D8B030D-6E8A-4147-A177-3AD203B41FA5}">
                      <a16:colId xmlns:a16="http://schemas.microsoft.com/office/drawing/2014/main" val="2492522620"/>
                    </a:ext>
                  </a:extLst>
                </a:gridCol>
              </a:tblGrid>
              <a:tr h="5021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Propose</a:t>
                      </a: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4*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591697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1288594"/>
                  </a:ext>
                </a:extLst>
              </a:tr>
              <a:tr h="203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rgbClr val="606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52470502"/>
                  </a:ext>
                </a:extLst>
              </a:tr>
              <a:tr h="334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115mm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22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925550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Custom 1">
      <a:dk1>
        <a:srgbClr val="5F6061"/>
      </a:dk1>
      <a:lt1>
        <a:srgbClr val="FFFFFF"/>
      </a:lt1>
      <a:dk2>
        <a:srgbClr val="8DC63F"/>
      </a:dk2>
      <a:lt2>
        <a:srgbClr val="FDFEFC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8DC63F"/>
      </a:hlink>
      <a:folHlink>
        <a:srgbClr val="343895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P_Template_PPT" id="{293F31CC-3D1A-3B46-A074-48E9D9BDD0E5}" vid="{B2F325A2-E1AB-C44C-941F-8F19C2B2705D}"/>
    </a:ext>
  </a:extLst>
</a:theme>
</file>

<file path=ppt/theme/theme2.xml><?xml version="1.0" encoding="utf-8"?>
<a:theme xmlns:a="http://schemas.openxmlformats.org/drawingml/2006/main" name="1_OCP Template">
  <a:themeElements>
    <a:clrScheme name="Custom 1">
      <a:dk1>
        <a:srgbClr val="5F6061"/>
      </a:dk1>
      <a:lt1>
        <a:srgbClr val="FFFFFF"/>
      </a:lt1>
      <a:dk2>
        <a:srgbClr val="8DC63F"/>
      </a:dk2>
      <a:lt2>
        <a:srgbClr val="FDFEFC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8DC63F"/>
      </a:hlink>
      <a:folHlink>
        <a:srgbClr val="343895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P_Template_PPT" id="{293F31CC-3D1A-3B46-A074-48E9D9BDD0E5}" vid="{B2F325A2-E1AB-C44C-941F-8F19C2B270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OCP17 Eng Workshop Bumpers_Final_PPT</Template>
  <TotalTime>31318</TotalTime>
  <Words>4518</Words>
  <Application>Microsoft Office PowerPoint</Application>
  <PresentationFormat>Widescreen</PresentationFormat>
  <Paragraphs>904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AppleSymbols</vt:lpstr>
      <vt:lpstr>Arial</vt:lpstr>
      <vt:lpstr>Calibri</vt:lpstr>
      <vt:lpstr>Courier New</vt:lpstr>
      <vt:lpstr>Franklin Gothic Book</vt:lpstr>
      <vt:lpstr>FreightSans Pro Book</vt:lpstr>
      <vt:lpstr>FreightSans Pro Semibold</vt:lpstr>
      <vt:lpstr>OCP Template</vt:lpstr>
      <vt:lpstr>1_OCP Template</vt:lpstr>
      <vt:lpstr>Worksheet</vt:lpstr>
      <vt:lpstr>OCP NIC 3.0 Discussion</vt:lpstr>
      <vt:lpstr>PowerPoint Presentation</vt:lpstr>
      <vt:lpstr>Snapshot of milestones :</vt:lpstr>
      <vt:lpstr>9/25 workshop @ Dallas, TX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 Feedback/AR List</vt:lpstr>
      <vt:lpstr>Thermal simulations</vt:lpstr>
      <vt:lpstr>Mechanical discussion</vt:lpstr>
      <vt:lpstr>Design boundary survey template: </vt:lpstr>
      <vt:lpstr>Design boundary survey update 4/17:</vt:lpstr>
      <vt:lpstr>Design boundary survey update 4/17: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Facebook,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 Ning</dc:creator>
  <cp:lastModifiedBy>Jia Ning</cp:lastModifiedBy>
  <cp:revision>1276</cp:revision>
  <cp:lastPrinted>2017-02-06T19:36:05Z</cp:lastPrinted>
  <dcterms:created xsi:type="dcterms:W3CDTF">2016-10-26T21:39:38Z</dcterms:created>
  <dcterms:modified xsi:type="dcterms:W3CDTF">2017-09-20T06:18:45Z</dcterms:modified>
</cp:coreProperties>
</file>