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83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66" r:id="rId15"/>
    <p:sldId id="280" r:id="rId16"/>
    <p:sldId id="281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o" initials="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Vista Sans OT Reg"/>
          <a:ea typeface="Vista Sans OT Reg"/>
          <a:cs typeface="Vista Sans OT Reg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2F2F2"/>
          </a:solidFill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D8DFEA"/>
          </a:solidFill>
        </a:fill>
      </a:tcStyle>
    </a:firstCol>
    <a:lastRow>
      <a:tcTxStyle b="on" i="off">
        <a:font>
          <a:latin typeface="Vista Sans OT Reg"/>
          <a:ea typeface="Vista Sans OT Reg"/>
          <a:cs typeface="Vista Sans OT Reg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3B5998"/>
          </a:solidFill>
        </a:fill>
      </a:tcStyle>
    </a:lastRow>
    <a:firstRow>
      <a:tcTxStyle b="on" i="off">
        <a:font>
          <a:latin typeface="Vista Sans OT Reg"/>
          <a:ea typeface="Vista Sans OT Reg"/>
          <a:cs typeface="Vista Sans OT Reg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3B5998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381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3"/>
    <p:restoredTop sz="94613"/>
  </p:normalViewPr>
  <p:slideViewPr>
    <p:cSldViewPr snapToGrid="0" snapToObjects="1">
      <p:cViewPr>
        <p:scale>
          <a:sx n="30" d="100"/>
          <a:sy n="30" d="100"/>
        </p:scale>
        <p:origin x="1398" y="1332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12132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 latinLnBrk="0">
      <a:defRPr>
        <a:latin typeface="Vista Sans OT Reg"/>
        <a:ea typeface="Vista Sans OT Reg"/>
        <a:cs typeface="Vista Sans OT Reg"/>
        <a:sym typeface="Vista Sans OT Reg"/>
      </a:defRPr>
    </a:lvl1pPr>
    <a:lvl2pPr indent="228600" defTabSz="546100" latinLnBrk="0">
      <a:defRPr>
        <a:latin typeface="Vista Sans OT Reg"/>
        <a:ea typeface="Vista Sans OT Reg"/>
        <a:cs typeface="Vista Sans OT Reg"/>
        <a:sym typeface="Vista Sans OT Reg"/>
      </a:defRPr>
    </a:lvl2pPr>
    <a:lvl3pPr indent="457200" defTabSz="546100" latinLnBrk="0">
      <a:defRPr>
        <a:latin typeface="Vista Sans OT Reg"/>
        <a:ea typeface="Vista Sans OT Reg"/>
        <a:cs typeface="Vista Sans OT Reg"/>
        <a:sym typeface="Vista Sans OT Reg"/>
      </a:defRPr>
    </a:lvl3pPr>
    <a:lvl4pPr indent="685800" defTabSz="546100" latinLnBrk="0">
      <a:defRPr>
        <a:latin typeface="Vista Sans OT Reg"/>
        <a:ea typeface="Vista Sans OT Reg"/>
        <a:cs typeface="Vista Sans OT Reg"/>
        <a:sym typeface="Vista Sans OT Reg"/>
      </a:defRPr>
    </a:lvl4pPr>
    <a:lvl5pPr indent="914400" defTabSz="546100" latinLnBrk="0">
      <a:defRPr>
        <a:latin typeface="Vista Sans OT Reg"/>
        <a:ea typeface="Vista Sans OT Reg"/>
        <a:cs typeface="Vista Sans OT Reg"/>
        <a:sym typeface="Vista Sans OT Reg"/>
      </a:defRPr>
    </a:lvl5pPr>
    <a:lvl6pPr indent="1143000" defTabSz="546100" latinLnBrk="0">
      <a:defRPr>
        <a:latin typeface="Vista Sans OT Reg"/>
        <a:ea typeface="Vista Sans OT Reg"/>
        <a:cs typeface="Vista Sans OT Reg"/>
        <a:sym typeface="Vista Sans OT Reg"/>
      </a:defRPr>
    </a:lvl6pPr>
    <a:lvl7pPr indent="1371600" defTabSz="546100" latinLnBrk="0">
      <a:defRPr>
        <a:latin typeface="Vista Sans OT Reg"/>
        <a:ea typeface="Vista Sans OT Reg"/>
        <a:cs typeface="Vista Sans OT Reg"/>
        <a:sym typeface="Vista Sans OT Reg"/>
      </a:defRPr>
    </a:lvl7pPr>
    <a:lvl8pPr indent="1600200" defTabSz="546100" latinLnBrk="0">
      <a:defRPr>
        <a:latin typeface="Vista Sans OT Reg"/>
        <a:ea typeface="Vista Sans OT Reg"/>
        <a:cs typeface="Vista Sans OT Reg"/>
        <a:sym typeface="Vista Sans OT Reg"/>
      </a:defRPr>
    </a:lvl8pPr>
    <a:lvl9pPr indent="1828800" defTabSz="546100" latinLnBrk="0">
      <a:defRPr>
        <a:latin typeface="Vista Sans OT Reg"/>
        <a:ea typeface="Vista Sans OT Reg"/>
        <a:cs typeface="Vista Sans OT Reg"/>
        <a:sym typeface="Vista Sans OT Reg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A008848-7698-40E2-8864-A28ACA38A319}" type="slidenum">
              <a:rPr lang="en-GB" altLang="en-US" sz="1200" smtClean="0"/>
              <a:pPr/>
              <a:t>6</a:t>
            </a:fld>
            <a:endParaRPr lang="en-GB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613207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A360C43-DF42-4447-B150-8F4F6111A5CA}" type="slidenum">
              <a:rPr lang="en-GB" altLang="en-US" sz="1200" smtClean="0"/>
              <a:pPr/>
              <a:t>9</a:t>
            </a:fld>
            <a:endParaRPr lang="en-GB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187677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3913092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asted-image.pdf"/>
          <p:cNvPicPr>
            <a:picLocks noChangeAspect="1"/>
          </p:cNvPicPr>
          <p:nvPr/>
        </p:nvPicPr>
        <p:blipFill>
          <a:blip r:embed="rId3">
            <a:alphaModFix amt="57962"/>
            <a:extLst/>
          </a:blip>
          <a:stretch>
            <a:fillRect/>
          </a:stretch>
        </p:blipFill>
        <p:spPr>
          <a:xfrm>
            <a:off x="-2142014" y="-2628907"/>
            <a:ext cx="6794343" cy="6802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asted-image.pdf"/>
          <p:cNvPicPr>
            <a:picLocks noChangeAspect="1"/>
          </p:cNvPicPr>
          <p:nvPr/>
        </p:nvPicPr>
        <p:blipFill>
          <a:blip r:embed="rId3">
            <a:alphaModFix amt="43973"/>
            <a:extLst/>
          </a:blip>
          <a:stretch>
            <a:fillRect/>
          </a:stretch>
        </p:blipFill>
        <p:spPr>
          <a:xfrm>
            <a:off x="16196786" y="-6932616"/>
            <a:ext cx="12625459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6272" y="1668334"/>
            <a:ext cx="2976526" cy="297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asted-image.pdf"/>
          <p:cNvPicPr>
            <a:picLocks noChangeAspect="1"/>
          </p:cNvPicPr>
          <p:nvPr/>
        </p:nvPicPr>
        <p:blipFill>
          <a:blip r:embed="rId3">
            <a:alphaModFix amt="37655"/>
            <a:extLst/>
          </a:blip>
          <a:stretch>
            <a:fillRect/>
          </a:stretch>
        </p:blipFill>
        <p:spPr>
          <a:xfrm>
            <a:off x="13550672" y="3040092"/>
            <a:ext cx="4092670" cy="4097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9710" y="10689139"/>
            <a:ext cx="18656300" cy="13081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bg>
      <p:bgPr>
        <a:solidFill>
          <a:srgbClr val="8BC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asted-image.png"/>
          <p:cNvPicPr>
            <a:picLocks noChangeAspect="1"/>
          </p:cNvPicPr>
          <p:nvPr/>
        </p:nvPicPr>
        <p:blipFill>
          <a:blip r:embed="rId2">
            <a:alphaModFix amt="64538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asted-image.pdf"/>
          <p:cNvPicPr>
            <a:picLocks noChangeAspect="1"/>
          </p:cNvPicPr>
          <p:nvPr/>
        </p:nvPicPr>
        <p:blipFill>
          <a:blip r:embed="rId3">
            <a:alphaModFix amt="40073"/>
            <a:extLst/>
          </a:blip>
          <a:stretch>
            <a:fillRect/>
          </a:stretch>
        </p:blipFill>
        <p:spPr>
          <a:xfrm>
            <a:off x="-2142014" y="3340093"/>
            <a:ext cx="6794343" cy="6802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asted-image.pdf"/>
          <p:cNvPicPr>
            <a:picLocks noChangeAspect="1"/>
          </p:cNvPicPr>
          <p:nvPr/>
        </p:nvPicPr>
        <p:blipFill>
          <a:blip r:embed="rId3">
            <a:alphaModFix amt="43973"/>
            <a:extLst/>
          </a:blip>
          <a:stretch>
            <a:fillRect/>
          </a:stretch>
        </p:blipFill>
        <p:spPr>
          <a:xfrm>
            <a:off x="16196786" y="-963616"/>
            <a:ext cx="12625459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pdf"/>
          <p:cNvPicPr>
            <a:picLocks noChangeAspect="1"/>
          </p:cNvPicPr>
          <p:nvPr/>
        </p:nvPicPr>
        <p:blipFill>
          <a:blip r:embed="rId3">
            <a:alphaModFix amt="53671"/>
            <a:extLst/>
          </a:blip>
          <a:stretch>
            <a:fillRect/>
          </a:stretch>
        </p:blipFill>
        <p:spPr>
          <a:xfrm>
            <a:off x="7005894" y="11193334"/>
            <a:ext cx="4710486" cy="4715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asted-image.pdf"/>
          <p:cNvPicPr>
            <a:picLocks noChangeAspect="1"/>
          </p:cNvPicPr>
          <p:nvPr/>
        </p:nvPicPr>
        <p:blipFill>
          <a:blip r:embed="rId3">
            <a:alphaModFix amt="37655"/>
            <a:extLst/>
          </a:blip>
          <a:stretch>
            <a:fillRect/>
          </a:stretch>
        </p:blipFill>
        <p:spPr>
          <a:xfrm>
            <a:off x="9745674" y="-952107"/>
            <a:ext cx="4092670" cy="409743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body" sz="quarter" idx="13"/>
          </p:nvPr>
        </p:nvSpPr>
        <p:spPr>
          <a:xfrm>
            <a:off x="1485900" y="5229225"/>
            <a:ext cx="21412200" cy="17335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3400" spc="-133">
                <a:solidFill>
                  <a:srgbClr val="FFFFFF"/>
                </a:solidFill>
                <a:latin typeface="+mn-lt"/>
                <a:ea typeface="+mn-ea"/>
                <a:cs typeface="+mn-cs"/>
                <a:sym typeface="Berthold Akzidenz Grotesk BE Bold Condensed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4"/>
          </p:nvPr>
        </p:nvSpPr>
        <p:spPr>
          <a:xfrm>
            <a:off x="1485900" y="6802057"/>
            <a:ext cx="21412200" cy="143268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7200" spc="-72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Presentation Subtitle</a:t>
            </a:r>
          </a:p>
        </p:txBody>
      </p:sp>
      <p:pic>
        <p:nvPicPr>
          <p:cNvPr id="4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7459" y="1638208"/>
            <a:ext cx="5486644" cy="68317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>
            <a:spLocks noGrp="1"/>
          </p:cNvSpPr>
          <p:nvPr>
            <p:ph type="body" sz="quarter" idx="15"/>
          </p:nvPr>
        </p:nvSpPr>
        <p:spPr>
          <a:xfrm>
            <a:off x="1525885" y="11079361"/>
            <a:ext cx="20154901" cy="1549401"/>
          </a:xfrm>
          <a:prstGeom prst="rect">
            <a:avLst/>
          </a:prstGeom>
        </p:spPr>
        <p:txBody>
          <a:bodyPr lIns="38100" tIns="38100" rIns="38100" bIns="38100">
            <a:spAutoFit/>
          </a:bodyPr>
          <a:lstStyle/>
          <a:p>
            <a:pPr marL="0" indent="0">
              <a:spcBef>
                <a:spcPts val="0"/>
              </a:spcBef>
              <a:buClrTx/>
              <a:buSzTx/>
              <a:buNone/>
              <a:defRPr sz="5400" spc="-53">
                <a:solidFill>
                  <a:srgbClr val="FFFFFF"/>
                </a:solidFill>
                <a:latin typeface="Berthold Akzidenz Grotesk BE Bold"/>
                <a:ea typeface="Berthold Akzidenz Grotesk BE Bold"/>
                <a:cs typeface="Berthold Akzidenz Grotesk BE Bold"/>
                <a:sym typeface="Berthold Akzidenz Grotesk BE Bold"/>
              </a:defRPr>
            </a:pPr>
            <a:r>
              <a:t>Speaker Name</a:t>
            </a:r>
          </a:p>
          <a:p>
            <a:pPr marL="0" indent="0">
              <a:spcBef>
                <a:spcPts val="0"/>
              </a:spcBef>
              <a:buClrTx/>
              <a:buSzTx/>
              <a:buNone/>
              <a:defRPr sz="4200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TITLE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22430841" y="12973050"/>
            <a:ext cx="355601" cy="35207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xfrm>
            <a:off x="22430841" y="12973050"/>
            <a:ext cx="355601" cy="35207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22430841" y="12973050"/>
            <a:ext cx="355601" cy="35207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788229" y="3233057"/>
            <a:ext cx="14630400" cy="6433457"/>
          </a:xfrm>
          <a:prstGeom prst="rect">
            <a:avLst/>
          </a:prstGeom>
          <a:solidFill>
            <a:schemeClr val="bg1"/>
          </a:solidFill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571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Vista Sans OT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12800" y="12954000"/>
            <a:ext cx="670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4ABE9-AA21-48DE-A907-2071B71134DF}" type="datetime1">
              <a:rPr lang="en-US" altLang="en-US"/>
              <a:pPr>
                <a:defRPr/>
              </a:pPr>
              <a:t>3/3/2016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518400" y="12954000"/>
            <a:ext cx="11176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8694400" y="12954000"/>
            <a:ext cx="4876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706A5-454B-4595-A4F6-79AF1E9F46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883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24264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ng"/>
          <p:cNvPicPr>
            <a:picLocks noChangeAspect="1"/>
          </p:cNvPicPr>
          <p:nvPr/>
        </p:nvPicPr>
        <p:blipFill>
          <a:blip r:embed="rId9">
            <a:alphaModFix amt="71410"/>
            <a:extLst/>
          </a:blip>
          <a:stretch>
            <a:fillRect/>
          </a:stretch>
        </p:blipFill>
        <p:spPr>
          <a:xfrm>
            <a:off x="0" y="14224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asted-image.pdf"/>
          <p:cNvPicPr>
            <a:picLocks noChangeAspect="1"/>
          </p:cNvPicPr>
          <p:nvPr/>
        </p:nvPicPr>
        <p:blipFill>
          <a:blip r:embed="rId10">
            <a:alphaModFix amt="26808"/>
            <a:extLst/>
          </a:blip>
          <a:stretch>
            <a:fillRect/>
          </a:stretch>
        </p:blipFill>
        <p:spPr>
          <a:xfrm>
            <a:off x="-1362934" y="9810447"/>
            <a:ext cx="5354863" cy="5361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pdf"/>
          <p:cNvPicPr>
            <a:picLocks noChangeAspect="1"/>
          </p:cNvPicPr>
          <p:nvPr/>
        </p:nvPicPr>
        <p:blipFill>
          <a:blip r:embed="rId10">
            <a:alphaModFix amt="10145"/>
            <a:extLst/>
          </a:blip>
          <a:stretch>
            <a:fillRect/>
          </a:stretch>
        </p:blipFill>
        <p:spPr>
          <a:xfrm>
            <a:off x="16196786" y="8104184"/>
            <a:ext cx="12625459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df"/>
          <p:cNvPicPr>
            <a:picLocks noChangeAspect="1"/>
          </p:cNvPicPr>
          <p:nvPr/>
        </p:nvPicPr>
        <p:blipFill>
          <a:blip r:embed="rId10">
            <a:alphaModFix amt="36617"/>
            <a:extLst/>
          </a:blip>
          <a:stretch>
            <a:fillRect/>
          </a:stretch>
        </p:blipFill>
        <p:spPr>
          <a:xfrm>
            <a:off x="8923601" y="11066334"/>
            <a:ext cx="1863197" cy="1865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119977" y="4065718"/>
            <a:ext cx="12144046" cy="558456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485900" y="1123950"/>
            <a:ext cx="21412200" cy="1123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485900" y="2724150"/>
            <a:ext cx="21412200" cy="1005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2pPr>
              <a:spcBef>
                <a:spcPts val="1500"/>
              </a:spcBef>
              <a:buClrTx/>
            </a:lvl2pPr>
            <a:lvl3pPr marL="766859" indent="-258859">
              <a:spcBef>
                <a:spcPts val="1200"/>
              </a:spcBef>
              <a:buClrTx/>
              <a:defRPr sz="5600" spc="-56"/>
            </a:lvl3pPr>
            <a:lvl4pPr marL="1021164" indent="-266656">
              <a:spcBef>
                <a:spcPts val="2400"/>
              </a:spcBef>
              <a:buClrTx/>
              <a:defRPr sz="5600" spc="-56"/>
            </a:lvl4pPr>
            <a:lvl5pPr marL="1264793" indent="-252089">
              <a:spcBef>
                <a:spcPts val="2400"/>
              </a:spcBef>
              <a:buClrTx/>
              <a:defRPr sz="3800" spc="-3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7" r:id="rId5"/>
    <p:sldLayoutId id="2147483659" r:id="rId6"/>
    <p:sldLayoutId id="2147483660" r:id="rId7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1pPr>
      <a:lvl2pPr marL="0" marR="0" indent="2286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2pPr>
      <a:lvl3pPr marL="0" marR="0" indent="4572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3pPr>
      <a:lvl4pPr marL="0" marR="0" indent="6858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4pPr>
      <a:lvl5pPr marL="0" marR="0" indent="9144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5pPr>
      <a:lvl6pPr marL="0" marR="0" indent="11430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6pPr>
      <a:lvl7pPr marL="0" marR="0" indent="13716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7pPr>
      <a:lvl8pPr marL="0" marR="0" indent="16002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8pPr>
      <a:lvl9pPr marL="0" marR="0" indent="18288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9pPr>
    </p:titleStyle>
    <p:bodyStyle>
      <a:lvl1pPr marL="322067" marR="0" indent="-322067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6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1pPr>
      <a:lvl2pPr marL="600016" marR="0" indent="-35871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6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2pPr>
      <a:lvl3pPr marL="785349" marR="0" indent="-277349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54999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3pPr>
      <a:lvl4pPr marL="1040211" marR="0" indent="-285703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4pPr>
      <a:lvl5pPr marL="1410739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5pPr>
      <a:lvl6pPr marL="1668935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6pPr>
      <a:lvl7pPr marL="1927130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7pPr>
      <a:lvl8pPr marL="2185326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8pPr>
      <a:lvl9pPr marL="2443522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1pPr>
      <a:lvl2pPr marL="0" marR="0" indent="2286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2pPr>
      <a:lvl3pPr marL="0" marR="0" indent="4572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3pPr>
      <a:lvl4pPr marL="0" marR="0" indent="6858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4pPr>
      <a:lvl5pPr marL="0" marR="0" indent="9144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5pPr>
      <a:lvl6pPr marL="0" marR="0" indent="11430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6pPr>
      <a:lvl7pPr marL="0" marR="0" indent="13716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7pPr>
      <a:lvl8pPr marL="0" marR="0" indent="16002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8pPr>
      <a:lvl9pPr marL="0" marR="0" indent="18288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edfish.dmtf.org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edfish.dmtf.org/" TargetMode="External"/><Relationship Id="rId2" Type="http://schemas.openxmlformats.org/officeDocument/2006/relationships/hyperlink" Target="http://www.dmtf.org/standards/redfish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dmtf.org/join/spmf" TargetMode="External"/><Relationship Id="rId5" Type="http://schemas.openxmlformats.org/officeDocument/2006/relationships/hyperlink" Target="http://www.dmtf.org/standards/feedback" TargetMode="External"/><Relationship Id="rId4" Type="http://schemas.openxmlformats.org/officeDocument/2006/relationships/hyperlink" Target="https://www.dmtf.org/education/webinars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t="45322" b="45322"/>
          <a:stretch>
            <a:fillRect/>
          </a:stretch>
        </p:blipFill>
        <p:spPr>
          <a:xfrm>
            <a:off x="0" y="12884548"/>
            <a:ext cx="24384000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“Catfish” Mockup for OCP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/>
              <a:t>Mockup of a monolithic server with a Redfish implementation aligned </a:t>
            </a:r>
            <a:r>
              <a:rPr lang="en-US" sz="4800" dirty="0"/>
              <a:t>with OCP Remote Machine Management Spec </a:t>
            </a:r>
            <a:r>
              <a:rPr lang="en-US" sz="4800" dirty="0"/>
              <a:t>1.01 </a:t>
            </a:r>
          </a:p>
          <a:p>
            <a:pPr lvl="1"/>
            <a:r>
              <a:rPr lang="en-US" sz="4000" dirty="0"/>
              <a:t>One </a:t>
            </a:r>
            <a:r>
              <a:rPr lang="en-US" sz="4000" dirty="0" err="1"/>
              <a:t>ComputerSystem</a:t>
            </a:r>
            <a:endParaRPr lang="en-US" sz="4000" dirty="0"/>
          </a:p>
          <a:p>
            <a:pPr lvl="1"/>
            <a:r>
              <a:rPr lang="en-US" sz="4000" dirty="0"/>
              <a:t>One Chassis</a:t>
            </a:r>
          </a:p>
          <a:p>
            <a:pPr lvl="1"/>
            <a:r>
              <a:rPr lang="en-US" sz="4000" dirty="0"/>
              <a:t>One Manager</a:t>
            </a:r>
          </a:p>
          <a:p>
            <a:r>
              <a:rPr lang="en-US" sz="4800" dirty="0"/>
              <a:t>Provides basic management features </a:t>
            </a:r>
            <a:r>
              <a:rPr lang="en-US" sz="4800" dirty="0"/>
              <a:t>:</a:t>
            </a:r>
            <a:endParaRPr lang="en-US" sz="4800" dirty="0"/>
          </a:p>
          <a:p>
            <a:pPr lvl="1"/>
            <a:r>
              <a:rPr lang="en-US" sz="4000" dirty="0"/>
              <a:t>Power-on/off/reset</a:t>
            </a:r>
          </a:p>
          <a:p>
            <a:pPr lvl="1"/>
            <a:r>
              <a:rPr lang="en-US" sz="4000" dirty="0"/>
              <a:t>Boot to </a:t>
            </a:r>
            <a:r>
              <a:rPr lang="en-US" sz="4000" dirty="0" err="1"/>
              <a:t>Pxe</a:t>
            </a:r>
            <a:r>
              <a:rPr lang="en-US" sz="4000" dirty="0"/>
              <a:t>, HDD, </a:t>
            </a:r>
            <a:r>
              <a:rPr lang="en-US" sz="4000" dirty="0" err="1"/>
              <a:t>BIOSsetup</a:t>
            </a:r>
            <a:r>
              <a:rPr lang="en-US" sz="4000" dirty="0"/>
              <a:t> (boot override)</a:t>
            </a:r>
          </a:p>
          <a:p>
            <a:pPr lvl="1"/>
            <a:r>
              <a:rPr lang="en-US" sz="4000" dirty="0"/>
              <a:t>4 temp sensors per DCMI (CPU1, CPU2, Board, Inlet)</a:t>
            </a:r>
          </a:p>
          <a:p>
            <a:pPr lvl="1"/>
            <a:r>
              <a:rPr lang="en-US" sz="4000" dirty="0"/>
              <a:t>Simple Power Reading, and  DCMI Power Limiting</a:t>
            </a:r>
          </a:p>
          <a:p>
            <a:pPr lvl="1"/>
            <a:r>
              <a:rPr lang="en-US" sz="4000" dirty="0"/>
              <a:t>Fan Monitoring w/ redundancy</a:t>
            </a:r>
          </a:p>
          <a:p>
            <a:pPr lvl="1"/>
            <a:r>
              <a:rPr lang="en-US" sz="4000" dirty="0"/>
              <a:t>Set asset tag and Indicator LED</a:t>
            </a:r>
          </a:p>
          <a:p>
            <a:pPr lvl="1"/>
            <a:r>
              <a:rPr lang="en-US" sz="4000" dirty="0"/>
              <a:t>Basic inventory (serial#, model, SKU, Vendor, </a:t>
            </a:r>
            <a:r>
              <a:rPr lang="en-US" sz="4000" dirty="0" err="1"/>
              <a:t>BIOSver</a:t>
            </a:r>
            <a:r>
              <a:rPr lang="en-US" sz="4000" dirty="0"/>
              <a:t>…)</a:t>
            </a:r>
          </a:p>
          <a:p>
            <a:pPr lvl="1"/>
            <a:r>
              <a:rPr lang="en-US" sz="4000" dirty="0"/>
              <a:t>User Management</a:t>
            </a:r>
          </a:p>
          <a:p>
            <a:pPr lvl="1"/>
            <a:r>
              <a:rPr lang="en-US" sz="4000" dirty="0"/>
              <a:t>BMC management: get/set IP, version, enable/disable protocols</a:t>
            </a:r>
          </a:p>
          <a:p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706A5-454B-4595-A4F6-79AF1E9F4663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545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Catfish” mockup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2724150"/>
            <a:ext cx="22085300" cy="10058400"/>
          </a:xfrm>
        </p:spPr>
        <p:txBody>
          <a:bodyPr/>
          <a:lstStyle/>
          <a:p>
            <a:r>
              <a:rPr lang="en-US" sz="5400" dirty="0"/>
              <a:t>What Catfish does not have that Redfish 1.0 model supports:</a:t>
            </a:r>
          </a:p>
          <a:p>
            <a:pPr lvl="1"/>
            <a:r>
              <a:rPr lang="en-US" sz="4800" dirty="0"/>
              <a:t>No PSUs in model  (RMM spec did not include PSUs) </a:t>
            </a:r>
          </a:p>
          <a:p>
            <a:pPr lvl="1"/>
            <a:r>
              <a:rPr lang="en-US" sz="4800" dirty="0"/>
              <a:t>No </a:t>
            </a:r>
            <a:r>
              <a:rPr lang="en-US" sz="4800" dirty="0" err="1"/>
              <a:t>ProcessorInfo</a:t>
            </a:r>
            <a:r>
              <a:rPr lang="en-US" sz="4800" dirty="0"/>
              <a:t>, </a:t>
            </a:r>
            <a:r>
              <a:rPr lang="en-US" sz="4800" dirty="0" err="1"/>
              <a:t>MemoryInfo</a:t>
            </a:r>
            <a:r>
              <a:rPr lang="en-US" sz="4800" dirty="0"/>
              <a:t>, </a:t>
            </a:r>
            <a:r>
              <a:rPr lang="en-US" sz="4800" dirty="0" err="1"/>
              <a:t>StorageInfo</a:t>
            </a:r>
            <a:r>
              <a:rPr lang="en-US" sz="4800" dirty="0"/>
              <a:t>, </a:t>
            </a:r>
            <a:r>
              <a:rPr lang="en-US" sz="4800" dirty="0" smtClean="0"/>
              <a:t>System-</a:t>
            </a:r>
            <a:r>
              <a:rPr lang="en-US" sz="4800" dirty="0" err="1" smtClean="0"/>
              <a:t>EthernetInterfaceInfo</a:t>
            </a:r>
            <a:endParaRPr lang="en-US" sz="4800" dirty="0"/>
          </a:p>
          <a:p>
            <a:pPr lvl="1"/>
            <a:r>
              <a:rPr lang="en-US" sz="4800" dirty="0"/>
              <a:t>No Tasks</a:t>
            </a:r>
          </a:p>
          <a:p>
            <a:pPr lvl="1"/>
            <a:r>
              <a:rPr lang="en-US" sz="5400" dirty="0" err="1"/>
              <a:t>JsonSchema</a:t>
            </a:r>
            <a:r>
              <a:rPr lang="en-US" sz="5400" dirty="0"/>
              <a:t> and Registries collections left out (since that is optional)</a:t>
            </a:r>
          </a:p>
          <a:p>
            <a:pPr lvl="1"/>
            <a:r>
              <a:rPr lang="en-US" sz="5400" dirty="0"/>
              <a:t>No </a:t>
            </a:r>
            <a:r>
              <a:rPr lang="en-US" sz="5400" dirty="0" err="1"/>
              <a:t>EventService</a:t>
            </a:r>
            <a:endParaRPr lang="en-US" sz="5400" dirty="0"/>
          </a:p>
          <a:p>
            <a:pPr lvl="2"/>
            <a:r>
              <a:rPr lang="en-US" sz="4800" dirty="0"/>
              <a:t>Remote Machine Management spec used basic PET alerts</a:t>
            </a:r>
          </a:p>
          <a:p>
            <a:r>
              <a:rPr lang="en-US" sz="5400" dirty="0"/>
              <a:t>Discussion</a:t>
            </a:r>
          </a:p>
          <a:p>
            <a:pPr lvl="1"/>
            <a:r>
              <a:rPr lang="en-US" sz="5400" dirty="0"/>
              <a:t>Opportunity to define some Redfish ‘Integration Recipes’ that specify</a:t>
            </a:r>
          </a:p>
          <a:p>
            <a:pPr lvl="1"/>
            <a:r>
              <a:rPr lang="en-US" sz="5400" dirty="0"/>
              <a:t>What APIs and properties are supported / required</a:t>
            </a:r>
          </a:p>
          <a:p>
            <a:pPr lvl="1"/>
            <a:r>
              <a:rPr lang="en-US" sz="5400" dirty="0" smtClean="0"/>
              <a:t>How </a:t>
            </a:r>
            <a:r>
              <a:rPr lang="en-US" sz="5400" dirty="0"/>
              <a:t>to capture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706A5-454B-4595-A4F6-79AF1E9F4663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23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Redfish Resource Explorer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485899" y="3279338"/>
            <a:ext cx="7331529" cy="777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1B1F95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>
                <a:solidFill>
                  <a:srgbClr val="5B5B5B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B1F95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rgbClr val="5B5B5B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rgbClr val="1B1F95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48" charset="0"/>
              <a:buChar char="•"/>
              <a:defRPr sz="1400">
                <a:solidFill>
                  <a:srgbClr val="1B1F95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48" charset="0"/>
              <a:buChar char="•"/>
              <a:defRPr sz="1400">
                <a:solidFill>
                  <a:srgbClr val="1B1F95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48" charset="0"/>
              <a:buChar char="•"/>
              <a:defRPr sz="1400">
                <a:solidFill>
                  <a:srgbClr val="1B1F95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48" charset="0"/>
              <a:buChar char="•"/>
              <a:defRPr sz="1400">
                <a:solidFill>
                  <a:srgbClr val="1B1F95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en-US" sz="4400" dirty="0">
                <a:solidFill>
                  <a:schemeClr val="tx2"/>
                </a:solidFill>
              </a:rPr>
              <a:t>Browser-based Educational tool part of the DMTF web site for Redfish</a:t>
            </a:r>
          </a:p>
          <a:p>
            <a:pPr>
              <a:defRPr/>
            </a:pPr>
            <a:r>
              <a:rPr lang="en-US" altLang="en-US" sz="4400" dirty="0">
                <a:solidFill>
                  <a:schemeClr val="tx2"/>
                </a:solidFill>
              </a:rPr>
              <a:t>Explore “mockups” of the Redfish data model</a:t>
            </a:r>
          </a:p>
          <a:p>
            <a:pPr>
              <a:defRPr/>
            </a:pPr>
            <a:r>
              <a:rPr lang="en-US" altLang="en-US" sz="4400" dirty="0">
                <a:solidFill>
                  <a:schemeClr val="tx2"/>
                </a:solidFill>
              </a:rPr>
              <a:t>Navigate via links through the model to various resources</a:t>
            </a:r>
          </a:p>
          <a:p>
            <a:pPr>
              <a:defRPr/>
            </a:pPr>
            <a:r>
              <a:rPr lang="en-US" altLang="en-US" sz="4400" dirty="0">
                <a:solidFill>
                  <a:schemeClr val="tx2"/>
                </a:solidFill>
              </a:rPr>
              <a:t>Text descriptions are taken directly from the schema files for consistency</a:t>
            </a:r>
          </a:p>
          <a:p>
            <a:pPr marL="0" indent="0">
              <a:buNone/>
              <a:defRPr/>
            </a:pPr>
            <a:endParaRPr lang="en-US" altLang="en-US" sz="4400" dirty="0">
              <a:solidFill>
                <a:schemeClr val="tx2"/>
              </a:solidFill>
            </a:endParaRPr>
          </a:p>
          <a:p>
            <a:pPr>
              <a:defRPr/>
            </a:pPr>
            <a:endParaRPr lang="en-US" altLang="en-US" sz="3600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endParaRPr lang="en-US" altLang="en-US" sz="44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1" y="3200401"/>
            <a:ext cx="12779828" cy="8639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2" y="12129457"/>
            <a:ext cx="1201782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9150">
              <a:lnSpc>
                <a:spcPct val="90000"/>
              </a:lnSpc>
              <a:defRPr/>
            </a:pPr>
            <a:r>
              <a:rPr lang="en-US" altLang="en-US" sz="9000" spc="-90" dirty="0">
                <a:solidFill>
                  <a:schemeClr val="bg2"/>
                </a:solidFill>
                <a:latin typeface="+mj-lt"/>
                <a:ea typeface="+mj-ea"/>
                <a:cs typeface="+mj-cs"/>
                <a:sym typeface="Vista Sans OT Medium"/>
                <a:hlinkClick r:id="rId3"/>
              </a:rPr>
              <a:t>http://redfish.dmtf.org</a:t>
            </a:r>
            <a:endParaRPr lang="en-US" altLang="en-US" sz="9000" spc="-90" dirty="0">
              <a:solidFill>
                <a:schemeClr val="bg2"/>
              </a:solidFill>
              <a:latin typeface="+mj-lt"/>
              <a:ea typeface="+mj-ea"/>
              <a:cs typeface="+mj-cs"/>
              <a:sym typeface="Vista Sans OT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85832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More information and Providing Feedback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4800" dirty="0" smtClean="0"/>
              <a:t>Download Specification and Schema: </a:t>
            </a:r>
            <a:r>
              <a:rPr lang="en-US" sz="4800" dirty="0" smtClean="0">
                <a:solidFill>
                  <a:srgbClr val="00B0F0"/>
                </a:solidFill>
                <a:hlinkClick r:id="rId2"/>
              </a:rPr>
              <a:t>http://www.dmtf.org/redfish</a:t>
            </a:r>
            <a:endParaRPr lang="en-US" sz="4800" dirty="0" smtClean="0">
              <a:solidFill>
                <a:srgbClr val="00B0F0"/>
              </a:solidFill>
            </a:endParaRPr>
          </a:p>
          <a:p>
            <a:pPr>
              <a:defRPr/>
            </a:pPr>
            <a:r>
              <a:rPr lang="en-US" sz="4800" dirty="0" smtClean="0"/>
              <a:t>Redfish Developer Information Site:  </a:t>
            </a:r>
            <a:r>
              <a:rPr lang="en-US" sz="4800" dirty="0" smtClean="0">
                <a:hlinkClick r:id="rId3"/>
              </a:rPr>
              <a:t>http://redfish.dmtf.org</a:t>
            </a:r>
            <a:endParaRPr lang="en-US" sz="4800" dirty="0" smtClean="0"/>
          </a:p>
          <a:p>
            <a:pPr>
              <a:defRPr/>
            </a:pPr>
            <a:r>
              <a:rPr lang="en-US" sz="4800" dirty="0" err="1" smtClean="0"/>
              <a:t>BrightTalk</a:t>
            </a:r>
            <a:r>
              <a:rPr lang="en-US" sz="4800" dirty="0"/>
              <a:t> webinars:  </a:t>
            </a:r>
            <a:r>
              <a:rPr lang="en-US" sz="4800" dirty="0">
                <a:hlinkClick r:id="rId4"/>
              </a:rPr>
              <a:t>https://</a:t>
            </a:r>
            <a:r>
              <a:rPr lang="en-US" sz="4800" dirty="0" smtClean="0">
                <a:hlinkClick r:id="rId4"/>
              </a:rPr>
              <a:t>www.dmtf.org/education/webinars</a:t>
            </a:r>
            <a:r>
              <a:rPr lang="en-US" sz="4800" dirty="0" smtClean="0"/>
              <a:t> </a:t>
            </a:r>
          </a:p>
          <a:p>
            <a:pPr marL="1714500" lvl="1" indent="-914400">
              <a:defRPr/>
            </a:pPr>
            <a:r>
              <a:rPr lang="en-US" sz="4800" dirty="0" smtClean="0"/>
              <a:t>Introduction to Redfish (25min)</a:t>
            </a:r>
          </a:p>
          <a:p>
            <a:pPr marL="1714500" lvl="1" indent="-914400">
              <a:defRPr/>
            </a:pPr>
            <a:r>
              <a:rPr lang="en-US" sz="4800" dirty="0" smtClean="0"/>
              <a:t>Redfish Data Model Deep Dive (55min)</a:t>
            </a:r>
          </a:p>
          <a:p>
            <a:pPr marL="1714500" lvl="1" indent="-914400">
              <a:defRPr/>
            </a:pPr>
            <a:r>
              <a:rPr lang="en-US" sz="4800" dirty="0" smtClean="0"/>
              <a:t>Modeling the Redfish Way (60min)</a:t>
            </a:r>
          </a:p>
          <a:p>
            <a:pPr>
              <a:defRPr/>
            </a:pPr>
            <a:r>
              <a:rPr lang="en-US" sz="4800" dirty="0" smtClean="0"/>
              <a:t>Provide feedback through the DMTF </a:t>
            </a:r>
            <a:r>
              <a:rPr lang="en-US" sz="4800" dirty="0"/>
              <a:t>feedback </a:t>
            </a:r>
            <a:r>
              <a:rPr lang="en-US" sz="4800" dirty="0" smtClean="0"/>
              <a:t>portal, on both published specification and “Work in Progress”: 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hlinkClick r:id="rId5"/>
              </a:rPr>
              <a:t>http://www.dmtf.org/standards/feedback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</a:p>
          <a:p>
            <a:pPr>
              <a:defRPr/>
            </a:pPr>
            <a:r>
              <a:rPr lang="en-US" sz="4800" b="1" dirty="0" smtClean="0"/>
              <a:t>Coming Soon – public User Group / Forum </a:t>
            </a:r>
          </a:p>
          <a:p>
            <a:pPr>
              <a:defRPr/>
            </a:pPr>
            <a:r>
              <a:rPr lang="en-US" sz="4800" dirty="0" smtClean="0"/>
              <a:t>Join </a:t>
            </a:r>
            <a:r>
              <a:rPr lang="en-US" sz="4800" dirty="0"/>
              <a:t>the </a:t>
            </a:r>
            <a:r>
              <a:rPr lang="en-US" sz="4800" dirty="0" smtClean="0"/>
              <a:t>SPMF</a:t>
            </a:r>
            <a:endParaRPr lang="en-US" sz="4800" dirty="0"/>
          </a:p>
          <a:p>
            <a:pPr marL="1371600" lvl="1">
              <a:defRPr/>
            </a:pPr>
            <a:r>
              <a:rPr lang="en-US" sz="4800" dirty="0"/>
              <a:t> By Joining the DMTF and SPMF, you can shape the standard</a:t>
            </a:r>
          </a:p>
          <a:p>
            <a:pPr marL="1371600" lvl="1">
              <a:defRPr/>
            </a:pPr>
            <a:r>
              <a:rPr lang="en-US" sz="4800" dirty="0">
                <a:hlinkClick r:id="rId6"/>
              </a:rPr>
              <a:t>http://www.dmtf.org/join/spmf</a:t>
            </a:r>
            <a:endParaRPr lang="en-US" sz="4800" dirty="0"/>
          </a:p>
          <a:p>
            <a:pPr marL="1714500" lvl="2" indent="0">
              <a:buNone/>
              <a:defRPr/>
            </a:pPr>
            <a:endParaRPr lang="en-US" sz="4800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40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485900" indent="-571500">
              <a:spcBef>
                <a:spcPct val="20000"/>
              </a:spcBef>
              <a:buFont typeface="Times" panose="02020603050405020304" pitchFamily="18" charset="0"/>
              <a:buChar char="•"/>
              <a:defRPr>
                <a:solidFill>
                  <a:srgbClr val="5B5B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2286000" indent="-457200"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3200400" indent="-45720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5B5B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4114800" indent="-45720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5029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8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5943600" indent="-4572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8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6858000" indent="-4572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8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7772400" indent="-4572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8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E8FE9A-4524-44A0-B4AA-CBFE92211436}" type="slidenum">
              <a:rPr lang="en-US" altLang="en-US" sz="18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03168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Introduction to the Redfish data model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57600" y="3200400"/>
            <a:ext cx="17068800" cy="914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1B1F95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>
                <a:solidFill>
                  <a:srgbClr val="5B5B5B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B1F95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rgbClr val="5B5B5B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rgbClr val="1B1F95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48" charset="0"/>
              <a:buChar char="•"/>
              <a:defRPr sz="1400">
                <a:solidFill>
                  <a:srgbClr val="1B1F95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48" charset="0"/>
              <a:buChar char="•"/>
              <a:defRPr sz="1400">
                <a:solidFill>
                  <a:srgbClr val="1B1F95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48" charset="0"/>
              <a:buChar char="•"/>
              <a:defRPr sz="1400">
                <a:solidFill>
                  <a:srgbClr val="1B1F95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48" charset="0"/>
              <a:buChar char="•"/>
              <a:defRPr sz="1400">
                <a:solidFill>
                  <a:srgbClr val="1B1F95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en-US" sz="3600" dirty="0"/>
              <a:t>All resources linked from a Service Entry point (root)</a:t>
            </a:r>
          </a:p>
          <a:p>
            <a:pPr lvl="1">
              <a:defRPr/>
            </a:pPr>
            <a:r>
              <a:rPr lang="en-US" altLang="en-US" sz="3600" dirty="0"/>
              <a:t>Always located at URL: /redfish/v1/</a:t>
            </a:r>
          </a:p>
          <a:p>
            <a:pPr>
              <a:defRPr/>
            </a:pPr>
            <a:r>
              <a:rPr lang="en-US" altLang="en-US" sz="3600" dirty="0"/>
              <a:t>Major resource types structured in ‘collections’ to allow for standalone, multi-node, or aggregated rack-level systems</a:t>
            </a:r>
          </a:p>
          <a:p>
            <a:pPr lvl="1">
              <a:defRPr/>
            </a:pPr>
            <a:r>
              <a:rPr lang="en-US" sz="3600" dirty="0"/>
              <a:t>Additional related resources fan out from </a:t>
            </a:r>
            <a:r>
              <a:rPr lang="en-US" sz="3600" dirty="0"/>
              <a:t>members </a:t>
            </a:r>
            <a:r>
              <a:rPr lang="en-US" sz="3600" dirty="0"/>
              <a:t>within these </a:t>
            </a:r>
            <a:r>
              <a:rPr lang="en-US" sz="3600" dirty="0"/>
              <a:t>collections</a:t>
            </a:r>
          </a:p>
          <a:p>
            <a:pPr lvl="1">
              <a:defRPr/>
            </a:pPr>
            <a:endParaRPr lang="en-US" sz="3600" dirty="0"/>
          </a:p>
          <a:p>
            <a:pPr>
              <a:defRPr/>
            </a:pPr>
            <a:r>
              <a:rPr lang="en-US" sz="3600" b="1" dirty="0" err="1"/>
              <a:t>ComputerSystem</a:t>
            </a:r>
            <a:r>
              <a:rPr lang="en-US" sz="3600" dirty="0"/>
              <a:t>: properties expected from an OS console</a:t>
            </a:r>
          </a:p>
          <a:p>
            <a:pPr lvl="1">
              <a:defRPr/>
            </a:pPr>
            <a:r>
              <a:rPr lang="en-US" sz="3600" dirty="0"/>
              <a:t>Items needed to run the “computer”</a:t>
            </a:r>
          </a:p>
          <a:p>
            <a:pPr lvl="1">
              <a:defRPr/>
            </a:pPr>
            <a:r>
              <a:rPr lang="en-US" sz="3600" dirty="0"/>
              <a:t>Roughly a logical view of a computer system as seen from the OS</a:t>
            </a:r>
          </a:p>
          <a:p>
            <a:pPr>
              <a:defRPr/>
            </a:pPr>
            <a:r>
              <a:rPr lang="en-US" sz="3600" b="1" dirty="0"/>
              <a:t>Chassis</a:t>
            </a:r>
            <a:r>
              <a:rPr lang="en-US" sz="3600" dirty="0"/>
              <a:t>: properties needed to locate the unit with your hands</a:t>
            </a:r>
          </a:p>
          <a:p>
            <a:pPr lvl="1">
              <a:defRPr/>
            </a:pPr>
            <a:r>
              <a:rPr lang="en-US" sz="3600" dirty="0"/>
              <a:t>Items needed to identify, install or service the “computer”</a:t>
            </a:r>
          </a:p>
          <a:p>
            <a:pPr lvl="1">
              <a:defRPr/>
            </a:pPr>
            <a:r>
              <a:rPr lang="en-US" sz="3600" dirty="0"/>
              <a:t>Roughly a physical view of a computer system as seen by a human</a:t>
            </a:r>
          </a:p>
          <a:p>
            <a:pPr>
              <a:defRPr/>
            </a:pPr>
            <a:r>
              <a:rPr lang="en-US" sz="3600" b="1" dirty="0"/>
              <a:t>Managers</a:t>
            </a:r>
            <a:r>
              <a:rPr lang="en-US" sz="3600" dirty="0"/>
              <a:t>: properties needed to perform administrative functions</a:t>
            </a:r>
          </a:p>
          <a:p>
            <a:pPr lvl="1">
              <a:defRPr/>
            </a:pPr>
            <a:r>
              <a:rPr lang="en-US" sz="3600" dirty="0"/>
              <a:t>aka: the systems management subsystem (BMC)</a:t>
            </a:r>
          </a:p>
          <a:p>
            <a:pPr marL="0" indent="0">
              <a:buNone/>
              <a:defRPr/>
            </a:pP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78611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Resource map (highlights)</a:t>
            </a:r>
          </a:p>
        </p:txBody>
      </p:sp>
      <p:grpSp>
        <p:nvGrpSpPr>
          <p:cNvPr id="14340" name="Group 3"/>
          <p:cNvGrpSpPr>
            <a:grpSpLocks/>
          </p:cNvGrpSpPr>
          <p:nvPr/>
        </p:nvGrpSpPr>
        <p:grpSpPr bwMode="auto">
          <a:xfrm>
            <a:off x="1681707" y="3095520"/>
            <a:ext cx="5933881" cy="2080541"/>
            <a:chOff x="577218" y="1657350"/>
            <a:chExt cx="1327782" cy="744811"/>
          </a:xfrm>
        </p:grpSpPr>
        <p:sp>
          <p:nvSpPr>
            <p:cNvPr id="5" name="Rounded Rectangle 4"/>
            <p:cNvSpPr/>
            <p:nvPr/>
          </p:nvSpPr>
          <p:spPr>
            <a:xfrm>
              <a:off x="597965" y="1657350"/>
              <a:ext cx="1307035" cy="744811"/>
            </a:xfrm>
            <a:prstGeom prst="roundRect">
              <a:avLst>
                <a:gd name="adj" fmla="val 4609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4134" y="1886409"/>
              <a:ext cx="1320866" cy="2148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P Simplified" pitchFamily="34" charset="0"/>
                  <a:cs typeface="HP Simplified" pitchFamily="34" charset="0"/>
                </a:rPr>
                <a:t>Root Resource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4134" y="1657350"/>
              <a:ext cx="1320866" cy="214881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400" dirty="0">
                  <a:solidFill>
                    <a:schemeClr val="bg1"/>
                  </a:solidFill>
                  <a:latin typeface="HP Simplified" pitchFamily="34" charset="0"/>
                  <a:cs typeface="HP Simplified" pitchFamily="34" charset="0"/>
                </a:rPr>
                <a:t>/</a:t>
              </a:r>
              <a:r>
                <a:rPr lang="en-US" sz="2400" dirty="0">
                  <a:solidFill>
                    <a:schemeClr val="bg1"/>
                  </a:solidFill>
                  <a:latin typeface="HP Simplified" pitchFamily="34" charset="0"/>
                  <a:cs typeface="HP Simplified" pitchFamily="34" charset="0"/>
                </a:rPr>
                <a:t>redfish/v1/</a:t>
              </a:r>
              <a:endParaRPr lang="en-US" sz="2400" dirty="0">
                <a:solidFill>
                  <a:schemeClr val="bg1"/>
                </a:solidFill>
                <a:latin typeface="HP Simplified" pitchFamily="34" charset="0"/>
                <a:cs typeface="HP Simplified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7218" y="2127290"/>
              <a:ext cx="1327782" cy="1862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P Simplified" pitchFamily="34" charset="0"/>
                  <a:cs typeface="HP Simplified" pitchFamily="34" charset="0"/>
                </a:rPr>
                <a:t>Links to all content</a:t>
              </a:r>
            </a:p>
          </p:txBody>
        </p:sp>
      </p:grpSp>
      <p:grpSp>
        <p:nvGrpSpPr>
          <p:cNvPr id="15364" name="Group 8"/>
          <p:cNvGrpSpPr>
            <a:grpSpLocks/>
          </p:cNvGrpSpPr>
          <p:nvPr/>
        </p:nvGrpSpPr>
        <p:grpSpPr bwMode="auto">
          <a:xfrm>
            <a:off x="8994901" y="5996516"/>
            <a:ext cx="6423221" cy="2084665"/>
            <a:chOff x="577218" y="1657350"/>
            <a:chExt cx="1327782" cy="744811"/>
          </a:xfrm>
          <a:effectLst>
            <a:glow rad="127000">
              <a:schemeClr val="bg1"/>
            </a:glow>
          </a:effectLst>
        </p:grpSpPr>
        <p:sp>
          <p:nvSpPr>
            <p:cNvPr id="10" name="Rounded Rectangle 9"/>
            <p:cNvSpPr/>
            <p:nvPr/>
          </p:nvSpPr>
          <p:spPr>
            <a:xfrm>
              <a:off x="597449" y="1657350"/>
              <a:ext cx="1307551" cy="744811"/>
            </a:xfrm>
            <a:prstGeom prst="roundRect">
              <a:avLst>
                <a:gd name="adj" fmla="val 4609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3607" y="1885955"/>
              <a:ext cx="1321393" cy="2144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400" dirty="0">
                  <a:solidFill>
                    <a:schemeClr val="bg1"/>
                  </a:solidFill>
                  <a:latin typeface="HP Simplified" pitchFamily="34" charset="0"/>
                  <a:cs typeface="HP Simplified" pitchFamily="34" charset="0"/>
                </a:rPr>
                <a:t>Collection of Chassis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3607" y="1657350"/>
              <a:ext cx="1321393" cy="214456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400" dirty="0">
                  <a:solidFill>
                    <a:schemeClr val="bg1"/>
                  </a:solidFill>
                  <a:latin typeface="HP Simplified" pitchFamily="34" charset="0"/>
                  <a:cs typeface="HP Simplified" pitchFamily="34" charset="0"/>
                </a:rPr>
                <a:t>/redfish/v1/Chassis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7218" y="2127834"/>
              <a:ext cx="1327782" cy="1858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000" dirty="0">
                  <a:solidFill>
                    <a:schemeClr val="bg1"/>
                  </a:solidFill>
                  <a:latin typeface="HP Simplified" pitchFamily="34" charset="0"/>
                  <a:cs typeface="HP Simplified" pitchFamily="34" charset="0"/>
                </a:rPr>
                <a:t>“Physical” view of the system</a:t>
              </a:r>
            </a:p>
          </p:txBody>
        </p:sp>
      </p:grpSp>
      <p:grpSp>
        <p:nvGrpSpPr>
          <p:cNvPr id="15365" name="Group 13"/>
          <p:cNvGrpSpPr>
            <a:grpSpLocks/>
          </p:cNvGrpSpPr>
          <p:nvPr/>
        </p:nvGrpSpPr>
        <p:grpSpPr bwMode="auto">
          <a:xfrm>
            <a:off x="14517317" y="8493619"/>
            <a:ext cx="7185557" cy="2084664"/>
            <a:chOff x="577218" y="1657348"/>
            <a:chExt cx="1327782" cy="744810"/>
          </a:xfrm>
          <a:effectLst>
            <a:glow rad="127000">
              <a:schemeClr val="bg1"/>
            </a:glow>
          </a:effectLst>
        </p:grpSpPr>
        <p:sp>
          <p:nvSpPr>
            <p:cNvPr id="15" name="Rounded Rectangle 14"/>
            <p:cNvSpPr/>
            <p:nvPr/>
          </p:nvSpPr>
          <p:spPr>
            <a:xfrm>
              <a:off x="597206" y="1657348"/>
              <a:ext cx="1307794" cy="744810"/>
            </a:xfrm>
            <a:prstGeom prst="roundRect">
              <a:avLst>
                <a:gd name="adj" fmla="val 4609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3880" y="1885953"/>
              <a:ext cx="1321120" cy="21445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P Simplified" pitchFamily="34" charset="0"/>
                  <a:cs typeface="HP Simplified" pitchFamily="34" charset="0"/>
                </a:rPr>
                <a:t>Chassis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3880" y="1657348"/>
              <a:ext cx="1321120" cy="214456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400" dirty="0">
                  <a:solidFill>
                    <a:schemeClr val="bg1"/>
                  </a:solidFill>
                  <a:latin typeface="HP Simplified" pitchFamily="34" charset="0"/>
                  <a:cs typeface="HP Simplified" pitchFamily="34" charset="0"/>
                </a:rPr>
                <a:t>/redfish/v1/Chassis/&lt;id&gt;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7218" y="2127834"/>
              <a:ext cx="1327782" cy="18586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P Simplified" pitchFamily="34" charset="0"/>
                  <a:cs typeface="HP Simplified" pitchFamily="34" charset="0"/>
                </a:rPr>
                <a:t>Chassis global physical asset info</a:t>
              </a:r>
            </a:p>
          </p:txBody>
        </p:sp>
      </p:grpSp>
      <p:cxnSp>
        <p:nvCxnSpPr>
          <p:cNvPr id="20" name="Elbow Connector 19"/>
          <p:cNvCxnSpPr>
            <a:endCxn id="15" idx="1"/>
          </p:cNvCxnSpPr>
          <p:nvPr/>
        </p:nvCxnSpPr>
        <p:spPr>
          <a:xfrm>
            <a:off x="12426550" y="7918368"/>
            <a:ext cx="2198935" cy="1617585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>
            <a:glow rad="127000">
              <a:schemeClr val="bg1"/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369" name="Group 26"/>
          <p:cNvGrpSpPr>
            <a:grpSpLocks/>
          </p:cNvGrpSpPr>
          <p:nvPr/>
        </p:nvGrpSpPr>
        <p:grpSpPr bwMode="auto">
          <a:xfrm>
            <a:off x="4815890" y="8877992"/>
            <a:ext cx="6701369" cy="2084670"/>
            <a:chOff x="577218" y="1657350"/>
            <a:chExt cx="1327782" cy="744811"/>
          </a:xfrm>
          <a:effectLst>
            <a:glow rad="127000">
              <a:schemeClr val="bg1"/>
            </a:glow>
          </a:effectLst>
        </p:grpSpPr>
        <p:sp>
          <p:nvSpPr>
            <p:cNvPr id="28" name="Rounded Rectangle 27"/>
            <p:cNvSpPr/>
            <p:nvPr/>
          </p:nvSpPr>
          <p:spPr>
            <a:xfrm>
              <a:off x="597630" y="1657350"/>
              <a:ext cx="1307370" cy="744811"/>
            </a:xfrm>
            <a:prstGeom prst="roundRect">
              <a:avLst>
                <a:gd name="adj" fmla="val 4609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4362" y="1885956"/>
              <a:ext cx="1320638" cy="2144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400" dirty="0">
                  <a:solidFill>
                    <a:schemeClr val="bg1"/>
                  </a:solidFill>
                  <a:latin typeface="HP Simplified" pitchFamily="34" charset="0"/>
                  <a:cs typeface="HP Simplified" pitchFamily="34" charset="0"/>
                </a:rPr>
                <a:t>Collection of Managers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84362" y="1657350"/>
              <a:ext cx="1320638" cy="214456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400" dirty="0">
                  <a:solidFill>
                    <a:schemeClr val="bg1"/>
                  </a:solidFill>
                  <a:latin typeface="HP Simplified" pitchFamily="34" charset="0"/>
                  <a:cs typeface="HP Simplified" pitchFamily="34" charset="0"/>
                </a:rPr>
                <a:t>/redfish/v1/Managers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7218" y="2127835"/>
              <a:ext cx="1327782" cy="1858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000" dirty="0">
                  <a:solidFill>
                    <a:schemeClr val="bg1"/>
                  </a:solidFill>
                  <a:latin typeface="HP Simplified" pitchFamily="34" charset="0"/>
                  <a:cs typeface="HP Simplified" pitchFamily="34" charset="0"/>
                </a:rPr>
                <a:t>BMC functionality </a:t>
              </a:r>
            </a:p>
          </p:txBody>
        </p:sp>
      </p:grpSp>
      <p:grpSp>
        <p:nvGrpSpPr>
          <p:cNvPr id="15370" name="Group 31"/>
          <p:cNvGrpSpPr>
            <a:grpSpLocks/>
          </p:cNvGrpSpPr>
          <p:nvPr/>
        </p:nvGrpSpPr>
        <p:grpSpPr bwMode="auto">
          <a:xfrm>
            <a:off x="9697419" y="11375044"/>
            <a:ext cx="6819842" cy="2084665"/>
            <a:chOff x="577218" y="1657350"/>
            <a:chExt cx="1327782" cy="744811"/>
          </a:xfrm>
          <a:effectLst>
            <a:glow rad="127000">
              <a:schemeClr val="bg1"/>
            </a:glow>
          </a:effectLst>
        </p:grpSpPr>
        <p:sp>
          <p:nvSpPr>
            <p:cNvPr id="33" name="Rounded Rectangle 32"/>
            <p:cNvSpPr/>
            <p:nvPr/>
          </p:nvSpPr>
          <p:spPr>
            <a:xfrm>
              <a:off x="597275" y="1657350"/>
              <a:ext cx="1307725" cy="744811"/>
            </a:xfrm>
            <a:prstGeom prst="roundRect">
              <a:avLst>
                <a:gd name="adj" fmla="val 4609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4238" y="1885955"/>
              <a:ext cx="1320762" cy="21445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P Simplified" pitchFamily="34" charset="0"/>
                  <a:cs typeface="HP Simplified" pitchFamily="34" charset="0"/>
                </a:rPr>
                <a:t>BMC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4238" y="1657350"/>
              <a:ext cx="1320762" cy="214456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400" dirty="0">
                  <a:solidFill>
                    <a:schemeClr val="bg1"/>
                  </a:solidFill>
                  <a:latin typeface="HP Simplified" pitchFamily="34" charset="0"/>
                  <a:cs typeface="HP Simplified" pitchFamily="34" charset="0"/>
                </a:rPr>
                <a:t>/redfish/v1/Managers/&lt;id&gt;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77218" y="2127834"/>
              <a:ext cx="1327782" cy="18586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P Simplified" pitchFamily="34" charset="0"/>
                  <a:cs typeface="HP Simplified" pitchFamily="34" charset="0"/>
                </a:rPr>
                <a:t>System Manager operations</a:t>
              </a:r>
            </a:p>
          </p:txBody>
        </p:sp>
      </p:grpSp>
      <p:cxnSp>
        <p:nvCxnSpPr>
          <p:cNvPr id="37" name="Elbow Connector 36"/>
          <p:cNvCxnSpPr>
            <a:endCxn id="34" idx="1"/>
          </p:cNvCxnSpPr>
          <p:nvPr/>
        </p:nvCxnSpPr>
        <p:spPr>
          <a:xfrm>
            <a:off x="8138447" y="10824379"/>
            <a:ext cx="1595029" cy="1490634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>
            <a:glow rad="127000">
              <a:schemeClr val="bg1"/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28" idx="0"/>
          </p:cNvCxnSpPr>
          <p:nvPr/>
        </p:nvCxnSpPr>
        <p:spPr>
          <a:xfrm>
            <a:off x="5737405" y="4969733"/>
            <a:ext cx="2480679" cy="3908259"/>
          </a:xfrm>
          <a:prstGeom prst="straightConnector1">
            <a:avLst/>
          </a:prstGeom>
          <a:ln>
            <a:tailEnd type="triangle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348" name="TextBox 38"/>
          <p:cNvSpPr txBox="1">
            <a:spLocks noChangeArrowheads="1"/>
          </p:cNvSpPr>
          <p:nvPr/>
        </p:nvSpPr>
        <p:spPr bwMode="auto">
          <a:xfrm>
            <a:off x="12359036" y="8916850"/>
            <a:ext cx="1334091" cy="4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73088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573088">
              <a:spcBef>
                <a:spcPct val="20000"/>
              </a:spcBef>
              <a:buFont typeface="Times" panose="02020603050405020304" pitchFamily="18" charset="0"/>
              <a:buChar char="•"/>
              <a:defRPr>
                <a:solidFill>
                  <a:srgbClr val="5B5B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573088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573088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rgbClr val="5B5B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573088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573088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573088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573088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573088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076"/>
              </a:spcAft>
              <a:buNone/>
            </a:pPr>
            <a:r>
              <a:rPr lang="en-US" altLang="en-US">
                <a:solidFill>
                  <a:srgbClr val="000000"/>
                </a:solidFill>
                <a:latin typeface="HP Simplified" pitchFamily="34" charset="0"/>
              </a:rPr>
              <a:t>1..n</a:t>
            </a:r>
          </a:p>
        </p:txBody>
      </p:sp>
      <p:grpSp>
        <p:nvGrpSpPr>
          <p:cNvPr id="15374" name="Group 39"/>
          <p:cNvGrpSpPr>
            <a:grpSpLocks/>
          </p:cNvGrpSpPr>
          <p:nvPr/>
        </p:nvGrpSpPr>
        <p:grpSpPr bwMode="auto">
          <a:xfrm>
            <a:off x="9354770" y="3041652"/>
            <a:ext cx="7139200" cy="2084670"/>
            <a:chOff x="577218" y="1657350"/>
            <a:chExt cx="1327782" cy="744811"/>
          </a:xfrm>
          <a:effectLst>
            <a:glow rad="127000">
              <a:schemeClr val="bg1"/>
            </a:glow>
          </a:effectLst>
        </p:grpSpPr>
        <p:sp>
          <p:nvSpPr>
            <p:cNvPr id="41" name="Rounded Rectangle 40"/>
            <p:cNvSpPr/>
            <p:nvPr/>
          </p:nvSpPr>
          <p:spPr>
            <a:xfrm>
              <a:off x="597336" y="1657350"/>
              <a:ext cx="1307664" cy="744811"/>
            </a:xfrm>
            <a:prstGeom prst="roundRect">
              <a:avLst>
                <a:gd name="adj" fmla="val 4609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924" y="1885956"/>
              <a:ext cx="1321076" cy="2144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HP Simplified" pitchFamily="34" charset="0"/>
                  <a:cs typeface="HP Simplified" pitchFamily="34" charset="0"/>
                </a:rPr>
                <a:t>Collection of Systems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3924" y="1657350"/>
              <a:ext cx="1321076" cy="214456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400" dirty="0">
                  <a:solidFill>
                    <a:schemeClr val="bg1"/>
                  </a:solidFill>
                  <a:latin typeface="HP Simplified" pitchFamily="34" charset="0"/>
                  <a:cs typeface="HP Simplified" pitchFamily="34" charset="0"/>
                </a:rPr>
                <a:t>/redfish/v1/Systems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77218" y="2127835"/>
              <a:ext cx="1327782" cy="1858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000" dirty="0">
                  <a:solidFill>
                    <a:schemeClr val="bg1">
                      <a:lumMod val="95000"/>
                    </a:schemeClr>
                  </a:solidFill>
                  <a:latin typeface="HP Simplified" pitchFamily="34" charset="0"/>
                  <a:cs typeface="HP Simplified" pitchFamily="34" charset="0"/>
                </a:rPr>
                <a:t>“Logical” view of the system</a:t>
              </a:r>
            </a:p>
          </p:txBody>
        </p:sp>
      </p:grpSp>
      <p:grpSp>
        <p:nvGrpSpPr>
          <p:cNvPr id="15375" name="Group 45"/>
          <p:cNvGrpSpPr>
            <a:grpSpLocks/>
          </p:cNvGrpSpPr>
          <p:nvPr/>
        </p:nvGrpSpPr>
        <p:grpSpPr bwMode="auto">
          <a:xfrm>
            <a:off x="16804538" y="3653407"/>
            <a:ext cx="6093561" cy="2237224"/>
            <a:chOff x="577218" y="1657350"/>
            <a:chExt cx="1327782" cy="799401"/>
          </a:xfrm>
          <a:effectLst>
            <a:glow rad="127000">
              <a:schemeClr val="bg1"/>
            </a:glow>
          </a:effectLst>
        </p:grpSpPr>
        <p:sp>
          <p:nvSpPr>
            <p:cNvPr id="47" name="Rounded Rectangle 46"/>
            <p:cNvSpPr/>
            <p:nvPr/>
          </p:nvSpPr>
          <p:spPr>
            <a:xfrm>
              <a:off x="597421" y="1657350"/>
              <a:ext cx="1307579" cy="744889"/>
            </a:xfrm>
            <a:prstGeom prst="roundRect">
              <a:avLst>
                <a:gd name="adj" fmla="val 4609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83952" y="1885979"/>
              <a:ext cx="1321048" cy="2144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P Simplified" pitchFamily="34" charset="0"/>
                  <a:cs typeface="HP Simplified" pitchFamily="34" charset="0"/>
                </a:rPr>
                <a:t>Server Information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83952" y="1657350"/>
              <a:ext cx="1321048" cy="21447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400" dirty="0">
                  <a:solidFill>
                    <a:schemeClr val="bg1"/>
                  </a:solidFill>
                  <a:latin typeface="HP Simplified" pitchFamily="34" charset="0"/>
                  <a:cs typeface="HP Simplified" pitchFamily="34" charset="0"/>
                </a:rPr>
                <a:t>/redfish/v1/Systems/&lt;id&gt;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77218" y="2127884"/>
              <a:ext cx="1327782" cy="32886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defTabSz="1147206">
                <a:spcAft>
                  <a:spcPts val="1066"/>
                </a:spcAft>
                <a:buSzPct val="100000"/>
                <a:defRPr/>
              </a:pP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P Simplified" pitchFamily="34" charset="0"/>
                  <a:cs typeface="HP Simplified" pitchFamily="34" charset="0"/>
                </a:rPr>
                <a:t>Model #, Serial #, Boot Order, NIC MAC, status, etc.</a:t>
              </a:r>
            </a:p>
          </p:txBody>
        </p:sp>
      </p:grpSp>
      <p:sp>
        <p:nvSpPr>
          <p:cNvPr id="14351" name="TextBox 50"/>
          <p:cNvSpPr txBox="1">
            <a:spLocks noChangeArrowheads="1"/>
          </p:cNvSpPr>
          <p:nvPr/>
        </p:nvSpPr>
        <p:spPr bwMode="auto">
          <a:xfrm>
            <a:off x="8096225" y="11714013"/>
            <a:ext cx="1334091" cy="4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73088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573088">
              <a:spcBef>
                <a:spcPct val="20000"/>
              </a:spcBef>
              <a:buFont typeface="Times" panose="02020603050405020304" pitchFamily="18" charset="0"/>
              <a:buChar char="•"/>
              <a:defRPr>
                <a:solidFill>
                  <a:srgbClr val="5B5B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573088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573088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rgbClr val="5B5B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573088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573088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573088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573088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573088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076"/>
              </a:spcAft>
              <a:buNone/>
            </a:pPr>
            <a:r>
              <a:rPr lang="en-US" altLang="en-US">
                <a:solidFill>
                  <a:srgbClr val="000000"/>
                </a:solidFill>
                <a:latin typeface="HP Simplified" pitchFamily="34" charset="0"/>
              </a:rPr>
              <a:t>1..n</a:t>
            </a:r>
          </a:p>
        </p:txBody>
      </p:sp>
      <p:cxnSp>
        <p:nvCxnSpPr>
          <p:cNvPr id="54" name="Straight Arrow Connector 53"/>
          <p:cNvCxnSpPr>
            <a:stCxn id="42" idx="3"/>
            <a:endCxn id="48" idx="1"/>
          </p:cNvCxnSpPr>
          <p:nvPr/>
        </p:nvCxnSpPr>
        <p:spPr>
          <a:xfrm>
            <a:off x="16493970" y="3981626"/>
            <a:ext cx="341472" cy="611751"/>
          </a:xfrm>
          <a:prstGeom prst="straightConnector1">
            <a:avLst/>
          </a:prstGeom>
          <a:ln>
            <a:tailEnd type="triangle"/>
          </a:ln>
          <a:effectLst>
            <a:glow rad="127000">
              <a:schemeClr val="bg1"/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53" name="TextBox 54"/>
          <p:cNvSpPr txBox="1">
            <a:spLocks noChangeArrowheads="1"/>
          </p:cNvSpPr>
          <p:nvPr/>
        </p:nvSpPr>
        <p:spPr bwMode="auto">
          <a:xfrm>
            <a:off x="15403901" y="4326728"/>
            <a:ext cx="1334091" cy="4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73088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573088">
              <a:spcBef>
                <a:spcPct val="20000"/>
              </a:spcBef>
              <a:buFont typeface="Times" panose="02020603050405020304" pitchFamily="18" charset="0"/>
              <a:buChar char="•"/>
              <a:defRPr>
                <a:solidFill>
                  <a:srgbClr val="5B5B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573088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573088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rgbClr val="5B5B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573088">
              <a:spcBef>
                <a:spcPct val="20000"/>
              </a:spcBef>
              <a:buFont typeface="Times" panose="02020603050405020304" pitchFamily="18" charset="0"/>
              <a:buChar char="•"/>
              <a:defRPr sz="14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573088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573088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573088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573088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400">
                <a:solidFill>
                  <a:srgbClr val="1B1F9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076"/>
              </a:spcAft>
              <a:buNone/>
            </a:pPr>
            <a:r>
              <a:rPr lang="en-US" altLang="en-US">
                <a:solidFill>
                  <a:srgbClr val="000000"/>
                </a:solidFill>
                <a:latin typeface="HP Simplified" pitchFamily="34" charset="0"/>
              </a:rPr>
              <a:t>1..n</a:t>
            </a:r>
          </a:p>
        </p:txBody>
      </p:sp>
      <p:sp>
        <p:nvSpPr>
          <p:cNvPr id="14359" name="Rectangle 14358"/>
          <p:cNvSpPr/>
          <p:nvPr/>
        </p:nvSpPr>
        <p:spPr bwMode="auto">
          <a:xfrm>
            <a:off x="17437870" y="5981175"/>
            <a:ext cx="2869074" cy="602696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1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48" charset="-128"/>
              </a:rPr>
              <a:t>Processors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18883166" y="6600628"/>
            <a:ext cx="2869074" cy="606823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1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48" charset="-128"/>
              </a:rPr>
              <a:t>Disks</a:t>
            </a:r>
            <a:endParaRPr lang="en-US" sz="2100" dirty="0">
              <a:solidFill>
                <a:schemeClr val="bg2">
                  <a:lumMod val="60000"/>
                  <a:lumOff val="40000"/>
                </a:schemeClr>
              </a:solidFill>
              <a:latin typeface="Arial" charset="0"/>
              <a:ea typeface="ＭＳ Ｐゴシック" pitchFamily="48" charset="-128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19800685" y="7347054"/>
            <a:ext cx="2869074" cy="602696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1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48" charset="-128"/>
              </a:rPr>
              <a:t>NICs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15696209" y="10867556"/>
            <a:ext cx="2869072" cy="602696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1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48" charset="-128"/>
              </a:rPr>
              <a:t>Power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18318853" y="10956048"/>
            <a:ext cx="2869072" cy="606823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1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48" charset="-128"/>
              </a:rPr>
              <a:t>Thermal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11758184" y="13541600"/>
            <a:ext cx="2869072" cy="602696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1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48" charset="-128"/>
              </a:rPr>
              <a:t>Services</a:t>
            </a:r>
          </a:p>
        </p:txBody>
      </p:sp>
      <p:sp>
        <p:nvSpPr>
          <p:cNvPr id="88" name="Rectangle 87"/>
          <p:cNvSpPr/>
          <p:nvPr/>
        </p:nvSpPr>
        <p:spPr bwMode="auto">
          <a:xfrm>
            <a:off x="14591938" y="13603161"/>
            <a:ext cx="2869072" cy="602696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1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48" charset="-128"/>
              </a:rPr>
              <a:t>Logs</a:t>
            </a:r>
          </a:p>
        </p:txBody>
      </p:sp>
      <p:cxnSp>
        <p:nvCxnSpPr>
          <p:cNvPr id="14361" name="Straight Arrow Connector 14360"/>
          <p:cNvCxnSpPr>
            <a:cxnSpLocks noChangeShapeType="1"/>
            <a:endCxn id="14359" idx="3"/>
          </p:cNvCxnSpPr>
          <p:nvPr/>
        </p:nvCxnSpPr>
        <p:spPr bwMode="auto">
          <a:xfrm>
            <a:off x="20157951" y="5842662"/>
            <a:ext cx="148993" cy="43986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2" name="Straight Arrow Connector 90"/>
          <p:cNvCxnSpPr>
            <a:cxnSpLocks noChangeShapeType="1"/>
          </p:cNvCxnSpPr>
          <p:nvPr/>
        </p:nvCxnSpPr>
        <p:spPr bwMode="auto">
          <a:xfrm>
            <a:off x="20632949" y="5865747"/>
            <a:ext cx="80703" cy="76369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3" name="Straight Arrow Connector 93"/>
          <p:cNvCxnSpPr>
            <a:cxnSpLocks noChangeShapeType="1"/>
          </p:cNvCxnSpPr>
          <p:nvPr/>
        </p:nvCxnSpPr>
        <p:spPr bwMode="auto">
          <a:xfrm>
            <a:off x="21051110" y="5888833"/>
            <a:ext cx="651764" cy="141179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4" name="Straight Arrow Connector 96"/>
          <p:cNvCxnSpPr>
            <a:cxnSpLocks noChangeShapeType="1"/>
          </p:cNvCxnSpPr>
          <p:nvPr/>
        </p:nvCxnSpPr>
        <p:spPr bwMode="auto">
          <a:xfrm>
            <a:off x="15907319" y="10336595"/>
            <a:ext cx="372436" cy="44170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5" name="Straight Arrow Connector 97"/>
          <p:cNvCxnSpPr>
            <a:cxnSpLocks noChangeShapeType="1"/>
          </p:cNvCxnSpPr>
          <p:nvPr/>
        </p:nvCxnSpPr>
        <p:spPr bwMode="auto">
          <a:xfrm>
            <a:off x="18830391" y="10348138"/>
            <a:ext cx="494946" cy="58205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6" name="Straight Arrow Connector 98"/>
          <p:cNvCxnSpPr>
            <a:cxnSpLocks noChangeShapeType="1"/>
          </p:cNvCxnSpPr>
          <p:nvPr/>
        </p:nvCxnSpPr>
        <p:spPr bwMode="auto">
          <a:xfrm>
            <a:off x="11469935" y="13233796"/>
            <a:ext cx="779177" cy="3715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7" name="Straight Arrow Connector 99"/>
          <p:cNvCxnSpPr>
            <a:cxnSpLocks noChangeShapeType="1"/>
          </p:cNvCxnSpPr>
          <p:nvPr/>
        </p:nvCxnSpPr>
        <p:spPr bwMode="auto">
          <a:xfrm>
            <a:off x="14133177" y="13149149"/>
            <a:ext cx="970293" cy="46234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Straight Connector 58"/>
          <p:cNvCxnSpPr/>
          <p:nvPr/>
        </p:nvCxnSpPr>
        <p:spPr bwMode="auto">
          <a:xfrm>
            <a:off x="17218639" y="5888832"/>
            <a:ext cx="147114" cy="27080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stCxn id="50" idx="1"/>
            <a:endCxn id="33" idx="0"/>
          </p:cNvCxnSpPr>
          <p:nvPr/>
        </p:nvCxnSpPr>
        <p:spPr bwMode="auto">
          <a:xfrm flipH="1">
            <a:off x="13158850" y="5430444"/>
            <a:ext cx="3645688" cy="5944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Arrow Connector 115"/>
          <p:cNvCxnSpPr/>
          <p:nvPr/>
        </p:nvCxnSpPr>
        <p:spPr>
          <a:xfrm>
            <a:off x="6397845" y="4217033"/>
            <a:ext cx="3780788" cy="57802"/>
          </a:xfrm>
          <a:prstGeom prst="straightConnector1">
            <a:avLst/>
          </a:prstGeom>
          <a:ln>
            <a:tailEnd type="triangle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8" idx="3"/>
            <a:endCxn id="12" idx="1"/>
          </p:cNvCxnSpPr>
          <p:nvPr/>
        </p:nvCxnSpPr>
        <p:spPr>
          <a:xfrm>
            <a:off x="7615588" y="4668349"/>
            <a:ext cx="1410220" cy="1628290"/>
          </a:xfrm>
          <a:prstGeom prst="straightConnector1">
            <a:avLst/>
          </a:prstGeom>
          <a:ln>
            <a:tailEnd type="triangle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372" name="Straight Arrow Connector 14360"/>
          <p:cNvCxnSpPr>
            <a:cxnSpLocks noChangeShapeType="1"/>
          </p:cNvCxnSpPr>
          <p:nvPr/>
        </p:nvCxnSpPr>
        <p:spPr bwMode="auto">
          <a:xfrm>
            <a:off x="3163145" y="5034679"/>
            <a:ext cx="85327" cy="43757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73" name="Straight Arrow Connector 14360"/>
          <p:cNvCxnSpPr>
            <a:cxnSpLocks noChangeShapeType="1"/>
            <a:endCxn id="75" idx="0"/>
          </p:cNvCxnSpPr>
          <p:nvPr/>
        </p:nvCxnSpPr>
        <p:spPr bwMode="auto">
          <a:xfrm flipH="1">
            <a:off x="3328561" y="4992683"/>
            <a:ext cx="426432" cy="132707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74" name="Straight Arrow Connector 14360"/>
          <p:cNvCxnSpPr>
            <a:cxnSpLocks noChangeShapeType="1"/>
            <a:stCxn id="5" idx="2"/>
            <a:endCxn id="78" idx="0"/>
          </p:cNvCxnSpPr>
          <p:nvPr/>
        </p:nvCxnSpPr>
        <p:spPr bwMode="auto">
          <a:xfrm flipH="1">
            <a:off x="4063411" y="5176061"/>
            <a:ext cx="631596" cy="202938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75" name="Straight Arrow Connector 14360"/>
          <p:cNvCxnSpPr>
            <a:cxnSpLocks noChangeShapeType="1"/>
            <a:endCxn id="86" idx="0"/>
          </p:cNvCxnSpPr>
          <p:nvPr/>
        </p:nvCxnSpPr>
        <p:spPr bwMode="auto">
          <a:xfrm>
            <a:off x="4471672" y="5028949"/>
            <a:ext cx="1416418" cy="295165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" name="Rectangle 70"/>
          <p:cNvSpPr/>
          <p:nvPr/>
        </p:nvSpPr>
        <p:spPr bwMode="auto">
          <a:xfrm>
            <a:off x="914400" y="5442518"/>
            <a:ext cx="3260545" cy="602696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HP Simplified" pitchFamily="34" charset="0"/>
                <a:cs typeface="HP Simplified" pitchFamily="34" charset="0"/>
              </a:rPr>
              <a:t>Session Service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HP Simplified" pitchFamily="34" charset="0"/>
              <a:cs typeface="HP Simplified" pitchFamily="3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1625495" y="6319758"/>
            <a:ext cx="3406132" cy="602696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HP Simplified" pitchFamily="34" charset="0"/>
                <a:cs typeface="HP Simplified" pitchFamily="34" charset="0"/>
              </a:rPr>
              <a:t>Account Service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HP Simplified" pitchFamily="34" charset="0"/>
              <a:cs typeface="HP Simplified" pitchFamily="34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2477735" y="7205450"/>
            <a:ext cx="3171353" cy="602696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HP Simplified" pitchFamily="34" charset="0"/>
                <a:cs typeface="HP Simplified" pitchFamily="34" charset="0"/>
              </a:rPr>
              <a:t>JSON Schemas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HP Simplified" pitchFamily="34" charset="0"/>
              <a:cs typeface="HP Simplified" pitchFamily="34" charset="0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4374313" y="7980608"/>
            <a:ext cx="3027554" cy="602696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HP Simplified" pitchFamily="34" charset="0"/>
                <a:cs typeface="HP Simplified" pitchFamily="34" charset="0"/>
              </a:rPr>
              <a:t>Event Service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HP Simplified" pitchFamily="34" charset="0"/>
              <a:cs typeface="HP Simplifi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507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Redfish and OCP Topics</a:t>
            </a:r>
            <a:endParaRPr dirty="0"/>
          </a:p>
        </p:txBody>
      </p:sp>
      <p:sp>
        <p:nvSpPr>
          <p:cNvPr id="127" name="Shape 127"/>
          <p:cNvSpPr>
            <a:spLocks noGrp="1"/>
          </p:cNvSpPr>
          <p:nvPr>
            <p:ph type="body" idx="15"/>
          </p:nvPr>
        </p:nvSpPr>
        <p:spPr>
          <a:xfrm>
            <a:off x="1525885" y="11079361"/>
            <a:ext cx="20154901" cy="198823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 sz="5400" spc="-53">
                <a:solidFill>
                  <a:srgbClr val="FFFFFF"/>
                </a:solidFill>
                <a:latin typeface="Berthold Akzidenz Grotesk BE Bold"/>
                <a:ea typeface="Berthold Akzidenz Grotesk BE Bold"/>
                <a:cs typeface="Berthold Akzidenz Grotesk BE Bold"/>
                <a:sym typeface="Berthold Akzidenz Grotesk BE Bold"/>
              </a:defRPr>
            </a:pPr>
            <a:r>
              <a:rPr lang="en-US" dirty="0" smtClean="0"/>
              <a:t>Jeff Autor</a:t>
            </a:r>
            <a:endParaRPr dirty="0"/>
          </a:p>
          <a:p>
            <a:pPr marL="0" indent="0">
              <a:spcBef>
                <a:spcPts val="0"/>
              </a:spcBef>
              <a:buClrTx/>
              <a:buSzTx/>
              <a:buNone/>
              <a:defRPr sz="4200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dirty="0" smtClean="0"/>
              <a:t>Co-Chair, DMTF SPMF</a:t>
            </a:r>
          </a:p>
          <a:p>
            <a:pPr marL="0" indent="0">
              <a:spcBef>
                <a:spcPts val="0"/>
              </a:spcBef>
              <a:buClrTx/>
              <a:buSzTx/>
              <a:buNone/>
              <a:defRPr sz="4200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dirty="0" smtClean="0"/>
              <a:t>Distinguished Technologist, Hewlett Packard Enterprise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85900" y="1123950"/>
            <a:ext cx="21412200" cy="1123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191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90" baseline="0">
                <a:ln>
                  <a:noFill/>
                </a:ln>
                <a:solidFill>
                  <a:srgbClr val="606060"/>
                </a:solidFill>
                <a:uFillTx/>
                <a:latin typeface="+mj-lt"/>
                <a:ea typeface="+mj-ea"/>
                <a:cs typeface="+mj-cs"/>
                <a:sym typeface="Vista Sans OT Medium"/>
              </a:defRPr>
            </a:lvl1pPr>
            <a:lvl2pPr marL="0" marR="0" indent="228600" algn="l" defTabSz="8191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90" baseline="0">
                <a:ln>
                  <a:noFill/>
                </a:ln>
                <a:solidFill>
                  <a:srgbClr val="606060"/>
                </a:solidFill>
                <a:uFillTx/>
                <a:latin typeface="+mj-lt"/>
                <a:ea typeface="+mj-ea"/>
                <a:cs typeface="+mj-cs"/>
                <a:sym typeface="Vista Sans OT Medium"/>
              </a:defRPr>
            </a:lvl2pPr>
            <a:lvl3pPr marL="0" marR="0" indent="457200" algn="l" defTabSz="8191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90" baseline="0">
                <a:ln>
                  <a:noFill/>
                </a:ln>
                <a:solidFill>
                  <a:srgbClr val="606060"/>
                </a:solidFill>
                <a:uFillTx/>
                <a:latin typeface="+mj-lt"/>
                <a:ea typeface="+mj-ea"/>
                <a:cs typeface="+mj-cs"/>
                <a:sym typeface="Vista Sans OT Medium"/>
              </a:defRPr>
            </a:lvl3pPr>
            <a:lvl4pPr marL="0" marR="0" indent="685800" algn="l" defTabSz="8191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90" baseline="0">
                <a:ln>
                  <a:noFill/>
                </a:ln>
                <a:solidFill>
                  <a:srgbClr val="606060"/>
                </a:solidFill>
                <a:uFillTx/>
                <a:latin typeface="+mj-lt"/>
                <a:ea typeface="+mj-ea"/>
                <a:cs typeface="+mj-cs"/>
                <a:sym typeface="Vista Sans OT Medium"/>
              </a:defRPr>
            </a:lvl4pPr>
            <a:lvl5pPr marL="0" marR="0" indent="914400" algn="l" defTabSz="8191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90" baseline="0">
                <a:ln>
                  <a:noFill/>
                </a:ln>
                <a:solidFill>
                  <a:srgbClr val="606060"/>
                </a:solidFill>
                <a:uFillTx/>
                <a:latin typeface="+mj-lt"/>
                <a:ea typeface="+mj-ea"/>
                <a:cs typeface="+mj-cs"/>
                <a:sym typeface="Vista Sans OT Medium"/>
              </a:defRPr>
            </a:lvl5pPr>
            <a:lvl6pPr marL="0" marR="0" indent="1143000" algn="l" defTabSz="8191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90" baseline="0">
                <a:ln>
                  <a:noFill/>
                </a:ln>
                <a:solidFill>
                  <a:srgbClr val="606060"/>
                </a:solidFill>
                <a:uFillTx/>
                <a:latin typeface="+mj-lt"/>
                <a:ea typeface="+mj-ea"/>
                <a:cs typeface="+mj-cs"/>
                <a:sym typeface="Vista Sans OT Medium"/>
              </a:defRPr>
            </a:lvl6pPr>
            <a:lvl7pPr marL="0" marR="0" indent="1371600" algn="l" defTabSz="8191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90" baseline="0">
                <a:ln>
                  <a:noFill/>
                </a:ln>
                <a:solidFill>
                  <a:srgbClr val="606060"/>
                </a:solidFill>
                <a:uFillTx/>
                <a:latin typeface="+mj-lt"/>
                <a:ea typeface="+mj-ea"/>
                <a:cs typeface="+mj-cs"/>
                <a:sym typeface="Vista Sans OT Medium"/>
              </a:defRPr>
            </a:lvl7pPr>
            <a:lvl8pPr marL="0" marR="0" indent="1600200" algn="l" defTabSz="8191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90" baseline="0">
                <a:ln>
                  <a:noFill/>
                </a:ln>
                <a:solidFill>
                  <a:srgbClr val="606060"/>
                </a:solidFill>
                <a:uFillTx/>
                <a:latin typeface="+mj-lt"/>
                <a:ea typeface="+mj-ea"/>
                <a:cs typeface="+mj-cs"/>
                <a:sym typeface="Vista Sans OT Medium"/>
              </a:defRPr>
            </a:lvl8pPr>
            <a:lvl9pPr marL="0" marR="0" indent="1828800" algn="l" defTabSz="8191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-90" baseline="0">
                <a:ln>
                  <a:noFill/>
                </a:ln>
                <a:solidFill>
                  <a:srgbClr val="606060"/>
                </a:solidFill>
                <a:uFillTx/>
                <a:latin typeface="+mj-lt"/>
                <a:ea typeface="+mj-ea"/>
                <a:cs typeface="+mj-cs"/>
                <a:sym typeface="Vista Sans OT Medium"/>
              </a:defRPr>
            </a:lvl9pPr>
          </a:lstStyle>
          <a:p>
            <a:pPr hangingPunct="1"/>
            <a:r>
              <a:rPr lang="en-US" altLang="en-US" dirty="0" smtClean="0"/>
              <a:t>Disclaimer</a:t>
            </a:r>
            <a:endParaRPr lang="en-US" alt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85900" y="2724150"/>
            <a:ext cx="21412200" cy="10058400"/>
          </a:xfrm>
          <a:prstGeom prst="rect">
            <a:avLst/>
          </a:prstGeom>
        </p:spPr>
        <p:txBody>
          <a:bodyPr/>
          <a:lstStyle>
            <a:lvl1pPr marL="322067" marR="0" indent="-322067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6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600016" marR="0" indent="-35871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6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785349" marR="0" indent="-277349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54999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1040211" marR="0" indent="-285703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1410739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1668935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1927130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2185326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2443522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450850" indent="-450850" hangingPunct="1">
              <a:lnSpc>
                <a:spcPct val="85000"/>
              </a:lnSpc>
              <a:defRPr/>
            </a:pPr>
            <a:r>
              <a:rPr lang="en-US" dirty="0" smtClean="0"/>
              <a:t>The information in this presentation represents a snapshot of work in progress within the DMTF.  </a:t>
            </a:r>
          </a:p>
          <a:p>
            <a:pPr marL="450850" indent="-450850" hangingPunct="1">
              <a:lnSpc>
                <a:spcPct val="85000"/>
              </a:lnSpc>
              <a:spcBef>
                <a:spcPts val="2400"/>
              </a:spcBef>
              <a:defRPr/>
            </a:pPr>
            <a:r>
              <a:rPr lang="en-US" dirty="0" smtClean="0"/>
              <a:t>This information is subject to change without notice.  The standard specifications remain the normative reference for all information.  </a:t>
            </a:r>
          </a:p>
          <a:p>
            <a:pPr marL="450850" indent="-450850" hangingPunct="1">
              <a:lnSpc>
                <a:spcPct val="85000"/>
              </a:lnSpc>
              <a:spcBef>
                <a:spcPts val="2400"/>
              </a:spcBef>
              <a:defRPr/>
            </a:pPr>
            <a:r>
              <a:rPr lang="en-US" dirty="0" smtClean="0"/>
              <a:t>For additional information, see the Distributed Management Task Force (DMTF) website. </a:t>
            </a:r>
          </a:p>
          <a:p>
            <a:pPr marL="0" indent="0" hangingPunct="1"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2581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Scalable Platforms Management Forum</a:t>
            </a:r>
          </a:p>
        </p:txBody>
      </p:sp>
      <p:sp>
        <p:nvSpPr>
          <p:cNvPr id="3" name="Rectangle 2"/>
          <p:cNvSpPr/>
          <p:nvPr/>
        </p:nvSpPr>
        <p:spPr>
          <a:xfrm>
            <a:off x="1485901" y="3318569"/>
            <a:ext cx="21765986" cy="1076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9150" hangingPunct="1">
              <a:lnSpc>
                <a:spcPct val="85000"/>
              </a:lnSpc>
              <a:spcBef>
                <a:spcPts val="2400"/>
              </a:spcBef>
              <a:buClr>
                <a:srgbClr val="8EC04F"/>
              </a:buClr>
              <a:buSzPct val="65000"/>
              <a:defRPr/>
            </a:pPr>
            <a:r>
              <a:rPr lang="en-US" altLang="en-US" sz="4800" spc="-59" dirty="0">
                <a:solidFill>
                  <a:srgbClr val="606060"/>
                </a:solidFill>
              </a:rPr>
              <a:t>Created in September 2014 – now 22 member companies</a:t>
            </a:r>
          </a:p>
          <a:p>
            <a:pPr defTabSz="819150" hangingPunct="1">
              <a:lnSpc>
                <a:spcPct val="85000"/>
              </a:lnSpc>
              <a:spcBef>
                <a:spcPts val="2400"/>
              </a:spcBef>
              <a:buClr>
                <a:srgbClr val="8EC04F"/>
              </a:buClr>
              <a:buSzPct val="65000"/>
              <a:defRPr/>
            </a:pPr>
            <a:r>
              <a:rPr lang="en-US" altLang="en-US" sz="4800" spc="-59" dirty="0">
                <a:solidFill>
                  <a:srgbClr val="606060"/>
                </a:solidFill>
              </a:rPr>
              <a:t>Co-Chairs: Jeff Autor (HPE), Paul Vancil (Dell)</a:t>
            </a:r>
          </a:p>
          <a:p>
            <a:pPr defTabSz="819150" hangingPunct="1">
              <a:lnSpc>
                <a:spcPct val="85000"/>
              </a:lnSpc>
              <a:spcBef>
                <a:spcPts val="2400"/>
              </a:spcBef>
              <a:buClr>
                <a:srgbClr val="8EC04F"/>
              </a:buClr>
              <a:buSzPct val="65000"/>
              <a:defRPr/>
            </a:pPr>
            <a:r>
              <a:rPr lang="en-US" altLang="en-US" sz="4800" spc="-59" dirty="0">
                <a:solidFill>
                  <a:srgbClr val="606060"/>
                </a:solidFill>
              </a:rPr>
              <a:t>Promoters: Broadcom Limited, Dell, EMC, Emerson, Hewlett Packard Enterprise, Intel, Lenovo, Microsoft, </a:t>
            </a:r>
            <a:r>
              <a:rPr lang="en-US" altLang="en-US" sz="4800" spc="-59" dirty="0" err="1">
                <a:solidFill>
                  <a:srgbClr val="606060"/>
                </a:solidFill>
              </a:rPr>
              <a:t>Supermicro</a:t>
            </a:r>
            <a:r>
              <a:rPr lang="en-US" altLang="en-US" sz="4800" spc="-59" dirty="0">
                <a:solidFill>
                  <a:srgbClr val="606060"/>
                </a:solidFill>
              </a:rPr>
              <a:t>, VMWare</a:t>
            </a:r>
          </a:p>
          <a:p>
            <a:pPr defTabSz="819150" hangingPunct="1">
              <a:lnSpc>
                <a:spcPct val="85000"/>
              </a:lnSpc>
              <a:spcBef>
                <a:spcPts val="2400"/>
              </a:spcBef>
              <a:buClr>
                <a:srgbClr val="8EC04F"/>
              </a:buClr>
              <a:buSzPct val="65000"/>
              <a:defRPr/>
            </a:pPr>
            <a:r>
              <a:rPr lang="en-US" altLang="en-US" sz="4800" spc="-59" dirty="0">
                <a:solidFill>
                  <a:srgbClr val="606060"/>
                </a:solidFill>
              </a:rPr>
              <a:t>Supporters: AMI, Fujitsu, HGST, Huawei, IBM, </a:t>
            </a:r>
            <a:r>
              <a:rPr lang="en-US" altLang="en-US" sz="4800" spc="-59" dirty="0" err="1">
                <a:solidFill>
                  <a:srgbClr val="606060"/>
                </a:solidFill>
              </a:rPr>
              <a:t>Insyde</a:t>
            </a:r>
            <a:r>
              <a:rPr lang="en-US" altLang="en-US" sz="4800" spc="-59" dirty="0">
                <a:solidFill>
                  <a:srgbClr val="606060"/>
                </a:solidFill>
              </a:rPr>
              <a:t> Software, </a:t>
            </a:r>
            <a:r>
              <a:rPr lang="en-US" altLang="en-US" sz="4800" spc="-59" dirty="0" err="1">
                <a:solidFill>
                  <a:srgbClr val="606060"/>
                </a:solidFill>
              </a:rPr>
              <a:t>Mellanox</a:t>
            </a:r>
            <a:r>
              <a:rPr lang="en-US" altLang="en-US" sz="4800" spc="-59" dirty="0">
                <a:solidFill>
                  <a:srgbClr val="606060"/>
                </a:solidFill>
              </a:rPr>
              <a:t>, NetApp, Oracle, </a:t>
            </a:r>
            <a:r>
              <a:rPr lang="en-US" altLang="en-US" sz="4800" spc="-59" dirty="0" err="1">
                <a:solidFill>
                  <a:srgbClr val="606060"/>
                </a:solidFill>
              </a:rPr>
              <a:t>Microsemi</a:t>
            </a:r>
            <a:r>
              <a:rPr lang="en-US" altLang="en-US" sz="4800" spc="-59" dirty="0">
                <a:solidFill>
                  <a:srgbClr val="606060"/>
                </a:solidFill>
              </a:rPr>
              <a:t>, Qualcomm, Seagate</a:t>
            </a:r>
          </a:p>
          <a:p>
            <a:pPr defTabSz="819150" hangingPunct="1">
              <a:lnSpc>
                <a:spcPct val="85000"/>
              </a:lnSpc>
              <a:spcBef>
                <a:spcPts val="2400"/>
              </a:spcBef>
              <a:buClr>
                <a:srgbClr val="8EC04F"/>
              </a:buClr>
              <a:buSzPct val="65000"/>
              <a:defRPr/>
            </a:pPr>
            <a:r>
              <a:rPr lang="en-US" altLang="en-US" sz="4000" spc="-59" dirty="0">
                <a:solidFill>
                  <a:srgbClr val="606060"/>
                </a:solidFill>
              </a:rPr>
              <a:t>Charter: </a:t>
            </a:r>
            <a:r>
              <a:rPr lang="en-GB" sz="4000" i="1" spc="-59" dirty="0">
                <a:solidFill>
                  <a:srgbClr val="606060"/>
                </a:solidFill>
              </a:rPr>
              <a:t>Create and publish an open industry-standard specification and schema that meets the expectations of Cloud and Web-based IT professionals for scalable platform hardware management utilizing existing tool chains as well as being usable by personnel with minimal experience. </a:t>
            </a:r>
            <a:endParaRPr lang="en-US" sz="4000" i="1" spc="-59" dirty="0">
              <a:solidFill>
                <a:srgbClr val="606060"/>
              </a:solidFill>
            </a:endParaRPr>
          </a:p>
          <a:p>
            <a:pPr defTabSz="819150" hangingPunct="1">
              <a:lnSpc>
                <a:spcPct val="85000"/>
              </a:lnSpc>
              <a:spcBef>
                <a:spcPts val="2400"/>
              </a:spcBef>
              <a:buClr>
                <a:srgbClr val="8EC04F"/>
              </a:buClr>
              <a:buSzPct val="65000"/>
              <a:defRPr/>
            </a:pPr>
            <a:r>
              <a:rPr lang="en-US" altLang="en-US" sz="4800" spc="-59" dirty="0">
                <a:solidFill>
                  <a:srgbClr val="606060"/>
                </a:solidFill>
              </a:rPr>
              <a:t>Alliance Partnerships</a:t>
            </a:r>
          </a:p>
          <a:p>
            <a:pPr marL="857250" lvl="8" indent="-857250" defTabSz="819150" hangingPunct="1">
              <a:lnSpc>
                <a:spcPct val="85000"/>
              </a:lnSpc>
              <a:spcBef>
                <a:spcPts val="2400"/>
              </a:spcBef>
              <a:buClr>
                <a:srgbClr val="8EC04F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US" altLang="en-US" sz="4400" spc="-59" dirty="0" err="1">
                <a:solidFill>
                  <a:srgbClr val="606060"/>
                </a:solidFill>
              </a:rPr>
              <a:t>OpenCompute</a:t>
            </a:r>
            <a:r>
              <a:rPr lang="en-US" altLang="en-US" sz="4400" spc="-59" dirty="0">
                <a:solidFill>
                  <a:srgbClr val="606060"/>
                </a:solidFill>
              </a:rPr>
              <a:t> Project</a:t>
            </a:r>
          </a:p>
          <a:p>
            <a:pPr marL="857250" lvl="8" indent="-857250" defTabSz="819150" hangingPunct="1">
              <a:lnSpc>
                <a:spcPct val="85000"/>
              </a:lnSpc>
              <a:spcBef>
                <a:spcPts val="2400"/>
              </a:spcBef>
              <a:buClr>
                <a:srgbClr val="8EC04F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US" altLang="en-US" sz="4400" spc="-59" dirty="0">
                <a:solidFill>
                  <a:srgbClr val="606060"/>
                </a:solidFill>
              </a:rPr>
              <a:t>UEFI - Collaborating on Firmware Update and Host Interface work</a:t>
            </a:r>
          </a:p>
          <a:p>
            <a:pPr marL="857250" lvl="8" indent="-857250" defTabSz="819150" hangingPunct="1">
              <a:lnSpc>
                <a:spcPct val="85000"/>
              </a:lnSpc>
              <a:spcBef>
                <a:spcPts val="2400"/>
              </a:spcBef>
              <a:buClr>
                <a:srgbClr val="8EC04F"/>
              </a:buClr>
              <a:buSzPct val="65000"/>
              <a:buFont typeface="Arial" panose="020B0604020202020204" pitchFamily="34" charset="0"/>
              <a:buChar char="•"/>
              <a:defRPr/>
            </a:pPr>
            <a:r>
              <a:rPr lang="en-US" altLang="en-US" sz="4400" spc="-59" dirty="0">
                <a:solidFill>
                  <a:srgbClr val="606060"/>
                </a:solidFill>
              </a:rPr>
              <a:t>SNIA – Collaborating on Storage modeling / alignment between SSM and Redfish</a:t>
            </a:r>
          </a:p>
        </p:txBody>
      </p:sp>
    </p:spTree>
    <p:extLst>
      <p:ext uri="{BB962C8B-B14F-4D97-AF65-F5344CB8AC3E}">
        <p14:creationId xmlns:p14="http://schemas.microsoft.com/office/powerpoint/2010/main" val="41252399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Redfish Specification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85900" y="3363686"/>
            <a:ext cx="13764986" cy="9418864"/>
          </a:xfrm>
        </p:spPr>
        <p:txBody>
          <a:bodyPr/>
          <a:lstStyle/>
          <a:p>
            <a:pPr>
              <a:defRPr/>
            </a:pPr>
            <a:r>
              <a:rPr lang="en-US" altLang="en-US" sz="5400" dirty="0"/>
              <a:t>RESTful interface over HTTPS in JSON format based on OData v4</a:t>
            </a:r>
          </a:p>
          <a:p>
            <a:pPr>
              <a:defRPr/>
            </a:pPr>
            <a:r>
              <a:rPr lang="en-US" altLang="en-US" sz="5400" dirty="0"/>
              <a:t>Usable by client applications and browser-based GUIs </a:t>
            </a:r>
          </a:p>
          <a:p>
            <a:pPr>
              <a:defRPr/>
            </a:pPr>
            <a:r>
              <a:rPr lang="en-US" altLang="en-US" sz="5400" dirty="0"/>
              <a:t>A secure, multi-node capable replacement for previous interfaces</a:t>
            </a:r>
          </a:p>
          <a:p>
            <a:pPr>
              <a:defRPr/>
            </a:pPr>
            <a:r>
              <a:rPr lang="en-US" altLang="en-US" sz="5400" dirty="0"/>
              <a:t>Schema-backed human-readable output</a:t>
            </a:r>
          </a:p>
          <a:p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201" y="2724150"/>
            <a:ext cx="7591938" cy="5349786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1485900" y="10058400"/>
            <a:ext cx="19643271" cy="365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322067" marR="0" indent="-322067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6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600016" marR="0" indent="-358716" algn="l" defTabSz="819150" latinLnBrk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Pct val="6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766859" marR="0" indent="-258859" algn="l" defTabSz="81915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54999"/>
              <a:buFontTx/>
              <a:buChar char="▪"/>
              <a:tabLst/>
              <a:defRPr sz="5600" b="0" i="0" u="none" strike="noStrike" cap="none" spc="-56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1021164" marR="0" indent="-266656" algn="l" defTabSz="81915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45000"/>
              <a:buFontTx/>
              <a:buChar char="▪"/>
              <a:tabLst/>
              <a:defRPr sz="5600" b="0" i="0" u="none" strike="noStrike" cap="none" spc="-56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1264793" marR="0" indent="-252089" algn="l" defTabSz="81915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45000"/>
              <a:buFontTx/>
              <a:buChar char="▪"/>
              <a:tabLst/>
              <a:defRPr sz="3800" b="0" i="0" u="none" strike="noStrike" cap="none" spc="-38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1668935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1927130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2185326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2443522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hangingPunct="1">
              <a:defRPr/>
            </a:pPr>
            <a:r>
              <a:rPr lang="en-US" altLang="en-US" sz="5400" dirty="0" smtClean="0"/>
              <a:t>Covers popular use cases and customer requirements</a:t>
            </a:r>
          </a:p>
          <a:p>
            <a:pPr hangingPunct="1">
              <a:defRPr/>
            </a:pPr>
            <a:r>
              <a:rPr lang="en-US" altLang="en-US" sz="5400" dirty="0" smtClean="0"/>
              <a:t>Intended to meet OCP Remote Machine Management requirements</a:t>
            </a:r>
          </a:p>
          <a:p>
            <a:pPr hangingPunct="1"/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7467211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Redfish v1.0 Specification &amp; Schema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altLang="en-US" sz="4000" b="1" dirty="0"/>
              <a:t>Retrieve “IPMI class” data</a:t>
            </a:r>
          </a:p>
          <a:p>
            <a:pPr>
              <a:defRPr/>
            </a:pPr>
            <a:r>
              <a:rPr lang="en-US" altLang="en-US" sz="4000" dirty="0"/>
              <a:t>Basic server identification and asset info</a:t>
            </a:r>
          </a:p>
          <a:p>
            <a:pPr>
              <a:defRPr/>
            </a:pPr>
            <a:r>
              <a:rPr lang="en-US" altLang="en-US" sz="4000" dirty="0"/>
              <a:t>Health state</a:t>
            </a:r>
          </a:p>
          <a:p>
            <a:pPr>
              <a:defRPr/>
            </a:pPr>
            <a:r>
              <a:rPr lang="en-US" altLang="en-US" sz="4000" dirty="0"/>
              <a:t>Temperature sensors and fans</a:t>
            </a:r>
          </a:p>
          <a:p>
            <a:pPr>
              <a:defRPr/>
            </a:pPr>
            <a:r>
              <a:rPr lang="en-US" altLang="en-US" sz="4000" dirty="0"/>
              <a:t>Power supply, power consumption and thresholds</a:t>
            </a:r>
          </a:p>
          <a:p>
            <a:pPr marL="0" lvl="1" indent="0">
              <a:spcBef>
                <a:spcPts val="2800"/>
              </a:spcBef>
              <a:buClr>
                <a:srgbClr val="8EC04F"/>
              </a:buClr>
              <a:buNone/>
              <a:defRPr/>
            </a:pPr>
            <a:r>
              <a:rPr lang="en-US" altLang="en-US" sz="4000" b="1" dirty="0"/>
              <a:t>Discovery</a:t>
            </a:r>
          </a:p>
          <a:p>
            <a:pPr marL="322067" lvl="1" indent="-322067">
              <a:spcBef>
                <a:spcPts val="2800"/>
              </a:spcBef>
              <a:buClr>
                <a:srgbClr val="8EC04F"/>
              </a:buClr>
              <a:defRPr/>
            </a:pPr>
            <a:r>
              <a:rPr lang="en-US" altLang="en-US" sz="4000" dirty="0"/>
              <a:t>Service endpoint (network-based discovery)</a:t>
            </a:r>
          </a:p>
          <a:p>
            <a:pPr marL="322067" lvl="1" indent="-322067">
              <a:spcBef>
                <a:spcPts val="2800"/>
              </a:spcBef>
              <a:buClr>
                <a:srgbClr val="8EC04F"/>
              </a:buClr>
              <a:defRPr/>
            </a:pPr>
            <a:r>
              <a:rPr lang="en-US" altLang="en-US" sz="4000" dirty="0"/>
              <a:t>System topology (rack/chassis/server/node)</a:t>
            </a:r>
          </a:p>
          <a:p>
            <a:pPr marL="0" lvl="1" indent="0">
              <a:spcBef>
                <a:spcPts val="2800"/>
              </a:spcBef>
              <a:buClr>
                <a:srgbClr val="8EC04F"/>
              </a:buClr>
              <a:buNone/>
              <a:defRPr/>
            </a:pPr>
            <a:r>
              <a:rPr lang="en-US" altLang="en-US" sz="4000" b="1" dirty="0"/>
              <a:t>Basic I/O infrastructure data</a:t>
            </a:r>
          </a:p>
          <a:p>
            <a:pPr marL="322067" lvl="1" indent="-322067">
              <a:spcBef>
                <a:spcPts val="2800"/>
              </a:spcBef>
              <a:buClr>
                <a:srgbClr val="8EC04F"/>
              </a:buClr>
              <a:defRPr/>
            </a:pPr>
            <a:r>
              <a:rPr lang="en-US" altLang="en-US" sz="4000" dirty="0"/>
              <a:t>Host NIC MAC address(</a:t>
            </a:r>
            <a:r>
              <a:rPr lang="en-US" altLang="en-US" sz="4000" dirty="0" err="1"/>
              <a:t>es</a:t>
            </a:r>
            <a:r>
              <a:rPr lang="en-US" altLang="en-US" sz="4000" dirty="0"/>
              <a:t>) for LOM devices</a:t>
            </a:r>
          </a:p>
          <a:p>
            <a:pPr marL="322067" lvl="1" indent="-322067">
              <a:spcBef>
                <a:spcPts val="2800"/>
              </a:spcBef>
              <a:buClr>
                <a:srgbClr val="8EC04F"/>
              </a:buClr>
              <a:defRPr/>
            </a:pPr>
            <a:r>
              <a:rPr lang="en-US" altLang="en-US" sz="4000" dirty="0"/>
              <a:t>Simple hard drive status / fault reporting</a:t>
            </a:r>
          </a:p>
          <a:p>
            <a:pPr marL="0" lvl="1" indent="0">
              <a:spcBef>
                <a:spcPts val="2800"/>
              </a:spcBef>
              <a:buClr>
                <a:srgbClr val="8EC04F"/>
              </a:buClr>
              <a:buNone/>
              <a:defRPr/>
            </a:pPr>
            <a:r>
              <a:rPr lang="en-US" altLang="en-US" sz="4000" b="1" dirty="0"/>
              <a:t>Security</a:t>
            </a:r>
          </a:p>
          <a:p>
            <a:pPr marL="322067" lvl="1" indent="-322067">
              <a:spcBef>
                <a:spcPts val="2800"/>
              </a:spcBef>
              <a:buClr>
                <a:srgbClr val="8EC04F"/>
              </a:buClr>
              <a:defRPr/>
            </a:pPr>
            <a:r>
              <a:rPr lang="en-US" altLang="en-US" sz="4000" dirty="0"/>
              <a:t>Session-based, leverages HTTPS</a:t>
            </a:r>
          </a:p>
          <a:p>
            <a:pPr marL="0" indent="0"/>
            <a:endParaRPr lang="en-US" altLang="en-US" sz="3600" dirty="0"/>
          </a:p>
          <a:p>
            <a:pPr marL="0" lvl="1" indent="0">
              <a:buFont typeface="Arial" panose="020B0604020202020204" pitchFamily="34" charset="0"/>
              <a:buChar char="•"/>
            </a:pPr>
            <a:endParaRPr lang="en-US" altLang="en-US" sz="2800" b="1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Char char="•"/>
            </a:pPr>
            <a:endParaRPr lang="en-US" altLang="en-US" sz="3200" dirty="0"/>
          </a:p>
          <a:p>
            <a:pPr marL="0" indent="0"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2572999" y="2724150"/>
            <a:ext cx="10874829" cy="11775621"/>
          </a:xfrm>
        </p:spPr>
        <p:txBody>
          <a:bodyPr/>
          <a:lstStyle/>
          <a:p>
            <a:pPr marL="0" lvl="1" indent="0">
              <a:spcBef>
                <a:spcPts val="2800"/>
              </a:spcBef>
              <a:buClr>
                <a:srgbClr val="8EC04F"/>
              </a:buClr>
              <a:buNone/>
              <a:defRPr/>
            </a:pPr>
            <a:r>
              <a:rPr lang="en-US" sz="4000" b="1" dirty="0"/>
              <a:t>Perform Common Actions</a:t>
            </a:r>
          </a:p>
          <a:p>
            <a:pPr>
              <a:defRPr/>
            </a:pPr>
            <a:r>
              <a:rPr lang="en-US" sz="4000" dirty="0"/>
              <a:t>Reboot / power cycle server</a:t>
            </a:r>
          </a:p>
          <a:p>
            <a:pPr>
              <a:defRPr/>
            </a:pPr>
            <a:r>
              <a:rPr lang="en-US" sz="4000" dirty="0"/>
              <a:t>Change boot order / device</a:t>
            </a:r>
          </a:p>
          <a:p>
            <a:pPr>
              <a:defRPr/>
            </a:pPr>
            <a:r>
              <a:rPr lang="en-US" sz="4000" dirty="0"/>
              <a:t>Set power thresholds</a:t>
            </a:r>
          </a:p>
          <a:p>
            <a:pPr marL="322067" lvl="1" indent="-322067">
              <a:spcBef>
                <a:spcPts val="2800"/>
              </a:spcBef>
              <a:buClr>
                <a:srgbClr val="8EC04F"/>
              </a:buClr>
              <a:defRPr/>
            </a:pPr>
            <a:endParaRPr lang="en-US" sz="4000" dirty="0"/>
          </a:p>
          <a:p>
            <a:pPr marL="0" lvl="1" indent="0">
              <a:spcBef>
                <a:spcPts val="2800"/>
              </a:spcBef>
              <a:buClr>
                <a:srgbClr val="8EC04F"/>
              </a:buClr>
              <a:buNone/>
              <a:defRPr/>
            </a:pPr>
            <a:r>
              <a:rPr lang="en-US" sz="4000" b="1" dirty="0"/>
              <a:t>Access and Notification</a:t>
            </a:r>
          </a:p>
          <a:p>
            <a:pPr>
              <a:defRPr/>
            </a:pPr>
            <a:r>
              <a:rPr lang="en-US" sz="4000" dirty="0"/>
              <a:t>Serial console access via SSH</a:t>
            </a:r>
          </a:p>
          <a:p>
            <a:pPr>
              <a:defRPr/>
            </a:pPr>
            <a:r>
              <a:rPr lang="en-US" sz="4000" dirty="0"/>
              <a:t>Event notification method(s)</a:t>
            </a:r>
          </a:p>
          <a:p>
            <a:pPr>
              <a:defRPr/>
            </a:pPr>
            <a:r>
              <a:rPr lang="en-US" sz="4000" dirty="0"/>
              <a:t>Logging method(s)</a:t>
            </a:r>
          </a:p>
          <a:p>
            <a:pPr>
              <a:defRPr/>
            </a:pPr>
            <a:endParaRPr lang="en-US" sz="4000" dirty="0"/>
          </a:p>
          <a:p>
            <a:pPr marL="0" indent="0">
              <a:buNone/>
              <a:defRPr/>
            </a:pPr>
            <a:r>
              <a:rPr lang="en-US" sz="4000" b="1" dirty="0"/>
              <a:t>BMC infrastructure</a:t>
            </a:r>
          </a:p>
          <a:p>
            <a:pPr>
              <a:defRPr/>
            </a:pPr>
            <a:r>
              <a:rPr lang="en-US" sz="4000" dirty="0"/>
              <a:t>View / configure BMC network settings</a:t>
            </a:r>
          </a:p>
          <a:p>
            <a:pPr>
              <a:defRPr/>
            </a:pPr>
            <a:r>
              <a:rPr lang="en-US" sz="4000" dirty="0"/>
              <a:t>Manage local BMC user accounts</a:t>
            </a:r>
          </a:p>
          <a:p>
            <a:pPr>
              <a:buFont typeface="Times" pitchFamily="-65" charset="0"/>
              <a:buChar char="•"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885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Redfish releases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85900" y="3004456"/>
            <a:ext cx="21412200" cy="9778093"/>
          </a:xfrm>
        </p:spPr>
        <p:txBody>
          <a:bodyPr/>
          <a:lstStyle/>
          <a:p>
            <a:pPr>
              <a:defRPr/>
            </a:pPr>
            <a:r>
              <a:rPr lang="en-US" altLang="en-US" sz="4800" dirty="0"/>
              <a:t>v1.00 Released August 2015</a:t>
            </a:r>
          </a:p>
          <a:p>
            <a:pPr lvl="1">
              <a:defRPr/>
            </a:pPr>
            <a:r>
              <a:rPr lang="en-US" sz="4400" dirty="0"/>
              <a:t>Specification and Schema files</a:t>
            </a:r>
          </a:p>
          <a:p>
            <a:pPr>
              <a:defRPr/>
            </a:pPr>
            <a:r>
              <a:rPr lang="en-US" altLang="en-US" sz="4800" dirty="0"/>
              <a:t>v1.01 Errata Release November 2015</a:t>
            </a:r>
          </a:p>
          <a:p>
            <a:pPr lvl="1">
              <a:defRPr/>
            </a:pPr>
            <a:r>
              <a:rPr lang="en-US" altLang="en-US" sz="4400" dirty="0"/>
              <a:t>Clarifications to specification, corrected errors in schemas</a:t>
            </a:r>
          </a:p>
          <a:p>
            <a:pPr>
              <a:defRPr/>
            </a:pPr>
            <a:r>
              <a:rPr lang="en-US" altLang="en-US" sz="4800" dirty="0"/>
              <a:t>v1.10 Schema release November 2015</a:t>
            </a:r>
          </a:p>
          <a:p>
            <a:pPr lvl="1">
              <a:defRPr/>
            </a:pPr>
            <a:r>
              <a:rPr lang="en-US" altLang="en-US" sz="4400" dirty="0"/>
              <a:t>Additions to </a:t>
            </a:r>
            <a:r>
              <a:rPr lang="en-US" altLang="en-US" sz="4400" dirty="0" err="1"/>
              <a:t>ComputerSystem</a:t>
            </a:r>
            <a:r>
              <a:rPr lang="en-US" altLang="en-US" sz="4400" dirty="0"/>
              <a:t>, Chassis </a:t>
            </a:r>
          </a:p>
          <a:p>
            <a:pPr>
              <a:defRPr/>
            </a:pPr>
            <a:r>
              <a:rPr lang="en-US" altLang="en-US" sz="4800" dirty="0"/>
              <a:t>v1.02 Errata </a:t>
            </a:r>
            <a:r>
              <a:rPr lang="en-US" altLang="en-US" sz="4800" i="1" dirty="0"/>
              <a:t>– in Progress</a:t>
            </a:r>
          </a:p>
          <a:p>
            <a:pPr lvl="1">
              <a:defRPr/>
            </a:pPr>
            <a:r>
              <a:rPr lang="en-US" altLang="en-US" sz="4400" dirty="0"/>
              <a:t>Will correct schema naming issues (all schemas will be revised)</a:t>
            </a:r>
          </a:p>
          <a:p>
            <a:pPr lvl="1">
              <a:defRPr/>
            </a:pPr>
            <a:r>
              <a:rPr lang="en-US" altLang="en-US" sz="4400" dirty="0"/>
              <a:t>Clarifications to specification</a:t>
            </a:r>
          </a:p>
          <a:p>
            <a:pPr lvl="1">
              <a:defRPr/>
            </a:pPr>
            <a:r>
              <a:rPr lang="en-US" altLang="en-US" sz="4400" dirty="0"/>
              <a:t>Expected in Spring 2016 (March/April)</a:t>
            </a:r>
          </a:p>
          <a:p>
            <a:pPr>
              <a:defRPr/>
            </a:pPr>
            <a:r>
              <a:rPr lang="en-US" altLang="en-US" sz="4800" b="1" dirty="0"/>
              <a:t>Releases planned for Schema and Specification</a:t>
            </a:r>
          </a:p>
          <a:p>
            <a:pPr lvl="1">
              <a:defRPr/>
            </a:pPr>
            <a:r>
              <a:rPr lang="en-US" altLang="en-US" sz="4400" b="1" dirty="0"/>
              <a:t>Summer 2016  (July/August)</a:t>
            </a:r>
          </a:p>
          <a:p>
            <a:pPr lvl="1">
              <a:defRPr/>
            </a:pPr>
            <a:r>
              <a:rPr lang="en-US" altLang="en-US" sz="4400" b="1" dirty="0"/>
              <a:t>Fall 2016 (November)</a:t>
            </a:r>
          </a:p>
          <a:p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8299794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SPMF Work in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b="1" dirty="0" smtClean="0"/>
              <a:t>Significant expansion to data model coverage</a:t>
            </a:r>
          </a:p>
          <a:p>
            <a:pPr lvl="1"/>
            <a:r>
              <a:rPr lang="en-US" sz="4800" dirty="0" err="1" smtClean="0"/>
              <a:t>PCIe</a:t>
            </a:r>
            <a:r>
              <a:rPr lang="en-US" sz="4800" dirty="0" smtClean="0"/>
              <a:t> devices </a:t>
            </a:r>
          </a:p>
          <a:p>
            <a:pPr lvl="1"/>
            <a:r>
              <a:rPr lang="en-US" sz="4800" dirty="0" smtClean="0"/>
              <a:t>Storage subsystems</a:t>
            </a:r>
          </a:p>
          <a:p>
            <a:pPr lvl="1"/>
            <a:r>
              <a:rPr lang="en-US" sz="4800" dirty="0" smtClean="0"/>
              <a:t>Network Adapters / Controllers</a:t>
            </a:r>
          </a:p>
          <a:p>
            <a:pPr lvl="1"/>
            <a:r>
              <a:rPr lang="en-US" sz="4800" dirty="0" smtClean="0"/>
              <a:t>DIMM / NV-DIMM inventory</a:t>
            </a:r>
          </a:p>
          <a:p>
            <a:pPr marL="0" indent="0">
              <a:buNone/>
            </a:pPr>
            <a:r>
              <a:rPr lang="en-US" sz="4800" b="1" dirty="0" smtClean="0"/>
              <a:t>“Task Force” sub-groups created to tackle specific topics</a:t>
            </a:r>
          </a:p>
          <a:p>
            <a:pPr lvl="1"/>
            <a:r>
              <a:rPr lang="en-US" sz="4800" dirty="0" smtClean="0"/>
              <a:t>Host (OS) Interface to Redfish – working with DMTF PMCI</a:t>
            </a:r>
          </a:p>
          <a:p>
            <a:pPr lvl="1"/>
            <a:r>
              <a:rPr lang="en-US" sz="4800" dirty="0" smtClean="0"/>
              <a:t>Firmware Update – working with UEFI and DMTF PMCI</a:t>
            </a:r>
          </a:p>
          <a:p>
            <a:pPr lvl="1"/>
            <a:r>
              <a:rPr lang="en-US" sz="4800" dirty="0" smtClean="0"/>
              <a:t>Storage – working with SNIA</a:t>
            </a:r>
          </a:p>
          <a:p>
            <a:pPr lvl="1"/>
            <a:r>
              <a:rPr lang="en-US" sz="4800" dirty="0" smtClean="0"/>
              <a:t>Privilege Mapping</a:t>
            </a:r>
          </a:p>
          <a:p>
            <a:pPr marL="0" indent="0">
              <a:buNone/>
            </a:pPr>
            <a:r>
              <a:rPr lang="en-US" sz="4800" b="1" dirty="0" smtClean="0"/>
              <a:t>“Integration recipe” target for Redfish implementations</a:t>
            </a:r>
          </a:p>
          <a:p>
            <a:pPr lvl="1"/>
            <a:r>
              <a:rPr lang="en-US" sz="4800" dirty="0" smtClean="0"/>
              <a:t>Strong desire for an OCP HW Management conforming property list</a:t>
            </a:r>
          </a:p>
          <a:p>
            <a:pPr lvl="1"/>
            <a:r>
              <a:rPr lang="en-US" sz="4800" dirty="0" smtClean="0"/>
              <a:t>Other groups welcome to suggest target recipes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51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7200" dirty="0" smtClean="0"/>
              <a:t>Redfish Ecosystem – Tool Development underway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5400" b="1" dirty="0" err="1"/>
              <a:t>Github</a:t>
            </a:r>
            <a:r>
              <a:rPr lang="en-US" sz="5400" b="1" dirty="0"/>
              <a:t> public repository</a:t>
            </a:r>
          </a:p>
          <a:p>
            <a:pPr>
              <a:defRPr/>
            </a:pPr>
            <a:r>
              <a:rPr lang="en-US" sz="4400" dirty="0" smtClean="0"/>
              <a:t>Coming soon!</a:t>
            </a:r>
          </a:p>
          <a:p>
            <a:pPr marL="0" indent="0">
              <a:buNone/>
              <a:defRPr/>
            </a:pPr>
            <a:r>
              <a:rPr lang="en-US" sz="5400" b="1" dirty="0"/>
              <a:t>Client Library</a:t>
            </a:r>
          </a:p>
          <a:p>
            <a:pPr>
              <a:buFont typeface="Times" pitchFamily="-65" charset="0"/>
              <a:buChar char="•"/>
              <a:defRPr/>
            </a:pPr>
            <a:r>
              <a:rPr lang="en-US" sz="3600" dirty="0"/>
              <a:t>Common utility support functions</a:t>
            </a:r>
          </a:p>
          <a:p>
            <a:pPr lvl="1">
              <a:buFont typeface="Times" pitchFamily="-65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</a:rPr>
              <a:t>Discovery, Enumeration, etc.</a:t>
            </a:r>
          </a:p>
          <a:p>
            <a:pPr lvl="1">
              <a:buFont typeface="Times" pitchFamily="-65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</a:rPr>
              <a:t>Event subscription</a:t>
            </a:r>
          </a:p>
          <a:p>
            <a:pPr>
              <a:buFont typeface="Times" pitchFamily="-65" charset="0"/>
              <a:buChar char="•"/>
              <a:defRPr/>
            </a:pPr>
            <a:r>
              <a:rPr lang="en-US" sz="3600" dirty="0"/>
              <a:t>Typical tasks</a:t>
            </a:r>
          </a:p>
          <a:p>
            <a:pPr lvl="1">
              <a:buFont typeface="Times" pitchFamily="-65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</a:rPr>
              <a:t>Power on/off/reboot</a:t>
            </a:r>
          </a:p>
          <a:p>
            <a:pPr lvl="1">
              <a:buFont typeface="Times" pitchFamily="-65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</a:rPr>
              <a:t>Gather thermal data</a:t>
            </a:r>
          </a:p>
          <a:p>
            <a:pPr>
              <a:buFont typeface="Times" pitchFamily="-65" charset="0"/>
              <a:buChar char="•"/>
              <a:defRPr/>
            </a:pPr>
            <a:r>
              <a:rPr lang="en-US" sz="3600" dirty="0"/>
              <a:t>Languages under consideration</a:t>
            </a:r>
          </a:p>
          <a:p>
            <a:pPr lvl="1">
              <a:buFont typeface="Times" pitchFamily="-65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</a:rPr>
              <a:t>Python</a:t>
            </a:r>
          </a:p>
          <a:p>
            <a:pPr lvl="1">
              <a:buFont typeface="Times" pitchFamily="-65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</a:rPr>
              <a:t>Java</a:t>
            </a:r>
          </a:p>
          <a:p>
            <a:pPr lvl="1">
              <a:buFont typeface="Times" pitchFamily="-65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</a:rPr>
              <a:t>PowerShell</a:t>
            </a:r>
          </a:p>
          <a:p>
            <a:pPr lvl="1">
              <a:buFont typeface="Times" pitchFamily="-65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</a:rPr>
              <a:t>Other possibilities…</a:t>
            </a:r>
          </a:p>
          <a:p>
            <a:pPr marL="0" indent="0">
              <a:buNone/>
              <a:defRPr/>
            </a:pPr>
            <a:endParaRPr lang="en-US" sz="4800" b="1" dirty="0"/>
          </a:p>
          <a:p>
            <a:pPr lvl="1">
              <a:buFont typeface="Times" pitchFamily="-65" charset="0"/>
              <a:buChar char="•"/>
              <a:defRPr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2246429" y="2724150"/>
            <a:ext cx="12137571" cy="104584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4800" b="1" dirty="0"/>
              <a:t>Command Line Utility</a:t>
            </a:r>
          </a:p>
          <a:p>
            <a:pPr>
              <a:buFont typeface="Times" pitchFamily="-65" charset="0"/>
              <a:buChar char="•"/>
              <a:defRPr/>
            </a:pPr>
            <a:r>
              <a:rPr lang="en-US" sz="3200" dirty="0"/>
              <a:t>Similar to </a:t>
            </a:r>
            <a:r>
              <a:rPr lang="en-US" sz="3200" dirty="0" err="1"/>
              <a:t>IPMItool</a:t>
            </a:r>
            <a:endParaRPr lang="en-US" sz="3200" dirty="0"/>
          </a:p>
          <a:p>
            <a:pPr>
              <a:buFont typeface="Times" pitchFamily="-65" charset="0"/>
              <a:buChar char="•"/>
              <a:defRPr/>
            </a:pPr>
            <a:r>
              <a:rPr lang="en-US" sz="3200" dirty="0"/>
              <a:t>Designed for end users</a:t>
            </a:r>
          </a:p>
          <a:p>
            <a:pPr>
              <a:buFont typeface="Times" pitchFamily="-65" charset="0"/>
              <a:buChar char="•"/>
              <a:defRPr/>
            </a:pPr>
            <a:r>
              <a:rPr lang="en-US" sz="3200" dirty="0"/>
              <a:t>Calls </a:t>
            </a:r>
            <a:r>
              <a:rPr lang="en-US" sz="3200" dirty="0"/>
              <a:t>Client library</a:t>
            </a:r>
          </a:p>
          <a:p>
            <a:pPr marL="0" indent="0">
              <a:buNone/>
              <a:defRPr/>
            </a:pPr>
            <a:r>
              <a:rPr lang="en-US" sz="4800" b="1" dirty="0"/>
              <a:t>Conformance Test Suite</a:t>
            </a:r>
            <a:endParaRPr lang="en-US" sz="4800" b="1" dirty="0"/>
          </a:p>
          <a:p>
            <a:pPr>
              <a:buFont typeface="Times" pitchFamily="-65" charset="0"/>
              <a:buChar char="•"/>
              <a:defRPr/>
            </a:pPr>
            <a:r>
              <a:rPr lang="en-US" sz="3200" dirty="0"/>
              <a:t>Schema-aware tool for testing</a:t>
            </a:r>
          </a:p>
          <a:p>
            <a:pPr>
              <a:buFont typeface="Times" pitchFamily="-65" charset="0"/>
              <a:buChar char="•"/>
              <a:defRPr/>
            </a:pPr>
            <a:r>
              <a:rPr lang="en-US" sz="3200" dirty="0"/>
              <a:t>Checklist </a:t>
            </a:r>
            <a:r>
              <a:rPr lang="en-US" sz="3200" dirty="0"/>
              <a:t>for </a:t>
            </a:r>
            <a:r>
              <a:rPr lang="en-US" sz="3200" dirty="0"/>
              <a:t>vendors and customers</a:t>
            </a:r>
            <a:endParaRPr lang="en-US" sz="3200" dirty="0"/>
          </a:p>
          <a:p>
            <a:pPr>
              <a:buFont typeface="Times" pitchFamily="-65" charset="0"/>
              <a:buChar char="•"/>
              <a:defRPr/>
            </a:pPr>
            <a:r>
              <a:rPr lang="en-US" sz="3200" dirty="0"/>
              <a:t>Avoid spec interpretation conflicts </a:t>
            </a:r>
            <a:endParaRPr lang="en-US" sz="3200" dirty="0"/>
          </a:p>
          <a:p>
            <a:pPr marL="0" indent="0">
              <a:buNone/>
              <a:defRPr/>
            </a:pPr>
            <a:r>
              <a:rPr lang="en-US" sz="4800" b="1" dirty="0"/>
              <a:t>Schema </a:t>
            </a:r>
            <a:r>
              <a:rPr lang="en-US" sz="4800" b="1" dirty="0"/>
              <a:t>Dev Tools</a:t>
            </a:r>
            <a:endParaRPr lang="en-US" sz="4800" b="1" dirty="0"/>
          </a:p>
          <a:p>
            <a:pPr>
              <a:buFont typeface="Times" pitchFamily="-65" charset="0"/>
              <a:buChar char="•"/>
              <a:defRPr/>
            </a:pPr>
            <a:r>
              <a:rPr lang="en-US" sz="3200" dirty="0"/>
              <a:t>CSDL Validator</a:t>
            </a:r>
          </a:p>
          <a:p>
            <a:pPr>
              <a:buFont typeface="Times" pitchFamily="-65" charset="0"/>
              <a:buChar char="•"/>
              <a:defRPr/>
            </a:pPr>
            <a:r>
              <a:rPr lang="en-US" sz="3200" dirty="0"/>
              <a:t>CSDL to JSON-Schema converter</a:t>
            </a:r>
          </a:p>
          <a:p>
            <a:pPr marL="0" indent="0">
              <a:buNone/>
              <a:defRPr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1573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ista Sans OT Medium"/>
        <a:ea typeface="Vista Sans OT Medium"/>
        <a:cs typeface="Vista Sans OT Medium"/>
      </a:majorFont>
      <a:minorFont>
        <a:latin typeface="Berthold Akzidenz Grotesk BE Bold Condensed"/>
        <a:ea typeface="Berthold Akzidenz Grotesk BE Bold Condensed"/>
        <a:cs typeface="Berthold Akzidenz Grotesk BE Bold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BC300"/>
        </a:solidFill>
        <a:ln w="381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71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BC3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ista Sans OT Medium"/>
        <a:ea typeface="Vista Sans OT Medium"/>
        <a:cs typeface="Vista Sans OT Medium"/>
      </a:majorFont>
      <a:minorFont>
        <a:latin typeface="Berthold Akzidenz Grotesk BE Bold Condensed"/>
        <a:ea typeface="Berthold Akzidenz Grotesk BE Bold Condensed"/>
        <a:cs typeface="Berthold Akzidenz Grotesk BE Bold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BC300"/>
        </a:solidFill>
        <a:ln w="381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71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BC3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1188</Words>
  <Application>Microsoft Office PowerPoint</Application>
  <PresentationFormat>Custom</PresentationFormat>
  <Paragraphs>209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ＭＳ Ｐゴシック</vt:lpstr>
      <vt:lpstr>Arial</vt:lpstr>
      <vt:lpstr>Avenir Medium</vt:lpstr>
      <vt:lpstr>Avenir Roman</vt:lpstr>
      <vt:lpstr>Berthold Akzidenz Grotesk BE Bold</vt:lpstr>
      <vt:lpstr>Berthold Akzidenz Grotesk BE Bold Condensed</vt:lpstr>
      <vt:lpstr>Helvetica</vt:lpstr>
      <vt:lpstr>HP Simplified</vt:lpstr>
      <vt:lpstr>Times</vt:lpstr>
      <vt:lpstr>Vista Sans OT Medium</vt:lpstr>
      <vt:lpstr>Vista Sans OT Reg</vt:lpstr>
      <vt:lpstr>White</vt:lpstr>
      <vt:lpstr>PowerPoint Presentation</vt:lpstr>
      <vt:lpstr>PowerPoint Presentation</vt:lpstr>
      <vt:lpstr>PowerPoint Presentation</vt:lpstr>
      <vt:lpstr>Scalable Platforms Management Forum</vt:lpstr>
      <vt:lpstr>Redfish Specification</vt:lpstr>
      <vt:lpstr>Redfish v1.0 Specification &amp; Schema</vt:lpstr>
      <vt:lpstr>Redfish releases</vt:lpstr>
      <vt:lpstr>SPMF Work in Progress</vt:lpstr>
      <vt:lpstr>Redfish Ecosystem – Tool Development underway</vt:lpstr>
      <vt:lpstr>“Catfish” Mockup for OCP</vt:lpstr>
      <vt:lpstr>“Catfish” mockup discussion</vt:lpstr>
      <vt:lpstr>Redfish Resource Explorer</vt:lpstr>
      <vt:lpstr>More information and Providing Feedback</vt:lpstr>
      <vt:lpstr>PowerPoint Presentation</vt:lpstr>
      <vt:lpstr>Introduction to the Redfish data model</vt:lpstr>
      <vt:lpstr>Resource map (highlights)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</dc:creator>
  <cp:lastModifiedBy>Jeff Autor</cp:lastModifiedBy>
  <cp:revision>7</cp:revision>
  <dcterms:modified xsi:type="dcterms:W3CDTF">2016-03-04T05:55:28Z</dcterms:modified>
</cp:coreProperties>
</file>