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yZECiE7YI+tDZc9Qyc5qw0rfR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0" name="Google Shape;66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eb3935205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eb3935205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06dfdff7c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1406dfdff7c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8" name="Google Shape;45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#</a:t>
            </a:r>
            <a:endParaRPr/>
          </a:p>
        </p:txBody>
      </p:sp>
      <p:sp>
        <p:nvSpPr>
          <p:cNvPr id="459" name="Google Shape;45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opencompute.us9.list-manage.com/track/click?u=c9a5bdc7b1663512a05d5cd7b&amp;id=2610504161&amp;e=229dade17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523775" y="731525"/>
            <a:ext cx="11376000" cy="510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Scalable-I/O Virtualization (SIOV) R2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Overview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rPr lang="en-US" sz="3200"/>
              <a:t>OCP 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Workstream 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rPr lang="en-US" sz="3200"/>
              <a:t>Server Project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rPr lang="en-US" sz="3200"/>
              <a:t>October 2022</a:t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87500"/>
              <a:buFont typeface="Calibri"/>
              <a:buNone/>
            </a:pPr>
            <a:r>
              <a:rPr lang="en-US" sz="3200"/>
              <a:t>Contact Point:  siovr2.admin@opencompute.org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8"/>
          <p:cNvSpPr txBox="1"/>
          <p:nvPr>
            <p:ph type="title"/>
          </p:nvPr>
        </p:nvSpPr>
        <p:spPr>
          <a:xfrm>
            <a:off x="609600" y="409577"/>
            <a:ext cx="10972800" cy="6155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/>
              <a:t>Scalable IOV:  High Level Software Architecture</a:t>
            </a:r>
            <a:endParaRPr/>
          </a:p>
        </p:txBody>
      </p:sp>
      <p:sp>
        <p:nvSpPr>
          <p:cNvPr id="664" name="Google Shape;664;p8"/>
          <p:cNvSpPr txBox="1"/>
          <p:nvPr/>
        </p:nvSpPr>
        <p:spPr>
          <a:xfrm>
            <a:off x="144002" y="5675926"/>
            <a:ext cx="11933340" cy="61555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03C71"/>
                </a:solidFill>
                <a:latin typeface="Calibri"/>
                <a:ea typeface="Calibri"/>
                <a:cs typeface="Calibri"/>
                <a:sym typeface="Calibri"/>
              </a:rPr>
              <a:t>Device specific VDCM to decide what to intercept vs direct map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C71"/>
                </a:solidFill>
                <a:latin typeface="Calibri"/>
                <a:ea typeface="Calibri"/>
                <a:cs typeface="Calibri"/>
                <a:sym typeface="Calibri"/>
              </a:rPr>
              <a:t>Emulating infrequent operations in VDCM simplifies device without compromising performance</a:t>
            </a:r>
            <a:endParaRPr/>
          </a:p>
        </p:txBody>
      </p:sp>
      <p:sp>
        <p:nvSpPr>
          <p:cNvPr id="665" name="Google Shape;665;p8"/>
          <p:cNvSpPr/>
          <p:nvPr/>
        </p:nvSpPr>
        <p:spPr>
          <a:xfrm>
            <a:off x="8021110" y="1164195"/>
            <a:ext cx="2404844" cy="2445645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8"/>
          <p:cNvSpPr/>
          <p:nvPr/>
        </p:nvSpPr>
        <p:spPr>
          <a:xfrm>
            <a:off x="1558499" y="1164194"/>
            <a:ext cx="6148160" cy="2455327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8"/>
          <p:cNvSpPr/>
          <p:nvPr/>
        </p:nvSpPr>
        <p:spPr>
          <a:xfrm>
            <a:off x="3682788" y="3030530"/>
            <a:ext cx="1403277" cy="411492"/>
          </a:xfrm>
          <a:prstGeom prst="rect">
            <a:avLst/>
          </a:prstGeom>
          <a:solidFill>
            <a:srgbClr val="FFD966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8"/>
          <p:cNvSpPr txBox="1"/>
          <p:nvPr/>
        </p:nvSpPr>
        <p:spPr>
          <a:xfrm>
            <a:off x="3760699" y="3082851"/>
            <a:ext cx="1373445" cy="410363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Driver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8"/>
          <p:cNvSpPr/>
          <p:nvPr/>
        </p:nvSpPr>
        <p:spPr>
          <a:xfrm>
            <a:off x="8496429" y="1975303"/>
            <a:ext cx="1492363" cy="443407"/>
          </a:xfrm>
          <a:prstGeom prst="rect">
            <a:avLst/>
          </a:prstGeom>
          <a:solidFill>
            <a:srgbClr val="FFD966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8"/>
          <p:cNvSpPr txBox="1"/>
          <p:nvPr/>
        </p:nvSpPr>
        <p:spPr>
          <a:xfrm>
            <a:off x="8606103" y="2053234"/>
            <a:ext cx="1476037" cy="410363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Guest Driver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1" name="Google Shape;671;p8"/>
          <p:cNvSpPr/>
          <p:nvPr/>
        </p:nvSpPr>
        <p:spPr>
          <a:xfrm>
            <a:off x="3302419" y="1285070"/>
            <a:ext cx="2243525" cy="854593"/>
          </a:xfrm>
          <a:prstGeom prst="rect">
            <a:avLst/>
          </a:prstGeom>
          <a:solidFill>
            <a:srgbClr val="FFD966"/>
          </a:solidFill>
          <a:ln cap="flat" cmpd="sng" w="25400">
            <a:solidFill>
              <a:srgbClr val="0071C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8"/>
          <p:cNvSpPr txBox="1"/>
          <p:nvPr/>
        </p:nvSpPr>
        <p:spPr>
          <a:xfrm>
            <a:off x="3205559" y="1206418"/>
            <a:ext cx="2093340" cy="810472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Device Composition Module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(VDCM)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3" name="Google Shape;673;p8"/>
          <p:cNvCxnSpPr/>
          <p:nvPr/>
        </p:nvCxnSpPr>
        <p:spPr>
          <a:xfrm>
            <a:off x="1532382" y="4029171"/>
            <a:ext cx="8893572" cy="27741"/>
          </a:xfrm>
          <a:prstGeom prst="straightConnector1">
            <a:avLst/>
          </a:prstGeom>
          <a:noFill/>
          <a:ln cap="flat" cmpd="sng" w="9525">
            <a:solidFill>
              <a:srgbClr val="0071C5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74" name="Google Shape;674;p8"/>
          <p:cNvSpPr/>
          <p:nvPr/>
        </p:nvSpPr>
        <p:spPr>
          <a:xfrm>
            <a:off x="1542364" y="4133115"/>
            <a:ext cx="2140421" cy="1201781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5" name="Google Shape;675;p8"/>
          <p:cNvSpPr txBox="1"/>
          <p:nvPr/>
        </p:nvSpPr>
        <p:spPr>
          <a:xfrm>
            <a:off x="1595868" y="4296150"/>
            <a:ext cx="2046706" cy="964169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IOMMU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(w/ Scalable IOV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extensions)</a:t>
            </a:r>
            <a:endParaRPr/>
          </a:p>
        </p:txBody>
      </p:sp>
      <p:sp>
        <p:nvSpPr>
          <p:cNvPr id="676" name="Google Shape;676;p8"/>
          <p:cNvSpPr/>
          <p:nvPr/>
        </p:nvSpPr>
        <p:spPr>
          <a:xfrm>
            <a:off x="1532382" y="3699832"/>
            <a:ext cx="8893572" cy="292269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7" name="Google Shape;677;p8"/>
          <p:cNvSpPr txBox="1"/>
          <p:nvPr/>
        </p:nvSpPr>
        <p:spPr>
          <a:xfrm>
            <a:off x="1515036" y="3636423"/>
            <a:ext cx="894147" cy="451464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VMM</a:t>
            </a:r>
            <a:endParaRPr b="1"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8"/>
          <p:cNvSpPr/>
          <p:nvPr/>
        </p:nvSpPr>
        <p:spPr>
          <a:xfrm>
            <a:off x="4158003" y="4102285"/>
            <a:ext cx="6267951" cy="1232611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9" name="Google Shape;679;p8"/>
          <p:cNvSpPr txBox="1"/>
          <p:nvPr/>
        </p:nvSpPr>
        <p:spPr>
          <a:xfrm>
            <a:off x="4145470" y="4135616"/>
            <a:ext cx="1312531" cy="1026109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Hosting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Device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</a:t>
            </a:r>
            <a:endParaRPr b="1"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80" name="Google Shape;680;p8"/>
          <p:cNvGrpSpPr/>
          <p:nvPr/>
        </p:nvGrpSpPr>
        <p:grpSpPr>
          <a:xfrm>
            <a:off x="6576512" y="4188831"/>
            <a:ext cx="404278" cy="256545"/>
            <a:chOff x="3770655" y="5926301"/>
            <a:chExt cx="336983" cy="352881"/>
          </a:xfrm>
        </p:grpSpPr>
        <p:sp>
          <p:nvSpPr>
            <p:cNvPr id="681" name="Google Shape;681;p8"/>
            <p:cNvSpPr/>
            <p:nvPr/>
          </p:nvSpPr>
          <p:spPr>
            <a:xfrm>
              <a:off x="3855094" y="6030518"/>
              <a:ext cx="214708" cy="191376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8"/>
            <p:cNvSpPr txBox="1"/>
            <p:nvPr/>
          </p:nvSpPr>
          <p:spPr>
            <a:xfrm>
              <a:off x="3770655" y="5926301"/>
              <a:ext cx="336983" cy="35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10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3" name="Google Shape;683;p8"/>
          <p:cNvGrpSpPr/>
          <p:nvPr/>
        </p:nvGrpSpPr>
        <p:grpSpPr>
          <a:xfrm>
            <a:off x="6969430" y="4205281"/>
            <a:ext cx="404278" cy="256545"/>
            <a:chOff x="3778533" y="5952301"/>
            <a:chExt cx="336982" cy="352881"/>
          </a:xfrm>
        </p:grpSpPr>
        <p:sp>
          <p:nvSpPr>
            <p:cNvPr id="684" name="Google Shape;684;p8"/>
            <p:cNvSpPr/>
            <p:nvPr/>
          </p:nvSpPr>
          <p:spPr>
            <a:xfrm>
              <a:off x="3855094" y="6030518"/>
              <a:ext cx="214708" cy="191376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8"/>
            <p:cNvSpPr txBox="1"/>
            <p:nvPr/>
          </p:nvSpPr>
          <p:spPr>
            <a:xfrm>
              <a:off x="3778533" y="5952301"/>
              <a:ext cx="336982" cy="35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10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6" name="Google Shape;686;p8"/>
          <p:cNvGrpSpPr/>
          <p:nvPr/>
        </p:nvGrpSpPr>
        <p:grpSpPr>
          <a:xfrm>
            <a:off x="9055854" y="4232697"/>
            <a:ext cx="404278" cy="256545"/>
            <a:chOff x="3786411" y="5952297"/>
            <a:chExt cx="336982" cy="352881"/>
          </a:xfrm>
        </p:grpSpPr>
        <p:sp>
          <p:nvSpPr>
            <p:cNvPr id="687" name="Google Shape;687;p8"/>
            <p:cNvSpPr/>
            <p:nvPr/>
          </p:nvSpPr>
          <p:spPr>
            <a:xfrm>
              <a:off x="3855094" y="6030518"/>
              <a:ext cx="214708" cy="191376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8"/>
            <p:cNvSpPr txBox="1"/>
            <p:nvPr/>
          </p:nvSpPr>
          <p:spPr>
            <a:xfrm>
              <a:off x="3786411" y="5952297"/>
              <a:ext cx="336982" cy="35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10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9" name="Google Shape;689;p8"/>
          <p:cNvGrpSpPr/>
          <p:nvPr/>
        </p:nvGrpSpPr>
        <p:grpSpPr>
          <a:xfrm>
            <a:off x="9673474" y="4230243"/>
            <a:ext cx="404278" cy="256545"/>
            <a:chOff x="3778533" y="5952297"/>
            <a:chExt cx="336982" cy="352881"/>
          </a:xfrm>
        </p:grpSpPr>
        <p:sp>
          <p:nvSpPr>
            <p:cNvPr id="690" name="Google Shape;690;p8"/>
            <p:cNvSpPr/>
            <p:nvPr/>
          </p:nvSpPr>
          <p:spPr>
            <a:xfrm>
              <a:off x="3855094" y="6030518"/>
              <a:ext cx="214708" cy="191376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8"/>
            <p:cNvSpPr txBox="1"/>
            <p:nvPr/>
          </p:nvSpPr>
          <p:spPr>
            <a:xfrm>
              <a:off x="3778533" y="5952297"/>
              <a:ext cx="336982" cy="3528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10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92" name="Google Shape;692;p8"/>
          <p:cNvSpPr txBox="1"/>
          <p:nvPr/>
        </p:nvSpPr>
        <p:spPr>
          <a:xfrm>
            <a:off x="7589706" y="4160790"/>
            <a:ext cx="1551379" cy="410363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………………….....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3" name="Google Shape;693;p8"/>
          <p:cNvSpPr txBox="1"/>
          <p:nvPr/>
        </p:nvSpPr>
        <p:spPr>
          <a:xfrm>
            <a:off x="6154938" y="4600289"/>
            <a:ext cx="762700" cy="348807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4" name="Google Shape;694;p8"/>
          <p:cNvCxnSpPr/>
          <p:nvPr/>
        </p:nvCxnSpPr>
        <p:spPr>
          <a:xfrm>
            <a:off x="4600309" y="2117403"/>
            <a:ext cx="0" cy="931764"/>
          </a:xfrm>
          <a:prstGeom prst="straightConnector1">
            <a:avLst/>
          </a:prstGeom>
          <a:noFill/>
          <a:ln cap="flat" cmpd="sng" w="12700">
            <a:solidFill>
              <a:srgbClr val="00428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5" name="Google Shape;695;p8"/>
          <p:cNvCxnSpPr/>
          <p:nvPr/>
        </p:nvCxnSpPr>
        <p:spPr>
          <a:xfrm flipH="1">
            <a:off x="2523963" y="3989648"/>
            <a:ext cx="9860" cy="143467"/>
          </a:xfrm>
          <a:prstGeom prst="straightConnector1">
            <a:avLst/>
          </a:prstGeom>
          <a:noFill/>
          <a:ln cap="flat" cmpd="sng" w="12700">
            <a:solidFill>
              <a:srgbClr val="00428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6" name="Google Shape;696;p8"/>
          <p:cNvCxnSpPr/>
          <p:nvPr/>
        </p:nvCxnSpPr>
        <p:spPr>
          <a:xfrm flipH="1">
            <a:off x="4391376" y="3442020"/>
            <a:ext cx="1440" cy="691093"/>
          </a:xfrm>
          <a:prstGeom prst="straightConnector1">
            <a:avLst/>
          </a:prstGeom>
          <a:noFill/>
          <a:ln cap="flat" cmpd="sng" w="12700">
            <a:solidFill>
              <a:srgbClr val="0042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97" name="Google Shape;697;p8"/>
          <p:cNvSpPr/>
          <p:nvPr/>
        </p:nvSpPr>
        <p:spPr>
          <a:xfrm>
            <a:off x="6633667" y="4413364"/>
            <a:ext cx="124172" cy="456416"/>
          </a:xfrm>
          <a:custGeom>
            <a:rect b="b" l="l" r="r" t="t"/>
            <a:pathLst>
              <a:path extrusionOk="0" h="261257" w="261257">
                <a:moveTo>
                  <a:pt x="261257" y="0"/>
                </a:moveTo>
                <a:cubicBezTo>
                  <a:pt x="232228" y="70152"/>
                  <a:pt x="203200" y="140305"/>
                  <a:pt x="174171" y="159657"/>
                </a:cubicBezTo>
                <a:cubicBezTo>
                  <a:pt x="145142" y="179009"/>
                  <a:pt x="116113" y="99181"/>
                  <a:pt x="87085" y="116114"/>
                </a:cubicBezTo>
                <a:cubicBezTo>
                  <a:pt x="58057" y="133047"/>
                  <a:pt x="29028" y="197152"/>
                  <a:pt x="0" y="26125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sp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8" name="Google Shape;698;p8"/>
          <p:cNvSpPr txBox="1"/>
          <p:nvPr/>
        </p:nvSpPr>
        <p:spPr>
          <a:xfrm>
            <a:off x="9198840" y="4708774"/>
            <a:ext cx="713008" cy="328354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PASID</a:t>
            </a:r>
            <a:endParaRPr sz="10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8"/>
          <p:cNvSpPr/>
          <p:nvPr/>
        </p:nvSpPr>
        <p:spPr>
          <a:xfrm>
            <a:off x="9645833" y="4445297"/>
            <a:ext cx="136591" cy="456416"/>
          </a:xfrm>
          <a:custGeom>
            <a:rect b="b" l="l" r="r" t="t"/>
            <a:pathLst>
              <a:path extrusionOk="0" h="261257" w="261257">
                <a:moveTo>
                  <a:pt x="261257" y="0"/>
                </a:moveTo>
                <a:cubicBezTo>
                  <a:pt x="232228" y="70152"/>
                  <a:pt x="203200" y="140305"/>
                  <a:pt x="174171" y="159657"/>
                </a:cubicBezTo>
                <a:cubicBezTo>
                  <a:pt x="145142" y="179009"/>
                  <a:pt x="116113" y="99181"/>
                  <a:pt x="87085" y="116114"/>
                </a:cubicBezTo>
                <a:cubicBezTo>
                  <a:pt x="58057" y="133047"/>
                  <a:pt x="29028" y="197152"/>
                  <a:pt x="0" y="26125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sp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0" name="Google Shape;700;p8"/>
          <p:cNvCxnSpPr/>
          <p:nvPr/>
        </p:nvCxnSpPr>
        <p:spPr>
          <a:xfrm>
            <a:off x="9901416" y="2434423"/>
            <a:ext cx="3105" cy="1814720"/>
          </a:xfrm>
          <a:prstGeom prst="straightConnector1">
            <a:avLst/>
          </a:prstGeom>
          <a:noFill/>
          <a:ln cap="flat" cmpd="sng" w="317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01" name="Google Shape;701;p8"/>
          <p:cNvSpPr txBox="1"/>
          <p:nvPr/>
        </p:nvSpPr>
        <p:spPr>
          <a:xfrm rot="-5400000">
            <a:off x="8861915" y="2649818"/>
            <a:ext cx="1495047" cy="779503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Mapped Operations</a:t>
            </a:r>
            <a:endParaRPr sz="13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2" name="Google Shape;702;p8"/>
          <p:cNvCxnSpPr/>
          <p:nvPr/>
        </p:nvCxnSpPr>
        <p:spPr>
          <a:xfrm>
            <a:off x="8715049" y="2417063"/>
            <a:ext cx="0" cy="1428079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03" name="Google Shape;703;p8"/>
          <p:cNvCxnSpPr/>
          <p:nvPr/>
        </p:nvCxnSpPr>
        <p:spPr>
          <a:xfrm rot="10800000">
            <a:off x="7474554" y="3845140"/>
            <a:ext cx="1240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04" name="Google Shape;704;p8"/>
          <p:cNvCxnSpPr/>
          <p:nvPr/>
        </p:nvCxnSpPr>
        <p:spPr>
          <a:xfrm>
            <a:off x="7459617" y="1963535"/>
            <a:ext cx="1" cy="1881607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705" name="Google Shape;705;p8"/>
          <p:cNvCxnSpPr/>
          <p:nvPr/>
        </p:nvCxnSpPr>
        <p:spPr>
          <a:xfrm rot="10800000">
            <a:off x="7064878" y="1963533"/>
            <a:ext cx="409676" cy="11768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med" w="med" type="triangle"/>
          </a:ln>
        </p:spPr>
      </p:cxnSp>
      <p:sp>
        <p:nvSpPr>
          <p:cNvPr id="706" name="Google Shape;706;p8"/>
          <p:cNvSpPr txBox="1"/>
          <p:nvPr/>
        </p:nvSpPr>
        <p:spPr>
          <a:xfrm>
            <a:off x="1546897" y="1171630"/>
            <a:ext cx="849263" cy="451464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</a:t>
            </a:r>
            <a:endParaRPr b="1" sz="21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8"/>
          <p:cNvSpPr txBox="1"/>
          <p:nvPr/>
        </p:nvSpPr>
        <p:spPr>
          <a:xfrm>
            <a:off x="7951396" y="1148261"/>
            <a:ext cx="974298" cy="451464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Guest</a:t>
            </a:r>
            <a:endParaRPr b="1" sz="21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Google Shape;708;p8"/>
          <p:cNvSpPr/>
          <p:nvPr/>
        </p:nvSpPr>
        <p:spPr>
          <a:xfrm>
            <a:off x="4800620" y="1708205"/>
            <a:ext cx="694056" cy="407927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60900" lIns="121825" spcFirstLastPara="1" rIns="121825" wrap="square" tIns="609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Google Shape;709;p8"/>
          <p:cNvSpPr txBox="1"/>
          <p:nvPr/>
        </p:nvSpPr>
        <p:spPr>
          <a:xfrm>
            <a:off x="4833341" y="1670548"/>
            <a:ext cx="622286" cy="2974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VDEV</a:t>
            </a:r>
            <a:endParaRPr sz="13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0" name="Google Shape;710;p8"/>
          <p:cNvCxnSpPr>
            <a:endCxn id="688" idx="0"/>
          </p:cNvCxnSpPr>
          <p:nvPr/>
        </p:nvCxnSpPr>
        <p:spPr>
          <a:xfrm flipH="1">
            <a:off x="9257993" y="2446797"/>
            <a:ext cx="16200" cy="1785900"/>
          </a:xfrm>
          <a:prstGeom prst="straightConnector1">
            <a:avLst/>
          </a:prstGeom>
          <a:noFill/>
          <a:ln cap="flat" cmpd="sng" w="317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grpSp>
        <p:nvGrpSpPr>
          <p:cNvPr id="711" name="Google Shape;711;p8"/>
          <p:cNvGrpSpPr/>
          <p:nvPr/>
        </p:nvGrpSpPr>
        <p:grpSpPr>
          <a:xfrm>
            <a:off x="4776917" y="1883984"/>
            <a:ext cx="377025" cy="235898"/>
            <a:chOff x="6639804" y="836443"/>
            <a:chExt cx="341435" cy="263769"/>
          </a:xfrm>
        </p:grpSpPr>
        <p:sp>
          <p:nvSpPr>
            <p:cNvPr id="712" name="Google Shape;712;p8"/>
            <p:cNvSpPr/>
            <p:nvPr/>
          </p:nvSpPr>
          <p:spPr>
            <a:xfrm>
              <a:off x="6715354" y="899899"/>
              <a:ext cx="233269" cy="155568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3" name="Google Shape;713;p8"/>
            <p:cNvSpPr txBox="1"/>
            <p:nvPr/>
          </p:nvSpPr>
          <p:spPr>
            <a:xfrm>
              <a:off x="6639804" y="836443"/>
              <a:ext cx="341435" cy="2637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9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4" name="Google Shape;714;p8"/>
          <p:cNvGrpSpPr/>
          <p:nvPr/>
        </p:nvGrpSpPr>
        <p:grpSpPr>
          <a:xfrm>
            <a:off x="5110197" y="1876636"/>
            <a:ext cx="377026" cy="235898"/>
            <a:chOff x="6636878" y="836543"/>
            <a:chExt cx="341438" cy="263769"/>
          </a:xfrm>
        </p:grpSpPr>
        <p:sp>
          <p:nvSpPr>
            <p:cNvPr id="715" name="Google Shape;715;p8"/>
            <p:cNvSpPr/>
            <p:nvPr/>
          </p:nvSpPr>
          <p:spPr>
            <a:xfrm>
              <a:off x="6715354" y="899899"/>
              <a:ext cx="233269" cy="155568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1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p8"/>
            <p:cNvSpPr txBox="1"/>
            <p:nvPr/>
          </p:nvSpPr>
          <p:spPr>
            <a:xfrm>
              <a:off x="6636878" y="836543"/>
              <a:ext cx="341438" cy="2637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ADI</a:t>
              </a:r>
              <a:endParaRPr sz="9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17" name="Google Shape;717;p8"/>
          <p:cNvCxnSpPr/>
          <p:nvPr/>
        </p:nvCxnSpPr>
        <p:spPr>
          <a:xfrm flipH="1">
            <a:off x="6674950" y="2127026"/>
            <a:ext cx="2860" cy="1572807"/>
          </a:xfrm>
          <a:prstGeom prst="straightConnector1">
            <a:avLst/>
          </a:prstGeom>
          <a:noFill/>
          <a:ln cap="flat" cmpd="sng" w="9525">
            <a:solidFill>
              <a:srgbClr val="0042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18" name="Google Shape;718;p8"/>
          <p:cNvSpPr txBox="1"/>
          <p:nvPr/>
        </p:nvSpPr>
        <p:spPr>
          <a:xfrm rot="-5400000">
            <a:off x="8114121" y="2601893"/>
            <a:ext cx="1211259" cy="984622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Infrequent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Host Intercepted Operations</a:t>
            </a:r>
            <a:endParaRPr sz="13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8"/>
          <p:cNvSpPr/>
          <p:nvPr/>
        </p:nvSpPr>
        <p:spPr>
          <a:xfrm flipH="1" rot="10800000">
            <a:off x="9332119" y="4445293"/>
            <a:ext cx="152456" cy="456416"/>
          </a:xfrm>
          <a:custGeom>
            <a:rect b="b" l="l" r="r" t="t"/>
            <a:pathLst>
              <a:path extrusionOk="0" h="261257" w="261257">
                <a:moveTo>
                  <a:pt x="261257" y="0"/>
                </a:moveTo>
                <a:cubicBezTo>
                  <a:pt x="232228" y="70152"/>
                  <a:pt x="203200" y="140305"/>
                  <a:pt x="174171" y="159657"/>
                </a:cubicBezTo>
                <a:cubicBezTo>
                  <a:pt x="145142" y="179009"/>
                  <a:pt x="116113" y="99181"/>
                  <a:pt x="87085" y="116114"/>
                </a:cubicBezTo>
                <a:cubicBezTo>
                  <a:pt x="58057" y="133047"/>
                  <a:pt x="29028" y="197152"/>
                  <a:pt x="0" y="261257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sp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8"/>
          <p:cNvSpPr txBox="1"/>
          <p:nvPr/>
        </p:nvSpPr>
        <p:spPr>
          <a:xfrm>
            <a:off x="7770045" y="5293417"/>
            <a:ext cx="284361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Device-specific software components</a:t>
            </a:r>
            <a:endParaRPr/>
          </a:p>
        </p:txBody>
      </p:sp>
      <p:sp>
        <p:nvSpPr>
          <p:cNvPr id="721" name="Google Shape;721;p8"/>
          <p:cNvSpPr/>
          <p:nvPr/>
        </p:nvSpPr>
        <p:spPr>
          <a:xfrm>
            <a:off x="7572718" y="5419485"/>
            <a:ext cx="251585" cy="81016"/>
          </a:xfrm>
          <a:prstGeom prst="rect">
            <a:avLst/>
          </a:prstGeom>
          <a:solidFill>
            <a:srgbClr val="FFD966"/>
          </a:solidFill>
          <a:ln cap="flat" cmpd="sng" w="25400">
            <a:solidFill>
              <a:srgbClr val="0071C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t" bIns="81200" lIns="162425" spcFirstLastPara="1" rIns="162425" wrap="square" tIns="8120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2" name="Google Shape;722;p8"/>
          <p:cNvGrpSpPr/>
          <p:nvPr/>
        </p:nvGrpSpPr>
        <p:grpSpPr>
          <a:xfrm>
            <a:off x="7407623" y="4969947"/>
            <a:ext cx="314510" cy="297453"/>
            <a:chOff x="1749219" y="3996216"/>
            <a:chExt cx="213616" cy="249449"/>
          </a:xfrm>
        </p:grpSpPr>
        <p:sp>
          <p:nvSpPr>
            <p:cNvPr id="723" name="Google Shape;723;p8"/>
            <p:cNvSpPr/>
            <p:nvPr/>
          </p:nvSpPr>
          <p:spPr>
            <a:xfrm>
              <a:off x="1794681" y="4062529"/>
              <a:ext cx="161031" cy="143532"/>
            </a:xfrm>
            <a:prstGeom prst="rect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6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8"/>
            <p:cNvSpPr txBox="1"/>
            <p:nvPr/>
          </p:nvSpPr>
          <p:spPr>
            <a:xfrm>
              <a:off x="1749219" y="3996216"/>
              <a:ext cx="213616" cy="249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14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5" name="Google Shape;725;p8"/>
          <p:cNvSpPr txBox="1"/>
          <p:nvPr/>
        </p:nvSpPr>
        <p:spPr>
          <a:xfrm>
            <a:off x="8306752" y="4935313"/>
            <a:ext cx="87224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6" name="Google Shape;726;p8"/>
          <p:cNvSpPr txBox="1"/>
          <p:nvPr/>
        </p:nvSpPr>
        <p:spPr>
          <a:xfrm>
            <a:off x="5503803" y="5026957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Backend Resources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7" name="Google Shape;727;p8"/>
          <p:cNvGrpSpPr/>
          <p:nvPr/>
        </p:nvGrpSpPr>
        <p:grpSpPr>
          <a:xfrm>
            <a:off x="7771807" y="4962277"/>
            <a:ext cx="314510" cy="297453"/>
            <a:chOff x="1749219" y="3996216"/>
            <a:chExt cx="213616" cy="249449"/>
          </a:xfrm>
        </p:grpSpPr>
        <p:sp>
          <p:nvSpPr>
            <p:cNvPr id="728" name="Google Shape;728;p8"/>
            <p:cNvSpPr/>
            <p:nvPr/>
          </p:nvSpPr>
          <p:spPr>
            <a:xfrm>
              <a:off x="1794681" y="4062529"/>
              <a:ext cx="161031" cy="143532"/>
            </a:xfrm>
            <a:prstGeom prst="rect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6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8"/>
            <p:cNvSpPr txBox="1"/>
            <p:nvPr/>
          </p:nvSpPr>
          <p:spPr>
            <a:xfrm>
              <a:off x="1749219" y="3996216"/>
              <a:ext cx="213616" cy="249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0" name="Google Shape;730;p8"/>
          <p:cNvGrpSpPr/>
          <p:nvPr/>
        </p:nvGrpSpPr>
        <p:grpSpPr>
          <a:xfrm>
            <a:off x="9633836" y="4956136"/>
            <a:ext cx="314510" cy="297453"/>
            <a:chOff x="1749219" y="3996216"/>
            <a:chExt cx="213616" cy="249449"/>
          </a:xfrm>
        </p:grpSpPr>
        <p:sp>
          <p:nvSpPr>
            <p:cNvPr id="731" name="Google Shape;731;p8"/>
            <p:cNvSpPr/>
            <p:nvPr/>
          </p:nvSpPr>
          <p:spPr>
            <a:xfrm>
              <a:off x="1794681" y="4062529"/>
              <a:ext cx="161031" cy="143532"/>
            </a:xfrm>
            <a:prstGeom prst="rect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6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8"/>
            <p:cNvSpPr txBox="1"/>
            <p:nvPr/>
          </p:nvSpPr>
          <p:spPr>
            <a:xfrm>
              <a:off x="1749219" y="3996216"/>
              <a:ext cx="213616" cy="249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13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3" name="Google Shape;733;p8"/>
          <p:cNvGrpSpPr/>
          <p:nvPr/>
        </p:nvGrpSpPr>
        <p:grpSpPr>
          <a:xfrm>
            <a:off x="9082635" y="4963388"/>
            <a:ext cx="314510" cy="297454"/>
            <a:chOff x="1749220" y="3996222"/>
            <a:chExt cx="213616" cy="249449"/>
          </a:xfrm>
        </p:grpSpPr>
        <p:sp>
          <p:nvSpPr>
            <p:cNvPr id="734" name="Google Shape;734;p8"/>
            <p:cNvSpPr/>
            <p:nvPr/>
          </p:nvSpPr>
          <p:spPr>
            <a:xfrm>
              <a:off x="1794681" y="4062529"/>
              <a:ext cx="161031" cy="143532"/>
            </a:xfrm>
            <a:prstGeom prst="rect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60900" lIns="121825" spcFirstLastPara="1" rIns="121825" wrap="square" tIns="60900">
              <a:noAutofit/>
            </a:bodyPr>
            <a:lstStyle/>
            <a:p>
              <a:pPr indent="0" lvl="0" marL="0" marR="0" rtl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6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8"/>
            <p:cNvSpPr txBox="1"/>
            <p:nvPr/>
          </p:nvSpPr>
          <p:spPr>
            <a:xfrm>
              <a:off x="1749220" y="3996222"/>
              <a:ext cx="213616" cy="249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33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14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736" name="Google Shape;736;p8"/>
          <p:cNvCxnSpPr>
            <a:stCxn id="682" idx="2"/>
            <a:endCxn id="724" idx="0"/>
          </p:cNvCxnSpPr>
          <p:nvPr/>
        </p:nvCxnSpPr>
        <p:spPr>
          <a:xfrm>
            <a:off x="6778651" y="4445376"/>
            <a:ext cx="786300" cy="52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737" name="Google Shape;737;p8"/>
          <p:cNvCxnSpPr>
            <a:stCxn id="685" idx="2"/>
            <a:endCxn id="729" idx="0"/>
          </p:cNvCxnSpPr>
          <p:nvPr/>
        </p:nvCxnSpPr>
        <p:spPr>
          <a:xfrm>
            <a:off x="7171569" y="4461826"/>
            <a:ext cx="757500" cy="50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738" name="Google Shape;738;p8"/>
          <p:cNvCxnSpPr>
            <a:stCxn id="688" idx="2"/>
            <a:endCxn id="735" idx="0"/>
          </p:cNvCxnSpPr>
          <p:nvPr/>
        </p:nvCxnSpPr>
        <p:spPr>
          <a:xfrm flipH="1">
            <a:off x="9239993" y="4489242"/>
            <a:ext cx="18000" cy="47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med" w="med" type="stealth"/>
          </a:ln>
        </p:spPr>
      </p:cxnSp>
      <p:cxnSp>
        <p:nvCxnSpPr>
          <p:cNvPr id="739" name="Google Shape;739;p8"/>
          <p:cNvCxnSpPr>
            <a:stCxn id="691" idx="2"/>
            <a:endCxn id="732" idx="0"/>
          </p:cNvCxnSpPr>
          <p:nvPr/>
        </p:nvCxnSpPr>
        <p:spPr>
          <a:xfrm flipH="1">
            <a:off x="9791013" y="4486788"/>
            <a:ext cx="84600" cy="469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med" w="med" type="stealth"/>
          </a:ln>
        </p:spPr>
      </p:cxnSp>
      <p:sp>
        <p:nvSpPr>
          <p:cNvPr id="740" name="Google Shape;740;p8"/>
          <p:cNvSpPr txBox="1"/>
          <p:nvPr/>
        </p:nvSpPr>
        <p:spPr>
          <a:xfrm rot="-5400000">
            <a:off x="6022488" y="2494622"/>
            <a:ext cx="1299771" cy="595029"/>
          </a:xfrm>
          <a:prstGeom prst="rect">
            <a:avLst/>
          </a:prstGeom>
          <a:noFill/>
          <a:ln>
            <a:noFill/>
          </a:ln>
        </p:spPr>
        <p:txBody>
          <a:bodyPr anchorCtr="0" anchor="t" bIns="81275" lIns="162550" spcFirstLastPara="1" rIns="162550" wrap="square" tIns="81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 Resource Mapping</a:t>
            </a:r>
            <a:endParaRPr/>
          </a:p>
        </p:txBody>
      </p:sp>
      <p:sp>
        <p:nvSpPr>
          <p:cNvPr id="741" name="Google Shape;741;p8"/>
          <p:cNvSpPr/>
          <p:nvPr/>
        </p:nvSpPr>
        <p:spPr>
          <a:xfrm>
            <a:off x="6014630" y="1292016"/>
            <a:ext cx="1067468" cy="847781"/>
          </a:xfrm>
          <a:prstGeom prst="rect">
            <a:avLst/>
          </a:prstGeom>
          <a:solidFill>
            <a:srgbClr val="F7CAAC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VM Manager</a:t>
            </a:r>
            <a:endParaRPr/>
          </a:p>
        </p:txBody>
      </p:sp>
      <p:cxnSp>
        <p:nvCxnSpPr>
          <p:cNvPr id="742" name="Google Shape;742;p8"/>
          <p:cNvCxnSpPr>
            <a:stCxn id="671" idx="3"/>
            <a:endCxn id="741" idx="1"/>
          </p:cNvCxnSpPr>
          <p:nvPr/>
        </p:nvCxnSpPr>
        <p:spPr>
          <a:xfrm>
            <a:off x="5545944" y="1712367"/>
            <a:ext cx="468600" cy="36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3" name="Google Shape;743;p8"/>
          <p:cNvSpPr txBox="1"/>
          <p:nvPr>
            <p:ph idx="4294967295" type="sldNum"/>
          </p:nvPr>
        </p:nvSpPr>
        <p:spPr>
          <a:xfrm>
            <a:off x="11658601" y="6417962"/>
            <a:ext cx="423332" cy="329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838200" y="207809"/>
            <a:ext cx="10515600" cy="7065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What is Scalable I/O Virtualization (SIOV)?</a:t>
            </a:r>
            <a:endParaRPr/>
          </a:p>
        </p:txBody>
      </p:sp>
      <p:sp>
        <p:nvSpPr>
          <p:cNvPr id="94" name="Google Shape;94;p2"/>
          <p:cNvSpPr txBox="1"/>
          <p:nvPr>
            <p:ph idx="1" type="body"/>
          </p:nvPr>
        </p:nvSpPr>
        <p:spPr>
          <a:xfrm>
            <a:off x="838199" y="1068539"/>
            <a:ext cx="10724535" cy="5581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SIOV is </a:t>
            </a:r>
            <a:r>
              <a:rPr b="1" lang="en-US">
                <a:solidFill>
                  <a:srgbClr val="0070C0"/>
                </a:solidFill>
              </a:rPr>
              <a:t>hardware-assisted I/O virtualization </a:t>
            </a:r>
            <a:r>
              <a:rPr lang="en-US"/>
              <a:t>designed for the hyperscale era, with the potential to support </a:t>
            </a:r>
            <a:r>
              <a:rPr b="1" lang="en-US">
                <a:solidFill>
                  <a:srgbClr val="0070C0"/>
                </a:solidFill>
              </a:rPr>
              <a:t>thousands of virtualized workloads </a:t>
            </a:r>
            <a:r>
              <a:rPr lang="en-US"/>
              <a:t>per server.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SIOV moves the non-performance-critical virtualization and management logic </a:t>
            </a:r>
            <a:r>
              <a:rPr b="1" lang="en-US">
                <a:solidFill>
                  <a:srgbClr val="0070C0"/>
                </a:solidFill>
              </a:rPr>
              <a:t>off the device and into the virtualization stack</a:t>
            </a:r>
            <a:r>
              <a:rPr lang="en-US"/>
              <a:t>. It uses a </a:t>
            </a:r>
            <a:r>
              <a:rPr b="1" lang="en-US">
                <a:solidFill>
                  <a:srgbClr val="0070C0"/>
                </a:solidFill>
              </a:rPr>
              <a:t>new scalable identifier </a:t>
            </a:r>
            <a:r>
              <a:rPr lang="en-US"/>
              <a:t>on the device to address the workloads’ memory.  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SIOV delivers key benefits vs. prior art: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ct val="100000"/>
              <a:buChar char="•"/>
            </a:pPr>
            <a:r>
              <a:rPr b="1" lang="en-US">
                <a:solidFill>
                  <a:srgbClr val="0070C0"/>
                </a:solidFill>
              </a:rPr>
              <a:t>Reduces the per-VM virtualization cost</a:t>
            </a:r>
            <a:r>
              <a:rPr lang="en-US"/>
              <a:t> on the devices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More efficiently </a:t>
            </a:r>
            <a:r>
              <a:rPr b="1" lang="en-US">
                <a:solidFill>
                  <a:srgbClr val="0070C0"/>
                </a:solidFill>
              </a:rPr>
              <a:t>supports large numbers of VMs and containers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Provides </a:t>
            </a:r>
            <a:r>
              <a:rPr b="1" lang="en-US">
                <a:solidFill>
                  <a:srgbClr val="0070C0"/>
                </a:solidFill>
              </a:rPr>
              <a:t>more flexibility to the virtualization stack </a:t>
            </a:r>
            <a:r>
              <a:rPr lang="en-US"/>
              <a:t>for provisioning &amp; composability.  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Impact:  Virtualized I/O devices become much </a:t>
            </a:r>
            <a:r>
              <a:rPr b="1" lang="en-US">
                <a:solidFill>
                  <a:srgbClr val="0070C0"/>
                </a:solidFill>
              </a:rPr>
              <a:t>more configurable and scalable</a:t>
            </a:r>
            <a:r>
              <a:rPr lang="en-US"/>
              <a:t> while delivering </a:t>
            </a:r>
            <a:r>
              <a:rPr b="1" lang="en-US">
                <a:solidFill>
                  <a:srgbClr val="0070C0"/>
                </a:solidFill>
              </a:rPr>
              <a:t>near-native performance </a:t>
            </a:r>
            <a:r>
              <a:rPr lang="en-US"/>
              <a:t>to each VM/container/microservice.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838200" y="207809"/>
            <a:ext cx="10515600" cy="7065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Why Scalable I/O Virtualization (SIOV)?</a:t>
            </a: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838199" y="1068539"/>
            <a:ext cx="10724535" cy="5581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SIOV enables virtualization </a:t>
            </a:r>
            <a:r>
              <a:rPr b="1" lang="en-US">
                <a:solidFill>
                  <a:srgbClr val="0070C0"/>
                </a:solidFill>
              </a:rPr>
              <a:t>modernization of I/O devices </a:t>
            </a:r>
            <a:r>
              <a:rPr lang="en-US"/>
              <a:t>(PCIe, CXL, etc.) for today’s </a:t>
            </a:r>
            <a:r>
              <a:rPr b="1" lang="en-US">
                <a:solidFill>
                  <a:srgbClr val="0070C0"/>
                </a:solidFill>
              </a:rPr>
              <a:t>massive-scale clouds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SIOV is much </a:t>
            </a:r>
            <a:r>
              <a:rPr b="1" lang="en-US">
                <a:solidFill>
                  <a:srgbClr val="0070C0"/>
                </a:solidFill>
              </a:rPr>
              <a:t>more scalable and flexible </a:t>
            </a:r>
            <a:r>
              <a:rPr lang="en-US"/>
              <a:t>than previous technologies, providing efficient I/O access to potentially </a:t>
            </a:r>
            <a:r>
              <a:rPr b="1" lang="en-US">
                <a:solidFill>
                  <a:srgbClr val="0070C0"/>
                </a:solidFill>
              </a:rPr>
              <a:t>thousands of containers </a:t>
            </a:r>
            <a:r>
              <a:rPr lang="en-US"/>
              <a:t>or virtual machines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SIOV is simpler and </a:t>
            </a:r>
            <a:r>
              <a:rPr b="1" lang="en-US">
                <a:solidFill>
                  <a:srgbClr val="0070C0"/>
                </a:solidFill>
              </a:rPr>
              <a:t>more efficient to implement </a:t>
            </a:r>
            <a:r>
              <a:rPr lang="en-US"/>
              <a:t>and deploy for I/O device manufacturers, software providers and cloud operators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Driving as a standard </a:t>
            </a:r>
            <a:r>
              <a:rPr b="1" lang="en-US">
                <a:solidFill>
                  <a:srgbClr val="0070C0"/>
                </a:solidFill>
              </a:rPr>
              <a:t>enables an open ecosystem </a:t>
            </a:r>
            <a:r>
              <a:rPr lang="en-US"/>
              <a:t>that fuels adoption, growth, and innovation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Host Devices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Target Devices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Software &amp; Operating Systems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207809"/>
            <a:ext cx="10515600" cy="7065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SIOV R1 Contribution &amp; R2 Workstream Plan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199" y="1037009"/>
            <a:ext cx="11137491" cy="5581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b="1" lang="en-US">
                <a:solidFill>
                  <a:srgbClr val="0070C0"/>
                </a:solidFill>
              </a:rPr>
              <a:t>Intel &amp; Microsoft contributed SIOV R1 </a:t>
            </a:r>
            <a:r>
              <a:rPr lang="en-US"/>
              <a:t>to OCP to encourage an open ecosystem hyperscale I/O virtualization</a:t>
            </a:r>
            <a:endParaRPr/>
          </a:p>
          <a:p>
            <a:pPr indent="-2540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 u="sng">
                <a:solidFill>
                  <a:srgbClr val="007C8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Scalable I/O Virtualization</a:t>
            </a:r>
            <a:endParaRPr sz="2200"/>
          </a:p>
          <a:p>
            <a:pPr indent="-2222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/>
              <a:t>https://www.opencompute.org/documents/ocp-scalable-io-virtualization-technical-specification-revision-1-v1-2-pdf</a:t>
            </a:r>
            <a:endParaRPr sz="17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b="1" lang="en-US">
                <a:solidFill>
                  <a:srgbClr val="0070C0"/>
                </a:solidFill>
              </a:rPr>
              <a:t>Arm, AMD, Broadcom, </a:t>
            </a:r>
            <a:r>
              <a:rPr b="1" lang="en-US">
                <a:solidFill>
                  <a:srgbClr val="0070C0"/>
                </a:solidFill>
              </a:rPr>
              <a:t>Intel, Microsoft &amp; Red Hat formed </a:t>
            </a:r>
            <a:br>
              <a:rPr b="1" lang="en-US">
                <a:solidFill>
                  <a:srgbClr val="0070C0"/>
                </a:solidFill>
              </a:rPr>
            </a:br>
            <a:r>
              <a:rPr b="1" lang="en-US">
                <a:solidFill>
                  <a:srgbClr val="0070C0"/>
                </a:solidFill>
              </a:rPr>
              <a:t>an OCP SIOV R2 workstream</a:t>
            </a:r>
            <a:r>
              <a:rPr lang="en-US"/>
              <a:t> to drive a broader ecosystem &amp; further enhance data center I/O virtualization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High level Scope:</a:t>
            </a:r>
            <a:endParaRPr/>
          </a:p>
          <a:p>
            <a:pPr indent="-3048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600"/>
              <a:t>Ensure definition is compatible across multiple host and device architectures to provide a consistent usability experience.  </a:t>
            </a:r>
            <a:endParaRPr sz="2600"/>
          </a:p>
          <a:p>
            <a:pPr indent="-3048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600"/>
              <a:t>Ensure definition meets new, emerging, and complementary usages. </a:t>
            </a:r>
            <a:endParaRPr sz="2600"/>
          </a:p>
          <a:p>
            <a:pPr indent="-3048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600"/>
              <a:t>Ensure a viable ecosystem transition path to SIOV Revision 2.0.   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eb3935205_0_6"/>
          <p:cNvSpPr txBox="1"/>
          <p:nvPr>
            <p:ph type="title"/>
          </p:nvPr>
        </p:nvSpPr>
        <p:spPr>
          <a:xfrm>
            <a:off x="838200" y="207809"/>
            <a:ext cx="10515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SIOV R2 </a:t>
            </a:r>
            <a:r>
              <a:rPr b="1" lang="en-US"/>
              <a:t>Workgroup Scope</a:t>
            </a:r>
            <a:endParaRPr/>
          </a:p>
        </p:txBody>
      </p:sp>
      <p:sp>
        <p:nvSpPr>
          <p:cNvPr id="112" name="Google Shape;112;gfeb3935205_0_6"/>
          <p:cNvSpPr txBox="1"/>
          <p:nvPr>
            <p:ph idx="1" type="body"/>
          </p:nvPr>
        </p:nvSpPr>
        <p:spPr>
          <a:xfrm>
            <a:off x="838199" y="1037009"/>
            <a:ext cx="11137500" cy="55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1" lang="en-US" sz="1500">
                <a:latin typeface="Arial"/>
                <a:ea typeface="Arial"/>
                <a:cs typeface="Arial"/>
                <a:sym typeface="Arial"/>
              </a:rPr>
              <a:t>Ensure Specification is compatible across multiple host and device architectures to provide a consistent usability experience.  Key focus areas: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Standard method for Assignable Device Interface (ADI) identification and enumeration, and ADI resource management (e.g. address spaces and interrupts)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Standard methods for scaling ADI usage to future virtualization deployments (e.g. efficient/scalable interrupts or notifications, performance scaling, host/device communication efficiencies)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Reference software implementations of the Specification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If necessary, propose revisions to the generic mechanisms provided by other standards to ensure ecosystem interoperability with SIOV Revision 2.0 virtualization model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Quality of Service (QoS) associations and management for ADIs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Reliability, Availability, and Serviceability (RAS) capabilities and expectations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Privilege/execution levels of virtualization software to enable optimal device resource management and isolation properties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381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95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b="1" lang="en-US" sz="1500">
                <a:latin typeface="Arial"/>
                <a:ea typeface="Arial"/>
                <a:cs typeface="Arial"/>
                <a:sym typeface="Arial"/>
              </a:rPr>
              <a:t>Ensure Specification meets new, emerging, and complementary usages.  Key focus areas:</a:t>
            </a:r>
            <a:endParaRPr b="1" sz="15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Extensions to support confidential computing (trusted execution) with ADIs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95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Extensions to optimize live migration of virtual devices backed by ADIs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95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Enhancements to Address Translation Services (ATS) for ADIs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955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Times New Roman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Extending support and interoperability to Peer-2-Peer (P2P) topologies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381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637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"/>
              <a:buChar char="•"/>
            </a:pPr>
            <a:r>
              <a:rPr b="1" lang="en-US" sz="1500">
                <a:latin typeface="Arial"/>
                <a:ea typeface="Arial"/>
                <a:cs typeface="Arial"/>
                <a:sym typeface="Arial"/>
              </a:rPr>
              <a:t>Ensure a viable ecosystem transition path to SIOV Revision 2.0.  Key focus areas:</a:t>
            </a:r>
            <a:endParaRPr b="1" sz="145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Backward compatibility to SIOV Revision 1.0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Heterogeneous deployment and coexistence of devices within a system, including SR-IOV, SIOV Revision 1.0, and SIOV Revision 2.0 target devices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Ensure that key properties of prior virtualization models have reasonable corollary properties in SIOV Revision 2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2032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Specific transition guidance (e.g. SR-IOV to SIOV Revision 2.0 device transition guidance)</a:t>
            </a:r>
            <a:endParaRPr b="1" sz="27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06dfdff7c_0_6"/>
          <p:cNvSpPr txBox="1"/>
          <p:nvPr>
            <p:ph type="title"/>
          </p:nvPr>
        </p:nvSpPr>
        <p:spPr>
          <a:xfrm>
            <a:off x="838200" y="207809"/>
            <a:ext cx="105156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SIOV R2 Workgroup Participation</a:t>
            </a:r>
            <a:endParaRPr/>
          </a:p>
        </p:txBody>
      </p:sp>
      <p:sp>
        <p:nvSpPr>
          <p:cNvPr id="118" name="Google Shape;118;g1406dfdff7c_0_6"/>
          <p:cNvSpPr txBox="1"/>
          <p:nvPr>
            <p:ph idx="1" type="body"/>
          </p:nvPr>
        </p:nvSpPr>
        <p:spPr>
          <a:xfrm>
            <a:off x="838199" y="1037009"/>
            <a:ext cx="11137500" cy="55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b="1" lang="en-US">
                <a:solidFill>
                  <a:srgbClr val="0070C0"/>
                </a:solidFill>
              </a:rPr>
              <a:t>Workgroup members have aligned to:</a:t>
            </a:r>
            <a:endParaRPr b="1">
              <a:solidFill>
                <a:srgbClr val="0070C0"/>
              </a:solidFill>
            </a:endParaRPr>
          </a:p>
          <a:p>
            <a:pPr indent="-3048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2600"/>
              <a:t>Scope focus (prior slide and incorporate into CLA)</a:t>
            </a:r>
            <a:endParaRPr sz="2600"/>
          </a:p>
          <a:p>
            <a:pPr indent="-279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Operating governance model </a:t>
            </a:r>
            <a:endParaRPr sz="2600"/>
          </a:p>
          <a:p>
            <a:pPr indent="-279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Public distribution of </a:t>
            </a:r>
            <a:r>
              <a:rPr lang="en-US" sz="2600"/>
              <a:t>specification</a:t>
            </a:r>
            <a:r>
              <a:rPr lang="en-US" sz="2600"/>
              <a:t> at version 0.7 (and beyond)</a:t>
            </a:r>
            <a:endParaRPr sz="2600"/>
          </a:p>
          <a:p>
            <a:pPr indent="-2794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Expanding to new membership after releasing 2 public versions (0.7, 0.8)</a:t>
            </a:r>
            <a:endParaRPr sz="2600"/>
          </a:p>
          <a:p>
            <a:pPr indent="-2794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New membership requirements:</a:t>
            </a:r>
            <a:endParaRPr sz="2600"/>
          </a:p>
          <a:p>
            <a:pPr indent="-2794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Written details of intended contribution (actual IP, participation, </a:t>
            </a:r>
            <a:r>
              <a:rPr lang="en-US" sz="2600"/>
              <a:t>deliverables</a:t>
            </a:r>
            <a:r>
              <a:rPr lang="en-US" sz="2600"/>
              <a:t>) from new member</a:t>
            </a:r>
            <a:endParaRPr sz="2600"/>
          </a:p>
          <a:p>
            <a:pPr indent="-2794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75% majority existing member approval required to accept </a:t>
            </a:r>
            <a:endParaRPr sz="2600"/>
          </a:p>
          <a:p>
            <a:pPr indent="-279400" lvl="3" marL="1600200" rtl="0" algn="l"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Signature of existing CLA, unmodified (includes/aligns to scope)</a:t>
            </a:r>
            <a:endParaRPr sz="2600"/>
          </a:p>
          <a:p>
            <a:pPr indent="0" lvl="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BACKUP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277099" y="-19070"/>
            <a:ext cx="11801758" cy="6225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1C5"/>
              </a:buClr>
              <a:buSzPts val="3200"/>
              <a:buFont typeface="Calibri"/>
              <a:buNone/>
            </a:pPr>
            <a:r>
              <a:rPr lang="en-US" sz="3200">
                <a:solidFill>
                  <a:srgbClr val="0071C5"/>
                </a:solidFill>
              </a:rPr>
              <a:t>SR-IOV (Single-Root I/O V) 🡪 Scalable I/O Virtualization  (Scalable-IOV)</a:t>
            </a:r>
            <a:endParaRPr sz="3200"/>
          </a:p>
        </p:txBody>
      </p:sp>
      <p:sp>
        <p:nvSpPr>
          <p:cNvPr id="130" name="Google Shape;130;p6"/>
          <p:cNvSpPr/>
          <p:nvPr/>
        </p:nvSpPr>
        <p:spPr>
          <a:xfrm>
            <a:off x="4931411" y="1927889"/>
            <a:ext cx="531105" cy="441929"/>
          </a:xfrm>
          <a:prstGeom prst="rightArrow">
            <a:avLst>
              <a:gd fmla="val 46152" name="adj1"/>
              <a:gd fmla="val 72782" name="adj2"/>
            </a:avLst>
          </a:prstGeom>
          <a:solidFill>
            <a:schemeClr val="dk1"/>
          </a:solidFill>
          <a:ln cap="flat" cmpd="sng" w="127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1" name="Google Shape;131;p6"/>
          <p:cNvGrpSpPr/>
          <p:nvPr/>
        </p:nvGrpSpPr>
        <p:grpSpPr>
          <a:xfrm>
            <a:off x="84201" y="692852"/>
            <a:ext cx="4859539" cy="5264155"/>
            <a:chOff x="63150" y="742928"/>
            <a:chExt cx="3644655" cy="3948116"/>
          </a:xfrm>
        </p:grpSpPr>
        <p:sp>
          <p:nvSpPr>
            <p:cNvPr id="132" name="Google Shape;132;p6"/>
            <p:cNvSpPr/>
            <p:nvPr/>
          </p:nvSpPr>
          <p:spPr>
            <a:xfrm>
              <a:off x="142376" y="2116602"/>
              <a:ext cx="3287583" cy="2574442"/>
            </a:xfrm>
            <a:prstGeom prst="rect">
              <a:avLst/>
            </a:prstGeom>
            <a:solidFill>
              <a:srgbClr val="D8E2F3"/>
            </a:solidFill>
            <a:ln cap="flat" cmpd="sng" w="952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15451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63150" y="2334795"/>
              <a:ext cx="3644655" cy="754993"/>
            </a:xfrm>
            <a:prstGeom prst="rect">
              <a:avLst/>
            </a:prstGeom>
            <a:gradFill>
              <a:gsLst>
                <a:gs pos="0">
                  <a:srgbClr val="9A9A9A"/>
                </a:gs>
                <a:gs pos="50000">
                  <a:srgbClr val="8D8D8D"/>
                </a:gs>
                <a:gs pos="100000">
                  <a:srgbClr val="787878"/>
                </a:gs>
              </a:gsLst>
              <a:lin ang="5400000" scaled="0"/>
            </a:gra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348432" y="3515491"/>
              <a:ext cx="2932234" cy="890286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305298" y="3170484"/>
              <a:ext cx="2897316" cy="202168"/>
            </a:xfrm>
            <a:prstGeom prst="flowChartManualOperation">
              <a:avLst/>
            </a:prstGeom>
            <a:solidFill>
              <a:srgbClr val="BF9000">
                <a:alpha val="62745"/>
              </a:srgbClr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333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Arbiters</a:t>
              </a:r>
              <a:endParaRPr/>
            </a:p>
          </p:txBody>
        </p:sp>
        <p:grpSp>
          <p:nvGrpSpPr>
            <p:cNvPr id="136" name="Google Shape;136;p6"/>
            <p:cNvGrpSpPr/>
            <p:nvPr/>
          </p:nvGrpSpPr>
          <p:grpSpPr>
            <a:xfrm>
              <a:off x="1552619" y="3372652"/>
              <a:ext cx="185274" cy="143670"/>
              <a:chOff x="6138177" y="3007421"/>
              <a:chExt cx="216598" cy="163241"/>
            </a:xfrm>
          </p:grpSpPr>
          <p:cxnSp>
            <p:nvCxnSpPr>
              <p:cNvPr id="137" name="Google Shape;137;p6"/>
              <p:cNvCxnSpPr/>
              <p:nvPr/>
            </p:nvCxnSpPr>
            <p:spPr>
              <a:xfrm>
                <a:off x="6138177" y="3012966"/>
                <a:ext cx="0" cy="157696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38" name="Google Shape;138;p6"/>
              <p:cNvCxnSpPr/>
              <p:nvPr/>
            </p:nvCxnSpPr>
            <p:spPr>
              <a:xfrm rot="10800000">
                <a:off x="6350294" y="3007421"/>
                <a:ext cx="4481" cy="163241"/>
              </a:xfrm>
              <a:prstGeom prst="straightConnector1">
                <a:avLst/>
              </a:prstGeom>
              <a:noFill/>
              <a:ln cap="rnd" cmpd="sng" w="12700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139" name="Google Shape;139;p6"/>
            <p:cNvGrpSpPr/>
            <p:nvPr/>
          </p:nvGrpSpPr>
          <p:grpSpPr>
            <a:xfrm>
              <a:off x="308937" y="2449449"/>
              <a:ext cx="485371" cy="574599"/>
              <a:chOff x="4613258" y="1531490"/>
              <a:chExt cx="738944" cy="930701"/>
            </a:xfrm>
          </p:grpSpPr>
          <p:sp>
            <p:nvSpPr>
              <p:cNvPr id="140" name="Google Shape;140;p6"/>
              <p:cNvSpPr/>
              <p:nvPr/>
            </p:nvSpPr>
            <p:spPr>
              <a:xfrm>
                <a:off x="4613258" y="1531490"/>
                <a:ext cx="738944" cy="930701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1" name="Google Shape;141;p6"/>
              <p:cNvGrpSpPr/>
              <p:nvPr/>
            </p:nvGrpSpPr>
            <p:grpSpPr>
              <a:xfrm>
                <a:off x="4693560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42" name="Google Shape;142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" name="Google Shape;143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44" name="Google Shape;144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45" name="Google Shape;145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46" name="Google Shape;146;p6"/>
              <p:cNvGrpSpPr/>
              <p:nvPr/>
            </p:nvGrpSpPr>
            <p:grpSpPr>
              <a:xfrm>
                <a:off x="4914527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47" name="Google Shape;147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" name="Google Shape;148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49" name="Google Shape;149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50" name="Google Shape;150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51" name="Google Shape;151;p6"/>
              <p:cNvGrpSpPr/>
              <p:nvPr/>
            </p:nvGrpSpPr>
            <p:grpSpPr>
              <a:xfrm>
                <a:off x="5133294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52" name="Google Shape;152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" name="Google Shape;153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54" name="Google Shape;154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55" name="Google Shape;155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sp>
          <p:nvSpPr>
            <p:cNvPr id="156" name="Google Shape;156;p6"/>
            <p:cNvSpPr txBox="1"/>
            <p:nvPr/>
          </p:nvSpPr>
          <p:spPr>
            <a:xfrm>
              <a:off x="2385024" y="2677212"/>
              <a:ext cx="526242" cy="375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733" u="none" cap="none" strike="noStrike">
                  <a:solidFill>
                    <a:srgbClr val="003C71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259459" y="1698500"/>
              <a:ext cx="3015059" cy="328877"/>
            </a:xfrm>
            <a:prstGeom prst="rect">
              <a:avLst/>
            </a:prstGeom>
            <a:solidFill>
              <a:srgbClr val="ACB8C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IOMMU</a:t>
              </a:r>
              <a:endParaRPr b="0" i="0" sz="14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8" name="Google Shape;158;p6"/>
            <p:cNvGrpSpPr/>
            <p:nvPr/>
          </p:nvGrpSpPr>
          <p:grpSpPr>
            <a:xfrm>
              <a:off x="1082356" y="2449449"/>
              <a:ext cx="485371" cy="584414"/>
              <a:chOff x="4613258" y="1461498"/>
              <a:chExt cx="738944" cy="1000692"/>
            </a:xfrm>
          </p:grpSpPr>
          <p:sp>
            <p:nvSpPr>
              <p:cNvPr id="159" name="Google Shape;159;p6"/>
              <p:cNvSpPr/>
              <p:nvPr/>
            </p:nvSpPr>
            <p:spPr>
              <a:xfrm>
                <a:off x="4613258" y="1461498"/>
                <a:ext cx="738944" cy="1000692"/>
              </a:xfrm>
              <a:prstGeom prst="roundRect">
                <a:avLst>
                  <a:gd fmla="val 16667" name="adj"/>
                </a:avLst>
              </a:prstGeom>
              <a:solidFill>
                <a:srgbClr val="B3C6E7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60" name="Google Shape;160;p6"/>
              <p:cNvGrpSpPr/>
              <p:nvPr/>
            </p:nvGrpSpPr>
            <p:grpSpPr>
              <a:xfrm>
                <a:off x="4693560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61" name="Google Shape;161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63" name="Google Shape;163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64" name="Google Shape;164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65" name="Google Shape;165;p6"/>
              <p:cNvGrpSpPr/>
              <p:nvPr/>
            </p:nvGrpSpPr>
            <p:grpSpPr>
              <a:xfrm>
                <a:off x="4914527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66" name="Google Shape;166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68" name="Google Shape;168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69" name="Google Shape;169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170" name="Google Shape;170;p6"/>
              <p:cNvGrpSpPr/>
              <p:nvPr/>
            </p:nvGrpSpPr>
            <p:grpSpPr>
              <a:xfrm>
                <a:off x="5133294" y="1952711"/>
                <a:ext cx="143505" cy="473492"/>
                <a:chOff x="4741436" y="427703"/>
                <a:chExt cx="143505" cy="473492"/>
              </a:xfrm>
            </p:grpSpPr>
            <p:sp>
              <p:nvSpPr>
                <p:cNvPr id="171" name="Google Shape;171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2" name="Google Shape;172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173" name="Google Shape;173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174" name="Google Shape;174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sp>
          <p:nvSpPr>
            <p:cNvPr id="175" name="Google Shape;175;p6"/>
            <p:cNvSpPr/>
            <p:nvPr/>
          </p:nvSpPr>
          <p:spPr>
            <a:xfrm>
              <a:off x="2741728" y="2478134"/>
              <a:ext cx="485371" cy="569342"/>
            </a:xfrm>
            <a:prstGeom prst="roundRect">
              <a:avLst>
                <a:gd fmla="val 16667" name="adj"/>
              </a:avLst>
            </a:prstGeom>
            <a:solidFill>
              <a:srgbClr val="B3C6E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6" name="Google Shape;176;p6"/>
            <p:cNvGrpSpPr/>
            <p:nvPr/>
          </p:nvGrpSpPr>
          <p:grpSpPr>
            <a:xfrm>
              <a:off x="474406" y="3026785"/>
              <a:ext cx="185274" cy="143670"/>
              <a:chOff x="6138177" y="3007421"/>
              <a:chExt cx="216598" cy="163241"/>
            </a:xfrm>
          </p:grpSpPr>
          <p:cxnSp>
            <p:nvCxnSpPr>
              <p:cNvPr id="177" name="Google Shape;177;p6"/>
              <p:cNvCxnSpPr/>
              <p:nvPr/>
            </p:nvCxnSpPr>
            <p:spPr>
              <a:xfrm>
                <a:off x="6138177" y="3012966"/>
                <a:ext cx="0" cy="157696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78" name="Google Shape;178;p6"/>
              <p:cNvCxnSpPr/>
              <p:nvPr/>
            </p:nvCxnSpPr>
            <p:spPr>
              <a:xfrm rot="10800000">
                <a:off x="6350294" y="3007421"/>
                <a:ext cx="4481" cy="163241"/>
              </a:xfrm>
              <a:prstGeom prst="straightConnector1">
                <a:avLst/>
              </a:prstGeom>
              <a:noFill/>
              <a:ln cap="rnd" cmpd="sng" w="12700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179" name="Google Shape;179;p6"/>
            <p:cNvGrpSpPr/>
            <p:nvPr/>
          </p:nvGrpSpPr>
          <p:grpSpPr>
            <a:xfrm>
              <a:off x="1223242" y="3028881"/>
              <a:ext cx="185274" cy="143670"/>
              <a:chOff x="6138177" y="3007421"/>
              <a:chExt cx="216598" cy="163241"/>
            </a:xfrm>
          </p:grpSpPr>
          <p:cxnSp>
            <p:nvCxnSpPr>
              <p:cNvPr id="180" name="Google Shape;180;p6"/>
              <p:cNvCxnSpPr/>
              <p:nvPr/>
            </p:nvCxnSpPr>
            <p:spPr>
              <a:xfrm>
                <a:off x="6138177" y="3012966"/>
                <a:ext cx="0" cy="157696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181" name="Google Shape;181;p6"/>
              <p:cNvCxnSpPr/>
              <p:nvPr/>
            </p:nvCxnSpPr>
            <p:spPr>
              <a:xfrm rot="10800000">
                <a:off x="6350294" y="3007421"/>
                <a:ext cx="4481" cy="163241"/>
              </a:xfrm>
              <a:prstGeom prst="straightConnector1">
                <a:avLst/>
              </a:prstGeom>
              <a:noFill/>
              <a:ln cap="rnd" cmpd="sng" w="12700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182" name="Google Shape;182;p6"/>
            <p:cNvGrpSpPr/>
            <p:nvPr/>
          </p:nvGrpSpPr>
          <p:grpSpPr>
            <a:xfrm>
              <a:off x="1819892" y="2449448"/>
              <a:ext cx="485371" cy="721858"/>
              <a:chOff x="6321146" y="1568169"/>
              <a:chExt cx="567431" cy="1158642"/>
            </a:xfrm>
          </p:grpSpPr>
          <p:grpSp>
            <p:nvGrpSpPr>
              <p:cNvPr id="183" name="Google Shape;183;p6"/>
              <p:cNvGrpSpPr/>
              <p:nvPr/>
            </p:nvGrpSpPr>
            <p:grpSpPr>
              <a:xfrm>
                <a:off x="6321146" y="1568169"/>
                <a:ext cx="567431" cy="969166"/>
                <a:chOff x="4613258" y="1493025"/>
                <a:chExt cx="738944" cy="969166"/>
              </a:xfrm>
            </p:grpSpPr>
            <p:sp>
              <p:nvSpPr>
                <p:cNvPr id="184" name="Google Shape;184;p6"/>
                <p:cNvSpPr/>
                <p:nvPr/>
              </p:nvSpPr>
              <p:spPr>
                <a:xfrm>
                  <a:off x="4613258" y="1493025"/>
                  <a:ext cx="738944" cy="969166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B3C6E7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85" name="Google Shape;185;p6"/>
                <p:cNvGrpSpPr/>
                <p:nvPr/>
              </p:nvGrpSpPr>
              <p:grpSpPr>
                <a:xfrm>
                  <a:off x="4693560" y="1952711"/>
                  <a:ext cx="143505" cy="473492"/>
                  <a:chOff x="4741436" y="427703"/>
                  <a:chExt cx="143505" cy="473492"/>
                </a:xfrm>
              </p:grpSpPr>
              <p:sp>
                <p:nvSpPr>
                  <p:cNvPr id="186" name="Google Shape;186;p6"/>
                  <p:cNvSpPr/>
                  <p:nvPr/>
                </p:nvSpPr>
                <p:spPr>
                  <a:xfrm>
                    <a:off x="4741436" y="427703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87" name="Google Shape;187;p6"/>
                  <p:cNvSpPr/>
                  <p:nvPr/>
                </p:nvSpPr>
                <p:spPr>
                  <a:xfrm>
                    <a:off x="4741436" y="801251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88" name="Google Shape;188;p6"/>
                  <p:cNvCxnSpPr/>
                  <p:nvPr/>
                </p:nvCxnSpPr>
                <p:spPr>
                  <a:xfrm>
                    <a:off x="4884940" y="468778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89" name="Google Shape;189;p6"/>
                  <p:cNvCxnSpPr/>
                  <p:nvPr/>
                </p:nvCxnSpPr>
                <p:spPr>
                  <a:xfrm>
                    <a:off x="4743282" y="464992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90" name="Google Shape;190;p6"/>
                <p:cNvGrpSpPr/>
                <p:nvPr/>
              </p:nvGrpSpPr>
              <p:grpSpPr>
                <a:xfrm>
                  <a:off x="4914527" y="1952711"/>
                  <a:ext cx="143505" cy="473492"/>
                  <a:chOff x="4741436" y="427703"/>
                  <a:chExt cx="143505" cy="473492"/>
                </a:xfrm>
              </p:grpSpPr>
              <p:sp>
                <p:nvSpPr>
                  <p:cNvPr id="191" name="Google Shape;191;p6"/>
                  <p:cNvSpPr/>
                  <p:nvPr/>
                </p:nvSpPr>
                <p:spPr>
                  <a:xfrm>
                    <a:off x="4741436" y="427703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2" name="Google Shape;192;p6"/>
                  <p:cNvSpPr/>
                  <p:nvPr/>
                </p:nvSpPr>
                <p:spPr>
                  <a:xfrm>
                    <a:off x="4741436" y="801251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93" name="Google Shape;193;p6"/>
                  <p:cNvCxnSpPr/>
                  <p:nvPr/>
                </p:nvCxnSpPr>
                <p:spPr>
                  <a:xfrm>
                    <a:off x="4884940" y="468778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94" name="Google Shape;194;p6"/>
                  <p:cNvCxnSpPr/>
                  <p:nvPr/>
                </p:nvCxnSpPr>
                <p:spPr>
                  <a:xfrm>
                    <a:off x="4743282" y="464992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grpSp>
              <p:nvGrpSpPr>
                <p:cNvPr id="195" name="Google Shape;195;p6"/>
                <p:cNvGrpSpPr/>
                <p:nvPr/>
              </p:nvGrpSpPr>
              <p:grpSpPr>
                <a:xfrm>
                  <a:off x="5133294" y="1952711"/>
                  <a:ext cx="143505" cy="473492"/>
                  <a:chOff x="4741436" y="427703"/>
                  <a:chExt cx="143505" cy="473492"/>
                </a:xfrm>
              </p:grpSpPr>
              <p:sp>
                <p:nvSpPr>
                  <p:cNvPr id="196" name="Google Shape;196;p6"/>
                  <p:cNvSpPr/>
                  <p:nvPr/>
                </p:nvSpPr>
                <p:spPr>
                  <a:xfrm>
                    <a:off x="4741436" y="427703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97" name="Google Shape;197;p6"/>
                  <p:cNvSpPr/>
                  <p:nvPr/>
                </p:nvSpPr>
                <p:spPr>
                  <a:xfrm>
                    <a:off x="4741436" y="801251"/>
                    <a:ext cx="143504" cy="99944"/>
                  </a:xfrm>
                  <a:prstGeom prst="ellipse">
                    <a:avLst/>
                  </a:prstGeom>
                  <a:solidFill>
                    <a:srgbClr val="8DA9DB"/>
                  </a:solidFill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24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cxnSp>
                <p:nvCxnSpPr>
                  <p:cNvPr id="198" name="Google Shape;198;p6"/>
                  <p:cNvCxnSpPr/>
                  <p:nvPr/>
                </p:nvCxnSpPr>
                <p:spPr>
                  <a:xfrm>
                    <a:off x="4884940" y="468778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199" name="Google Shape;199;p6"/>
                  <p:cNvCxnSpPr/>
                  <p:nvPr/>
                </p:nvCxnSpPr>
                <p:spPr>
                  <a:xfrm>
                    <a:off x="4743282" y="464992"/>
                    <a:ext cx="1" cy="38015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grpSp>
            <p:nvGrpSpPr>
              <p:cNvPr id="200" name="Google Shape;200;p6"/>
              <p:cNvGrpSpPr/>
              <p:nvPr/>
            </p:nvGrpSpPr>
            <p:grpSpPr>
              <a:xfrm>
                <a:off x="6491892" y="2541708"/>
                <a:ext cx="216598" cy="185103"/>
                <a:chOff x="6138177" y="3007421"/>
                <a:chExt cx="216598" cy="163241"/>
              </a:xfrm>
            </p:grpSpPr>
            <p:cxnSp>
              <p:nvCxnSpPr>
                <p:cNvPr id="201" name="Google Shape;201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12700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202" name="Google Shape;202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12700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203" name="Google Shape;203;p6"/>
            <p:cNvGrpSpPr/>
            <p:nvPr/>
          </p:nvGrpSpPr>
          <p:grpSpPr>
            <a:xfrm>
              <a:off x="2902904" y="3031904"/>
              <a:ext cx="185274" cy="143670"/>
              <a:chOff x="6138177" y="3007421"/>
              <a:chExt cx="216598" cy="163241"/>
            </a:xfrm>
          </p:grpSpPr>
          <p:cxnSp>
            <p:nvCxnSpPr>
              <p:cNvPr id="204" name="Google Shape;204;p6"/>
              <p:cNvCxnSpPr/>
              <p:nvPr/>
            </p:nvCxnSpPr>
            <p:spPr>
              <a:xfrm>
                <a:off x="6138177" y="3012966"/>
                <a:ext cx="0" cy="157696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05" name="Google Shape;205;p6"/>
              <p:cNvCxnSpPr/>
              <p:nvPr/>
            </p:nvCxnSpPr>
            <p:spPr>
              <a:xfrm rot="10800000">
                <a:off x="6350294" y="3007421"/>
                <a:ext cx="4481" cy="163241"/>
              </a:xfrm>
              <a:prstGeom prst="straightConnector1">
                <a:avLst/>
              </a:prstGeom>
              <a:noFill/>
              <a:ln cap="rnd" cmpd="sng" w="12700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grpSp>
          <p:nvGrpSpPr>
            <p:cNvPr id="206" name="Google Shape;206;p6"/>
            <p:cNvGrpSpPr/>
            <p:nvPr/>
          </p:nvGrpSpPr>
          <p:grpSpPr>
            <a:xfrm>
              <a:off x="259458" y="742928"/>
              <a:ext cx="3110921" cy="271462"/>
              <a:chOff x="265606" y="951441"/>
              <a:chExt cx="3110921" cy="271462"/>
            </a:xfrm>
          </p:grpSpPr>
          <p:sp>
            <p:nvSpPr>
              <p:cNvPr id="207" name="Google Shape;207;p6"/>
              <p:cNvSpPr/>
              <p:nvPr/>
            </p:nvSpPr>
            <p:spPr>
              <a:xfrm>
                <a:off x="265606" y="954346"/>
                <a:ext cx="614703" cy="268554"/>
              </a:xfrm>
              <a:prstGeom prst="rect">
                <a:avLst/>
              </a:prstGeom>
              <a:solidFill>
                <a:schemeClr val="accent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67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VM 1</a:t>
                </a:r>
                <a:endParaRPr/>
              </a:p>
            </p:txBody>
          </p:sp>
          <p:sp>
            <p:nvSpPr>
              <p:cNvPr id="208" name="Google Shape;208;p6"/>
              <p:cNvSpPr/>
              <p:nvPr/>
            </p:nvSpPr>
            <p:spPr>
              <a:xfrm>
                <a:off x="964874" y="951441"/>
                <a:ext cx="657374" cy="268554"/>
              </a:xfrm>
              <a:prstGeom prst="rect">
                <a:avLst/>
              </a:prstGeom>
              <a:solidFill>
                <a:schemeClr val="accent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67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VM 2</a:t>
                </a:r>
                <a:endParaRPr/>
              </a:p>
            </p:txBody>
          </p:sp>
          <p:sp>
            <p:nvSpPr>
              <p:cNvPr id="209" name="Google Shape;209;p6"/>
              <p:cNvSpPr/>
              <p:nvPr/>
            </p:nvSpPr>
            <p:spPr>
              <a:xfrm>
                <a:off x="1704810" y="954349"/>
                <a:ext cx="657374" cy="268554"/>
              </a:xfrm>
              <a:prstGeom prst="rect">
                <a:avLst/>
              </a:prstGeom>
              <a:solidFill>
                <a:schemeClr val="accent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67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VM 3</a:t>
                </a:r>
                <a:endParaRPr/>
              </a:p>
            </p:txBody>
          </p:sp>
          <p:sp>
            <p:nvSpPr>
              <p:cNvPr id="210" name="Google Shape;210;p6"/>
              <p:cNvSpPr/>
              <p:nvPr/>
            </p:nvSpPr>
            <p:spPr>
              <a:xfrm>
                <a:off x="2719153" y="954349"/>
                <a:ext cx="657374" cy="268554"/>
              </a:xfrm>
              <a:prstGeom prst="rect">
                <a:avLst/>
              </a:prstGeom>
              <a:solidFill>
                <a:schemeClr val="accent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67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VM n</a:t>
                </a:r>
                <a:endParaRPr/>
              </a:p>
            </p:txBody>
          </p:sp>
        </p:grpSp>
        <p:sp>
          <p:nvSpPr>
            <p:cNvPr id="211" name="Google Shape;211;p6"/>
            <p:cNvSpPr txBox="1"/>
            <p:nvPr/>
          </p:nvSpPr>
          <p:spPr>
            <a:xfrm>
              <a:off x="2414520" y="758479"/>
              <a:ext cx="526242" cy="1279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733" u="none" cap="none" strike="noStrike">
                  <a:solidFill>
                    <a:srgbClr val="003C71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212" name="Google Shape;212;p6"/>
            <p:cNvSpPr txBox="1"/>
            <p:nvPr/>
          </p:nvSpPr>
          <p:spPr>
            <a:xfrm>
              <a:off x="568835" y="2080879"/>
              <a:ext cx="2374711" cy="230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Hardware Replicated Virtual Functions</a:t>
              </a:r>
              <a:endParaRPr/>
            </a:p>
          </p:txBody>
        </p:sp>
        <p:sp>
          <p:nvSpPr>
            <p:cNvPr id="213" name="Google Shape;213;p6"/>
            <p:cNvSpPr txBox="1"/>
            <p:nvPr/>
          </p:nvSpPr>
          <p:spPr>
            <a:xfrm>
              <a:off x="372816" y="2458611"/>
              <a:ext cx="339276" cy="207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VF 1</a:t>
              </a:r>
              <a:endParaRPr/>
            </a:p>
          </p:txBody>
        </p:sp>
        <p:sp>
          <p:nvSpPr>
            <p:cNvPr id="214" name="Google Shape;214;p6"/>
            <p:cNvSpPr txBox="1"/>
            <p:nvPr/>
          </p:nvSpPr>
          <p:spPr>
            <a:xfrm>
              <a:off x="1173758" y="2451936"/>
              <a:ext cx="357309" cy="207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VF 2</a:t>
              </a:r>
              <a:endParaRPr/>
            </a:p>
          </p:txBody>
        </p:sp>
        <p:sp>
          <p:nvSpPr>
            <p:cNvPr id="215" name="Google Shape;215;p6"/>
            <p:cNvSpPr txBox="1"/>
            <p:nvPr/>
          </p:nvSpPr>
          <p:spPr>
            <a:xfrm>
              <a:off x="1901399" y="2461071"/>
              <a:ext cx="357309" cy="207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VF 3</a:t>
              </a:r>
              <a:endParaRPr/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147184" y="4400934"/>
              <a:ext cx="2158079" cy="204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Traditional SR-IOV Device</a:t>
              </a:r>
              <a:endParaRPr/>
            </a:p>
          </p:txBody>
        </p:sp>
        <p:grpSp>
          <p:nvGrpSpPr>
            <p:cNvPr id="217" name="Google Shape;217;p6"/>
            <p:cNvGrpSpPr/>
            <p:nvPr/>
          </p:nvGrpSpPr>
          <p:grpSpPr>
            <a:xfrm>
              <a:off x="444904" y="1011500"/>
              <a:ext cx="139739" cy="1479333"/>
              <a:chOff x="6145912" y="2989092"/>
              <a:chExt cx="136114" cy="175873"/>
            </a:xfrm>
          </p:grpSpPr>
          <p:cxnSp>
            <p:nvCxnSpPr>
              <p:cNvPr id="218" name="Google Shape;218;p6"/>
              <p:cNvCxnSpPr/>
              <p:nvPr/>
            </p:nvCxnSpPr>
            <p:spPr>
              <a:xfrm flipH="1">
                <a:off x="6145912" y="2989092"/>
                <a:ext cx="7157" cy="175873"/>
              </a:xfrm>
              <a:prstGeom prst="straightConnector1">
                <a:avLst/>
              </a:prstGeom>
              <a:noFill/>
              <a:ln cap="rnd" cmpd="sng" w="9525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19" name="Google Shape;219;p6"/>
              <p:cNvCxnSpPr/>
              <p:nvPr/>
            </p:nvCxnSpPr>
            <p:spPr>
              <a:xfrm rot="10800000">
                <a:off x="6277846" y="2990590"/>
                <a:ext cx="4180" cy="167884"/>
              </a:xfrm>
              <a:prstGeom prst="straightConnector1">
                <a:avLst/>
              </a:prstGeom>
              <a:noFill/>
              <a:ln cap="rnd" cmpd="sng" w="9525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sp>
          <p:nvSpPr>
            <p:cNvPr id="220" name="Google Shape;220;p6"/>
            <p:cNvSpPr/>
            <p:nvPr/>
          </p:nvSpPr>
          <p:spPr>
            <a:xfrm>
              <a:off x="457327" y="4022266"/>
              <a:ext cx="1081926" cy="243738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525615" y="3880793"/>
              <a:ext cx="1100338" cy="251703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1881559" y="3967350"/>
              <a:ext cx="1174218" cy="250203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603318" y="3681430"/>
              <a:ext cx="1100338" cy="324373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Compute Engines</a:t>
              </a: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1931373" y="3830692"/>
              <a:ext cx="1174218" cy="250203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2003317" y="3663503"/>
              <a:ext cx="1174218" cy="301657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I/O Engines</a:t>
              </a:r>
              <a:endParaRPr/>
            </a:p>
          </p:txBody>
        </p:sp>
        <p:sp>
          <p:nvSpPr>
            <p:cNvPr id="226" name="Google Shape;226;p6"/>
            <p:cNvSpPr txBox="1"/>
            <p:nvPr/>
          </p:nvSpPr>
          <p:spPr>
            <a:xfrm>
              <a:off x="2816878" y="2465143"/>
              <a:ext cx="359714" cy="2077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VF n</a:t>
              </a:r>
              <a:endParaRPr/>
            </a:p>
          </p:txBody>
        </p:sp>
        <p:grpSp>
          <p:nvGrpSpPr>
            <p:cNvPr id="227" name="Google Shape;227;p6"/>
            <p:cNvGrpSpPr/>
            <p:nvPr/>
          </p:nvGrpSpPr>
          <p:grpSpPr>
            <a:xfrm>
              <a:off x="2803270" y="2728946"/>
              <a:ext cx="383097" cy="277885"/>
              <a:chOff x="2803270" y="2789909"/>
              <a:chExt cx="383097" cy="277885"/>
            </a:xfrm>
          </p:grpSpPr>
          <p:grpSp>
            <p:nvGrpSpPr>
              <p:cNvPr id="228" name="Google Shape;228;p6"/>
              <p:cNvGrpSpPr/>
              <p:nvPr/>
            </p:nvGrpSpPr>
            <p:grpSpPr>
              <a:xfrm>
                <a:off x="2803270" y="2789909"/>
                <a:ext cx="94260" cy="277885"/>
                <a:chOff x="4741436" y="427703"/>
                <a:chExt cx="143505" cy="473492"/>
              </a:xfrm>
            </p:grpSpPr>
            <p:sp>
              <p:nvSpPr>
                <p:cNvPr id="229" name="Google Shape;229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0" name="Google Shape;230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31" name="Google Shape;231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2" name="Google Shape;232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33" name="Google Shape;233;p6"/>
              <p:cNvGrpSpPr/>
              <p:nvPr/>
            </p:nvGrpSpPr>
            <p:grpSpPr>
              <a:xfrm>
                <a:off x="2948411" y="2789909"/>
                <a:ext cx="94260" cy="277885"/>
                <a:chOff x="4741436" y="427703"/>
                <a:chExt cx="143505" cy="473492"/>
              </a:xfrm>
            </p:grpSpPr>
            <p:sp>
              <p:nvSpPr>
                <p:cNvPr id="234" name="Google Shape;234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5" name="Google Shape;235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36" name="Google Shape;236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37" name="Google Shape;237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38" name="Google Shape;238;p6"/>
              <p:cNvGrpSpPr/>
              <p:nvPr/>
            </p:nvGrpSpPr>
            <p:grpSpPr>
              <a:xfrm>
                <a:off x="3092107" y="2789909"/>
                <a:ext cx="94260" cy="277885"/>
                <a:chOff x="4741436" y="427703"/>
                <a:chExt cx="143505" cy="473492"/>
              </a:xfrm>
            </p:grpSpPr>
            <p:sp>
              <p:nvSpPr>
                <p:cNvPr id="239" name="Google Shape;239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41" name="Google Shape;241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42" name="Google Shape;242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</p:grpSp>
        <p:grpSp>
          <p:nvGrpSpPr>
            <p:cNvPr id="243" name="Google Shape;243;p6"/>
            <p:cNvGrpSpPr/>
            <p:nvPr/>
          </p:nvGrpSpPr>
          <p:grpSpPr>
            <a:xfrm>
              <a:off x="2906022" y="1010929"/>
              <a:ext cx="161822" cy="1496629"/>
              <a:chOff x="6193815" y="2987633"/>
              <a:chExt cx="100242" cy="183029"/>
            </a:xfrm>
          </p:grpSpPr>
          <p:cxnSp>
            <p:nvCxnSpPr>
              <p:cNvPr id="244" name="Google Shape;244;p6"/>
              <p:cNvCxnSpPr/>
              <p:nvPr/>
            </p:nvCxnSpPr>
            <p:spPr>
              <a:xfrm rot="10800000">
                <a:off x="6291467" y="2987633"/>
                <a:ext cx="2590" cy="179327"/>
              </a:xfrm>
              <a:prstGeom prst="straightConnector1">
                <a:avLst/>
              </a:prstGeom>
              <a:noFill/>
              <a:ln cap="rnd" cmpd="sng" w="9525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45" name="Google Shape;245;p6"/>
              <p:cNvCxnSpPr/>
              <p:nvPr/>
            </p:nvCxnSpPr>
            <p:spPr>
              <a:xfrm flipH="1">
                <a:off x="6193815" y="2987633"/>
                <a:ext cx="2240" cy="183029"/>
              </a:xfrm>
              <a:prstGeom prst="straightConnector1">
                <a:avLst/>
              </a:prstGeom>
              <a:noFill/>
              <a:ln cap="rnd" cmpd="sng" w="9525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</p:grpSp>
        <p:sp>
          <p:nvSpPr>
            <p:cNvPr id="246" name="Google Shape;246;p6"/>
            <p:cNvSpPr/>
            <p:nvPr/>
          </p:nvSpPr>
          <p:spPr>
            <a:xfrm>
              <a:off x="265606" y="1264380"/>
              <a:ext cx="3015059" cy="276480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333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Hypervisor</a:t>
              </a:r>
              <a:endParaRPr/>
            </a:p>
          </p:txBody>
        </p:sp>
      </p:grpSp>
      <p:grpSp>
        <p:nvGrpSpPr>
          <p:cNvPr id="247" name="Google Shape;247;p6"/>
          <p:cNvGrpSpPr/>
          <p:nvPr/>
        </p:nvGrpSpPr>
        <p:grpSpPr>
          <a:xfrm>
            <a:off x="5623500" y="459151"/>
            <a:ext cx="6139445" cy="5506993"/>
            <a:chOff x="4217625" y="567652"/>
            <a:chExt cx="4604584" cy="4130245"/>
          </a:xfrm>
        </p:grpSpPr>
        <p:sp>
          <p:nvSpPr>
            <p:cNvPr id="248" name="Google Shape;248;p6"/>
            <p:cNvSpPr/>
            <p:nvPr/>
          </p:nvSpPr>
          <p:spPr>
            <a:xfrm>
              <a:off x="4217625" y="2311712"/>
              <a:ext cx="4604584" cy="2386185"/>
            </a:xfrm>
            <a:prstGeom prst="rect">
              <a:avLst/>
            </a:prstGeom>
            <a:solidFill>
              <a:srgbClr val="D8E2F3"/>
            </a:solidFill>
            <a:ln cap="flat" cmpd="sng" w="952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50800" rotWithShape="0" algn="t" dir="54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15451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6"/>
            <p:cNvSpPr/>
            <p:nvPr/>
          </p:nvSpPr>
          <p:spPr>
            <a:xfrm>
              <a:off x="4382358" y="3510648"/>
              <a:ext cx="4304132" cy="890286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4557067" y="4035245"/>
              <a:ext cx="1607023" cy="243738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4658497" y="3893772"/>
              <a:ext cx="1634371" cy="251703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6672529" y="3980329"/>
              <a:ext cx="1744108" cy="250203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4449679" y="3166159"/>
              <a:ext cx="4252878" cy="202168"/>
            </a:xfrm>
            <a:prstGeom prst="flowChartManualOperation">
              <a:avLst/>
            </a:prstGeom>
            <a:solidFill>
              <a:srgbClr val="BF9000">
                <a:alpha val="62745"/>
              </a:srgbClr>
            </a:solidFill>
            <a:ln>
              <a:noFill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333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Arbiters</a:t>
              </a:r>
              <a:endParaRPr/>
            </a:p>
          </p:txBody>
        </p:sp>
        <p:grpSp>
          <p:nvGrpSpPr>
            <p:cNvPr id="254" name="Google Shape;254;p6"/>
            <p:cNvGrpSpPr/>
            <p:nvPr/>
          </p:nvGrpSpPr>
          <p:grpSpPr>
            <a:xfrm>
              <a:off x="6411101" y="3368327"/>
              <a:ext cx="184868" cy="143670"/>
              <a:chOff x="6138177" y="3007421"/>
              <a:chExt cx="147238" cy="163241"/>
            </a:xfrm>
          </p:grpSpPr>
          <p:cxnSp>
            <p:nvCxnSpPr>
              <p:cNvPr id="255" name="Google Shape;255;p6"/>
              <p:cNvCxnSpPr/>
              <p:nvPr/>
            </p:nvCxnSpPr>
            <p:spPr>
              <a:xfrm>
                <a:off x="6138177" y="3012966"/>
                <a:ext cx="0" cy="157696"/>
              </a:xfrm>
              <a:prstGeom prst="straightConnector1">
                <a:avLst/>
              </a:prstGeom>
              <a:noFill/>
              <a:ln cap="rnd" cmpd="sng" w="12700">
                <a:solidFill>
                  <a:schemeClr val="dk2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  <p:cxnSp>
            <p:nvCxnSpPr>
              <p:cNvPr id="256" name="Google Shape;256;p6"/>
              <p:cNvCxnSpPr/>
              <p:nvPr/>
            </p:nvCxnSpPr>
            <p:spPr>
              <a:xfrm rot="10800000">
                <a:off x="6280934" y="3007421"/>
                <a:ext cx="4481" cy="163241"/>
              </a:xfrm>
              <a:prstGeom prst="straightConnector1">
                <a:avLst/>
              </a:prstGeom>
              <a:noFill/>
              <a:ln cap="rnd" cmpd="sng" w="12700">
                <a:solidFill>
                  <a:srgbClr val="757070"/>
                </a:solidFill>
                <a:prstDash val="lgDash"/>
                <a:miter lim="800000"/>
                <a:headEnd len="sm" w="sm" type="none"/>
                <a:tailEnd len="med" w="med" type="triangle"/>
              </a:ln>
            </p:spPr>
          </p:cxnSp>
        </p:grpSp>
        <p:sp>
          <p:nvSpPr>
            <p:cNvPr id="257" name="Google Shape;257;p6"/>
            <p:cNvSpPr txBox="1"/>
            <p:nvPr/>
          </p:nvSpPr>
          <p:spPr>
            <a:xfrm>
              <a:off x="7726549" y="2782948"/>
              <a:ext cx="730838" cy="375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67" u="none" cap="none" strike="noStrike">
                  <a:solidFill>
                    <a:srgbClr val="003C71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4382358" y="1628306"/>
              <a:ext cx="4352292" cy="246155"/>
            </a:xfrm>
            <a:prstGeom prst="rect">
              <a:avLst/>
            </a:prstGeom>
            <a:solidFill>
              <a:srgbClr val="ACB8C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IOMMU</a:t>
              </a:r>
              <a:endParaRPr b="0" i="0" sz="14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9" name="Google Shape;259;p6"/>
            <p:cNvGrpSpPr/>
            <p:nvPr/>
          </p:nvGrpSpPr>
          <p:grpSpPr>
            <a:xfrm>
              <a:off x="4532448" y="2638011"/>
              <a:ext cx="138362" cy="528050"/>
              <a:chOff x="4550262" y="2729730"/>
              <a:chExt cx="138362" cy="528050"/>
            </a:xfrm>
          </p:grpSpPr>
          <p:grpSp>
            <p:nvGrpSpPr>
              <p:cNvPr id="260" name="Google Shape;260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261" name="Google Shape;261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2" name="Google Shape;262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63" name="Google Shape;263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64" name="Google Shape;264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65" name="Google Shape;265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266" name="Google Shape;266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267" name="Google Shape;267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sp>
          <p:nvSpPr>
            <p:cNvPr id="268" name="Google Shape;268;p6"/>
            <p:cNvSpPr/>
            <p:nvPr/>
          </p:nvSpPr>
          <p:spPr>
            <a:xfrm>
              <a:off x="4226269" y="4418791"/>
              <a:ext cx="2259875" cy="1871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Scalable-IOV Capable Device</a:t>
              </a: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4773912" y="3694409"/>
              <a:ext cx="1634371" cy="324373"/>
            </a:xfrm>
            <a:prstGeom prst="roundRect">
              <a:avLst>
                <a:gd fmla="val 16667" name="adj"/>
              </a:avLst>
            </a:prstGeom>
            <a:solidFill>
              <a:srgbClr val="F7CAAC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Compute Engines</a:t>
              </a: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6746520" y="3843671"/>
              <a:ext cx="1744108" cy="250203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6853381" y="3676482"/>
              <a:ext cx="1744108" cy="301657"/>
            </a:xfrm>
            <a:prstGeom prst="roundRect">
              <a:avLst>
                <a:gd fmla="val 16667" name="adj"/>
              </a:avLst>
            </a:prstGeom>
            <a:solidFill>
              <a:srgbClr val="C9C9C9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I/O Engines</a:t>
              </a:r>
              <a:endParaRPr/>
            </a:p>
          </p:txBody>
        </p:sp>
        <p:grpSp>
          <p:nvGrpSpPr>
            <p:cNvPr id="272" name="Google Shape;272;p6"/>
            <p:cNvGrpSpPr/>
            <p:nvPr/>
          </p:nvGrpSpPr>
          <p:grpSpPr>
            <a:xfrm>
              <a:off x="4987538" y="2638011"/>
              <a:ext cx="138362" cy="528050"/>
              <a:chOff x="4550262" y="2729730"/>
              <a:chExt cx="138362" cy="528050"/>
            </a:xfrm>
          </p:grpSpPr>
          <p:grpSp>
            <p:nvGrpSpPr>
              <p:cNvPr id="273" name="Google Shape;273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274" name="Google Shape;274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5" name="Google Shape;275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76" name="Google Shape;276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77" name="Google Shape;277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78" name="Google Shape;278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279" name="Google Shape;279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280" name="Google Shape;280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281" name="Google Shape;281;p6"/>
            <p:cNvGrpSpPr/>
            <p:nvPr/>
          </p:nvGrpSpPr>
          <p:grpSpPr>
            <a:xfrm>
              <a:off x="5201830" y="2638011"/>
              <a:ext cx="138362" cy="528050"/>
              <a:chOff x="4550262" y="2729730"/>
              <a:chExt cx="138362" cy="528050"/>
            </a:xfrm>
          </p:grpSpPr>
          <p:grpSp>
            <p:nvGrpSpPr>
              <p:cNvPr id="282" name="Google Shape;282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283" name="Google Shape;283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4" name="Google Shape;284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85" name="Google Shape;285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86" name="Google Shape;286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87" name="Google Shape;287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288" name="Google Shape;288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289" name="Google Shape;289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290" name="Google Shape;290;p6"/>
            <p:cNvGrpSpPr/>
            <p:nvPr/>
          </p:nvGrpSpPr>
          <p:grpSpPr>
            <a:xfrm>
              <a:off x="5425404" y="2638011"/>
              <a:ext cx="138362" cy="528050"/>
              <a:chOff x="4550262" y="2729730"/>
              <a:chExt cx="138362" cy="528050"/>
            </a:xfrm>
          </p:grpSpPr>
          <p:grpSp>
            <p:nvGrpSpPr>
              <p:cNvPr id="291" name="Google Shape;291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292" name="Google Shape;292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3" name="Google Shape;293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294" name="Google Shape;294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295" name="Google Shape;295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296" name="Google Shape;296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297" name="Google Shape;297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298" name="Google Shape;298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299" name="Google Shape;299;p6"/>
            <p:cNvGrpSpPr/>
            <p:nvPr/>
          </p:nvGrpSpPr>
          <p:grpSpPr>
            <a:xfrm>
              <a:off x="5637884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00" name="Google Shape;300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01" name="Google Shape;301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2" name="Google Shape;302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03" name="Google Shape;303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04" name="Google Shape;304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05" name="Google Shape;305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06" name="Google Shape;306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07" name="Google Shape;307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08" name="Google Shape;308;p6"/>
            <p:cNvGrpSpPr/>
            <p:nvPr/>
          </p:nvGrpSpPr>
          <p:grpSpPr>
            <a:xfrm>
              <a:off x="5877809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09" name="Google Shape;309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10" name="Google Shape;310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1" name="Google Shape;311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12" name="Google Shape;312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13" name="Google Shape;313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14" name="Google Shape;314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15" name="Google Shape;315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16" name="Google Shape;316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17" name="Google Shape;317;p6"/>
            <p:cNvGrpSpPr/>
            <p:nvPr/>
          </p:nvGrpSpPr>
          <p:grpSpPr>
            <a:xfrm>
              <a:off x="6108370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18" name="Google Shape;318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19" name="Google Shape;319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0" name="Google Shape;320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21" name="Google Shape;321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22" name="Google Shape;322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23" name="Google Shape;323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24" name="Google Shape;324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25" name="Google Shape;325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26" name="Google Shape;326;p6"/>
            <p:cNvGrpSpPr/>
            <p:nvPr/>
          </p:nvGrpSpPr>
          <p:grpSpPr>
            <a:xfrm>
              <a:off x="6345525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27" name="Google Shape;327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28" name="Google Shape;328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9" name="Google Shape;329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30" name="Google Shape;330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31" name="Google Shape;331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32" name="Google Shape;332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33" name="Google Shape;333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34" name="Google Shape;334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35" name="Google Shape;335;p6"/>
            <p:cNvGrpSpPr/>
            <p:nvPr/>
          </p:nvGrpSpPr>
          <p:grpSpPr>
            <a:xfrm>
              <a:off x="6616780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36" name="Google Shape;336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37" name="Google Shape;337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8" name="Google Shape;338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39" name="Google Shape;339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0" name="Google Shape;340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41" name="Google Shape;341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42" name="Google Shape;342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43" name="Google Shape;343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44" name="Google Shape;344;p6"/>
            <p:cNvGrpSpPr/>
            <p:nvPr/>
          </p:nvGrpSpPr>
          <p:grpSpPr>
            <a:xfrm>
              <a:off x="6832588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45" name="Google Shape;345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46" name="Google Shape;346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7" name="Google Shape;347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48" name="Google Shape;348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49" name="Google Shape;349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50" name="Google Shape;350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51" name="Google Shape;351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52" name="Google Shape;352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53" name="Google Shape;353;p6"/>
            <p:cNvGrpSpPr/>
            <p:nvPr/>
          </p:nvGrpSpPr>
          <p:grpSpPr>
            <a:xfrm>
              <a:off x="7061585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54" name="Google Shape;354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55" name="Google Shape;355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6" name="Google Shape;356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57" name="Google Shape;357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58" name="Google Shape;358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59" name="Google Shape;359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60" name="Google Shape;360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61" name="Google Shape;361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62" name="Google Shape;362;p6"/>
            <p:cNvGrpSpPr/>
            <p:nvPr/>
          </p:nvGrpSpPr>
          <p:grpSpPr>
            <a:xfrm>
              <a:off x="7285231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63" name="Google Shape;363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64" name="Google Shape;364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5" name="Google Shape;365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66" name="Google Shape;366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67" name="Google Shape;367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68" name="Google Shape;368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69" name="Google Shape;369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70" name="Google Shape;370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71" name="Google Shape;371;p6"/>
            <p:cNvGrpSpPr/>
            <p:nvPr/>
          </p:nvGrpSpPr>
          <p:grpSpPr>
            <a:xfrm>
              <a:off x="7484333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72" name="Google Shape;372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73" name="Google Shape;373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4" name="Google Shape;374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75" name="Google Shape;375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76" name="Google Shape;376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77" name="Google Shape;377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78" name="Google Shape;378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79" name="Google Shape;379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80" name="Google Shape;380;p6"/>
            <p:cNvGrpSpPr/>
            <p:nvPr/>
          </p:nvGrpSpPr>
          <p:grpSpPr>
            <a:xfrm>
              <a:off x="8001189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81" name="Google Shape;381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82" name="Google Shape;382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3" name="Google Shape;383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84" name="Google Shape;384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85" name="Google Shape;385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86" name="Google Shape;386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87" name="Google Shape;387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88" name="Google Shape;388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89" name="Google Shape;389;p6"/>
            <p:cNvGrpSpPr/>
            <p:nvPr/>
          </p:nvGrpSpPr>
          <p:grpSpPr>
            <a:xfrm>
              <a:off x="8199686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90" name="Google Shape;390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391" name="Google Shape;391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2" name="Google Shape;392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393" name="Google Shape;393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394" name="Google Shape;394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395" name="Google Shape;395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396" name="Google Shape;396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397" name="Google Shape;397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398" name="Google Shape;398;p6"/>
            <p:cNvGrpSpPr/>
            <p:nvPr/>
          </p:nvGrpSpPr>
          <p:grpSpPr>
            <a:xfrm>
              <a:off x="8405870" y="2638011"/>
              <a:ext cx="138362" cy="528050"/>
              <a:chOff x="4550262" y="2729730"/>
              <a:chExt cx="138362" cy="528050"/>
            </a:xfrm>
          </p:grpSpPr>
          <p:grpSp>
            <p:nvGrpSpPr>
              <p:cNvPr id="399" name="Google Shape;399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400" name="Google Shape;400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1" name="Google Shape;401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402" name="Google Shape;402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403" name="Google Shape;403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404" name="Google Shape;404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405" name="Google Shape;405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06" name="Google Shape;406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407" name="Google Shape;407;p6"/>
            <p:cNvGrpSpPr/>
            <p:nvPr/>
          </p:nvGrpSpPr>
          <p:grpSpPr>
            <a:xfrm>
              <a:off x="4774196" y="2622782"/>
              <a:ext cx="138362" cy="528050"/>
              <a:chOff x="4550262" y="2729730"/>
              <a:chExt cx="138362" cy="528050"/>
            </a:xfrm>
          </p:grpSpPr>
          <p:grpSp>
            <p:nvGrpSpPr>
              <p:cNvPr id="408" name="Google Shape;408;p6"/>
              <p:cNvGrpSpPr/>
              <p:nvPr/>
            </p:nvGrpSpPr>
            <p:grpSpPr>
              <a:xfrm>
                <a:off x="4550262" y="2729730"/>
                <a:ext cx="138362" cy="326167"/>
                <a:chOff x="4741436" y="427703"/>
                <a:chExt cx="143505" cy="473492"/>
              </a:xfrm>
            </p:grpSpPr>
            <p:sp>
              <p:nvSpPr>
                <p:cNvPr id="409" name="Google Shape;409;p6"/>
                <p:cNvSpPr/>
                <p:nvPr/>
              </p:nvSpPr>
              <p:spPr>
                <a:xfrm>
                  <a:off x="4741436" y="427703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0" name="Google Shape;410;p6"/>
                <p:cNvSpPr/>
                <p:nvPr/>
              </p:nvSpPr>
              <p:spPr>
                <a:xfrm>
                  <a:off x="4741436" y="801251"/>
                  <a:ext cx="143504" cy="99944"/>
                </a:xfrm>
                <a:prstGeom prst="ellipse">
                  <a:avLst/>
                </a:prstGeom>
                <a:solidFill>
                  <a:srgbClr val="8DA9DB"/>
                </a:solidFill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24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cxnSp>
              <p:nvCxnSpPr>
                <p:cNvPr id="411" name="Google Shape;411;p6"/>
                <p:cNvCxnSpPr/>
                <p:nvPr/>
              </p:nvCxnSpPr>
              <p:spPr>
                <a:xfrm>
                  <a:off x="4884940" y="468778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cxnSp>
              <p:nvCxnSpPr>
                <p:cNvPr id="412" name="Google Shape;412;p6"/>
                <p:cNvCxnSpPr/>
                <p:nvPr/>
              </p:nvCxnSpPr>
              <p:spPr>
                <a:xfrm>
                  <a:off x="4743282" y="464992"/>
                  <a:ext cx="1" cy="380155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grpSp>
            <p:nvGrpSpPr>
              <p:cNvPr id="413" name="Google Shape;413;p6"/>
              <p:cNvGrpSpPr/>
              <p:nvPr/>
            </p:nvGrpSpPr>
            <p:grpSpPr>
              <a:xfrm>
                <a:off x="4587901" y="3062328"/>
                <a:ext cx="67997" cy="195452"/>
                <a:chOff x="6138177" y="3007421"/>
                <a:chExt cx="216598" cy="163241"/>
              </a:xfrm>
            </p:grpSpPr>
            <p:cxnSp>
              <p:nvCxnSpPr>
                <p:cNvPr id="414" name="Google Shape;414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15" name="Google Shape;415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grpSp>
          <p:nvGrpSpPr>
            <p:cNvPr id="416" name="Google Shape;416;p6"/>
            <p:cNvGrpSpPr/>
            <p:nvPr/>
          </p:nvGrpSpPr>
          <p:grpSpPr>
            <a:xfrm>
              <a:off x="5075888" y="567652"/>
              <a:ext cx="3518486" cy="422963"/>
              <a:chOff x="4941370" y="855174"/>
              <a:chExt cx="3518486" cy="422963"/>
            </a:xfrm>
          </p:grpSpPr>
          <p:sp>
            <p:nvSpPr>
              <p:cNvPr id="417" name="Google Shape;417;p6"/>
              <p:cNvSpPr txBox="1"/>
              <p:nvPr/>
            </p:nvSpPr>
            <p:spPr>
              <a:xfrm>
                <a:off x="4941370" y="869066"/>
                <a:ext cx="772453" cy="3752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3733" u="none" cap="none" strike="noStrike">
                    <a:solidFill>
                      <a:srgbClr val="003C7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418" name="Google Shape;418;p6"/>
              <p:cNvSpPr txBox="1"/>
              <p:nvPr/>
            </p:nvSpPr>
            <p:spPr>
              <a:xfrm>
                <a:off x="6048581" y="902912"/>
                <a:ext cx="772453" cy="3752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3733" u="none" cap="none" strike="noStrike">
                  <a:solidFill>
                    <a:srgbClr val="003C7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9" name="Google Shape;419;p6"/>
              <p:cNvSpPr txBox="1"/>
              <p:nvPr/>
            </p:nvSpPr>
            <p:spPr>
              <a:xfrm>
                <a:off x="7687403" y="855174"/>
                <a:ext cx="772453" cy="3752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3733" u="none" cap="none" strike="noStrike">
                    <a:solidFill>
                      <a:srgbClr val="003C7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</p:grpSp>
        <p:grpSp>
          <p:nvGrpSpPr>
            <p:cNvPr id="420" name="Google Shape;420;p6"/>
            <p:cNvGrpSpPr/>
            <p:nvPr/>
          </p:nvGrpSpPr>
          <p:grpSpPr>
            <a:xfrm>
              <a:off x="4598384" y="973280"/>
              <a:ext cx="3931893" cy="1683906"/>
              <a:chOff x="4438409" y="1280515"/>
              <a:chExt cx="3961234" cy="1437635"/>
            </a:xfrm>
          </p:grpSpPr>
          <p:grpSp>
            <p:nvGrpSpPr>
              <p:cNvPr id="421" name="Google Shape;421;p6"/>
              <p:cNvGrpSpPr/>
              <p:nvPr/>
            </p:nvGrpSpPr>
            <p:grpSpPr>
              <a:xfrm>
                <a:off x="4438409" y="1294971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22" name="Google Shape;422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23" name="Google Shape;423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24" name="Google Shape;424;p6"/>
              <p:cNvGrpSpPr/>
              <p:nvPr/>
            </p:nvGrpSpPr>
            <p:grpSpPr>
              <a:xfrm>
                <a:off x="4677905" y="1280515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25" name="Google Shape;425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26" name="Google Shape;426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27" name="Google Shape;427;p6"/>
              <p:cNvGrpSpPr/>
              <p:nvPr/>
            </p:nvGrpSpPr>
            <p:grpSpPr>
              <a:xfrm>
                <a:off x="5323180" y="1288270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28" name="Google Shape;428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29" name="Google Shape;429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30" name="Google Shape;430;p6"/>
              <p:cNvGrpSpPr/>
              <p:nvPr/>
            </p:nvGrpSpPr>
            <p:grpSpPr>
              <a:xfrm>
                <a:off x="5555169" y="1314147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31" name="Google Shape;431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32" name="Google Shape;432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33" name="Google Shape;433;p6"/>
              <p:cNvGrpSpPr/>
              <p:nvPr/>
            </p:nvGrpSpPr>
            <p:grpSpPr>
              <a:xfrm>
                <a:off x="5783536" y="1314147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34" name="Google Shape;434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35" name="Google Shape;435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36" name="Google Shape;436;p6"/>
              <p:cNvGrpSpPr/>
              <p:nvPr/>
            </p:nvGrpSpPr>
            <p:grpSpPr>
              <a:xfrm>
                <a:off x="7219047" y="1301890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37" name="Google Shape;437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38" name="Google Shape;438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39" name="Google Shape;439;p6"/>
              <p:cNvGrpSpPr/>
              <p:nvPr/>
            </p:nvGrpSpPr>
            <p:grpSpPr>
              <a:xfrm>
                <a:off x="8343468" y="1287307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40" name="Google Shape;440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41" name="Google Shape;441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  <p:grpSp>
            <p:nvGrpSpPr>
              <p:cNvPr id="442" name="Google Shape;442;p6"/>
              <p:cNvGrpSpPr/>
              <p:nvPr/>
            </p:nvGrpSpPr>
            <p:grpSpPr>
              <a:xfrm>
                <a:off x="7399138" y="1309635"/>
                <a:ext cx="56175" cy="1404003"/>
                <a:chOff x="6138177" y="3007421"/>
                <a:chExt cx="216598" cy="163241"/>
              </a:xfrm>
            </p:grpSpPr>
            <p:cxnSp>
              <p:nvCxnSpPr>
                <p:cNvPr id="443" name="Google Shape;443;p6"/>
                <p:cNvCxnSpPr/>
                <p:nvPr/>
              </p:nvCxnSpPr>
              <p:spPr>
                <a:xfrm>
                  <a:off x="6138177" y="3012966"/>
                  <a:ext cx="0" cy="157696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chemeClr val="dk2"/>
                  </a:solidFill>
                  <a:prstDash val="solid"/>
                  <a:miter lim="800000"/>
                  <a:headEnd len="sm" w="sm" type="none"/>
                  <a:tailEnd len="med" w="med" type="triangle"/>
                </a:ln>
              </p:spPr>
            </p:cxnSp>
            <p:cxnSp>
              <p:nvCxnSpPr>
                <p:cNvPr id="444" name="Google Shape;444;p6"/>
                <p:cNvCxnSpPr/>
                <p:nvPr/>
              </p:nvCxnSpPr>
              <p:spPr>
                <a:xfrm rot="10800000">
                  <a:off x="6350294" y="3007421"/>
                  <a:ext cx="4481" cy="163241"/>
                </a:xfrm>
                <a:prstGeom prst="straightConnector1">
                  <a:avLst/>
                </a:prstGeom>
                <a:noFill/>
                <a:ln cap="rnd" cmpd="sng" w="9525">
                  <a:solidFill>
                    <a:srgbClr val="757070"/>
                  </a:solidFill>
                  <a:prstDash val="lgDash"/>
                  <a:miter lim="800000"/>
                  <a:headEnd len="sm" w="sm" type="none"/>
                  <a:tailEnd len="med" w="med" type="triangle"/>
                </a:ln>
              </p:spPr>
            </p:cxnSp>
          </p:grpSp>
        </p:grpSp>
        <p:sp>
          <p:nvSpPr>
            <p:cNvPr id="445" name="Google Shape;445;p6"/>
            <p:cNvSpPr txBox="1"/>
            <p:nvPr/>
          </p:nvSpPr>
          <p:spPr>
            <a:xfrm>
              <a:off x="5380138" y="2249121"/>
              <a:ext cx="2622502" cy="3924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Assignable Device 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Interfaces (ADIs)</a:t>
              </a:r>
              <a:endParaRPr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4471006" y="1264355"/>
              <a:ext cx="4295107" cy="283806"/>
            </a:xfrm>
            <a:prstGeom prst="rect">
              <a:avLst/>
            </a:prstGeom>
            <a:solidFill>
              <a:srgbClr val="A8D08C"/>
            </a:solidFill>
            <a:ln>
              <a:noFill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333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Hypervisor / Orchestration 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6"/>
            <p:cNvSpPr txBox="1"/>
            <p:nvPr/>
          </p:nvSpPr>
          <p:spPr>
            <a:xfrm>
              <a:off x="6444473" y="595941"/>
              <a:ext cx="772453" cy="375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733" u="none" cap="none" strike="noStrike">
                  <a:solidFill>
                    <a:srgbClr val="003C71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</p:grpSp>
      <p:sp>
        <p:nvSpPr>
          <p:cNvPr id="448" name="Google Shape;448;p6"/>
          <p:cNvSpPr txBox="1"/>
          <p:nvPr>
            <p:ph idx="4294967295" type="sldNum"/>
          </p:nvPr>
        </p:nvSpPr>
        <p:spPr>
          <a:xfrm>
            <a:off x="11658601" y="6417962"/>
            <a:ext cx="423332" cy="329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  <p:sp>
        <p:nvSpPr>
          <p:cNvPr id="449" name="Google Shape;449;p6"/>
          <p:cNvSpPr/>
          <p:nvPr/>
        </p:nvSpPr>
        <p:spPr>
          <a:xfrm>
            <a:off x="5505289" y="575207"/>
            <a:ext cx="1194947" cy="42675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VM 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Container 1</a:t>
            </a:r>
            <a:endParaRPr/>
          </a:p>
        </p:txBody>
      </p:sp>
      <p:sp>
        <p:nvSpPr>
          <p:cNvPr id="450" name="Google Shape;450;p6"/>
          <p:cNvSpPr/>
          <p:nvPr/>
        </p:nvSpPr>
        <p:spPr>
          <a:xfrm>
            <a:off x="9105072" y="575207"/>
            <a:ext cx="1194947" cy="42675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VM x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Container x</a:t>
            </a:r>
            <a:endParaRPr/>
          </a:p>
        </p:txBody>
      </p:sp>
      <p:sp>
        <p:nvSpPr>
          <p:cNvPr id="451" name="Google Shape;451;p6"/>
          <p:cNvSpPr/>
          <p:nvPr/>
        </p:nvSpPr>
        <p:spPr>
          <a:xfrm>
            <a:off x="10862044" y="575207"/>
            <a:ext cx="1194947" cy="42675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VM x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Container x</a:t>
            </a:r>
            <a:endParaRPr/>
          </a:p>
        </p:txBody>
      </p:sp>
      <p:sp>
        <p:nvSpPr>
          <p:cNvPr id="452" name="Google Shape;452;p6"/>
          <p:cNvSpPr/>
          <p:nvPr/>
        </p:nvSpPr>
        <p:spPr>
          <a:xfrm>
            <a:off x="7178936" y="575207"/>
            <a:ext cx="1194946" cy="42675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VM 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Container p</a:t>
            </a:r>
            <a:endParaRPr/>
          </a:p>
        </p:txBody>
      </p:sp>
      <p:sp>
        <p:nvSpPr>
          <p:cNvPr id="453" name="Google Shape;453;p6"/>
          <p:cNvSpPr txBox="1"/>
          <p:nvPr/>
        </p:nvSpPr>
        <p:spPr>
          <a:xfrm>
            <a:off x="170474" y="6044385"/>
            <a:ext cx="1180175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SR-IOV maps virtual devices as Virtual Functions (VFs) in HW, S-IOV composes virtual devices through light-weight and scalable Assignable Device Interfaces (ADIs) for fast-path operations and software mediated slow-path operations</a:t>
            </a:r>
            <a:endParaRPr/>
          </a:p>
        </p:txBody>
      </p:sp>
      <p:sp>
        <p:nvSpPr>
          <p:cNvPr id="454" name="Google Shape;454;p6"/>
          <p:cNvSpPr/>
          <p:nvPr/>
        </p:nvSpPr>
        <p:spPr>
          <a:xfrm>
            <a:off x="5843900" y="2271222"/>
            <a:ext cx="5803056" cy="342793"/>
          </a:xfrm>
          <a:prstGeom prst="rect">
            <a:avLst/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I/O Interface Agnostic (PCIe, CXL, etc.)</a:t>
            </a:r>
            <a:endParaRPr/>
          </a:p>
        </p:txBody>
      </p:sp>
      <p:sp>
        <p:nvSpPr>
          <p:cNvPr id="455" name="Google Shape;455;p6"/>
          <p:cNvSpPr txBox="1"/>
          <p:nvPr/>
        </p:nvSpPr>
        <p:spPr>
          <a:xfrm>
            <a:off x="4307752" y="2898070"/>
            <a:ext cx="6923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PCIe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"/>
          <p:cNvSpPr txBox="1"/>
          <p:nvPr>
            <p:ph type="title"/>
          </p:nvPr>
        </p:nvSpPr>
        <p:spPr>
          <a:xfrm>
            <a:off x="238683" y="78848"/>
            <a:ext cx="10515600" cy="67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Scalable IOV Benefits</a:t>
            </a:r>
            <a:endParaRPr/>
          </a:p>
        </p:txBody>
      </p:sp>
      <p:grpSp>
        <p:nvGrpSpPr>
          <p:cNvPr id="462" name="Google Shape;462;p7"/>
          <p:cNvGrpSpPr/>
          <p:nvPr/>
        </p:nvGrpSpPr>
        <p:grpSpPr>
          <a:xfrm>
            <a:off x="6481442" y="877333"/>
            <a:ext cx="3803967" cy="2551019"/>
            <a:chOff x="5626200" y="1438192"/>
            <a:chExt cx="3000625" cy="2339949"/>
          </a:xfrm>
        </p:grpSpPr>
        <p:grpSp>
          <p:nvGrpSpPr>
            <p:cNvPr id="463" name="Google Shape;463;p7"/>
            <p:cNvGrpSpPr/>
            <p:nvPr/>
          </p:nvGrpSpPr>
          <p:grpSpPr>
            <a:xfrm>
              <a:off x="5812982" y="1766211"/>
              <a:ext cx="795203" cy="453265"/>
              <a:chOff x="3669056" y="1497772"/>
              <a:chExt cx="795203" cy="453265"/>
            </a:xfrm>
          </p:grpSpPr>
          <p:sp>
            <p:nvSpPr>
              <p:cNvPr id="464" name="Google Shape;464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7"/>
              <p:cNvSpPr txBox="1"/>
              <p:nvPr/>
            </p:nvSpPr>
            <p:spPr>
              <a:xfrm>
                <a:off x="3713114" y="1598916"/>
                <a:ext cx="73930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Process</a:t>
                </a:r>
                <a:endParaRPr/>
              </a:p>
            </p:txBody>
          </p:sp>
        </p:grpSp>
        <p:sp>
          <p:nvSpPr>
            <p:cNvPr id="466" name="Google Shape;466;p7"/>
            <p:cNvSpPr/>
            <p:nvPr/>
          </p:nvSpPr>
          <p:spPr>
            <a:xfrm>
              <a:off x="5796610" y="3158389"/>
              <a:ext cx="2633131" cy="619752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67" name="Google Shape;467;p7"/>
            <p:cNvGrpSpPr/>
            <p:nvPr/>
          </p:nvGrpSpPr>
          <p:grpSpPr>
            <a:xfrm>
              <a:off x="5912234" y="3272429"/>
              <a:ext cx="284052" cy="246221"/>
              <a:chOff x="5309752" y="3374221"/>
              <a:chExt cx="284052" cy="246221"/>
            </a:xfrm>
          </p:grpSpPr>
          <p:sp>
            <p:nvSpPr>
              <p:cNvPr id="468" name="Google Shape;468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0" name="Google Shape;470;p7"/>
            <p:cNvGrpSpPr/>
            <p:nvPr/>
          </p:nvGrpSpPr>
          <p:grpSpPr>
            <a:xfrm>
              <a:off x="6205267" y="3272429"/>
              <a:ext cx="284052" cy="246221"/>
              <a:chOff x="5309752" y="3374221"/>
              <a:chExt cx="284052" cy="246221"/>
            </a:xfrm>
          </p:grpSpPr>
          <p:sp>
            <p:nvSpPr>
              <p:cNvPr id="471" name="Google Shape;471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2" name="Google Shape;472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3" name="Google Shape;473;p7"/>
            <p:cNvGrpSpPr/>
            <p:nvPr/>
          </p:nvGrpSpPr>
          <p:grpSpPr>
            <a:xfrm>
              <a:off x="6509484" y="3272429"/>
              <a:ext cx="284052" cy="246221"/>
              <a:chOff x="5309752" y="3374221"/>
              <a:chExt cx="284052" cy="246221"/>
            </a:xfrm>
          </p:grpSpPr>
          <p:sp>
            <p:nvSpPr>
              <p:cNvPr id="474" name="Google Shape;474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5" name="Google Shape;475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6" name="Google Shape;476;p7"/>
            <p:cNvGrpSpPr/>
            <p:nvPr/>
          </p:nvGrpSpPr>
          <p:grpSpPr>
            <a:xfrm>
              <a:off x="6808152" y="3272429"/>
              <a:ext cx="284052" cy="246221"/>
              <a:chOff x="5309752" y="3374221"/>
              <a:chExt cx="284052" cy="246221"/>
            </a:xfrm>
          </p:grpSpPr>
          <p:sp>
            <p:nvSpPr>
              <p:cNvPr id="477" name="Google Shape;477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8" name="Google Shape;478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79" name="Google Shape;479;p7"/>
            <p:cNvGrpSpPr/>
            <p:nvPr/>
          </p:nvGrpSpPr>
          <p:grpSpPr>
            <a:xfrm>
              <a:off x="7121352" y="3272429"/>
              <a:ext cx="284052" cy="246221"/>
              <a:chOff x="5309752" y="3374221"/>
              <a:chExt cx="284052" cy="246221"/>
            </a:xfrm>
          </p:grpSpPr>
          <p:sp>
            <p:nvSpPr>
              <p:cNvPr id="480" name="Google Shape;480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2" name="Google Shape;482;p7"/>
            <p:cNvGrpSpPr/>
            <p:nvPr/>
          </p:nvGrpSpPr>
          <p:grpSpPr>
            <a:xfrm>
              <a:off x="7410679" y="3272429"/>
              <a:ext cx="284052" cy="246221"/>
              <a:chOff x="5309752" y="3374221"/>
              <a:chExt cx="284052" cy="246221"/>
            </a:xfrm>
          </p:grpSpPr>
          <p:sp>
            <p:nvSpPr>
              <p:cNvPr id="483" name="Google Shape;483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4" name="Google Shape;484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5" name="Google Shape;485;p7"/>
            <p:cNvGrpSpPr/>
            <p:nvPr/>
          </p:nvGrpSpPr>
          <p:grpSpPr>
            <a:xfrm>
              <a:off x="7695188" y="3272429"/>
              <a:ext cx="284052" cy="246221"/>
              <a:chOff x="5309752" y="3374221"/>
              <a:chExt cx="284052" cy="246221"/>
            </a:xfrm>
          </p:grpSpPr>
          <p:sp>
            <p:nvSpPr>
              <p:cNvPr id="486" name="Google Shape;486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88" name="Google Shape;488;p7"/>
            <p:cNvGrpSpPr/>
            <p:nvPr/>
          </p:nvGrpSpPr>
          <p:grpSpPr>
            <a:xfrm>
              <a:off x="7984515" y="3272429"/>
              <a:ext cx="284052" cy="246221"/>
              <a:chOff x="5309752" y="3374221"/>
              <a:chExt cx="284052" cy="246221"/>
            </a:xfrm>
          </p:grpSpPr>
          <p:sp>
            <p:nvSpPr>
              <p:cNvPr id="489" name="Google Shape;489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0" name="Google Shape;490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91" name="Google Shape;491;p7"/>
            <p:cNvSpPr txBox="1"/>
            <p:nvPr/>
          </p:nvSpPr>
          <p:spPr>
            <a:xfrm>
              <a:off x="5626200" y="3450878"/>
              <a:ext cx="293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</a:t>
              </a:r>
              <a:endParaRPr/>
            </a:p>
          </p:txBody>
        </p:sp>
        <p:grpSp>
          <p:nvGrpSpPr>
            <p:cNvPr id="492" name="Google Shape;492;p7"/>
            <p:cNvGrpSpPr/>
            <p:nvPr/>
          </p:nvGrpSpPr>
          <p:grpSpPr>
            <a:xfrm>
              <a:off x="6819563" y="2566798"/>
              <a:ext cx="649537" cy="261610"/>
              <a:chOff x="1427989" y="2517374"/>
              <a:chExt cx="649537" cy="261610"/>
            </a:xfrm>
          </p:grpSpPr>
          <p:sp>
            <p:nvSpPr>
              <p:cNvPr id="493" name="Google Shape;493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VDEV1</a:t>
                </a:r>
                <a:endParaRPr/>
              </a:p>
            </p:txBody>
          </p:sp>
        </p:grpSp>
        <p:grpSp>
          <p:nvGrpSpPr>
            <p:cNvPr id="495" name="Google Shape;495;p7"/>
            <p:cNvGrpSpPr/>
            <p:nvPr/>
          </p:nvGrpSpPr>
          <p:grpSpPr>
            <a:xfrm>
              <a:off x="7766417" y="2566798"/>
              <a:ext cx="649537" cy="261610"/>
              <a:chOff x="1427989" y="2517374"/>
              <a:chExt cx="649537" cy="261610"/>
            </a:xfrm>
          </p:grpSpPr>
          <p:sp>
            <p:nvSpPr>
              <p:cNvPr id="496" name="Google Shape;496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VDEV2</a:t>
                </a:r>
                <a:endParaRPr/>
              </a:p>
            </p:txBody>
          </p:sp>
        </p:grpSp>
        <p:grpSp>
          <p:nvGrpSpPr>
            <p:cNvPr id="498" name="Google Shape;498;p7"/>
            <p:cNvGrpSpPr/>
            <p:nvPr/>
          </p:nvGrpSpPr>
          <p:grpSpPr>
            <a:xfrm>
              <a:off x="6725387" y="1809941"/>
              <a:ext cx="795203" cy="453265"/>
              <a:chOff x="3669056" y="1497772"/>
              <a:chExt cx="795203" cy="453265"/>
            </a:xfrm>
          </p:grpSpPr>
          <p:sp>
            <p:nvSpPr>
              <p:cNvPr id="499" name="Google Shape;499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7"/>
              <p:cNvSpPr txBox="1"/>
              <p:nvPr/>
            </p:nvSpPr>
            <p:spPr>
              <a:xfrm>
                <a:off x="3875015" y="1598916"/>
                <a:ext cx="41549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</a:t>
                </a:r>
                <a:endParaRPr/>
              </a:p>
            </p:txBody>
          </p:sp>
        </p:grpSp>
        <p:grpSp>
          <p:nvGrpSpPr>
            <p:cNvPr id="501" name="Google Shape;501;p7"/>
            <p:cNvGrpSpPr/>
            <p:nvPr/>
          </p:nvGrpSpPr>
          <p:grpSpPr>
            <a:xfrm>
              <a:off x="7695563" y="1815655"/>
              <a:ext cx="848309" cy="453265"/>
              <a:chOff x="3658612" y="1497772"/>
              <a:chExt cx="848309" cy="453265"/>
            </a:xfrm>
          </p:grpSpPr>
          <p:sp>
            <p:nvSpPr>
              <p:cNvPr id="502" name="Google Shape;502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7"/>
              <p:cNvSpPr txBox="1"/>
              <p:nvPr/>
            </p:nvSpPr>
            <p:spPr>
              <a:xfrm>
                <a:off x="3658612" y="1598916"/>
                <a:ext cx="848309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Container</a:t>
                </a:r>
                <a:endParaRPr/>
              </a:p>
            </p:txBody>
          </p:sp>
        </p:grpSp>
        <p:grpSp>
          <p:nvGrpSpPr>
            <p:cNvPr id="504" name="Google Shape;504;p7"/>
            <p:cNvGrpSpPr/>
            <p:nvPr/>
          </p:nvGrpSpPr>
          <p:grpSpPr>
            <a:xfrm>
              <a:off x="5755212" y="1809940"/>
              <a:ext cx="795203" cy="453265"/>
              <a:chOff x="3669056" y="1497772"/>
              <a:chExt cx="795203" cy="453265"/>
            </a:xfrm>
          </p:grpSpPr>
          <p:sp>
            <p:nvSpPr>
              <p:cNvPr id="505" name="Google Shape;505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7"/>
              <p:cNvSpPr txBox="1"/>
              <p:nvPr/>
            </p:nvSpPr>
            <p:spPr>
              <a:xfrm>
                <a:off x="3713114" y="1598916"/>
                <a:ext cx="73930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Process</a:t>
                </a:r>
                <a:endParaRPr/>
              </a:p>
            </p:txBody>
          </p:sp>
        </p:grpSp>
        <p:sp>
          <p:nvSpPr>
            <p:cNvPr id="507" name="Google Shape;507;p7"/>
            <p:cNvSpPr/>
            <p:nvPr/>
          </p:nvSpPr>
          <p:spPr>
            <a:xfrm>
              <a:off x="7102036" y="2263205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8049906" y="2263205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6099510" y="2273735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0" name="Google Shape;510;p7"/>
            <p:cNvGrpSpPr/>
            <p:nvPr/>
          </p:nvGrpSpPr>
          <p:grpSpPr>
            <a:xfrm>
              <a:off x="5900536" y="2558452"/>
              <a:ext cx="609462" cy="261610"/>
              <a:chOff x="1443794" y="2497321"/>
              <a:chExt cx="609462" cy="261610"/>
            </a:xfrm>
          </p:grpSpPr>
          <p:sp>
            <p:nvSpPr>
              <p:cNvPr id="511" name="Google Shape;511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7"/>
              <p:cNvSpPr txBox="1"/>
              <p:nvPr/>
            </p:nvSpPr>
            <p:spPr>
              <a:xfrm>
                <a:off x="1443794" y="2497321"/>
                <a:ext cx="609461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syscall</a:t>
                </a:r>
                <a:endParaRPr/>
              </a:p>
            </p:txBody>
          </p:sp>
        </p:grpSp>
        <p:cxnSp>
          <p:nvCxnSpPr>
            <p:cNvPr id="513" name="Google Shape;513;p7"/>
            <p:cNvCxnSpPr/>
            <p:nvPr/>
          </p:nvCxnSpPr>
          <p:spPr>
            <a:xfrm>
              <a:off x="5911158" y="2837607"/>
              <a:ext cx="17693" cy="495528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4" name="Google Shape;514;p7"/>
            <p:cNvCxnSpPr>
              <a:endCxn id="472" idx="1"/>
            </p:cNvCxnSpPr>
            <p:nvPr/>
          </p:nvCxnSpPr>
          <p:spPr>
            <a:xfrm flipH="1">
              <a:off x="6205267" y="2820139"/>
              <a:ext cx="304800" cy="5754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5" name="Google Shape;515;p7"/>
            <p:cNvCxnSpPr/>
            <p:nvPr/>
          </p:nvCxnSpPr>
          <p:spPr>
            <a:xfrm flipH="1">
              <a:off x="6532114" y="2784957"/>
              <a:ext cx="303274" cy="550509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6" name="Google Shape;516;p7"/>
            <p:cNvCxnSpPr/>
            <p:nvPr/>
          </p:nvCxnSpPr>
          <p:spPr>
            <a:xfrm flipH="1">
              <a:off x="7063056" y="2805436"/>
              <a:ext cx="371076" cy="520198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7" name="Google Shape;517;p7"/>
            <p:cNvCxnSpPr/>
            <p:nvPr/>
          </p:nvCxnSpPr>
          <p:spPr>
            <a:xfrm flipH="1">
              <a:off x="7171210" y="2815149"/>
              <a:ext cx="623658" cy="49082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8" name="Google Shape;518;p7"/>
            <p:cNvCxnSpPr/>
            <p:nvPr/>
          </p:nvCxnSpPr>
          <p:spPr>
            <a:xfrm flipH="1">
              <a:off x="8262591" y="2816353"/>
              <a:ext cx="114328" cy="538778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519" name="Google Shape;519;p7"/>
            <p:cNvSpPr txBox="1"/>
            <p:nvPr/>
          </p:nvSpPr>
          <p:spPr>
            <a:xfrm>
              <a:off x="5694818" y="1438192"/>
              <a:ext cx="29320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Flexibility</a:t>
              </a:r>
              <a:endParaRPr/>
            </a:p>
          </p:txBody>
        </p:sp>
      </p:grpSp>
      <p:grpSp>
        <p:nvGrpSpPr>
          <p:cNvPr id="520" name="Google Shape;520;p7"/>
          <p:cNvGrpSpPr/>
          <p:nvPr/>
        </p:nvGrpSpPr>
        <p:grpSpPr>
          <a:xfrm>
            <a:off x="979850" y="4031559"/>
            <a:ext cx="3992386" cy="2570420"/>
            <a:chOff x="777226" y="4089101"/>
            <a:chExt cx="2970722" cy="1912641"/>
          </a:xfrm>
        </p:grpSpPr>
        <p:sp>
          <p:nvSpPr>
            <p:cNvPr id="521" name="Google Shape;521;p7"/>
            <p:cNvSpPr txBox="1"/>
            <p:nvPr/>
          </p:nvSpPr>
          <p:spPr>
            <a:xfrm>
              <a:off x="815941" y="4089101"/>
              <a:ext cx="29320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Over-provisioning</a:t>
              </a:r>
              <a:endParaRPr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947636" y="5381990"/>
              <a:ext cx="2633131" cy="619752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3" name="Google Shape;523;p7"/>
            <p:cNvGrpSpPr/>
            <p:nvPr/>
          </p:nvGrpSpPr>
          <p:grpSpPr>
            <a:xfrm>
              <a:off x="1063260" y="5496030"/>
              <a:ext cx="284052" cy="246221"/>
              <a:chOff x="5309752" y="3374221"/>
              <a:chExt cx="284052" cy="246221"/>
            </a:xfrm>
          </p:grpSpPr>
          <p:sp>
            <p:nvSpPr>
              <p:cNvPr id="524" name="Google Shape;524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6" name="Google Shape;526;p7"/>
            <p:cNvGrpSpPr/>
            <p:nvPr/>
          </p:nvGrpSpPr>
          <p:grpSpPr>
            <a:xfrm>
              <a:off x="1356293" y="5496030"/>
              <a:ext cx="284052" cy="246221"/>
              <a:chOff x="5309752" y="3374221"/>
              <a:chExt cx="284052" cy="246221"/>
            </a:xfrm>
          </p:grpSpPr>
          <p:sp>
            <p:nvSpPr>
              <p:cNvPr id="527" name="Google Shape;527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8" name="Google Shape;528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9" name="Google Shape;529;p7"/>
            <p:cNvGrpSpPr/>
            <p:nvPr/>
          </p:nvGrpSpPr>
          <p:grpSpPr>
            <a:xfrm>
              <a:off x="1660510" y="5496030"/>
              <a:ext cx="284052" cy="246221"/>
              <a:chOff x="5309752" y="3374221"/>
              <a:chExt cx="284052" cy="246221"/>
            </a:xfrm>
          </p:grpSpPr>
          <p:sp>
            <p:nvSpPr>
              <p:cNvPr id="530" name="Google Shape;530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1" name="Google Shape;531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2" name="Google Shape;532;p7"/>
            <p:cNvGrpSpPr/>
            <p:nvPr/>
          </p:nvGrpSpPr>
          <p:grpSpPr>
            <a:xfrm>
              <a:off x="1959178" y="5496030"/>
              <a:ext cx="284052" cy="246221"/>
              <a:chOff x="5309752" y="3374221"/>
              <a:chExt cx="284052" cy="246221"/>
            </a:xfrm>
          </p:grpSpPr>
          <p:sp>
            <p:nvSpPr>
              <p:cNvPr id="533" name="Google Shape;533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5" name="Google Shape;535;p7"/>
            <p:cNvGrpSpPr/>
            <p:nvPr/>
          </p:nvGrpSpPr>
          <p:grpSpPr>
            <a:xfrm>
              <a:off x="2272378" y="5496030"/>
              <a:ext cx="284052" cy="246221"/>
              <a:chOff x="5309752" y="3374221"/>
              <a:chExt cx="284052" cy="246221"/>
            </a:xfrm>
          </p:grpSpPr>
          <p:sp>
            <p:nvSpPr>
              <p:cNvPr id="536" name="Google Shape;536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7" name="Google Shape;537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8" name="Google Shape;538;p7"/>
            <p:cNvGrpSpPr/>
            <p:nvPr/>
          </p:nvGrpSpPr>
          <p:grpSpPr>
            <a:xfrm>
              <a:off x="2561705" y="5496030"/>
              <a:ext cx="284052" cy="246221"/>
              <a:chOff x="5309752" y="3374221"/>
              <a:chExt cx="284052" cy="246221"/>
            </a:xfrm>
          </p:grpSpPr>
          <p:sp>
            <p:nvSpPr>
              <p:cNvPr id="539" name="Google Shape;539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0" name="Google Shape;540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1" name="Google Shape;541;p7"/>
            <p:cNvGrpSpPr/>
            <p:nvPr/>
          </p:nvGrpSpPr>
          <p:grpSpPr>
            <a:xfrm>
              <a:off x="2846214" y="5496030"/>
              <a:ext cx="284052" cy="246221"/>
              <a:chOff x="5309752" y="3374221"/>
              <a:chExt cx="284052" cy="246221"/>
            </a:xfrm>
          </p:grpSpPr>
          <p:sp>
            <p:nvSpPr>
              <p:cNvPr id="542" name="Google Shape;542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3" name="Google Shape;543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4" name="Google Shape;544;p7"/>
            <p:cNvGrpSpPr/>
            <p:nvPr/>
          </p:nvGrpSpPr>
          <p:grpSpPr>
            <a:xfrm>
              <a:off x="3135541" y="5496030"/>
              <a:ext cx="284052" cy="246221"/>
              <a:chOff x="5309752" y="3374221"/>
              <a:chExt cx="284052" cy="246221"/>
            </a:xfrm>
          </p:grpSpPr>
          <p:sp>
            <p:nvSpPr>
              <p:cNvPr id="545" name="Google Shape;545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7" name="Google Shape;547;p7"/>
            <p:cNvSpPr txBox="1"/>
            <p:nvPr/>
          </p:nvSpPr>
          <p:spPr>
            <a:xfrm>
              <a:off x="777226" y="5674479"/>
              <a:ext cx="293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</a:t>
              </a:r>
              <a:endParaRPr/>
            </a:p>
          </p:txBody>
        </p:sp>
        <p:grpSp>
          <p:nvGrpSpPr>
            <p:cNvPr id="548" name="Google Shape;548;p7"/>
            <p:cNvGrpSpPr/>
            <p:nvPr/>
          </p:nvGrpSpPr>
          <p:grpSpPr>
            <a:xfrm>
              <a:off x="1350198" y="4711916"/>
              <a:ext cx="649537" cy="261610"/>
              <a:chOff x="1427989" y="2517374"/>
              <a:chExt cx="649537" cy="261610"/>
            </a:xfrm>
          </p:grpSpPr>
          <p:sp>
            <p:nvSpPr>
              <p:cNvPr id="549" name="Google Shape;549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VDEV1</a:t>
                </a:r>
                <a:endParaRPr/>
              </a:p>
            </p:txBody>
          </p:sp>
        </p:grpSp>
        <p:grpSp>
          <p:nvGrpSpPr>
            <p:cNvPr id="551" name="Google Shape;551;p7"/>
            <p:cNvGrpSpPr/>
            <p:nvPr/>
          </p:nvGrpSpPr>
          <p:grpSpPr>
            <a:xfrm>
              <a:off x="2734672" y="4703713"/>
              <a:ext cx="649537" cy="261610"/>
              <a:chOff x="1427989" y="2517374"/>
              <a:chExt cx="649537" cy="261610"/>
            </a:xfrm>
          </p:grpSpPr>
          <p:sp>
            <p:nvSpPr>
              <p:cNvPr id="552" name="Google Shape;552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VDEV2</a:t>
                </a:r>
                <a:endParaRPr/>
              </a:p>
            </p:txBody>
          </p:sp>
        </p:grpSp>
        <p:cxnSp>
          <p:nvCxnSpPr>
            <p:cNvPr id="554" name="Google Shape;554;p7"/>
            <p:cNvCxnSpPr/>
            <p:nvPr/>
          </p:nvCxnSpPr>
          <p:spPr>
            <a:xfrm flipH="1">
              <a:off x="1043386" y="4979061"/>
              <a:ext cx="323768" cy="598222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5" name="Google Shape;555;p7"/>
            <p:cNvCxnSpPr/>
            <p:nvPr/>
          </p:nvCxnSpPr>
          <p:spPr>
            <a:xfrm>
              <a:off x="1983582" y="4970689"/>
              <a:ext cx="562958" cy="564875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6" name="Google Shape;556;p7"/>
            <p:cNvCxnSpPr/>
            <p:nvPr/>
          </p:nvCxnSpPr>
          <p:spPr>
            <a:xfrm flipH="1">
              <a:off x="1946773" y="4949439"/>
              <a:ext cx="801441" cy="605789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7" name="Google Shape;557;p7"/>
            <p:cNvCxnSpPr/>
            <p:nvPr/>
          </p:nvCxnSpPr>
          <p:spPr>
            <a:xfrm>
              <a:off x="3372073" y="4941489"/>
              <a:ext cx="47520" cy="586068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558" name="Google Shape;558;p7"/>
          <p:cNvGrpSpPr/>
          <p:nvPr/>
        </p:nvGrpSpPr>
        <p:grpSpPr>
          <a:xfrm>
            <a:off x="1326643" y="880176"/>
            <a:ext cx="3428742" cy="2563616"/>
            <a:chOff x="660082" y="1381753"/>
            <a:chExt cx="3184346" cy="2380885"/>
          </a:xfrm>
        </p:grpSpPr>
        <p:sp>
          <p:nvSpPr>
            <p:cNvPr id="559" name="Google Shape;559;p7"/>
            <p:cNvSpPr txBox="1"/>
            <p:nvPr/>
          </p:nvSpPr>
          <p:spPr>
            <a:xfrm>
              <a:off x="738132" y="1381753"/>
              <a:ext cx="29320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Scalability</a:t>
              </a:r>
              <a:endParaRPr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958939" y="3142886"/>
              <a:ext cx="2633131" cy="619752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1" name="Google Shape;561;p7"/>
            <p:cNvGrpSpPr/>
            <p:nvPr/>
          </p:nvGrpSpPr>
          <p:grpSpPr>
            <a:xfrm>
              <a:off x="1074563" y="3256926"/>
              <a:ext cx="284052" cy="246221"/>
              <a:chOff x="5309752" y="3374221"/>
              <a:chExt cx="284052" cy="246221"/>
            </a:xfrm>
          </p:grpSpPr>
          <p:sp>
            <p:nvSpPr>
              <p:cNvPr id="562" name="Google Shape;562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4" name="Google Shape;564;p7"/>
            <p:cNvGrpSpPr/>
            <p:nvPr/>
          </p:nvGrpSpPr>
          <p:grpSpPr>
            <a:xfrm>
              <a:off x="1367596" y="3256926"/>
              <a:ext cx="284052" cy="246221"/>
              <a:chOff x="5309752" y="3374221"/>
              <a:chExt cx="284052" cy="246221"/>
            </a:xfrm>
          </p:grpSpPr>
          <p:sp>
            <p:nvSpPr>
              <p:cNvPr id="565" name="Google Shape;565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Google Shape;566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7" name="Google Shape;567;p7"/>
            <p:cNvGrpSpPr/>
            <p:nvPr/>
          </p:nvGrpSpPr>
          <p:grpSpPr>
            <a:xfrm>
              <a:off x="1671813" y="3256926"/>
              <a:ext cx="284052" cy="246221"/>
              <a:chOff x="5309752" y="3374221"/>
              <a:chExt cx="284052" cy="246221"/>
            </a:xfrm>
          </p:grpSpPr>
          <p:sp>
            <p:nvSpPr>
              <p:cNvPr id="568" name="Google Shape;568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0" name="Google Shape;570;p7"/>
            <p:cNvGrpSpPr/>
            <p:nvPr/>
          </p:nvGrpSpPr>
          <p:grpSpPr>
            <a:xfrm>
              <a:off x="1970481" y="3256926"/>
              <a:ext cx="284052" cy="246221"/>
              <a:chOff x="5309752" y="3374221"/>
              <a:chExt cx="284052" cy="246221"/>
            </a:xfrm>
          </p:grpSpPr>
          <p:sp>
            <p:nvSpPr>
              <p:cNvPr id="571" name="Google Shape;571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3" name="Google Shape;573;p7"/>
            <p:cNvGrpSpPr/>
            <p:nvPr/>
          </p:nvGrpSpPr>
          <p:grpSpPr>
            <a:xfrm>
              <a:off x="2283681" y="3256926"/>
              <a:ext cx="284052" cy="246221"/>
              <a:chOff x="5309752" y="3374221"/>
              <a:chExt cx="284052" cy="246221"/>
            </a:xfrm>
          </p:grpSpPr>
          <p:sp>
            <p:nvSpPr>
              <p:cNvPr id="574" name="Google Shape;574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Google Shape;575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6" name="Google Shape;576;p7"/>
            <p:cNvGrpSpPr/>
            <p:nvPr/>
          </p:nvGrpSpPr>
          <p:grpSpPr>
            <a:xfrm>
              <a:off x="2573008" y="3256926"/>
              <a:ext cx="284052" cy="246221"/>
              <a:chOff x="5309752" y="3374221"/>
              <a:chExt cx="284052" cy="246221"/>
            </a:xfrm>
          </p:grpSpPr>
          <p:sp>
            <p:nvSpPr>
              <p:cNvPr id="577" name="Google Shape;577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Google Shape;578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9" name="Google Shape;579;p7"/>
            <p:cNvGrpSpPr/>
            <p:nvPr/>
          </p:nvGrpSpPr>
          <p:grpSpPr>
            <a:xfrm>
              <a:off x="2857517" y="3256926"/>
              <a:ext cx="284052" cy="246221"/>
              <a:chOff x="5309752" y="3374221"/>
              <a:chExt cx="284052" cy="246221"/>
            </a:xfrm>
          </p:grpSpPr>
          <p:sp>
            <p:nvSpPr>
              <p:cNvPr id="580" name="Google Shape;580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82" name="Google Shape;582;p7"/>
            <p:cNvGrpSpPr/>
            <p:nvPr/>
          </p:nvGrpSpPr>
          <p:grpSpPr>
            <a:xfrm>
              <a:off x="3146844" y="3256926"/>
              <a:ext cx="284052" cy="246221"/>
              <a:chOff x="5309752" y="3374221"/>
              <a:chExt cx="284052" cy="246221"/>
            </a:xfrm>
          </p:grpSpPr>
          <p:sp>
            <p:nvSpPr>
              <p:cNvPr id="583" name="Google Shape;583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85" name="Google Shape;585;p7"/>
            <p:cNvSpPr txBox="1"/>
            <p:nvPr/>
          </p:nvSpPr>
          <p:spPr>
            <a:xfrm>
              <a:off x="788529" y="3435375"/>
              <a:ext cx="2932007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</a:t>
              </a:r>
              <a:endParaRPr/>
            </a:p>
          </p:txBody>
        </p:sp>
        <p:grpSp>
          <p:nvGrpSpPr>
            <p:cNvPr id="586" name="Google Shape;586;p7"/>
            <p:cNvGrpSpPr/>
            <p:nvPr/>
          </p:nvGrpSpPr>
          <p:grpSpPr>
            <a:xfrm>
              <a:off x="901185" y="2551295"/>
              <a:ext cx="649537" cy="261610"/>
              <a:chOff x="1427989" y="2517374"/>
              <a:chExt cx="649537" cy="261610"/>
            </a:xfrm>
          </p:grpSpPr>
          <p:sp>
            <p:nvSpPr>
              <p:cNvPr id="587" name="Google Shape;587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8" name="Google Shape;588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VDEV1</a:t>
                </a:r>
                <a:endParaRPr/>
              </a:p>
            </p:txBody>
          </p:sp>
        </p:grpSp>
        <p:grpSp>
          <p:nvGrpSpPr>
            <p:cNvPr id="589" name="Google Shape;589;p7"/>
            <p:cNvGrpSpPr/>
            <p:nvPr/>
          </p:nvGrpSpPr>
          <p:grpSpPr>
            <a:xfrm>
              <a:off x="1729591" y="2551295"/>
              <a:ext cx="649537" cy="261610"/>
              <a:chOff x="1427989" y="2517374"/>
              <a:chExt cx="649537" cy="261610"/>
            </a:xfrm>
          </p:grpSpPr>
          <p:sp>
            <p:nvSpPr>
              <p:cNvPr id="590" name="Google Shape;590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591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VDEV2</a:t>
                </a:r>
                <a:endParaRPr/>
              </a:p>
            </p:txBody>
          </p:sp>
        </p:grpSp>
        <p:grpSp>
          <p:nvGrpSpPr>
            <p:cNvPr id="592" name="Google Shape;592;p7"/>
            <p:cNvGrpSpPr/>
            <p:nvPr/>
          </p:nvGrpSpPr>
          <p:grpSpPr>
            <a:xfrm>
              <a:off x="660082" y="1774463"/>
              <a:ext cx="795203" cy="453265"/>
              <a:chOff x="3669056" y="1497772"/>
              <a:chExt cx="795203" cy="453265"/>
            </a:xfrm>
          </p:grpSpPr>
          <p:sp>
            <p:nvSpPr>
              <p:cNvPr id="593" name="Google Shape;593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7"/>
              <p:cNvSpPr txBox="1"/>
              <p:nvPr/>
            </p:nvSpPr>
            <p:spPr>
              <a:xfrm>
                <a:off x="3832535" y="1598916"/>
                <a:ext cx="5004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VM1</a:t>
                </a:r>
                <a:endParaRPr/>
              </a:p>
            </p:txBody>
          </p:sp>
        </p:grpSp>
        <p:grpSp>
          <p:nvGrpSpPr>
            <p:cNvPr id="595" name="Google Shape;595;p7"/>
            <p:cNvGrpSpPr/>
            <p:nvPr/>
          </p:nvGrpSpPr>
          <p:grpSpPr>
            <a:xfrm>
              <a:off x="1701213" y="1781093"/>
              <a:ext cx="795203" cy="453265"/>
              <a:chOff x="3669056" y="1497772"/>
              <a:chExt cx="795203" cy="453265"/>
            </a:xfrm>
          </p:grpSpPr>
          <p:sp>
            <p:nvSpPr>
              <p:cNvPr id="596" name="Google Shape;596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7"/>
              <p:cNvSpPr txBox="1"/>
              <p:nvPr/>
            </p:nvSpPr>
            <p:spPr>
              <a:xfrm>
                <a:off x="3832537" y="1598916"/>
                <a:ext cx="5004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VM2</a:t>
                </a:r>
                <a:endParaRPr/>
              </a:p>
            </p:txBody>
          </p:sp>
        </p:grpSp>
        <p:sp>
          <p:nvSpPr>
            <p:cNvPr id="598" name="Google Shape;598;p7"/>
            <p:cNvSpPr/>
            <p:nvPr/>
          </p:nvSpPr>
          <p:spPr>
            <a:xfrm>
              <a:off x="1130122" y="2227140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7"/>
            <p:cNvSpPr/>
            <p:nvPr/>
          </p:nvSpPr>
          <p:spPr>
            <a:xfrm>
              <a:off x="3339663" y="2258329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00" name="Google Shape;600;p7"/>
            <p:cNvCxnSpPr/>
            <p:nvPr/>
          </p:nvCxnSpPr>
          <p:spPr>
            <a:xfrm flipH="1">
              <a:off x="1220603" y="2798960"/>
              <a:ext cx="30145" cy="431553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1" name="Google Shape;601;p7"/>
            <p:cNvCxnSpPr>
              <a:endCxn id="566" idx="0"/>
            </p:cNvCxnSpPr>
            <p:nvPr/>
          </p:nvCxnSpPr>
          <p:spPr>
            <a:xfrm flipH="1">
              <a:off x="1509622" y="2819526"/>
              <a:ext cx="545100" cy="4374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2" name="Google Shape;602;p7"/>
            <p:cNvCxnSpPr>
              <a:endCxn id="584" idx="0"/>
            </p:cNvCxnSpPr>
            <p:nvPr/>
          </p:nvCxnSpPr>
          <p:spPr>
            <a:xfrm flipH="1">
              <a:off x="3288870" y="2783226"/>
              <a:ext cx="141900" cy="4737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grpSp>
          <p:nvGrpSpPr>
            <p:cNvPr id="603" name="Google Shape;603;p7"/>
            <p:cNvGrpSpPr/>
            <p:nvPr/>
          </p:nvGrpSpPr>
          <p:grpSpPr>
            <a:xfrm>
              <a:off x="3093826" y="2551295"/>
              <a:ext cx="649537" cy="261610"/>
              <a:chOff x="1427989" y="2517374"/>
              <a:chExt cx="649537" cy="261610"/>
            </a:xfrm>
          </p:grpSpPr>
          <p:sp>
            <p:nvSpPr>
              <p:cNvPr id="604" name="Google Shape;604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7"/>
              <p:cNvSpPr txBox="1"/>
              <p:nvPr/>
            </p:nvSpPr>
            <p:spPr>
              <a:xfrm>
                <a:off x="1427989" y="2517374"/>
                <a:ext cx="649537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VDEVn</a:t>
                </a:r>
                <a:endParaRPr/>
              </a:p>
            </p:txBody>
          </p:sp>
        </p:grpSp>
        <p:sp>
          <p:nvSpPr>
            <p:cNvPr id="606" name="Google Shape;606;p7"/>
            <p:cNvSpPr txBox="1"/>
            <p:nvPr/>
          </p:nvSpPr>
          <p:spPr>
            <a:xfrm>
              <a:off x="2439278" y="2481393"/>
              <a:ext cx="56013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…</a:t>
              </a:r>
              <a:endParaRPr/>
            </a:p>
          </p:txBody>
        </p:sp>
        <p:grpSp>
          <p:nvGrpSpPr>
            <p:cNvPr id="607" name="Google Shape;607;p7"/>
            <p:cNvGrpSpPr/>
            <p:nvPr/>
          </p:nvGrpSpPr>
          <p:grpSpPr>
            <a:xfrm>
              <a:off x="3049225" y="1800757"/>
              <a:ext cx="795203" cy="453265"/>
              <a:chOff x="3669056" y="1497772"/>
              <a:chExt cx="795203" cy="453265"/>
            </a:xfrm>
          </p:grpSpPr>
          <p:sp>
            <p:nvSpPr>
              <p:cNvPr id="608" name="Google Shape;608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7"/>
              <p:cNvSpPr txBox="1"/>
              <p:nvPr/>
            </p:nvSpPr>
            <p:spPr>
              <a:xfrm>
                <a:off x="3832537" y="1598916"/>
                <a:ext cx="50045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VMn</a:t>
                </a:r>
                <a:endParaRPr/>
              </a:p>
            </p:txBody>
          </p:sp>
        </p:grpSp>
        <p:sp>
          <p:nvSpPr>
            <p:cNvPr id="610" name="Google Shape;610;p7"/>
            <p:cNvSpPr txBox="1"/>
            <p:nvPr/>
          </p:nvSpPr>
          <p:spPr>
            <a:xfrm>
              <a:off x="2516410" y="1817014"/>
              <a:ext cx="560139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…</a:t>
              </a:r>
              <a:endParaRPr/>
            </a:p>
          </p:txBody>
        </p:sp>
        <p:sp>
          <p:nvSpPr>
            <p:cNvPr id="611" name="Google Shape;611;p7"/>
            <p:cNvSpPr/>
            <p:nvPr/>
          </p:nvSpPr>
          <p:spPr>
            <a:xfrm>
              <a:off x="2005801" y="2237334"/>
              <a:ext cx="157665" cy="313103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12" name="Google Shape;612;p7"/>
          <p:cNvGrpSpPr/>
          <p:nvPr/>
        </p:nvGrpSpPr>
        <p:grpSpPr>
          <a:xfrm>
            <a:off x="6578153" y="3829161"/>
            <a:ext cx="3997473" cy="2746631"/>
            <a:chOff x="4762885" y="3074746"/>
            <a:chExt cx="2795285" cy="1718365"/>
          </a:xfrm>
        </p:grpSpPr>
        <p:sp>
          <p:nvSpPr>
            <p:cNvPr id="613" name="Google Shape;613;p7"/>
            <p:cNvSpPr txBox="1"/>
            <p:nvPr/>
          </p:nvSpPr>
          <p:spPr>
            <a:xfrm>
              <a:off x="4994122" y="3074746"/>
              <a:ext cx="219900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Composability</a:t>
              </a:r>
              <a:endParaRPr/>
            </a:p>
          </p:txBody>
        </p:sp>
        <p:sp>
          <p:nvSpPr>
            <p:cNvPr id="614" name="Google Shape;614;p7"/>
            <p:cNvSpPr/>
            <p:nvPr/>
          </p:nvSpPr>
          <p:spPr>
            <a:xfrm>
              <a:off x="4846893" y="4328297"/>
              <a:ext cx="1024789" cy="464814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15" name="Google Shape;615;p7"/>
            <p:cNvGrpSpPr/>
            <p:nvPr/>
          </p:nvGrpSpPr>
          <p:grpSpPr>
            <a:xfrm>
              <a:off x="4933607" y="4413837"/>
              <a:ext cx="213039" cy="184666"/>
              <a:chOff x="5309752" y="3374221"/>
              <a:chExt cx="284052" cy="246221"/>
            </a:xfrm>
          </p:grpSpPr>
          <p:sp>
            <p:nvSpPr>
              <p:cNvPr id="616" name="Google Shape;616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8" name="Google Shape;618;p7"/>
            <p:cNvGrpSpPr/>
            <p:nvPr/>
          </p:nvGrpSpPr>
          <p:grpSpPr>
            <a:xfrm>
              <a:off x="5153382" y="4413837"/>
              <a:ext cx="213039" cy="184666"/>
              <a:chOff x="5309752" y="3374221"/>
              <a:chExt cx="284052" cy="246221"/>
            </a:xfrm>
          </p:grpSpPr>
          <p:sp>
            <p:nvSpPr>
              <p:cNvPr id="619" name="Google Shape;619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1" name="Google Shape;621;p7"/>
            <p:cNvGrpSpPr/>
            <p:nvPr/>
          </p:nvGrpSpPr>
          <p:grpSpPr>
            <a:xfrm>
              <a:off x="5381545" y="4413837"/>
              <a:ext cx="213039" cy="184666"/>
              <a:chOff x="5309752" y="3374221"/>
              <a:chExt cx="284052" cy="246221"/>
            </a:xfrm>
          </p:grpSpPr>
          <p:sp>
            <p:nvSpPr>
              <p:cNvPr id="622" name="Google Shape;622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4" name="Google Shape;624;p7"/>
            <p:cNvGrpSpPr/>
            <p:nvPr/>
          </p:nvGrpSpPr>
          <p:grpSpPr>
            <a:xfrm>
              <a:off x="5605546" y="4413837"/>
              <a:ext cx="213039" cy="184666"/>
              <a:chOff x="5309752" y="3374221"/>
              <a:chExt cx="284052" cy="246221"/>
            </a:xfrm>
          </p:grpSpPr>
          <p:sp>
            <p:nvSpPr>
              <p:cNvPr id="625" name="Google Shape;625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27" name="Google Shape;627;p7"/>
            <p:cNvSpPr txBox="1"/>
            <p:nvPr/>
          </p:nvSpPr>
          <p:spPr>
            <a:xfrm>
              <a:off x="4762885" y="4555718"/>
              <a:ext cx="1261891" cy="230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</a:t>
              </a:r>
              <a:endParaRPr/>
            </a:p>
          </p:txBody>
        </p:sp>
        <p:sp>
          <p:nvSpPr>
            <p:cNvPr id="628" name="Google Shape;628;p7"/>
            <p:cNvSpPr/>
            <p:nvPr/>
          </p:nvSpPr>
          <p:spPr>
            <a:xfrm>
              <a:off x="6575577" y="4319768"/>
              <a:ext cx="841011" cy="464814"/>
            </a:xfrm>
            <a:prstGeom prst="rect">
              <a:avLst/>
            </a:prstGeom>
            <a:solidFill>
              <a:srgbClr val="FFFFFF"/>
            </a:solidFill>
            <a:ln cap="flat" cmpd="sng" w="254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29" name="Google Shape;629;p7"/>
            <p:cNvGrpSpPr/>
            <p:nvPr/>
          </p:nvGrpSpPr>
          <p:grpSpPr>
            <a:xfrm>
              <a:off x="6662292" y="4405308"/>
              <a:ext cx="213039" cy="184666"/>
              <a:chOff x="5309752" y="3374221"/>
              <a:chExt cx="284052" cy="246221"/>
            </a:xfrm>
          </p:grpSpPr>
          <p:sp>
            <p:nvSpPr>
              <p:cNvPr id="630" name="Google Shape;630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32" name="Google Shape;632;p7"/>
            <p:cNvGrpSpPr/>
            <p:nvPr/>
          </p:nvGrpSpPr>
          <p:grpSpPr>
            <a:xfrm>
              <a:off x="6882067" y="4405308"/>
              <a:ext cx="213039" cy="184666"/>
              <a:chOff x="5309752" y="3374221"/>
              <a:chExt cx="284052" cy="246221"/>
            </a:xfrm>
          </p:grpSpPr>
          <p:sp>
            <p:nvSpPr>
              <p:cNvPr id="633" name="Google Shape;633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35" name="Google Shape;635;p7"/>
            <p:cNvGrpSpPr/>
            <p:nvPr/>
          </p:nvGrpSpPr>
          <p:grpSpPr>
            <a:xfrm>
              <a:off x="7110229" y="4405308"/>
              <a:ext cx="213039" cy="184666"/>
              <a:chOff x="5309752" y="3374221"/>
              <a:chExt cx="284052" cy="246221"/>
            </a:xfrm>
          </p:grpSpPr>
          <p:sp>
            <p:nvSpPr>
              <p:cNvPr id="636" name="Google Shape;636;p7"/>
              <p:cNvSpPr/>
              <p:nvPr/>
            </p:nvSpPr>
            <p:spPr>
              <a:xfrm>
                <a:off x="5379735" y="3405748"/>
                <a:ext cx="143241" cy="156754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2A5E8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7" name="Google Shape;637;p7"/>
              <p:cNvSpPr txBox="1"/>
              <p:nvPr/>
            </p:nvSpPr>
            <p:spPr>
              <a:xfrm>
                <a:off x="5309752" y="3374221"/>
                <a:ext cx="28405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Q</a:t>
                </a:r>
                <a:endParaRPr sz="1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38" name="Google Shape;638;p7"/>
            <p:cNvSpPr txBox="1"/>
            <p:nvPr/>
          </p:nvSpPr>
          <p:spPr>
            <a:xfrm>
              <a:off x="6399186" y="4555718"/>
              <a:ext cx="1158984" cy="230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Device</a:t>
              </a:r>
              <a:endParaRPr/>
            </a:p>
          </p:txBody>
        </p:sp>
        <p:grpSp>
          <p:nvGrpSpPr>
            <p:cNvPr id="639" name="Google Shape;639;p7"/>
            <p:cNvGrpSpPr/>
            <p:nvPr/>
          </p:nvGrpSpPr>
          <p:grpSpPr>
            <a:xfrm>
              <a:off x="4806291" y="3927691"/>
              <a:ext cx="453074" cy="196208"/>
              <a:chOff x="1449158" y="2517374"/>
              <a:chExt cx="604098" cy="261610"/>
            </a:xfrm>
          </p:grpSpPr>
          <p:sp>
            <p:nvSpPr>
              <p:cNvPr id="640" name="Google Shape;640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1" name="Google Shape;641;p7"/>
              <p:cNvSpPr txBox="1"/>
              <p:nvPr/>
            </p:nvSpPr>
            <p:spPr>
              <a:xfrm>
                <a:off x="1467262" y="2517374"/>
                <a:ext cx="570989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</a:t>
                </a:r>
                <a:endParaRPr/>
              </a:p>
            </p:txBody>
          </p:sp>
        </p:grpSp>
        <p:grpSp>
          <p:nvGrpSpPr>
            <p:cNvPr id="642" name="Google Shape;642;p7"/>
            <p:cNvGrpSpPr/>
            <p:nvPr/>
          </p:nvGrpSpPr>
          <p:grpSpPr>
            <a:xfrm>
              <a:off x="4762885" y="3359983"/>
              <a:ext cx="596402" cy="339949"/>
              <a:chOff x="3669056" y="1497772"/>
              <a:chExt cx="795203" cy="453265"/>
            </a:xfrm>
          </p:grpSpPr>
          <p:sp>
            <p:nvSpPr>
              <p:cNvPr id="643" name="Google Shape;643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4" name="Google Shape;644;p7"/>
              <p:cNvSpPr txBox="1"/>
              <p:nvPr/>
            </p:nvSpPr>
            <p:spPr>
              <a:xfrm>
                <a:off x="3875015" y="1598916"/>
                <a:ext cx="41549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</a:t>
                </a:r>
                <a:endParaRPr/>
              </a:p>
            </p:txBody>
          </p:sp>
        </p:grpSp>
        <p:cxnSp>
          <p:nvCxnSpPr>
            <p:cNvPr id="645" name="Google Shape;645;p7"/>
            <p:cNvCxnSpPr/>
            <p:nvPr/>
          </p:nvCxnSpPr>
          <p:spPr>
            <a:xfrm flipH="1">
              <a:off x="5029977" y="4113435"/>
              <a:ext cx="22609" cy="323665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646" name="Google Shape;646;p7"/>
            <p:cNvSpPr/>
            <p:nvPr/>
          </p:nvSpPr>
          <p:spPr>
            <a:xfrm>
              <a:off x="4976332" y="3698619"/>
              <a:ext cx="118249" cy="234827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7" name="Google Shape;647;p7"/>
            <p:cNvGrpSpPr/>
            <p:nvPr/>
          </p:nvGrpSpPr>
          <p:grpSpPr>
            <a:xfrm>
              <a:off x="6786581" y="3921013"/>
              <a:ext cx="453074" cy="196208"/>
              <a:chOff x="1449158" y="2517374"/>
              <a:chExt cx="604098" cy="261610"/>
            </a:xfrm>
          </p:grpSpPr>
          <p:sp>
            <p:nvSpPr>
              <p:cNvPr id="648" name="Google Shape;648;p7"/>
              <p:cNvSpPr/>
              <p:nvPr/>
            </p:nvSpPr>
            <p:spPr>
              <a:xfrm>
                <a:off x="1449158" y="2532735"/>
                <a:ext cx="604098" cy="226196"/>
              </a:xfrm>
              <a:prstGeom prst="rect">
                <a:avLst/>
              </a:prstGeom>
              <a:solidFill>
                <a:srgbClr val="00B0F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9" name="Google Shape;649;p7"/>
              <p:cNvSpPr txBox="1"/>
              <p:nvPr/>
            </p:nvSpPr>
            <p:spPr>
              <a:xfrm>
                <a:off x="1467262" y="2517374"/>
                <a:ext cx="570989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1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VDEV</a:t>
                </a:r>
                <a:endParaRPr/>
              </a:p>
            </p:txBody>
          </p:sp>
        </p:grpSp>
        <p:grpSp>
          <p:nvGrpSpPr>
            <p:cNvPr id="650" name="Google Shape;650;p7"/>
            <p:cNvGrpSpPr/>
            <p:nvPr/>
          </p:nvGrpSpPr>
          <p:grpSpPr>
            <a:xfrm>
              <a:off x="6743174" y="3353305"/>
              <a:ext cx="596402" cy="339949"/>
              <a:chOff x="3669056" y="1497772"/>
              <a:chExt cx="795203" cy="453265"/>
            </a:xfrm>
          </p:grpSpPr>
          <p:sp>
            <p:nvSpPr>
              <p:cNvPr id="651" name="Google Shape;651;p7"/>
              <p:cNvSpPr/>
              <p:nvPr/>
            </p:nvSpPr>
            <p:spPr>
              <a:xfrm>
                <a:off x="3669056" y="1497772"/>
                <a:ext cx="795203" cy="453265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Google Shape;652;p7"/>
              <p:cNvSpPr txBox="1"/>
              <p:nvPr/>
            </p:nvSpPr>
            <p:spPr>
              <a:xfrm>
                <a:off x="3875015" y="1598916"/>
                <a:ext cx="41549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VM</a:t>
                </a:r>
                <a:endParaRPr/>
              </a:p>
            </p:txBody>
          </p:sp>
        </p:grpSp>
        <p:cxnSp>
          <p:nvCxnSpPr>
            <p:cNvPr id="653" name="Google Shape;653;p7"/>
            <p:cNvCxnSpPr/>
            <p:nvPr/>
          </p:nvCxnSpPr>
          <p:spPr>
            <a:xfrm flipH="1">
              <a:off x="7010267" y="4106757"/>
              <a:ext cx="22609" cy="323665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654" name="Google Shape;654;p7"/>
            <p:cNvSpPr/>
            <p:nvPr/>
          </p:nvSpPr>
          <p:spPr>
            <a:xfrm>
              <a:off x="6956622" y="3691941"/>
              <a:ext cx="118249" cy="234827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lt1"/>
            </a:solidFill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7"/>
            <p:cNvSpPr/>
            <p:nvPr/>
          </p:nvSpPr>
          <p:spPr>
            <a:xfrm>
              <a:off x="5881637" y="3925851"/>
              <a:ext cx="468102" cy="191365"/>
            </a:xfrm>
            <a:prstGeom prst="rightArrow">
              <a:avLst>
                <a:gd fmla="val 50000" name="adj1"/>
                <a:gd fmla="val 50000" name="adj2"/>
              </a:avLst>
            </a:prstGeom>
            <a:gradFill>
              <a:gsLst>
                <a:gs pos="0">
                  <a:srgbClr val="5F82CA"/>
                </a:gs>
                <a:gs pos="50000">
                  <a:srgbClr val="3C70CA"/>
                </a:gs>
                <a:gs pos="100000">
                  <a:srgbClr val="2E60B9"/>
                </a:gs>
              </a:gsLst>
              <a:lin ang="5400000" scaled="0"/>
            </a:gradFill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7"/>
            <p:cNvSpPr txBox="1"/>
            <p:nvPr/>
          </p:nvSpPr>
          <p:spPr>
            <a:xfrm>
              <a:off x="5035813" y="3718455"/>
              <a:ext cx="2199006" cy="2308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Live Migration</a:t>
              </a:r>
              <a:endParaRPr/>
            </a:p>
          </p:txBody>
        </p:sp>
      </p:grpSp>
      <p:sp>
        <p:nvSpPr>
          <p:cNvPr id="657" name="Google Shape;657;p7"/>
          <p:cNvSpPr txBox="1"/>
          <p:nvPr>
            <p:ph idx="4294967295" type="sldNum"/>
          </p:nvPr>
        </p:nvSpPr>
        <p:spPr>
          <a:xfrm>
            <a:off x="11658601" y="6417962"/>
            <a:ext cx="423332" cy="3294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2021-10-24T02:03:24Z</dcterms:created>
  <dc:creator>Stachura, Tom L</dc:creator>
</cp:coreProperties>
</file>