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8"/>
  </p:notesMasterIdLst>
  <p:sldIdLst>
    <p:sldId id="260" r:id="rId3"/>
    <p:sldId id="269" r:id="rId4"/>
    <p:sldId id="270" r:id="rId5"/>
    <p:sldId id="271" r:id="rId6"/>
    <p:sldId id="266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o" initials="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Vista Sans OT Reg"/>
          <a:ea typeface="Vista Sans OT Reg"/>
          <a:cs typeface="Vista Sans OT Reg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2F2F2"/>
          </a:solidFill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D8DFEA"/>
          </a:solidFill>
        </a:fill>
      </a:tcStyle>
    </a:firstCol>
    <a:lastRow>
      <a:tcTxStyle b="on" i="off">
        <a:font>
          <a:latin typeface="Vista Sans OT Reg"/>
          <a:ea typeface="Vista Sans OT Reg"/>
          <a:cs typeface="Vista Sans OT Reg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3B5998"/>
          </a:solidFill>
        </a:fill>
      </a:tcStyle>
    </a:lastRow>
    <a:firstRow>
      <a:tcTxStyle b="on" i="off">
        <a:font>
          <a:latin typeface="Vista Sans OT Reg"/>
          <a:ea typeface="Vista Sans OT Reg"/>
          <a:cs typeface="Vista Sans OT Reg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3B5998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381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42" autoAdjust="0"/>
    <p:restoredTop sz="95084" autoAdjust="0"/>
  </p:normalViewPr>
  <p:slideViewPr>
    <p:cSldViewPr snapToGrid="0" snapToObjects="1">
      <p:cViewPr varScale="1">
        <p:scale>
          <a:sx n="52" d="100"/>
          <a:sy n="52" d="100"/>
        </p:scale>
        <p:origin x="474" y="3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612132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46100" latinLnBrk="0">
      <a:defRPr>
        <a:latin typeface="Vista Sans OT Reg"/>
        <a:ea typeface="Vista Sans OT Reg"/>
        <a:cs typeface="Vista Sans OT Reg"/>
        <a:sym typeface="Vista Sans OT Reg"/>
      </a:defRPr>
    </a:lvl1pPr>
    <a:lvl2pPr indent="228600" defTabSz="546100" latinLnBrk="0">
      <a:defRPr>
        <a:latin typeface="Vista Sans OT Reg"/>
        <a:ea typeface="Vista Sans OT Reg"/>
        <a:cs typeface="Vista Sans OT Reg"/>
        <a:sym typeface="Vista Sans OT Reg"/>
      </a:defRPr>
    </a:lvl2pPr>
    <a:lvl3pPr indent="457200" defTabSz="546100" latinLnBrk="0">
      <a:defRPr>
        <a:latin typeface="Vista Sans OT Reg"/>
        <a:ea typeface="Vista Sans OT Reg"/>
        <a:cs typeface="Vista Sans OT Reg"/>
        <a:sym typeface="Vista Sans OT Reg"/>
      </a:defRPr>
    </a:lvl3pPr>
    <a:lvl4pPr indent="685800" defTabSz="546100" latinLnBrk="0">
      <a:defRPr>
        <a:latin typeface="Vista Sans OT Reg"/>
        <a:ea typeface="Vista Sans OT Reg"/>
        <a:cs typeface="Vista Sans OT Reg"/>
        <a:sym typeface="Vista Sans OT Reg"/>
      </a:defRPr>
    </a:lvl4pPr>
    <a:lvl5pPr indent="914400" defTabSz="546100" latinLnBrk="0">
      <a:defRPr>
        <a:latin typeface="Vista Sans OT Reg"/>
        <a:ea typeface="Vista Sans OT Reg"/>
        <a:cs typeface="Vista Sans OT Reg"/>
        <a:sym typeface="Vista Sans OT Reg"/>
      </a:defRPr>
    </a:lvl5pPr>
    <a:lvl6pPr indent="1143000" defTabSz="546100" latinLnBrk="0">
      <a:defRPr>
        <a:latin typeface="Vista Sans OT Reg"/>
        <a:ea typeface="Vista Sans OT Reg"/>
        <a:cs typeface="Vista Sans OT Reg"/>
        <a:sym typeface="Vista Sans OT Reg"/>
      </a:defRPr>
    </a:lvl6pPr>
    <a:lvl7pPr indent="1371600" defTabSz="546100" latinLnBrk="0">
      <a:defRPr>
        <a:latin typeface="Vista Sans OT Reg"/>
        <a:ea typeface="Vista Sans OT Reg"/>
        <a:cs typeface="Vista Sans OT Reg"/>
        <a:sym typeface="Vista Sans OT Reg"/>
      </a:defRPr>
    </a:lvl7pPr>
    <a:lvl8pPr indent="1600200" defTabSz="546100" latinLnBrk="0">
      <a:defRPr>
        <a:latin typeface="Vista Sans OT Reg"/>
        <a:ea typeface="Vista Sans OT Reg"/>
        <a:cs typeface="Vista Sans OT Reg"/>
        <a:sym typeface="Vista Sans OT Reg"/>
      </a:defRPr>
    </a:lvl8pPr>
    <a:lvl9pPr indent="1828800" defTabSz="546100" latinLnBrk="0">
      <a:defRPr>
        <a:latin typeface="Vista Sans OT Reg"/>
        <a:ea typeface="Vista Sans OT Reg"/>
        <a:cs typeface="Vista Sans OT Reg"/>
        <a:sym typeface="Vista Sans OT Reg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solidFill>
          <a:srgbClr val="8BC4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asted-image.png"/>
          <p:cNvPicPr>
            <a:picLocks noChangeAspect="1"/>
          </p:cNvPicPr>
          <p:nvPr/>
        </p:nvPicPr>
        <p:blipFill>
          <a:blip r:embed="rId2">
            <a:alphaModFix amt="64538"/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pasted-image.pdf"/>
          <p:cNvPicPr>
            <a:picLocks noChangeAspect="1"/>
          </p:cNvPicPr>
          <p:nvPr/>
        </p:nvPicPr>
        <p:blipFill>
          <a:blip r:embed="rId3">
            <a:alphaModFix amt="40073"/>
            <a:extLst/>
          </a:blip>
          <a:stretch>
            <a:fillRect/>
          </a:stretch>
        </p:blipFill>
        <p:spPr>
          <a:xfrm>
            <a:off x="-2142014" y="3340093"/>
            <a:ext cx="6794343" cy="6802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pasted-image.pdf"/>
          <p:cNvPicPr>
            <a:picLocks noChangeAspect="1"/>
          </p:cNvPicPr>
          <p:nvPr/>
        </p:nvPicPr>
        <p:blipFill>
          <a:blip r:embed="rId3">
            <a:alphaModFix amt="43973"/>
            <a:extLst/>
          </a:blip>
          <a:stretch>
            <a:fillRect/>
          </a:stretch>
        </p:blipFill>
        <p:spPr>
          <a:xfrm>
            <a:off x="16196786" y="-963616"/>
            <a:ext cx="12625459" cy="126401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pasted-image.pdf"/>
          <p:cNvPicPr>
            <a:picLocks noChangeAspect="1"/>
          </p:cNvPicPr>
          <p:nvPr/>
        </p:nvPicPr>
        <p:blipFill>
          <a:blip r:embed="rId3">
            <a:alphaModFix amt="53671"/>
            <a:extLst/>
          </a:blip>
          <a:stretch>
            <a:fillRect/>
          </a:stretch>
        </p:blipFill>
        <p:spPr>
          <a:xfrm>
            <a:off x="7005894" y="11193334"/>
            <a:ext cx="4710486" cy="4715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pasted-image.pdf"/>
          <p:cNvPicPr>
            <a:picLocks noChangeAspect="1"/>
          </p:cNvPicPr>
          <p:nvPr/>
        </p:nvPicPr>
        <p:blipFill>
          <a:blip r:embed="rId3">
            <a:alphaModFix amt="37655"/>
            <a:extLst/>
          </a:blip>
          <a:stretch>
            <a:fillRect/>
          </a:stretch>
        </p:blipFill>
        <p:spPr>
          <a:xfrm>
            <a:off x="9745674" y="-952107"/>
            <a:ext cx="4092670" cy="4097430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>
            <a:spLocks noGrp="1"/>
          </p:cNvSpPr>
          <p:nvPr>
            <p:ph type="body" sz="quarter" idx="13"/>
          </p:nvPr>
        </p:nvSpPr>
        <p:spPr>
          <a:xfrm>
            <a:off x="1485900" y="5229225"/>
            <a:ext cx="21412200" cy="17335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3400" spc="-133">
                <a:solidFill>
                  <a:srgbClr val="FFFFFF"/>
                </a:solidFill>
                <a:latin typeface="+mn-lt"/>
                <a:ea typeface="+mn-ea"/>
                <a:cs typeface="+mn-cs"/>
                <a:sym typeface="Berthold Akzidenz Grotesk BE Bold Condensed"/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4"/>
          </p:nvPr>
        </p:nvSpPr>
        <p:spPr>
          <a:xfrm>
            <a:off x="1485900" y="6802057"/>
            <a:ext cx="21412200" cy="143268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7200" spc="-72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rPr dirty="0"/>
              <a:t>Presentation Subtitle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sz="quarter" idx="15"/>
          </p:nvPr>
        </p:nvSpPr>
        <p:spPr>
          <a:xfrm>
            <a:off x="1525885" y="11079361"/>
            <a:ext cx="20154901" cy="1549401"/>
          </a:xfrm>
          <a:prstGeom prst="rect">
            <a:avLst/>
          </a:prstGeom>
        </p:spPr>
        <p:txBody>
          <a:bodyPr lIns="38100" tIns="38100" rIns="38100" bIns="38100">
            <a:spAutoFit/>
          </a:bodyPr>
          <a:lstStyle/>
          <a:p>
            <a:pPr marL="0" indent="0">
              <a:spcBef>
                <a:spcPts val="0"/>
              </a:spcBef>
              <a:buClrTx/>
              <a:buSzTx/>
              <a:buNone/>
              <a:defRPr sz="5400" spc="-53">
                <a:solidFill>
                  <a:srgbClr val="FFFFFF"/>
                </a:solidFill>
                <a:latin typeface="Berthold Akzidenz Grotesk BE Bold"/>
                <a:ea typeface="Berthold Akzidenz Grotesk BE Bold"/>
                <a:cs typeface="Berthold Akzidenz Grotesk BE Bold"/>
                <a:sym typeface="Berthold Akzidenz Grotesk BE Bold"/>
              </a:defRPr>
            </a:pPr>
            <a:r>
              <a:t>Speaker Name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 sz="4200" spc="-42">
                <a:solidFill>
                  <a:srgbClr val="FFFFFF"/>
                </a:solidFill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TITLE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xfrm>
            <a:off x="22430841" y="12973050"/>
            <a:ext cx="355601" cy="35207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A4A5-A5FA-4675-AB05-11C8FE6FB727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0AAF-0FE3-49BB-89AB-EE242D90E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2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A4A5-A5FA-4675-AB05-11C8FE6FB727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0AAF-0FE3-49BB-89AB-EE242D90E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75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A4A5-A5FA-4675-AB05-11C8FE6FB727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0AAF-0FE3-49BB-89AB-EE242D90E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74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623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A4A5-A5FA-4675-AB05-11C8FE6FB727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0AAF-0FE3-49BB-89AB-EE242D90E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1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696802" y="14066488"/>
            <a:ext cx="13943202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spAutoFit/>
          </a:bodyPr>
          <a:lstStyle/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OCP Engineering Workshop – 10 August 2016 – Durham, NH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A4A5-A5FA-4675-AB05-11C8FE6FB727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0AAF-0FE3-49BB-89AB-EE242D90E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33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A4A5-A5FA-4675-AB05-11C8FE6FB727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0AAF-0FE3-49BB-89AB-EE242D90E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25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A4A5-A5FA-4675-AB05-11C8FE6FB727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0AAF-0FE3-49BB-89AB-EE242D90E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11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A4A5-A5FA-4675-AB05-11C8FE6FB727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0AAF-0FE3-49BB-89AB-EE242D90E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58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A4A5-A5FA-4675-AB05-11C8FE6FB727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0AAF-0FE3-49BB-89AB-EE242D90E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47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A4A5-A5FA-4675-AB05-11C8FE6FB727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0AAF-0FE3-49BB-89AB-EE242D90E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86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A4A5-A5FA-4675-AB05-11C8FE6FB727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0AAF-0FE3-49BB-89AB-EE242D90E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1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png"/>
          <p:cNvPicPr>
            <a:picLocks noChangeAspect="1"/>
          </p:cNvPicPr>
          <p:nvPr/>
        </p:nvPicPr>
        <p:blipFill>
          <a:blip r:embed="rId4">
            <a:alphaModFix amt="71410"/>
            <a:extLst/>
          </a:blip>
          <a:stretch>
            <a:fillRect/>
          </a:stretch>
        </p:blipFill>
        <p:spPr>
          <a:xfrm>
            <a:off x="0" y="142240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asted-image.pdf"/>
          <p:cNvPicPr>
            <a:picLocks noChangeAspect="1"/>
          </p:cNvPicPr>
          <p:nvPr/>
        </p:nvPicPr>
        <p:blipFill>
          <a:blip r:embed="rId5">
            <a:alphaModFix amt="26808"/>
            <a:extLst/>
          </a:blip>
          <a:stretch>
            <a:fillRect/>
          </a:stretch>
        </p:blipFill>
        <p:spPr>
          <a:xfrm>
            <a:off x="-1362934" y="9810447"/>
            <a:ext cx="5354863" cy="5361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asted-image.pdf"/>
          <p:cNvPicPr>
            <a:picLocks noChangeAspect="1"/>
          </p:cNvPicPr>
          <p:nvPr/>
        </p:nvPicPr>
        <p:blipFill>
          <a:blip r:embed="rId5">
            <a:alphaModFix amt="10145"/>
            <a:extLst/>
          </a:blip>
          <a:stretch>
            <a:fillRect/>
          </a:stretch>
        </p:blipFill>
        <p:spPr>
          <a:xfrm>
            <a:off x="16196786" y="8104184"/>
            <a:ext cx="12625459" cy="1264014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asted-image.pdf"/>
          <p:cNvPicPr>
            <a:picLocks noChangeAspect="1"/>
          </p:cNvPicPr>
          <p:nvPr/>
        </p:nvPicPr>
        <p:blipFill>
          <a:blip r:embed="rId5">
            <a:alphaModFix amt="36617"/>
            <a:extLst/>
          </a:blip>
          <a:stretch>
            <a:fillRect/>
          </a:stretch>
        </p:blipFill>
        <p:spPr>
          <a:xfrm>
            <a:off x="8923601" y="11066334"/>
            <a:ext cx="1863197" cy="1865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119977" y="4065718"/>
            <a:ext cx="12144046" cy="558456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1485900" y="1123950"/>
            <a:ext cx="21412200" cy="1123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1485900" y="2724150"/>
            <a:ext cx="21412200" cy="1005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2pPr>
              <a:spcBef>
                <a:spcPts val="1500"/>
              </a:spcBef>
              <a:buClrTx/>
            </a:lvl2pPr>
            <a:lvl3pPr marL="766859" indent="-258859">
              <a:spcBef>
                <a:spcPts val="1200"/>
              </a:spcBef>
              <a:buClrTx/>
              <a:defRPr sz="5600" spc="-56"/>
            </a:lvl3pPr>
            <a:lvl4pPr marL="1021164" indent="-266656">
              <a:spcBef>
                <a:spcPts val="2400"/>
              </a:spcBef>
              <a:buClrTx/>
              <a:defRPr sz="5600" spc="-56"/>
            </a:lvl4pPr>
            <a:lvl5pPr marL="1264793" indent="-252089">
              <a:spcBef>
                <a:spcPts val="2400"/>
              </a:spcBef>
              <a:buClrTx/>
              <a:defRPr sz="3800" spc="-3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</p:sldLayoutIdLst>
  <p:transition spd="med"/>
  <p:txStyles>
    <p:titleStyle>
      <a:lvl1pPr marL="0" marR="0" indent="0" algn="l" defTabSz="81915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9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Vista Sans OT Medium"/>
        </a:defRPr>
      </a:lvl1pPr>
      <a:lvl2pPr marL="0" marR="0" indent="228600" algn="l" defTabSz="81915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9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Vista Sans OT Medium"/>
        </a:defRPr>
      </a:lvl2pPr>
      <a:lvl3pPr marL="0" marR="0" indent="457200" algn="l" defTabSz="81915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9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Vista Sans OT Medium"/>
        </a:defRPr>
      </a:lvl3pPr>
      <a:lvl4pPr marL="0" marR="0" indent="685800" algn="l" defTabSz="81915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9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Vista Sans OT Medium"/>
        </a:defRPr>
      </a:lvl4pPr>
      <a:lvl5pPr marL="0" marR="0" indent="914400" algn="l" defTabSz="81915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9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Vista Sans OT Medium"/>
        </a:defRPr>
      </a:lvl5pPr>
      <a:lvl6pPr marL="0" marR="0" indent="1143000" algn="l" defTabSz="81915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9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Vista Sans OT Medium"/>
        </a:defRPr>
      </a:lvl6pPr>
      <a:lvl7pPr marL="0" marR="0" indent="1371600" algn="l" defTabSz="81915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9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Vista Sans OT Medium"/>
        </a:defRPr>
      </a:lvl7pPr>
      <a:lvl8pPr marL="0" marR="0" indent="1600200" algn="l" defTabSz="81915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9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Vista Sans OT Medium"/>
        </a:defRPr>
      </a:lvl8pPr>
      <a:lvl9pPr marL="0" marR="0" indent="1828800" algn="l" defTabSz="81915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9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Vista Sans OT Medium"/>
        </a:defRPr>
      </a:lvl9pPr>
    </p:titleStyle>
    <p:bodyStyle>
      <a:lvl1pPr marL="322067" marR="0" indent="-322067" algn="l" defTabSz="819150" latinLnBrk="0">
        <a:lnSpc>
          <a:spcPct val="90000"/>
        </a:lnSpc>
        <a:spcBef>
          <a:spcPts val="2800"/>
        </a:spcBef>
        <a:spcAft>
          <a:spcPts val="0"/>
        </a:spcAft>
        <a:buClr>
          <a:srgbClr val="8EC04F"/>
        </a:buClr>
        <a:buSzPct val="65000"/>
        <a:buFontTx/>
        <a:buChar char="▪"/>
        <a:tabLst/>
        <a:defRPr sz="6000" b="0" i="0" u="none" strike="noStrike" cap="none" spc="-59" baseline="0">
          <a:ln>
            <a:noFill/>
          </a:ln>
          <a:solidFill>
            <a:srgbClr val="606060"/>
          </a:solidFill>
          <a:uFillTx/>
          <a:latin typeface="Helvetica"/>
          <a:ea typeface="Helvetica"/>
          <a:cs typeface="Helvetica"/>
          <a:sym typeface="Helvetica"/>
        </a:defRPr>
      </a:lvl1pPr>
      <a:lvl2pPr marL="600016" marR="0" indent="-358716" algn="l" defTabSz="819150" latinLnBrk="0">
        <a:lnSpc>
          <a:spcPct val="90000"/>
        </a:lnSpc>
        <a:spcBef>
          <a:spcPts val="2800"/>
        </a:spcBef>
        <a:spcAft>
          <a:spcPts val="0"/>
        </a:spcAft>
        <a:buClr>
          <a:srgbClr val="8EC04F"/>
        </a:buClr>
        <a:buSzPct val="65000"/>
        <a:buFontTx/>
        <a:buChar char="▪"/>
        <a:tabLst/>
        <a:defRPr sz="6000" b="0" i="0" u="none" strike="noStrike" cap="none" spc="-59" baseline="0">
          <a:ln>
            <a:noFill/>
          </a:ln>
          <a:solidFill>
            <a:srgbClr val="606060"/>
          </a:solidFill>
          <a:uFillTx/>
          <a:latin typeface="Helvetica"/>
          <a:ea typeface="Helvetica"/>
          <a:cs typeface="Helvetica"/>
          <a:sym typeface="Helvetica"/>
        </a:defRPr>
      </a:lvl2pPr>
      <a:lvl3pPr marL="785349" marR="0" indent="-277349" algn="l" defTabSz="819150" latinLnBrk="0">
        <a:lnSpc>
          <a:spcPct val="90000"/>
        </a:lnSpc>
        <a:spcBef>
          <a:spcPts val="2800"/>
        </a:spcBef>
        <a:spcAft>
          <a:spcPts val="0"/>
        </a:spcAft>
        <a:buClr>
          <a:srgbClr val="8EC04F"/>
        </a:buClr>
        <a:buSzPct val="54999"/>
        <a:buFontTx/>
        <a:buChar char="▪"/>
        <a:tabLst/>
        <a:defRPr sz="6000" b="0" i="0" u="none" strike="noStrike" cap="none" spc="-59" baseline="0">
          <a:ln>
            <a:noFill/>
          </a:ln>
          <a:solidFill>
            <a:srgbClr val="606060"/>
          </a:solidFill>
          <a:uFillTx/>
          <a:latin typeface="Helvetica"/>
          <a:ea typeface="Helvetica"/>
          <a:cs typeface="Helvetica"/>
          <a:sym typeface="Helvetica"/>
        </a:defRPr>
      </a:lvl3pPr>
      <a:lvl4pPr marL="1040211" marR="0" indent="-285703" algn="l" defTabSz="819150" latinLnBrk="0">
        <a:lnSpc>
          <a:spcPct val="90000"/>
        </a:lnSpc>
        <a:spcBef>
          <a:spcPts val="2800"/>
        </a:spcBef>
        <a:spcAft>
          <a:spcPts val="0"/>
        </a:spcAft>
        <a:buClr>
          <a:srgbClr val="8EC04F"/>
        </a:buClr>
        <a:buSzPct val="45000"/>
        <a:buFontTx/>
        <a:buChar char="▪"/>
        <a:tabLst/>
        <a:defRPr sz="6000" b="0" i="0" u="none" strike="noStrike" cap="none" spc="-59" baseline="0">
          <a:ln>
            <a:noFill/>
          </a:ln>
          <a:solidFill>
            <a:srgbClr val="606060"/>
          </a:solidFill>
          <a:uFillTx/>
          <a:latin typeface="Helvetica"/>
          <a:ea typeface="Helvetica"/>
          <a:cs typeface="Helvetica"/>
          <a:sym typeface="Helvetica"/>
        </a:defRPr>
      </a:lvl4pPr>
      <a:lvl5pPr marL="1410739" marR="0" indent="-398036" algn="l" defTabSz="819150" latinLnBrk="0">
        <a:lnSpc>
          <a:spcPct val="90000"/>
        </a:lnSpc>
        <a:spcBef>
          <a:spcPts val="2800"/>
        </a:spcBef>
        <a:spcAft>
          <a:spcPts val="0"/>
        </a:spcAft>
        <a:buClr>
          <a:srgbClr val="8EC04F"/>
        </a:buClr>
        <a:buSzPct val="45000"/>
        <a:buFontTx/>
        <a:buChar char="▪"/>
        <a:tabLst/>
        <a:defRPr sz="6000" b="0" i="0" u="none" strike="noStrike" cap="none" spc="-59" baseline="0">
          <a:ln>
            <a:noFill/>
          </a:ln>
          <a:solidFill>
            <a:srgbClr val="606060"/>
          </a:solidFill>
          <a:uFillTx/>
          <a:latin typeface="Helvetica"/>
          <a:ea typeface="Helvetica"/>
          <a:cs typeface="Helvetica"/>
          <a:sym typeface="Helvetica"/>
        </a:defRPr>
      </a:lvl5pPr>
      <a:lvl6pPr marL="1668935" marR="0" indent="-398036" algn="l" defTabSz="819150" latinLnBrk="0">
        <a:lnSpc>
          <a:spcPct val="90000"/>
        </a:lnSpc>
        <a:spcBef>
          <a:spcPts val="2800"/>
        </a:spcBef>
        <a:spcAft>
          <a:spcPts val="0"/>
        </a:spcAft>
        <a:buClr>
          <a:srgbClr val="8EC04F"/>
        </a:buClr>
        <a:buSzPct val="45000"/>
        <a:buFontTx/>
        <a:buChar char="▪"/>
        <a:tabLst/>
        <a:defRPr sz="6000" b="0" i="0" u="none" strike="noStrike" cap="none" spc="-59" baseline="0">
          <a:ln>
            <a:noFill/>
          </a:ln>
          <a:solidFill>
            <a:srgbClr val="606060"/>
          </a:solidFill>
          <a:uFillTx/>
          <a:latin typeface="Helvetica"/>
          <a:ea typeface="Helvetica"/>
          <a:cs typeface="Helvetica"/>
          <a:sym typeface="Helvetica"/>
        </a:defRPr>
      </a:lvl6pPr>
      <a:lvl7pPr marL="1927130" marR="0" indent="-398036" algn="l" defTabSz="819150" latinLnBrk="0">
        <a:lnSpc>
          <a:spcPct val="90000"/>
        </a:lnSpc>
        <a:spcBef>
          <a:spcPts val="2800"/>
        </a:spcBef>
        <a:spcAft>
          <a:spcPts val="0"/>
        </a:spcAft>
        <a:buClr>
          <a:srgbClr val="8EC04F"/>
        </a:buClr>
        <a:buSzPct val="45000"/>
        <a:buFontTx/>
        <a:buChar char="▪"/>
        <a:tabLst/>
        <a:defRPr sz="6000" b="0" i="0" u="none" strike="noStrike" cap="none" spc="-59" baseline="0">
          <a:ln>
            <a:noFill/>
          </a:ln>
          <a:solidFill>
            <a:srgbClr val="606060"/>
          </a:solidFill>
          <a:uFillTx/>
          <a:latin typeface="Helvetica"/>
          <a:ea typeface="Helvetica"/>
          <a:cs typeface="Helvetica"/>
          <a:sym typeface="Helvetica"/>
        </a:defRPr>
      </a:lvl7pPr>
      <a:lvl8pPr marL="2185326" marR="0" indent="-398036" algn="l" defTabSz="819150" latinLnBrk="0">
        <a:lnSpc>
          <a:spcPct val="90000"/>
        </a:lnSpc>
        <a:spcBef>
          <a:spcPts val="2800"/>
        </a:spcBef>
        <a:spcAft>
          <a:spcPts val="0"/>
        </a:spcAft>
        <a:buClr>
          <a:srgbClr val="8EC04F"/>
        </a:buClr>
        <a:buSzPct val="45000"/>
        <a:buFontTx/>
        <a:buChar char="▪"/>
        <a:tabLst/>
        <a:defRPr sz="6000" b="0" i="0" u="none" strike="noStrike" cap="none" spc="-59" baseline="0">
          <a:ln>
            <a:noFill/>
          </a:ln>
          <a:solidFill>
            <a:srgbClr val="606060"/>
          </a:solidFill>
          <a:uFillTx/>
          <a:latin typeface="Helvetica"/>
          <a:ea typeface="Helvetica"/>
          <a:cs typeface="Helvetica"/>
          <a:sym typeface="Helvetica"/>
        </a:defRPr>
      </a:lvl8pPr>
      <a:lvl9pPr marL="2443522" marR="0" indent="-398036" algn="l" defTabSz="819150" latinLnBrk="0">
        <a:lnSpc>
          <a:spcPct val="90000"/>
        </a:lnSpc>
        <a:spcBef>
          <a:spcPts val="2800"/>
        </a:spcBef>
        <a:spcAft>
          <a:spcPts val="0"/>
        </a:spcAft>
        <a:buClr>
          <a:srgbClr val="8EC04F"/>
        </a:buClr>
        <a:buSzPct val="45000"/>
        <a:buFontTx/>
        <a:buChar char="▪"/>
        <a:tabLst/>
        <a:defRPr sz="6000" b="0" i="0" u="none" strike="noStrike" cap="none" spc="-59" baseline="0">
          <a:ln>
            <a:noFill/>
          </a:ln>
          <a:solidFill>
            <a:srgbClr val="606060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r" defTabSz="8191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ista Sans OT Reg"/>
        </a:defRPr>
      </a:lvl1pPr>
      <a:lvl2pPr marL="0" marR="0" indent="228600" algn="r" defTabSz="8191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ista Sans OT Reg"/>
        </a:defRPr>
      </a:lvl2pPr>
      <a:lvl3pPr marL="0" marR="0" indent="457200" algn="r" defTabSz="8191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ista Sans OT Reg"/>
        </a:defRPr>
      </a:lvl3pPr>
      <a:lvl4pPr marL="0" marR="0" indent="685800" algn="r" defTabSz="8191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ista Sans OT Reg"/>
        </a:defRPr>
      </a:lvl4pPr>
      <a:lvl5pPr marL="0" marR="0" indent="914400" algn="r" defTabSz="8191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ista Sans OT Reg"/>
        </a:defRPr>
      </a:lvl5pPr>
      <a:lvl6pPr marL="0" marR="0" indent="1143000" algn="r" defTabSz="8191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ista Sans OT Reg"/>
        </a:defRPr>
      </a:lvl6pPr>
      <a:lvl7pPr marL="0" marR="0" indent="1371600" algn="r" defTabSz="8191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ista Sans OT Reg"/>
        </a:defRPr>
      </a:lvl7pPr>
      <a:lvl8pPr marL="0" marR="0" indent="1600200" algn="r" defTabSz="8191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ista Sans OT Reg"/>
        </a:defRPr>
      </a:lvl8pPr>
      <a:lvl9pPr marL="0" marR="0" indent="1828800" algn="r" defTabSz="8191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ista Sans OT Reg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sted-image.png"/>
          <p:cNvPicPr>
            <a:picLocks noChangeAspect="1"/>
          </p:cNvPicPr>
          <p:nvPr userDrawn="1"/>
        </p:nvPicPr>
        <p:blipFill>
          <a:blip r:embed="rId13">
            <a:alphaModFix amt="71410"/>
            <a:extLst/>
          </a:blip>
          <a:stretch>
            <a:fillRect/>
          </a:stretch>
        </p:blipFill>
        <p:spPr>
          <a:xfrm>
            <a:off x="0" y="142240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/>
          <p:cNvPicPr>
            <a:picLocks noChangeAspect="1"/>
          </p:cNvPicPr>
          <p:nvPr userDrawn="1"/>
        </p:nvPicPr>
        <p:blipFill>
          <a:blip r:embed="rId14">
            <a:alphaModFix amt="26808"/>
            <a:extLst/>
          </a:blip>
          <a:stretch>
            <a:fillRect/>
          </a:stretch>
        </p:blipFill>
        <p:spPr>
          <a:xfrm>
            <a:off x="-1362934" y="9810447"/>
            <a:ext cx="5354863" cy="536109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CA4A5-A5FA-4675-AB05-11C8FE6FB727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50AAF-0FE3-49BB-89AB-EE242D90E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9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OCP Server thermal specs</a:t>
            </a:r>
            <a:endParaRPr dirty="0"/>
          </a:p>
        </p:txBody>
      </p:sp>
      <p:sp>
        <p:nvSpPr>
          <p:cNvPr id="127" name="Shape 127"/>
          <p:cNvSpPr>
            <a:spLocks noGrp="1"/>
          </p:cNvSpPr>
          <p:nvPr>
            <p:ph type="body" idx="15"/>
          </p:nvPr>
        </p:nvSpPr>
        <p:spPr>
          <a:xfrm>
            <a:off x="1525885" y="11079361"/>
            <a:ext cx="20154901" cy="140653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 sz="5400" spc="-53">
                <a:solidFill>
                  <a:srgbClr val="FFFFFF"/>
                </a:solidFill>
                <a:latin typeface="Berthold Akzidenz Grotesk BE Bold"/>
                <a:ea typeface="Berthold Akzidenz Grotesk BE Bold"/>
                <a:cs typeface="Berthold Akzidenz Grotesk BE Bold"/>
                <a:sym typeface="Berthold Akzidenz Grotesk BE Bold"/>
              </a:defRPr>
            </a:pPr>
            <a:r>
              <a:rPr lang="en-US" dirty="0"/>
              <a:t>Victor </a:t>
            </a:r>
            <a:r>
              <a:rPr lang="en-US" dirty="0" err="1"/>
              <a:t>Avelar</a:t>
            </a:r>
            <a:endParaRPr dirty="0"/>
          </a:p>
          <a:p>
            <a:pPr marL="0" indent="0">
              <a:spcBef>
                <a:spcPts val="0"/>
              </a:spcBef>
              <a:buClrTx/>
              <a:buSzTx/>
              <a:buNone/>
              <a:defRPr sz="4200" spc="-42">
                <a:solidFill>
                  <a:srgbClr val="FFFFFF"/>
                </a:solidFill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lang="en-US" dirty="0"/>
              <a:t>Schneider Electric Data Center Science Center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525885" y="7259257"/>
            <a:ext cx="21412200" cy="1432686"/>
          </a:xfrm>
        </p:spPr>
        <p:txBody>
          <a:bodyPr/>
          <a:lstStyle/>
          <a:p>
            <a:r>
              <a:rPr lang="en-US" i="1" dirty="0"/>
              <a:t>Discussion for the possibilities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1341146"/>
          </a:xfrm>
        </p:spPr>
        <p:txBody>
          <a:bodyPr/>
          <a:lstStyle/>
          <a:p>
            <a:r>
              <a:rPr kumimoji="0" lang="en-US" sz="7200" b="0" i="0" u="none" strike="noStrike" kern="0" cap="none" spc="-72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Avenir Medium"/>
                <a:sym typeface="Avenir Medium"/>
              </a:rPr>
              <a:t>From the Open Compute website…..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62" y="2556686"/>
            <a:ext cx="16553547" cy="1551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62" y="4260398"/>
            <a:ext cx="16553547" cy="18862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61" y="6298419"/>
            <a:ext cx="16553547" cy="65498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89046" y="7949681"/>
            <a:ext cx="6027575" cy="4273421"/>
          </a:xfrm>
          <a:prstGeom prst="rect">
            <a:avLst/>
          </a:prstGeom>
          <a:solidFill>
            <a:srgbClr val="F2F2F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6621" y="7949681"/>
            <a:ext cx="10095723" cy="3715529"/>
          </a:xfrm>
          <a:prstGeom prst="rect">
            <a:avLst/>
          </a:prstGeom>
          <a:solidFill>
            <a:srgbClr val="F2F2F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6907069" y="10873862"/>
            <a:ext cx="7082217" cy="1581569"/>
            <a:chOff x="5517393" y="1567040"/>
            <a:chExt cx="2597150" cy="361651"/>
          </a:xfrm>
        </p:grpSpPr>
        <p:sp>
          <p:nvSpPr>
            <p:cNvPr id="14" name="TextBox 13"/>
            <p:cNvSpPr txBox="1"/>
            <p:nvPr/>
          </p:nvSpPr>
          <p:spPr>
            <a:xfrm>
              <a:off x="6085390" y="1567040"/>
              <a:ext cx="2029153" cy="274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Print" pitchFamily="2" charset="0"/>
                  <a:ea typeface="+mn-ea"/>
                  <a:cs typeface="+mn-cs"/>
                </a:rPr>
                <a:t>Are there design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Print" pitchFamily="2" charset="0"/>
                  <a:ea typeface="+mn-ea"/>
                  <a:cs typeface="+mn-cs"/>
                </a:rPr>
                <a:t> specs to achieve this?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endParaRPr>
            </a:p>
          </p:txBody>
        </p:sp>
        <p:cxnSp>
          <p:nvCxnSpPr>
            <p:cNvPr id="15" name="Curved Connector 10"/>
            <p:cNvCxnSpPr>
              <a:stCxn id="14" idx="1"/>
            </p:cNvCxnSpPr>
            <p:nvPr/>
          </p:nvCxnSpPr>
          <p:spPr>
            <a:xfrm rot="10800000" flipV="1">
              <a:off x="5517393" y="1704277"/>
              <a:ext cx="567997" cy="224414"/>
            </a:xfrm>
            <a:prstGeom prst="curvedConnector3">
              <a:avLst>
                <a:gd name="adj1" fmla="val 50000"/>
              </a:avLst>
            </a:prstGeom>
            <a:noFill/>
            <a:ln w="57150" cap="rnd" cmpd="sng" algn="ctr">
              <a:solidFill>
                <a:srgbClr val="00B0F0"/>
              </a:solidFill>
              <a:prstDash val="soli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6908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1844999"/>
          </a:xfrm>
        </p:spPr>
        <p:txBody>
          <a:bodyPr>
            <a:noAutofit/>
          </a:bodyPr>
          <a:lstStyle/>
          <a:p>
            <a:r>
              <a:rPr lang="en-US" sz="6600" kern="0" spc="-72" dirty="0">
                <a:solidFill>
                  <a:schemeClr val="accent6">
                    <a:lumMod val="60000"/>
                    <a:lumOff val="40000"/>
                  </a:schemeClr>
                </a:solidFill>
                <a:latin typeface="Avenir Medium"/>
              </a:rPr>
              <a:t>Energy Impact of Increased Server Inlet Temperature</a:t>
            </a:r>
            <a:br>
              <a:rPr lang="en-US" sz="6600" kern="0" spc="-72" dirty="0">
                <a:solidFill>
                  <a:schemeClr val="accent6">
                    <a:lumMod val="60000"/>
                    <a:lumOff val="40000"/>
                  </a:schemeClr>
                </a:solidFill>
                <a:latin typeface="Avenir Medium"/>
              </a:rPr>
            </a:br>
            <a:r>
              <a:rPr lang="en-US" kern="0" spc="-72" dirty="0">
                <a:solidFill>
                  <a:schemeClr val="accent6">
                    <a:lumMod val="60000"/>
                    <a:lumOff val="40000"/>
                  </a:schemeClr>
                </a:solidFill>
                <a:latin typeface="Avenir Medium"/>
              </a:rPr>
              <a:t>APC &amp; Dell White Paper  (WP138)</a:t>
            </a:r>
            <a:endParaRPr lang="en-US" sz="6600" kern="0" spc="-72" dirty="0">
              <a:solidFill>
                <a:schemeClr val="accent6">
                  <a:lumMod val="60000"/>
                  <a:lumOff val="40000"/>
                </a:schemeClr>
              </a:solidFill>
              <a:latin typeface="Avenir Medium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124" y="3605310"/>
            <a:ext cx="14742366" cy="810937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9890449" y="5038529"/>
            <a:ext cx="13800259" cy="4161441"/>
            <a:chOff x="5517393" y="1567040"/>
            <a:chExt cx="2597150" cy="361648"/>
          </a:xfrm>
        </p:grpSpPr>
        <p:sp>
          <p:nvSpPr>
            <p:cNvPr id="6" name="TextBox 5"/>
            <p:cNvSpPr txBox="1"/>
            <p:nvPr/>
          </p:nvSpPr>
          <p:spPr>
            <a:xfrm>
              <a:off x="6822484" y="1567040"/>
              <a:ext cx="1292059" cy="152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Print" pitchFamily="2" charset="0"/>
                  <a:ea typeface="+mn-ea"/>
                  <a:cs typeface="+mn-cs"/>
                </a:rPr>
                <a:t>Can an OCP server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Print" pitchFamily="2" charset="0"/>
                  <a:ea typeface="+mn-ea"/>
                  <a:cs typeface="+mn-cs"/>
                </a:rPr>
                <a:t> spec help move the red line down &amp; to the right?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endParaRPr>
            </a:p>
          </p:txBody>
        </p:sp>
        <p:cxnSp>
          <p:nvCxnSpPr>
            <p:cNvPr id="7" name="Curved Connector 10"/>
            <p:cNvCxnSpPr>
              <a:stCxn id="6" idx="1"/>
            </p:cNvCxnSpPr>
            <p:nvPr/>
          </p:nvCxnSpPr>
          <p:spPr>
            <a:xfrm rot="10800000" flipV="1">
              <a:off x="5517393" y="1643269"/>
              <a:ext cx="1305091" cy="285419"/>
            </a:xfrm>
            <a:prstGeom prst="curvedConnector3">
              <a:avLst>
                <a:gd name="adj1" fmla="val 50000"/>
              </a:avLst>
            </a:prstGeom>
            <a:noFill/>
            <a:ln w="57150" cap="rnd" cmpd="sng" algn="ctr">
              <a:solidFill>
                <a:srgbClr val="00B0F0"/>
              </a:solidFill>
              <a:prstDash val="soli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6548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kern="0" spc="-72" dirty="0">
                <a:solidFill>
                  <a:schemeClr val="accent6">
                    <a:lumMod val="60000"/>
                    <a:lumOff val="40000"/>
                  </a:schemeClr>
                </a:solidFill>
                <a:latin typeface="Avenir Medium"/>
              </a:rPr>
              <a:t>The Unexpected Impact of Raising Data Center Temperatures</a:t>
            </a:r>
            <a:br>
              <a:rPr lang="en-US" dirty="0"/>
            </a:br>
            <a:r>
              <a:rPr lang="en-US" kern="0" spc="-72" dirty="0">
                <a:solidFill>
                  <a:schemeClr val="accent6">
                    <a:lumMod val="60000"/>
                    <a:lumOff val="40000"/>
                  </a:schemeClr>
                </a:solidFill>
                <a:latin typeface="Avenir Medium"/>
              </a:rPr>
              <a:t>APC White Paper 221</a:t>
            </a:r>
            <a:endParaRPr lang="en-US" sz="4800" kern="0" spc="-72" dirty="0">
              <a:solidFill>
                <a:schemeClr val="accent6">
                  <a:lumMod val="60000"/>
                  <a:lumOff val="40000"/>
                </a:schemeClr>
              </a:solidFill>
              <a:latin typeface="Avenir Medium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0153" y="3825550"/>
            <a:ext cx="16665962" cy="44674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3134" y="8905297"/>
            <a:ext cx="83104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kern="1200" dirty="0">
                <a:solidFill>
                  <a:srgbClr val="00B0F0"/>
                </a:solidFill>
                <a:latin typeface="Segoe Print" pitchFamily="2" charset="0"/>
              </a:rPr>
              <a:t>Improved server thermal specs (CFM / kW) can help here</a:t>
            </a:r>
            <a:endParaRPr lang="en-US" sz="3600" dirty="0"/>
          </a:p>
        </p:txBody>
      </p:sp>
      <p:sp>
        <p:nvSpPr>
          <p:cNvPr id="6" name="Arrow: Up 5"/>
          <p:cNvSpPr/>
          <p:nvPr/>
        </p:nvSpPr>
        <p:spPr>
          <a:xfrm>
            <a:off x="10431625" y="7876948"/>
            <a:ext cx="597159" cy="80619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Up 6"/>
          <p:cNvSpPr/>
          <p:nvPr/>
        </p:nvSpPr>
        <p:spPr>
          <a:xfrm>
            <a:off x="13233155" y="7876947"/>
            <a:ext cx="597159" cy="80619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Up 7"/>
          <p:cNvSpPr/>
          <p:nvPr/>
        </p:nvSpPr>
        <p:spPr>
          <a:xfrm>
            <a:off x="15904058" y="7876948"/>
            <a:ext cx="597159" cy="80619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43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White">
      <a:majorFont>
        <a:latin typeface="Vista Sans OT Medium"/>
        <a:ea typeface="Vista Sans OT Medium"/>
        <a:cs typeface="Vista Sans OT Medium"/>
      </a:majorFont>
      <a:minorFont>
        <a:latin typeface="Berthold Akzidenz Grotesk BE Bold Condensed"/>
        <a:ea typeface="Berthold Akzidenz Grotesk BE Bold Condensed"/>
        <a:cs typeface="Berthold Akzidenz Grotesk BE Bold Condense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BC300"/>
        </a:solidFill>
        <a:ln w="38100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71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Vista Sans O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FBC3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6200" tIns="76200" rIns="76200" bIns="76200" numCol="1" spcCol="38100" rtlCol="0" anchor="ctr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Vista Sans OT Medium"/>
        <a:ea typeface="Vista Sans OT Medium"/>
        <a:cs typeface="Vista Sans OT Medium"/>
      </a:majorFont>
      <a:minorFont>
        <a:latin typeface="Berthold Akzidenz Grotesk BE Bold Condensed"/>
        <a:ea typeface="Berthold Akzidenz Grotesk BE Bold Condensed"/>
        <a:cs typeface="Berthold Akzidenz Grotesk BE Bold Condense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BC300"/>
        </a:solidFill>
        <a:ln w="38100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71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Vista Sans O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FBC3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6200" tIns="76200" rIns="76200" bIns="76200" numCol="1" spcCol="38100" rtlCol="0" anchor="ctr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73</Words>
  <Application>Microsoft Office PowerPoint</Application>
  <PresentationFormat>Custom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Arial</vt:lpstr>
      <vt:lpstr>Avenir Medium</vt:lpstr>
      <vt:lpstr>Avenir Roman</vt:lpstr>
      <vt:lpstr>Berthold Akzidenz Grotesk BE Bold</vt:lpstr>
      <vt:lpstr>Berthold Akzidenz Grotesk BE Bold Condensed</vt:lpstr>
      <vt:lpstr>Calibri</vt:lpstr>
      <vt:lpstr>Calibri Light</vt:lpstr>
      <vt:lpstr>Helvetica</vt:lpstr>
      <vt:lpstr>Segoe Print</vt:lpstr>
      <vt:lpstr>Vista Sans OT Medium</vt:lpstr>
      <vt:lpstr>Vista Sans OT Reg</vt:lpstr>
      <vt:lpstr>White</vt:lpstr>
      <vt:lpstr>Custom Design</vt:lpstr>
      <vt:lpstr>PowerPoint Presentation</vt:lpstr>
      <vt:lpstr>From the Open Compute website…..</vt:lpstr>
      <vt:lpstr>Energy Impact of Increased Server Inlet Temperature APC &amp; Dell White Paper  (WP138)</vt:lpstr>
      <vt:lpstr>The Unexpected Impact of Raising Data Center Temperatures APC White Paper 221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BUNGER</dc:creator>
  <cp:lastModifiedBy>ROBERT BUNGER</cp:lastModifiedBy>
  <cp:revision>11</cp:revision>
  <dcterms:modified xsi:type="dcterms:W3CDTF">2017-07-18T20:23:07Z</dcterms:modified>
</cp:coreProperties>
</file>