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Override1.xml" ContentType="application/vnd.openxmlformats-officedocument.themeOverr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2" r:id="rId2"/>
  </p:sldMasterIdLst>
  <p:notesMasterIdLst>
    <p:notesMasterId r:id="rId15"/>
  </p:notesMasterIdLst>
  <p:sldIdLst>
    <p:sldId id="271" r:id="rId3"/>
    <p:sldId id="277" r:id="rId4"/>
    <p:sldId id="293" r:id="rId5"/>
    <p:sldId id="294" r:id="rId6"/>
    <p:sldId id="295" r:id="rId7"/>
    <p:sldId id="296" r:id="rId8"/>
    <p:sldId id="297" r:id="rId9"/>
    <p:sldId id="300" r:id="rId10"/>
    <p:sldId id="298" r:id="rId11"/>
    <p:sldId id="299" r:id="rId12"/>
    <p:sldId id="301" r:id="rId13"/>
    <p:sldId id="302" r:id="rId14"/>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8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944"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en-GB"/>
          </a:p>
        </p:txBody>
      </p:sp>
      <p:sp>
        <p:nvSpPr>
          <p:cNvPr id="3" name="Date Placeholder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C4FB5F22-EBD5-400E-9FA9-D181B867ECAE}" type="datetimeFigureOut">
              <a:rPr lang="en-GB" smtClean="0"/>
              <a:t>25/09/2017</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en-GB"/>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lang="en-GB"/>
          </a:p>
        </p:txBody>
      </p:sp>
      <p:sp>
        <p:nvSpPr>
          <p:cNvPr id="7" name="Slide Number Placeholder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EC995C28-D2A9-4EFA-AEAC-3AEA83ECF334}" type="slidenum">
              <a:rPr lang="en-GB" smtClean="0"/>
              <a:t>‹#›</a:t>
            </a:fld>
            <a:endParaRPr lang="en-GB"/>
          </a:p>
        </p:txBody>
      </p:sp>
    </p:spTree>
    <p:extLst>
      <p:ext uri="{BB962C8B-B14F-4D97-AF65-F5344CB8AC3E}">
        <p14:creationId xmlns:p14="http://schemas.microsoft.com/office/powerpoint/2010/main" val="403894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979488" y="788988"/>
            <a:ext cx="5140325" cy="3856037"/>
          </a:xfrm>
          <a:solidFill>
            <a:srgbClr val="FFFFFF"/>
          </a:solidFill>
          <a:ln/>
        </p:spPr>
      </p:sp>
      <p:sp>
        <p:nvSpPr>
          <p:cNvPr id="11267" name="Rectangle 3"/>
          <p:cNvSpPr>
            <a:spLocks noGrp="1" noChangeArrowheads="1"/>
          </p:cNvSpPr>
          <p:nvPr>
            <p:ph type="body" idx="1"/>
          </p:nvPr>
        </p:nvSpPr>
        <p:spPr>
          <a:xfrm>
            <a:off x="958291" y="4880796"/>
            <a:ext cx="5182721" cy="4564903"/>
          </a:xfrm>
          <a:solidFill>
            <a:srgbClr val="FFFFFF"/>
          </a:solidFill>
          <a:ln>
            <a:solidFill>
              <a:srgbClr val="000000"/>
            </a:solidFill>
            <a:miter lim="800000"/>
            <a:headEnd/>
            <a:tailEnd/>
          </a:ln>
        </p:spPr>
        <p:txBody>
          <a:bodyPr lIns="93744" tIns="46873" rIns="93744" bIns="46873"/>
          <a:lstStyle/>
          <a:p>
            <a:pPr defTabSz="988817">
              <a:spcBef>
                <a:spcPct val="0"/>
              </a:spcBef>
            </a:pPr>
            <a:endParaRPr lang="en-GB" altLang="en-US" sz="2600">
              <a:ea typeface="MS PGothic" charset="-128"/>
            </a:endParaRPr>
          </a:p>
        </p:txBody>
      </p:sp>
    </p:spTree>
    <p:extLst>
      <p:ext uri="{BB962C8B-B14F-4D97-AF65-F5344CB8AC3E}">
        <p14:creationId xmlns:p14="http://schemas.microsoft.com/office/powerpoint/2010/main" val="298366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Dim A 793.4 / 652.6</a:t>
            </a:r>
            <a:endParaRPr lang="en-US" dirty="0"/>
          </a:p>
        </p:txBody>
      </p:sp>
      <p:sp>
        <p:nvSpPr>
          <p:cNvPr id="4" name="Slide Number Placeholder 3"/>
          <p:cNvSpPr>
            <a:spLocks noGrp="1"/>
          </p:cNvSpPr>
          <p:nvPr>
            <p:ph type="sldNum" sz="quarter" idx="10"/>
          </p:nvPr>
        </p:nvSpPr>
        <p:spPr/>
        <p:txBody>
          <a:bodyPr/>
          <a:lstStyle/>
          <a:p>
            <a:fld id="{EC995C28-D2A9-4EFA-AEAC-3AEA83ECF334}" type="slidenum">
              <a:rPr lang="en-GB" smtClean="0"/>
              <a:t>8</a:t>
            </a:fld>
            <a:endParaRPr lang="en-GB"/>
          </a:p>
        </p:txBody>
      </p:sp>
    </p:spTree>
    <p:extLst>
      <p:ext uri="{BB962C8B-B14F-4D97-AF65-F5344CB8AC3E}">
        <p14:creationId xmlns:p14="http://schemas.microsoft.com/office/powerpoint/2010/main" val="1262069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el 1"/>
          <p:cNvSpPr>
            <a:spLocks noGrp="1"/>
          </p:cNvSpPr>
          <p:nvPr>
            <p:ph type="title"/>
          </p:nvPr>
        </p:nvSpPr>
        <p:spPr>
          <a:xfrm>
            <a:off x="395536" y="2564904"/>
            <a:ext cx="8229600" cy="490066"/>
          </a:xfrm>
          <a:prstGeom prst="rect">
            <a:avLst/>
          </a:prstGeom>
        </p:spPr>
        <p:txBody>
          <a:bodyPr anchor="b" anchorCtr="0"/>
          <a:lstStyle>
            <a:lvl1pPr>
              <a:defRPr lang="de-DE" dirty="0">
                <a:solidFill>
                  <a:schemeClr val="tx1"/>
                </a:solidFill>
              </a:defRPr>
            </a:lvl1pPr>
          </a:lstStyle>
          <a:p>
            <a:r>
              <a:rPr lang="en-US" smtClean="0"/>
              <a:t>Click to edit Master title style</a:t>
            </a:r>
            <a:endParaRPr lang="en-GB" dirty="0"/>
          </a:p>
        </p:txBody>
      </p:sp>
      <p:sp>
        <p:nvSpPr>
          <p:cNvPr id="5" name="Textplatzhalter 8"/>
          <p:cNvSpPr>
            <a:spLocks noGrp="1"/>
          </p:cNvSpPr>
          <p:nvPr>
            <p:ph type="body" sz="quarter" idx="11"/>
          </p:nvPr>
        </p:nvSpPr>
        <p:spPr>
          <a:xfrm>
            <a:off x="395536" y="3068960"/>
            <a:ext cx="8208912" cy="432618"/>
          </a:xfrm>
          <a:prstGeom prst="rect">
            <a:avLst/>
          </a:prstGeom>
        </p:spPr>
        <p:txBody>
          <a:bodyPr/>
          <a:lstStyle>
            <a:lvl1pPr algn="ctr" eaLnBrk="1" hangingPunct="1">
              <a:lnSpc>
                <a:spcPct val="90000"/>
              </a:lnSpc>
              <a:defRPr>
                <a:solidFill>
                  <a:schemeClr val="tx1"/>
                </a:solidFill>
              </a:defRPr>
            </a:lvl1pPr>
          </a:lstStyle>
          <a:p>
            <a:pPr lvl="0"/>
            <a:r>
              <a:rPr lang="en-US" noProof="0" smtClean="0"/>
              <a:t>Click to edit Master text styles</a:t>
            </a:r>
          </a:p>
        </p:txBody>
      </p:sp>
      <p:sp>
        <p:nvSpPr>
          <p:cNvPr id="6" name="Fußzeilenplatzhalter 2"/>
          <p:cNvSpPr>
            <a:spLocks noGrp="1"/>
          </p:cNvSpPr>
          <p:nvPr>
            <p:ph type="ftr" sz="quarter" idx="12"/>
          </p:nvPr>
        </p:nvSpPr>
        <p:spPr/>
        <p:txBody>
          <a:bodyPr/>
          <a:lstStyle>
            <a:lvl1pPr eaLnBrk="1" hangingPunct="1">
              <a:defRPr/>
            </a:lvl1pPr>
          </a:lstStyle>
          <a:p>
            <a:pPr>
              <a:defRPr/>
            </a:pPr>
            <a:r>
              <a:rPr lang="en-GB"/>
              <a:t>Rittal UK / S Hobbs / Sept 2015</a:t>
            </a:r>
            <a:endParaRPr lang="en-GB">
              <a:latin typeface="Arial" pitchFamily="34" charset="0"/>
              <a:ea typeface="MS PGothic" pitchFamily="34" charset="-128"/>
            </a:endParaRPr>
          </a:p>
        </p:txBody>
      </p:sp>
      <p:sp>
        <p:nvSpPr>
          <p:cNvPr id="7" name="Rectangle 5"/>
          <p:cNvSpPr>
            <a:spLocks noGrp="1" noChangeArrowheads="1"/>
          </p:cNvSpPr>
          <p:nvPr>
            <p:ph type="sldNum" sz="quarter" idx="13"/>
          </p:nvPr>
        </p:nvSpPr>
        <p:spPr/>
        <p:txBody>
          <a:bodyPr/>
          <a:lstStyle>
            <a:lvl1pPr eaLnBrk="1" hangingPunct="1">
              <a:defRPr/>
            </a:lvl1pPr>
          </a:lstStyle>
          <a:p>
            <a:fld id="{7642B1B0-23EB-404E-8603-2097EE3A3087}" type="slidenum">
              <a:rPr lang="en-GB" altLang="en-US"/>
              <a:pPr/>
              <a:t>‹#›</a:t>
            </a:fld>
            <a:endParaRPr lang="en-GB" altLang="en-US"/>
          </a:p>
        </p:txBody>
      </p:sp>
    </p:spTree>
    <p:extLst>
      <p:ext uri="{BB962C8B-B14F-4D97-AF65-F5344CB8AC3E}">
        <p14:creationId xmlns:p14="http://schemas.microsoft.com/office/powerpoint/2010/main" val="130456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98439872-FE65-BE43-81EE-3BD7F025CA8C}" type="slidenum">
              <a:rPr lang="de-DE" altLang="en-US"/>
              <a:pPr>
                <a:defRPr/>
              </a:pPr>
              <a:t>‹#›</a:t>
            </a:fld>
            <a:endParaRPr lang="de-DE" altLang="en-US"/>
          </a:p>
        </p:txBody>
      </p:sp>
    </p:spTree>
    <p:extLst>
      <p:ext uri="{BB962C8B-B14F-4D97-AF65-F5344CB8AC3E}">
        <p14:creationId xmlns:p14="http://schemas.microsoft.com/office/powerpoint/2010/main" val="369620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53DF48D7-B4A6-414C-A206-136DAB45BF07}" type="slidenum">
              <a:rPr lang="de-DE" altLang="en-US"/>
              <a:pPr>
                <a:defRPr/>
              </a:pPr>
              <a:t>‹#›</a:t>
            </a:fld>
            <a:endParaRPr lang="de-DE" altLang="en-US"/>
          </a:p>
        </p:txBody>
      </p:sp>
    </p:spTree>
    <p:extLst>
      <p:ext uri="{BB962C8B-B14F-4D97-AF65-F5344CB8AC3E}">
        <p14:creationId xmlns:p14="http://schemas.microsoft.com/office/powerpoint/2010/main" val="350547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6435C501-A568-0F45-B55C-2337725BEB19}" type="slidenum">
              <a:rPr lang="de-DE" altLang="en-US"/>
              <a:pPr>
                <a:defRPr/>
              </a:pPr>
              <a:t>‹#›</a:t>
            </a:fld>
            <a:endParaRPr lang="de-DE" altLang="en-US"/>
          </a:p>
        </p:txBody>
      </p:sp>
    </p:spTree>
    <p:extLst>
      <p:ext uri="{BB962C8B-B14F-4D97-AF65-F5344CB8AC3E}">
        <p14:creationId xmlns:p14="http://schemas.microsoft.com/office/powerpoint/2010/main" val="381603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308BACCF-8B4C-AF4C-958B-ED473B06B5B9}" type="slidenum">
              <a:rPr lang="de-DE" altLang="en-US"/>
              <a:pPr>
                <a:defRPr/>
              </a:pPr>
              <a:t>‹#›</a:t>
            </a:fld>
            <a:endParaRPr lang="de-DE" altLang="en-US"/>
          </a:p>
        </p:txBody>
      </p:sp>
    </p:spTree>
    <p:extLst>
      <p:ext uri="{BB962C8B-B14F-4D97-AF65-F5344CB8AC3E}">
        <p14:creationId xmlns:p14="http://schemas.microsoft.com/office/powerpoint/2010/main" val="68185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xfrm>
            <a:off x="0" y="6553200"/>
            <a:ext cx="9144000" cy="304800"/>
          </a:xfrm>
          <a:prstGeom prst="rect">
            <a:avLst/>
          </a:prstGeom>
        </p:spPr>
        <p:txBody>
          <a:bodyPr/>
          <a:lstStyle>
            <a:lvl1pPr>
              <a:defRPr>
                <a:latin typeface="Arial" panose="020B0604020202020204" pitchFamily="34" charset="0"/>
                <a:ea typeface="MS PGothic" panose="020B0600070205080204" pitchFamily="34" charset="-128"/>
              </a:defRPr>
            </a:lvl1pPr>
          </a:lstStyle>
          <a:p>
            <a:pPr eaLnBrk="0" fontAlgn="base" hangingPunct="0">
              <a:spcBef>
                <a:spcPct val="0"/>
              </a:spcBef>
              <a:spcAft>
                <a:spcPct val="0"/>
              </a:spcAft>
              <a:defRPr/>
            </a:pPr>
            <a:r>
              <a:rPr lang="de-DE" sz="2400">
                <a:solidFill>
                  <a:srgbClr val="000000"/>
                </a:solidFill>
              </a:rPr>
              <a:t>Rittal UK/S Hobbs/August 2015</a:t>
            </a:r>
          </a:p>
        </p:txBody>
      </p:sp>
      <p:sp>
        <p:nvSpPr>
          <p:cNvPr id="5" name="Rectangle 5"/>
          <p:cNvSpPr>
            <a:spLocks noGrp="1" noChangeArrowheads="1"/>
          </p:cNvSpPr>
          <p:nvPr>
            <p:ph type="sldNum" sz="quarter" idx="11"/>
          </p:nvPr>
        </p:nvSpPr>
        <p:spPr/>
        <p:txBody>
          <a:bodyPr/>
          <a:lstStyle>
            <a:lvl1pPr>
              <a:defRPr/>
            </a:lvl1pPr>
          </a:lstStyle>
          <a:p>
            <a:pPr>
              <a:defRPr/>
            </a:pPr>
            <a:fld id="{D6501032-4DF7-DC4F-A066-8AD6632FB867}" type="slidenum">
              <a:rPr lang="de-DE" altLang="en-US"/>
              <a:pPr>
                <a:defRPr/>
              </a:pPr>
              <a:t>‹#›</a:t>
            </a:fld>
            <a:endParaRPr lang="de-DE" altLang="en-US"/>
          </a:p>
        </p:txBody>
      </p:sp>
    </p:spTree>
    <p:extLst>
      <p:ext uri="{BB962C8B-B14F-4D97-AF65-F5344CB8AC3E}">
        <p14:creationId xmlns:p14="http://schemas.microsoft.com/office/powerpoint/2010/main" val="3146569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304800"/>
            <a:ext cx="2114550" cy="5181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41313" y="304800"/>
            <a:ext cx="6194425"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xfrm>
            <a:off x="0" y="6553200"/>
            <a:ext cx="9144000" cy="304800"/>
          </a:xfrm>
          <a:prstGeom prst="rect">
            <a:avLst/>
          </a:prstGeom>
        </p:spPr>
        <p:txBody>
          <a:bodyPr/>
          <a:lstStyle>
            <a:lvl1pPr>
              <a:defRPr>
                <a:latin typeface="Arial" panose="020B0604020202020204" pitchFamily="34" charset="0"/>
                <a:ea typeface="MS PGothic" panose="020B0600070205080204" pitchFamily="34" charset="-128"/>
              </a:defRPr>
            </a:lvl1pPr>
          </a:lstStyle>
          <a:p>
            <a:pPr eaLnBrk="0" fontAlgn="base" hangingPunct="0">
              <a:spcBef>
                <a:spcPct val="0"/>
              </a:spcBef>
              <a:spcAft>
                <a:spcPct val="0"/>
              </a:spcAft>
              <a:defRPr/>
            </a:pPr>
            <a:r>
              <a:rPr lang="de-DE" sz="2400">
                <a:solidFill>
                  <a:srgbClr val="000000"/>
                </a:solidFill>
              </a:rPr>
              <a:t>Rittal UK/S Hobbs/August 2015</a:t>
            </a:r>
          </a:p>
        </p:txBody>
      </p:sp>
      <p:sp>
        <p:nvSpPr>
          <p:cNvPr id="5" name="Rectangle 5"/>
          <p:cNvSpPr>
            <a:spLocks noGrp="1" noChangeArrowheads="1"/>
          </p:cNvSpPr>
          <p:nvPr>
            <p:ph type="sldNum" sz="quarter" idx="11"/>
          </p:nvPr>
        </p:nvSpPr>
        <p:spPr/>
        <p:txBody>
          <a:bodyPr/>
          <a:lstStyle>
            <a:lvl1pPr>
              <a:defRPr/>
            </a:lvl1pPr>
          </a:lstStyle>
          <a:p>
            <a:pPr>
              <a:defRPr/>
            </a:pPr>
            <a:fld id="{CB375772-8782-D340-B81F-7A7693C2B7C5}" type="slidenum">
              <a:rPr lang="de-DE" altLang="en-US"/>
              <a:pPr>
                <a:defRPr/>
              </a:pPr>
              <a:t>‹#›</a:t>
            </a:fld>
            <a:endParaRPr lang="de-DE" altLang="en-US"/>
          </a:p>
        </p:txBody>
      </p:sp>
    </p:spTree>
    <p:extLst>
      <p:ext uri="{BB962C8B-B14F-4D97-AF65-F5344CB8AC3E}">
        <p14:creationId xmlns:p14="http://schemas.microsoft.com/office/powerpoint/2010/main" val="369458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233363" y="6523038"/>
            <a:ext cx="1657350"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905" dirty="0">
                <a:solidFill>
                  <a:srgbClr val="FFFFFF"/>
                </a:solidFill>
                <a:latin typeface="Times New Roman" panose="02020603050405020304" pitchFamily="18" charset="0"/>
                <a:cs typeface="Times New Roman" panose="02020603050405020304" pitchFamily="18" charset="0"/>
              </a:rPr>
              <a:t>FRIEDHELM </a:t>
            </a:r>
            <a:r>
              <a:rPr lang="en-US" sz="905" b="1" dirty="0">
                <a:solidFill>
                  <a:srgbClr val="FFFFFF"/>
                </a:solidFill>
                <a:latin typeface="Times New Roman" panose="02020603050405020304" pitchFamily="18" charset="0"/>
                <a:cs typeface="Times New Roman" panose="02020603050405020304" pitchFamily="18" charset="0"/>
              </a:rPr>
              <a:t>L O H</a:t>
            </a:r>
            <a:r>
              <a:rPr lang="en-US" sz="905" dirty="0">
                <a:solidFill>
                  <a:srgbClr val="FFFFFF"/>
                </a:solidFill>
                <a:latin typeface="Times New Roman" panose="02020603050405020304" pitchFamily="18" charset="0"/>
                <a:cs typeface="Times New Roman" panose="02020603050405020304" pitchFamily="18" charset="0"/>
              </a:rPr>
              <a:t> GROUP</a:t>
            </a:r>
            <a:endParaRPr lang="en-GB" sz="905" dirty="0">
              <a:solidFill>
                <a:srgbClr val="FFFFFF"/>
              </a:solidFill>
              <a:latin typeface="Times New Roman" panose="02020603050405020304" pitchFamily="18" charset="0"/>
              <a:cs typeface="Times New Roman" panose="02020603050405020304" pitchFamily="18" charset="0"/>
            </a:endParaRPr>
          </a:p>
        </p:txBody>
      </p:sp>
      <p:sp>
        <p:nvSpPr>
          <p:cNvPr id="3" name="Rectangle 5"/>
          <p:cNvSpPr>
            <a:spLocks noGrp="1" noChangeArrowheads="1"/>
          </p:cNvSpPr>
          <p:nvPr>
            <p:ph type="sldNum" sz="quarter" idx="10"/>
          </p:nvPr>
        </p:nvSpPr>
        <p:spPr/>
        <p:txBody>
          <a:bodyPr/>
          <a:lstStyle>
            <a:lvl1pPr eaLnBrk="1" hangingPunct="1">
              <a:defRPr>
                <a:solidFill>
                  <a:srgbClr val="FFFFFF"/>
                </a:solidFill>
              </a:defRPr>
            </a:lvl1pPr>
          </a:lstStyle>
          <a:p>
            <a:fld id="{C8291FAF-37A8-4D28-A50B-08EC4E1068DD}" type="slidenum">
              <a:rPr lang="en-GB" altLang="en-US"/>
              <a:pPr/>
              <a:t>‹#›</a:t>
            </a:fld>
            <a:endParaRPr lang="en-GB" altLang="en-US"/>
          </a:p>
        </p:txBody>
      </p:sp>
      <p:sp>
        <p:nvSpPr>
          <p:cNvPr id="4" name="Fußzeilenplatzhalter 2"/>
          <p:cNvSpPr>
            <a:spLocks noGrp="1"/>
          </p:cNvSpPr>
          <p:nvPr>
            <p:ph type="ftr" sz="quarter" idx="11"/>
          </p:nvPr>
        </p:nvSpPr>
        <p:spPr/>
        <p:txBody>
          <a:bodyPr/>
          <a:lstStyle>
            <a:lvl1pPr eaLnBrk="1" hangingPunct="1">
              <a:defRPr>
                <a:solidFill>
                  <a:srgbClr val="FFFFFF"/>
                </a:solidFill>
              </a:defRPr>
            </a:lvl1pPr>
          </a:lstStyle>
          <a:p>
            <a:pPr>
              <a:defRPr/>
            </a:pPr>
            <a:r>
              <a:rPr lang="en-GB"/>
              <a:t>IBM &amp; Rittal Alliance UK Meeting - 22/09/15</a:t>
            </a:r>
            <a:endParaRPr lang="en-GB" dirty="0">
              <a:latin typeface="Arial" pitchFamily="34" charset="0"/>
              <a:ea typeface="MS PGothic" pitchFamily="34" charset="-128"/>
            </a:endParaRPr>
          </a:p>
        </p:txBody>
      </p:sp>
    </p:spTree>
    <p:extLst>
      <p:ext uri="{BB962C8B-B14F-4D97-AF65-F5344CB8AC3E}">
        <p14:creationId xmlns:p14="http://schemas.microsoft.com/office/powerpoint/2010/main" val="316425572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extfeld 1"/>
          <p:cNvSpPr txBox="1">
            <a:spLocks noChangeArrowheads="1"/>
          </p:cNvSpPr>
          <p:nvPr userDrawn="1"/>
        </p:nvSpPr>
        <p:spPr bwMode="auto">
          <a:xfrm>
            <a:off x="287338" y="5059363"/>
            <a:ext cx="781367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fontAlgn="base">
              <a:spcBef>
                <a:spcPct val="0"/>
              </a:spcBef>
              <a:spcAft>
                <a:spcPct val="0"/>
              </a:spcAft>
              <a:defRPr/>
            </a:pPr>
            <a:r>
              <a:rPr lang="en-GB" altLang="en-US" sz="2000" smtClean="0">
                <a:solidFill>
                  <a:srgbClr val="000000"/>
                </a:solidFill>
              </a:rPr>
              <a:t>Thank you.</a:t>
            </a:r>
          </a:p>
        </p:txBody>
      </p:sp>
      <p:sp>
        <p:nvSpPr>
          <p:cNvPr id="3" name="Fußzeilenplatzhalter 2"/>
          <p:cNvSpPr>
            <a:spLocks noGrp="1"/>
          </p:cNvSpPr>
          <p:nvPr>
            <p:ph type="ftr" sz="quarter" idx="10"/>
          </p:nvPr>
        </p:nvSpPr>
        <p:spPr/>
        <p:txBody>
          <a:bodyPr/>
          <a:lstStyle>
            <a:lvl1pPr eaLnBrk="1" hangingPunct="1">
              <a:defRPr sz="900"/>
            </a:lvl1pPr>
          </a:lstStyle>
          <a:p>
            <a:pPr>
              <a:defRPr/>
            </a:pPr>
            <a:r>
              <a:rPr lang="en-GB"/>
              <a:t>IBM &amp; Rittal Alliance UK Meeting - 22/09/15</a:t>
            </a:r>
            <a:endParaRPr lang="en-GB">
              <a:latin typeface="Arial" pitchFamily="34" charset="0"/>
              <a:ea typeface="MS PGothic" pitchFamily="34" charset="-128"/>
            </a:endParaRPr>
          </a:p>
        </p:txBody>
      </p:sp>
      <p:sp>
        <p:nvSpPr>
          <p:cNvPr id="4" name="Rectangle 5"/>
          <p:cNvSpPr>
            <a:spLocks noGrp="1" noChangeArrowheads="1"/>
          </p:cNvSpPr>
          <p:nvPr>
            <p:ph type="sldNum" sz="quarter" idx="11"/>
          </p:nvPr>
        </p:nvSpPr>
        <p:spPr/>
        <p:txBody>
          <a:bodyPr/>
          <a:lstStyle>
            <a:lvl1pPr eaLnBrk="1" hangingPunct="1">
              <a:defRPr/>
            </a:lvl1pPr>
          </a:lstStyle>
          <a:p>
            <a:fld id="{CA4396B6-0CFD-4271-9DF9-040CC7930D31}" type="slidenum">
              <a:rPr lang="en-GB" altLang="en-US"/>
              <a:pPr/>
              <a:t>‹#›</a:t>
            </a:fld>
            <a:endParaRPr lang="en-GB" altLang="en-US"/>
          </a:p>
        </p:txBody>
      </p:sp>
    </p:spTree>
    <p:extLst>
      <p:ext uri="{BB962C8B-B14F-4D97-AF65-F5344CB8AC3E}">
        <p14:creationId xmlns:p14="http://schemas.microsoft.com/office/powerpoint/2010/main" val="89244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6629400" cy="4572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1039659154"/>
      </p:ext>
    </p:extLst>
  </p:cSld>
  <p:clrMapOvr>
    <a:masterClrMapping/>
  </p:clrMapOvr>
  <p:transition spd="med">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9F8DC9BA-D269-914A-B64B-D0CFE7B825C9}" type="slidenum">
              <a:rPr lang="de-DE" altLang="en-US"/>
              <a:pPr>
                <a:defRPr/>
              </a:pPr>
              <a:t>‹#›</a:t>
            </a:fld>
            <a:endParaRPr lang="de-DE" altLang="en-US"/>
          </a:p>
        </p:txBody>
      </p:sp>
    </p:spTree>
    <p:extLst>
      <p:ext uri="{BB962C8B-B14F-4D97-AF65-F5344CB8AC3E}">
        <p14:creationId xmlns:p14="http://schemas.microsoft.com/office/powerpoint/2010/main" val="9802445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5"/>
          <p:cNvSpPr>
            <a:spLocks noGrp="1" noChangeArrowheads="1"/>
          </p:cNvSpPr>
          <p:nvPr>
            <p:ph type="sldNum" sz="quarter" idx="10"/>
          </p:nvPr>
        </p:nvSpPr>
        <p:spPr>
          <a:ln/>
        </p:spPr>
        <p:txBody>
          <a:bodyPr/>
          <a:lstStyle>
            <a:lvl1pPr>
              <a:defRPr/>
            </a:lvl1pPr>
          </a:lstStyle>
          <a:p>
            <a:pPr>
              <a:defRPr/>
            </a:pPr>
            <a:fld id="{ADAA6B18-07A7-364B-AF04-18D6923E9D96}" type="slidenum">
              <a:rPr lang="de-DE" altLang="en-US"/>
              <a:pPr>
                <a:defRPr/>
              </a:pPr>
              <a:t>‹#›</a:t>
            </a:fld>
            <a:endParaRPr lang="de-DE" altLang="en-US"/>
          </a:p>
        </p:txBody>
      </p:sp>
    </p:spTree>
    <p:extLst>
      <p:ext uri="{BB962C8B-B14F-4D97-AF65-F5344CB8AC3E}">
        <p14:creationId xmlns:p14="http://schemas.microsoft.com/office/powerpoint/2010/main" val="31662704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xfrm>
            <a:off x="0" y="6553200"/>
            <a:ext cx="9144000" cy="304800"/>
          </a:xfrm>
          <a:prstGeom prst="rect">
            <a:avLst/>
          </a:prstGeom>
        </p:spPr>
        <p:txBody>
          <a:bodyPr/>
          <a:lstStyle>
            <a:lvl1pPr>
              <a:defRPr>
                <a:latin typeface="Arial" panose="020B0604020202020204" pitchFamily="34" charset="0"/>
                <a:ea typeface="MS PGothic" panose="020B0600070205080204" pitchFamily="34" charset="-128"/>
              </a:defRPr>
            </a:lvl1pPr>
          </a:lstStyle>
          <a:p>
            <a:pPr eaLnBrk="0" fontAlgn="base" hangingPunct="0">
              <a:spcBef>
                <a:spcPct val="0"/>
              </a:spcBef>
              <a:spcAft>
                <a:spcPct val="0"/>
              </a:spcAft>
              <a:defRPr/>
            </a:pPr>
            <a:r>
              <a:rPr lang="de-DE" sz="2400">
                <a:solidFill>
                  <a:srgbClr val="000000"/>
                </a:solidFill>
              </a:rPr>
              <a:t>Rittal UK/S Hobbs/August 2015</a:t>
            </a:r>
          </a:p>
        </p:txBody>
      </p:sp>
      <p:sp>
        <p:nvSpPr>
          <p:cNvPr id="5" name="Rectangle 5"/>
          <p:cNvSpPr>
            <a:spLocks noGrp="1" noChangeArrowheads="1"/>
          </p:cNvSpPr>
          <p:nvPr>
            <p:ph type="sldNum" sz="quarter" idx="11"/>
          </p:nvPr>
        </p:nvSpPr>
        <p:spPr/>
        <p:txBody>
          <a:bodyPr/>
          <a:lstStyle>
            <a:lvl1pPr>
              <a:defRPr/>
            </a:lvl1pPr>
          </a:lstStyle>
          <a:p>
            <a:pPr>
              <a:defRPr/>
            </a:pPr>
            <a:fld id="{6052B2FE-2D39-5B4B-B1B3-5ECFBCA436DB}" type="slidenum">
              <a:rPr lang="de-DE" altLang="en-US"/>
              <a:pPr>
                <a:defRPr/>
              </a:pPr>
              <a:t>‹#›</a:t>
            </a:fld>
            <a:endParaRPr lang="de-DE" altLang="en-US"/>
          </a:p>
        </p:txBody>
      </p:sp>
    </p:spTree>
    <p:extLst>
      <p:ext uri="{BB962C8B-B14F-4D97-AF65-F5344CB8AC3E}">
        <p14:creationId xmlns:p14="http://schemas.microsoft.com/office/powerpoint/2010/main" val="22319814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81000" y="1447800"/>
            <a:ext cx="4133850" cy="4038600"/>
          </a:xfrm>
        </p:spPr>
        <p:txBody>
          <a:bodyPr/>
          <a:lstStyle>
            <a:lvl1pPr marL="0" indent="0">
              <a:buNone/>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67250" y="1447800"/>
            <a:ext cx="4135438" cy="4038600"/>
          </a:xfrm>
        </p:spPr>
        <p:txBody>
          <a:bodyPr/>
          <a:lstStyle>
            <a:lvl1pPr marL="0" indent="0">
              <a:buNone/>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5"/>
          <p:cNvSpPr>
            <a:spLocks noGrp="1" noChangeArrowheads="1"/>
          </p:cNvSpPr>
          <p:nvPr>
            <p:ph type="sldNum" sz="quarter" idx="10"/>
          </p:nvPr>
        </p:nvSpPr>
        <p:spPr>
          <a:ln/>
        </p:spPr>
        <p:txBody>
          <a:bodyPr/>
          <a:lstStyle>
            <a:lvl1pPr>
              <a:defRPr/>
            </a:lvl1pPr>
          </a:lstStyle>
          <a:p>
            <a:pPr>
              <a:defRPr/>
            </a:pPr>
            <a:fld id="{26E01FF7-3FD8-1A4D-AA99-3EA16721E0F0}" type="slidenum">
              <a:rPr lang="de-DE" altLang="en-US"/>
              <a:pPr>
                <a:defRPr/>
              </a:pPr>
              <a:t>‹#›</a:t>
            </a:fld>
            <a:endParaRPr lang="de-DE" altLang="en-US"/>
          </a:p>
        </p:txBody>
      </p:sp>
    </p:spTree>
    <p:extLst>
      <p:ext uri="{BB962C8B-B14F-4D97-AF65-F5344CB8AC3E}">
        <p14:creationId xmlns:p14="http://schemas.microsoft.com/office/powerpoint/2010/main" val="740546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ftr" sz="quarter" idx="10"/>
          </p:nvPr>
        </p:nvSpPr>
        <p:spPr>
          <a:xfrm>
            <a:off x="0" y="6553200"/>
            <a:ext cx="9144000" cy="304800"/>
          </a:xfrm>
          <a:prstGeom prst="rect">
            <a:avLst/>
          </a:prstGeom>
        </p:spPr>
        <p:txBody>
          <a:bodyPr/>
          <a:lstStyle>
            <a:lvl1pPr>
              <a:defRPr>
                <a:latin typeface="Arial" panose="020B0604020202020204" pitchFamily="34" charset="0"/>
                <a:ea typeface="MS PGothic" panose="020B0600070205080204" pitchFamily="34" charset="-128"/>
              </a:defRPr>
            </a:lvl1pPr>
          </a:lstStyle>
          <a:p>
            <a:pPr eaLnBrk="0" fontAlgn="base" hangingPunct="0">
              <a:spcBef>
                <a:spcPct val="0"/>
              </a:spcBef>
              <a:spcAft>
                <a:spcPct val="0"/>
              </a:spcAft>
              <a:defRPr/>
            </a:pPr>
            <a:r>
              <a:rPr lang="de-DE" sz="2400">
                <a:solidFill>
                  <a:srgbClr val="000000"/>
                </a:solidFill>
              </a:rPr>
              <a:t>Rittal UK/S Hobbs/August 2015</a:t>
            </a:r>
          </a:p>
        </p:txBody>
      </p:sp>
      <p:sp>
        <p:nvSpPr>
          <p:cNvPr id="8" name="Rectangle 5"/>
          <p:cNvSpPr>
            <a:spLocks noGrp="1" noChangeArrowheads="1"/>
          </p:cNvSpPr>
          <p:nvPr>
            <p:ph type="sldNum" sz="quarter" idx="11"/>
          </p:nvPr>
        </p:nvSpPr>
        <p:spPr/>
        <p:txBody>
          <a:bodyPr/>
          <a:lstStyle>
            <a:lvl1pPr>
              <a:defRPr/>
            </a:lvl1pPr>
          </a:lstStyle>
          <a:p>
            <a:pPr>
              <a:defRPr/>
            </a:pPr>
            <a:fld id="{1D8BF430-B8FE-D842-9430-575468AB9F08}" type="slidenum">
              <a:rPr lang="de-DE" altLang="en-US"/>
              <a:pPr>
                <a:defRPr/>
              </a:pPr>
              <a:t>‹#›</a:t>
            </a:fld>
            <a:endParaRPr lang="de-DE" altLang="en-US"/>
          </a:p>
        </p:txBody>
      </p:sp>
    </p:spTree>
    <p:extLst>
      <p:ext uri="{BB962C8B-B14F-4D97-AF65-F5344CB8AC3E}">
        <p14:creationId xmlns:p14="http://schemas.microsoft.com/office/powerpoint/2010/main" val="23474114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Fußzeilenplatzhalter 2"/>
          <p:cNvSpPr>
            <a:spLocks noGrp="1"/>
          </p:cNvSpPr>
          <p:nvPr>
            <p:ph type="ftr" sz="quarter" idx="3"/>
          </p:nvPr>
        </p:nvSpPr>
        <p:spPr>
          <a:xfrm>
            <a:off x="0" y="6492875"/>
            <a:ext cx="9144000" cy="304800"/>
          </a:xfrm>
          <a:prstGeom prst="rect">
            <a:avLst/>
          </a:prstGeom>
        </p:spPr>
        <p:txBody>
          <a:bodyPr/>
          <a:lstStyle>
            <a:lvl1pPr algn="ctr" eaLnBrk="0" hangingPunct="0">
              <a:defRPr sz="900">
                <a:solidFill>
                  <a:srgbClr val="000000"/>
                </a:solidFill>
                <a:latin typeface="Arial" charset="0"/>
                <a:ea typeface="ＭＳ Ｐゴシック" charset="-128"/>
                <a:cs typeface="Arial" charset="0"/>
              </a:defRPr>
            </a:lvl1pPr>
          </a:lstStyle>
          <a:p>
            <a:pPr fontAlgn="base">
              <a:spcBef>
                <a:spcPct val="0"/>
              </a:spcBef>
              <a:spcAft>
                <a:spcPct val="0"/>
              </a:spcAft>
              <a:defRPr/>
            </a:pPr>
            <a:r>
              <a:rPr lang="en-GB"/>
              <a:t>IBM &amp; Rittal Alliance UK Meeting - 22/09/15</a:t>
            </a:r>
            <a:endParaRPr lang="en-US">
              <a:latin typeface="Arial" pitchFamily="34" charset="0"/>
              <a:ea typeface="MS PGothic" pitchFamily="34" charset="-128"/>
            </a:endParaRPr>
          </a:p>
        </p:txBody>
      </p:sp>
      <p:sp>
        <p:nvSpPr>
          <p:cNvPr id="8" name="Rectangle 5"/>
          <p:cNvSpPr>
            <a:spLocks noGrp="1" noChangeArrowheads="1"/>
          </p:cNvSpPr>
          <p:nvPr>
            <p:ph type="sldNum" sz="quarter" idx="4"/>
          </p:nvPr>
        </p:nvSpPr>
        <p:spPr bwMode="auto">
          <a:xfrm>
            <a:off x="7667625" y="6551613"/>
            <a:ext cx="381000" cy="138112"/>
          </a:xfrm>
          <a:prstGeom prst="rect">
            <a:avLst/>
          </a:prstGeom>
          <a:noFill/>
          <a:ln>
            <a:noFill/>
          </a:ln>
          <a:extLst/>
        </p:spPr>
        <p:txBody>
          <a:bodyPr vert="horz" wrap="square" lIns="0" tIns="0" rIns="0" bIns="0" numCol="1" anchor="t" anchorCtr="0" compatLnSpc="1">
            <a:prstTxWarp prst="textNoShape">
              <a:avLst/>
            </a:prstTxWarp>
            <a:spAutoFit/>
          </a:bodyPr>
          <a:lstStyle>
            <a:lvl1pPr algn="ctr">
              <a:defRPr sz="900">
                <a:solidFill>
                  <a:srgbClr val="000000"/>
                </a:solidFill>
                <a:ea typeface="ヒラギノ角ゴ Pro W3" charset="-128"/>
                <a:cs typeface="Arial" charset="0"/>
              </a:defRPr>
            </a:lvl1pPr>
          </a:lstStyle>
          <a:p>
            <a:pPr eaLnBrk="0" fontAlgn="base" hangingPunct="0">
              <a:spcBef>
                <a:spcPct val="0"/>
              </a:spcBef>
              <a:spcAft>
                <a:spcPct val="0"/>
              </a:spcAft>
            </a:pPr>
            <a:fld id="{F48D9B49-9BA8-4F6B-A6AC-E19589A88220}" type="slidenum">
              <a:rPr lang="en-US" altLang="en-US"/>
              <a:pPr eaLnBrk="0" fontAlgn="base" hangingPunct="0">
                <a:spcBef>
                  <a:spcPct val="0"/>
                </a:spcBef>
                <a:spcAft>
                  <a:spcPct val="0"/>
                </a:spcAft>
              </a:pPr>
              <a:t>‹#›</a:t>
            </a:fld>
            <a:endParaRPr lang="en-US" altLang="en-US"/>
          </a:p>
        </p:txBody>
      </p:sp>
      <p:pic>
        <p:nvPicPr>
          <p:cNvPr id="4100" name="Grafik 4" descr="R_PowerPoint_BGw_GB_rgb.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5645150"/>
            <a:ext cx="91440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0970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timing>
    <p:tnLst>
      <p:par>
        <p:cTn id="1" dur="indefinite" restart="never" nodeType="tmRoot"/>
      </p:par>
    </p:tnLst>
  </p:timing>
  <p:hf hdr="0" dt="0"/>
  <p:txStyles>
    <p:title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p:titleStyle>
    <p:bodyStyle>
      <a:lvl1pPr marL="342900" indent="-342900" algn="ctr" rtl="0" eaLnBrk="0" fontAlgn="base" hangingPunct="0">
        <a:spcBef>
          <a:spcPct val="20000"/>
        </a:spcBef>
        <a:spcAft>
          <a:spcPct val="0"/>
        </a:spcAft>
        <a:buFont typeface="Arial" charset="0"/>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41313" y="304800"/>
            <a:ext cx="84216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ltLang="en-US"/>
              <a:t>Mastertitelformat bearbeiten</a:t>
            </a:r>
          </a:p>
        </p:txBody>
      </p:sp>
      <p:sp>
        <p:nvSpPr>
          <p:cNvPr id="3075" name="Rectangle 3"/>
          <p:cNvSpPr>
            <a:spLocks noGrp="1" noChangeArrowheads="1"/>
          </p:cNvSpPr>
          <p:nvPr>
            <p:ph type="body" idx="1"/>
          </p:nvPr>
        </p:nvSpPr>
        <p:spPr bwMode="auto">
          <a:xfrm>
            <a:off x="381000" y="1447800"/>
            <a:ext cx="8421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153605" name="Rectangle 5"/>
          <p:cNvSpPr>
            <a:spLocks noGrp="1" noChangeArrowheads="1"/>
          </p:cNvSpPr>
          <p:nvPr>
            <p:ph type="sldNum" sz="quarter" idx="4"/>
          </p:nvPr>
        </p:nvSpPr>
        <p:spPr bwMode="auto">
          <a:xfrm>
            <a:off x="7664450" y="6567488"/>
            <a:ext cx="381000" cy="136525"/>
          </a:xfrm>
          <a:prstGeom prst="rect">
            <a:avLst/>
          </a:prstGeom>
          <a:noFill/>
          <a:ln>
            <a:noFill/>
          </a:ln>
          <a:extLst/>
        </p:spPr>
        <p:txBody>
          <a:bodyPr vert="horz" wrap="square" lIns="0" tIns="0" rIns="0" bIns="0" numCol="1" anchor="t" anchorCtr="0" compatLnSpc="1">
            <a:prstTxWarp prst="textNoShape">
              <a:avLst/>
            </a:prstTxWarp>
            <a:spAutoFit/>
          </a:bodyPr>
          <a:lstStyle>
            <a:lvl1pPr algn="ctr">
              <a:defRPr sz="900">
                <a:solidFill>
                  <a:srgbClr val="000000"/>
                </a:solidFill>
                <a:latin typeface="Arial" panose="020B0604020202020204" pitchFamily="34" charset="0"/>
                <a:ea typeface="ヒラギノ角ゴ Pro W3" charset="-128"/>
              </a:defRPr>
            </a:lvl1pPr>
          </a:lstStyle>
          <a:p>
            <a:pPr eaLnBrk="0" fontAlgn="base" hangingPunct="0">
              <a:spcBef>
                <a:spcPct val="0"/>
              </a:spcBef>
              <a:spcAft>
                <a:spcPct val="0"/>
              </a:spcAft>
              <a:defRPr/>
            </a:pPr>
            <a:fld id="{D6EF989A-DD68-5744-97FF-AA4F816ADEC7}" type="slidenum">
              <a:rPr lang="de-DE" altLang="en-US"/>
              <a:pPr eaLnBrk="0" fontAlgn="base" hangingPunct="0">
                <a:spcBef>
                  <a:spcPct val="0"/>
                </a:spcBef>
                <a:spcAft>
                  <a:spcPct val="0"/>
                </a:spcAft>
                <a:defRPr/>
              </a:pPr>
              <a:t>‹#›</a:t>
            </a:fld>
            <a:endParaRPr lang="de-DE" altLang="en-US"/>
          </a:p>
        </p:txBody>
      </p:sp>
      <p:pic>
        <p:nvPicPr>
          <p:cNvPr id="3077" name="Picture 6" descr="PL_eng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5638800"/>
            <a:ext cx="914558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userDrawn="1"/>
        </p:nvSpPr>
        <p:spPr bwMode="auto">
          <a:xfrm>
            <a:off x="3414713" y="6524625"/>
            <a:ext cx="2635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r>
              <a:rPr lang="en-GB" altLang="en-US" sz="900" dirty="0" smtClean="0">
                <a:solidFill>
                  <a:srgbClr val="000000"/>
                </a:solidFill>
                <a:cs typeface="Arial" panose="020B0604020202020204" pitchFamily="34" charset="0"/>
              </a:rPr>
              <a:t>S Hobbs / UK and Ireland / December 2016</a:t>
            </a:r>
          </a:p>
        </p:txBody>
      </p:sp>
    </p:spTree>
    <p:extLst>
      <p:ext uri="{BB962C8B-B14F-4D97-AF65-F5344CB8AC3E}">
        <p14:creationId xmlns:p14="http://schemas.microsoft.com/office/powerpoint/2010/main" val="337370273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iming>
    <p:tnLst>
      <p:par>
        <p:cTn id="1" dur="indefinite" restart="never" nodeType="tmRoot"/>
      </p:par>
    </p:tnLst>
  </p:timing>
  <p:hf hdr="0" dt="0"/>
  <p:txStyles>
    <p:titleStyle>
      <a:lvl1pPr algn="l" rtl="0" eaLnBrk="0" fontAlgn="base" hangingPunct="0">
        <a:spcBef>
          <a:spcPct val="0"/>
        </a:spcBef>
        <a:spcAft>
          <a:spcPct val="0"/>
        </a:spcAft>
        <a:defRPr sz="2400" b="1">
          <a:solidFill>
            <a:schemeClr val="tx2"/>
          </a:solidFill>
          <a:latin typeface="+mj-lt"/>
          <a:ea typeface="+mj-ea"/>
          <a:cs typeface="ヒラギノ角ゴ Pro W3"/>
        </a:defRPr>
      </a:lvl1pPr>
      <a:lvl2pPr algn="l" rtl="0" eaLnBrk="0" fontAlgn="base" hangingPunct="0">
        <a:spcBef>
          <a:spcPct val="0"/>
        </a:spcBef>
        <a:spcAft>
          <a:spcPct val="0"/>
        </a:spcAft>
        <a:defRPr sz="2400" b="1">
          <a:solidFill>
            <a:schemeClr val="tx2"/>
          </a:solidFill>
          <a:latin typeface="Arial" charset="0"/>
          <a:ea typeface="ヒラギノ角ゴ Pro W3" charset="-128"/>
          <a:cs typeface="ヒラギノ角ゴ Pro W3"/>
        </a:defRPr>
      </a:lvl2pPr>
      <a:lvl3pPr algn="l" rtl="0" eaLnBrk="0" fontAlgn="base" hangingPunct="0">
        <a:spcBef>
          <a:spcPct val="0"/>
        </a:spcBef>
        <a:spcAft>
          <a:spcPct val="0"/>
        </a:spcAft>
        <a:defRPr sz="2400" b="1">
          <a:solidFill>
            <a:schemeClr val="tx2"/>
          </a:solidFill>
          <a:latin typeface="Arial" charset="0"/>
          <a:ea typeface="ヒラギノ角ゴ Pro W3" charset="-128"/>
          <a:cs typeface="ヒラギノ角ゴ Pro W3"/>
        </a:defRPr>
      </a:lvl3pPr>
      <a:lvl4pPr algn="l" rtl="0" eaLnBrk="0" fontAlgn="base" hangingPunct="0">
        <a:spcBef>
          <a:spcPct val="0"/>
        </a:spcBef>
        <a:spcAft>
          <a:spcPct val="0"/>
        </a:spcAft>
        <a:defRPr sz="2400" b="1">
          <a:solidFill>
            <a:schemeClr val="tx2"/>
          </a:solidFill>
          <a:latin typeface="Arial" charset="0"/>
          <a:ea typeface="ヒラギノ角ゴ Pro W3" charset="-128"/>
          <a:cs typeface="ヒラギノ角ゴ Pro W3"/>
        </a:defRPr>
      </a:lvl4pPr>
      <a:lvl5pPr algn="l" rtl="0" eaLnBrk="0" fontAlgn="base" hangingPunct="0">
        <a:spcBef>
          <a:spcPct val="0"/>
        </a:spcBef>
        <a:spcAft>
          <a:spcPct val="0"/>
        </a:spcAft>
        <a:defRPr sz="2400" b="1">
          <a:solidFill>
            <a:schemeClr val="tx2"/>
          </a:solidFill>
          <a:latin typeface="Arial" charset="0"/>
          <a:ea typeface="ヒラギノ角ゴ Pro W3" charset="-128"/>
          <a:cs typeface="ヒラギノ角ゴ Pro W3"/>
        </a:defRPr>
      </a:lvl5pPr>
      <a:lvl6pPr marL="457200" algn="l" rtl="0" fontAlgn="base">
        <a:spcBef>
          <a:spcPct val="0"/>
        </a:spcBef>
        <a:spcAft>
          <a:spcPct val="0"/>
        </a:spcAft>
        <a:defRPr sz="2400">
          <a:solidFill>
            <a:schemeClr val="tx2"/>
          </a:solidFill>
          <a:latin typeface="Arial" charset="0"/>
          <a:ea typeface="ヒラギノ角ゴ Pro W3" charset="-128"/>
        </a:defRPr>
      </a:lvl6pPr>
      <a:lvl7pPr marL="914400" algn="l" rtl="0" fontAlgn="base">
        <a:spcBef>
          <a:spcPct val="0"/>
        </a:spcBef>
        <a:spcAft>
          <a:spcPct val="0"/>
        </a:spcAft>
        <a:defRPr sz="2400">
          <a:solidFill>
            <a:schemeClr val="tx2"/>
          </a:solidFill>
          <a:latin typeface="Arial" charset="0"/>
          <a:ea typeface="ヒラギノ角ゴ Pro W3" charset="-128"/>
        </a:defRPr>
      </a:lvl7pPr>
      <a:lvl8pPr marL="1371600" algn="l" rtl="0" fontAlgn="base">
        <a:spcBef>
          <a:spcPct val="0"/>
        </a:spcBef>
        <a:spcAft>
          <a:spcPct val="0"/>
        </a:spcAft>
        <a:defRPr sz="2400">
          <a:solidFill>
            <a:schemeClr val="tx2"/>
          </a:solidFill>
          <a:latin typeface="Arial" charset="0"/>
          <a:ea typeface="ヒラギノ角ゴ Pro W3" charset="-128"/>
        </a:defRPr>
      </a:lvl8pPr>
      <a:lvl9pPr marL="1828800" algn="l" rtl="0" fontAlgn="base">
        <a:spcBef>
          <a:spcPct val="0"/>
        </a:spcBef>
        <a:spcAft>
          <a:spcPct val="0"/>
        </a:spcAft>
        <a:defRPr sz="2400">
          <a:solidFill>
            <a:schemeClr val="tx2"/>
          </a:solidFill>
          <a:latin typeface="Arial" charset="0"/>
          <a:ea typeface="ヒラギノ角ゴ Pro W3" charset="-128"/>
        </a:defRPr>
      </a:lvl9pPr>
    </p:titleStyle>
    <p:bodyStyle>
      <a:lvl1pPr marL="342900" indent="-342900" algn="l" rtl="0" eaLnBrk="0" fontAlgn="base" hangingPunct="0">
        <a:spcBef>
          <a:spcPct val="20000"/>
        </a:spcBef>
        <a:spcAft>
          <a:spcPct val="0"/>
        </a:spcAft>
        <a:buSzPct val="80000"/>
        <a:buFont typeface="Wingdings" charset="2"/>
        <a:buChar char="•"/>
        <a:defRPr sz="3200">
          <a:solidFill>
            <a:schemeClr val="tx1"/>
          </a:solidFill>
          <a:latin typeface="+mn-lt"/>
          <a:ea typeface="+mn-ea"/>
          <a:cs typeface="ヒラギノ角ゴ Pro W3"/>
        </a:defRPr>
      </a:lvl1pPr>
      <a:lvl2pPr marL="381000" indent="-190500" algn="l" rtl="0" eaLnBrk="0" fontAlgn="base" hangingPunct="0">
        <a:spcBef>
          <a:spcPct val="20000"/>
        </a:spcBef>
        <a:spcAft>
          <a:spcPct val="0"/>
        </a:spcAft>
        <a:buClr>
          <a:srgbClr val="000099"/>
        </a:buClr>
        <a:buFont typeface="Wingdings" charset="2"/>
        <a:buChar char="§"/>
        <a:defRPr sz="2800">
          <a:solidFill>
            <a:schemeClr val="tx1"/>
          </a:solidFill>
          <a:latin typeface="+mn-lt"/>
          <a:ea typeface="+mn-ea"/>
          <a:cs typeface="ヒラギノ角ゴ Pro W3"/>
        </a:defRPr>
      </a:lvl2pPr>
      <a:lvl3pPr marL="762000" indent="-190500" algn="l" rtl="0" eaLnBrk="0" fontAlgn="base" hangingPunct="0">
        <a:spcBef>
          <a:spcPct val="20000"/>
        </a:spcBef>
        <a:spcAft>
          <a:spcPct val="0"/>
        </a:spcAft>
        <a:buClr>
          <a:srgbClr val="000099"/>
        </a:buClr>
        <a:buChar char="–"/>
        <a:defRPr sz="1600">
          <a:solidFill>
            <a:schemeClr val="tx1"/>
          </a:solidFill>
          <a:latin typeface="+mn-lt"/>
          <a:ea typeface="+mn-ea"/>
          <a:cs typeface="ヒラギノ角ゴ Pro W3"/>
        </a:defRPr>
      </a:lvl3pPr>
      <a:lvl4pPr marL="1143000" indent="-190500" algn="l" rtl="0" eaLnBrk="0" fontAlgn="base" hangingPunct="0">
        <a:spcBef>
          <a:spcPct val="20000"/>
        </a:spcBef>
        <a:spcAft>
          <a:spcPct val="0"/>
        </a:spcAft>
        <a:buClr>
          <a:srgbClr val="000099"/>
        </a:buClr>
        <a:buChar char="–"/>
        <a:defRPr sz="1600">
          <a:solidFill>
            <a:schemeClr val="tx1"/>
          </a:solidFill>
          <a:latin typeface="+mn-lt"/>
          <a:ea typeface="+mn-ea"/>
          <a:cs typeface="ヒラギノ角ゴ Pro W3"/>
        </a:defRPr>
      </a:lvl4pPr>
      <a:lvl5pPr marL="1524000" indent="-190500" algn="l" rtl="0" eaLnBrk="0" fontAlgn="base" hangingPunct="0">
        <a:spcBef>
          <a:spcPct val="20000"/>
        </a:spcBef>
        <a:spcAft>
          <a:spcPct val="0"/>
        </a:spcAft>
        <a:buClr>
          <a:srgbClr val="000099"/>
        </a:buClr>
        <a:buChar char="–"/>
        <a:defRPr sz="1600">
          <a:solidFill>
            <a:schemeClr val="tx1"/>
          </a:solidFill>
          <a:latin typeface="+mn-lt"/>
          <a:ea typeface="+mn-ea"/>
          <a:cs typeface="ヒラギノ角ゴ Pro W3"/>
        </a:defRPr>
      </a:lvl5pPr>
      <a:lvl6pPr marL="1981200" indent="-190500" algn="l" rtl="0" fontAlgn="base">
        <a:spcBef>
          <a:spcPct val="20000"/>
        </a:spcBef>
        <a:spcAft>
          <a:spcPct val="0"/>
        </a:spcAft>
        <a:buClr>
          <a:srgbClr val="000099"/>
        </a:buClr>
        <a:buChar char="–"/>
        <a:defRPr sz="1600">
          <a:solidFill>
            <a:schemeClr val="tx1"/>
          </a:solidFill>
          <a:latin typeface="+mn-lt"/>
          <a:ea typeface="+mn-ea"/>
        </a:defRPr>
      </a:lvl6pPr>
      <a:lvl7pPr marL="2438400" indent="-190500" algn="l" rtl="0" fontAlgn="base">
        <a:spcBef>
          <a:spcPct val="20000"/>
        </a:spcBef>
        <a:spcAft>
          <a:spcPct val="0"/>
        </a:spcAft>
        <a:buClr>
          <a:srgbClr val="000099"/>
        </a:buClr>
        <a:buChar char="–"/>
        <a:defRPr sz="1600">
          <a:solidFill>
            <a:schemeClr val="tx1"/>
          </a:solidFill>
          <a:latin typeface="+mn-lt"/>
          <a:ea typeface="+mn-ea"/>
        </a:defRPr>
      </a:lvl7pPr>
      <a:lvl8pPr marL="2895600" indent="-190500" algn="l" rtl="0" fontAlgn="base">
        <a:spcBef>
          <a:spcPct val="20000"/>
        </a:spcBef>
        <a:spcAft>
          <a:spcPct val="0"/>
        </a:spcAft>
        <a:buClr>
          <a:srgbClr val="000099"/>
        </a:buClr>
        <a:buChar char="–"/>
        <a:defRPr sz="1600">
          <a:solidFill>
            <a:schemeClr val="tx1"/>
          </a:solidFill>
          <a:latin typeface="+mn-lt"/>
          <a:ea typeface="+mn-ea"/>
        </a:defRPr>
      </a:lvl8pPr>
      <a:lvl9pPr marL="3352800" indent="-190500" algn="l" rtl="0" fontAlgn="base">
        <a:spcBef>
          <a:spcPct val="20000"/>
        </a:spcBef>
        <a:spcAft>
          <a:spcPct val="0"/>
        </a:spcAft>
        <a:buClr>
          <a:srgbClr val="000099"/>
        </a:buClr>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26" descr="fri090131200_high"/>
          <p:cNvPicPr>
            <a:picLocks noChangeAspect="1" noChangeArrowheads="1"/>
          </p:cNvPicPr>
          <p:nvPr/>
        </p:nvPicPr>
        <p:blipFill>
          <a:blip r:embed="rId3">
            <a:extLst>
              <a:ext uri="{28A0092B-C50C-407E-A947-70E740481C1C}">
                <a14:useLocalDpi xmlns:a14="http://schemas.microsoft.com/office/drawing/2010/main" val="0"/>
              </a:ext>
            </a:extLst>
          </a:blip>
          <a:srcRect r="96193"/>
          <a:stretch>
            <a:fillRect/>
          </a:stretch>
        </p:blipFill>
        <p:spPr bwMode="auto">
          <a:xfrm>
            <a:off x="0" y="549275"/>
            <a:ext cx="91440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29" descr="fri1003129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1030"/>
          <p:cNvSpPr>
            <a:spLocks noChangeArrowheads="1"/>
          </p:cNvSpPr>
          <p:nvPr/>
        </p:nvSpPr>
        <p:spPr bwMode="auto">
          <a:xfrm>
            <a:off x="404813" y="379413"/>
            <a:ext cx="77724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0" fontAlgn="base" hangingPunct="0">
              <a:spcBef>
                <a:spcPct val="0"/>
              </a:spcBef>
              <a:spcAft>
                <a:spcPct val="0"/>
              </a:spcAft>
            </a:pPr>
            <a:r>
              <a:rPr lang="de-DE" altLang="en-US" sz="4000" u="sng" dirty="0">
                <a:solidFill>
                  <a:srgbClr val="FFFFFF"/>
                </a:solidFill>
                <a:ea typeface="ヒラギノ角ゴ Pro W3" charset="0"/>
                <a:cs typeface="Times New Roman" charset="0"/>
                <a:sym typeface="Times New Roman" charset="0"/>
              </a:rPr>
              <a:t>Rittal </a:t>
            </a:r>
            <a:r>
              <a:rPr lang="de-DE" altLang="en-US" sz="4000" u="sng" dirty="0">
                <a:solidFill>
                  <a:srgbClr val="FFFFFF"/>
                </a:solidFill>
                <a:latin typeface="Times New Roman" charset="0"/>
                <a:ea typeface="ヒラギノ角ゴ Pro W3" charset="0"/>
                <a:cs typeface="Times New Roman" charset="0"/>
                <a:sym typeface="Times New Roman" charset="0"/>
              </a:rPr>
              <a:t>–</a:t>
            </a:r>
            <a:r>
              <a:rPr lang="de-DE" altLang="en-US" sz="4000" u="sng" dirty="0">
                <a:solidFill>
                  <a:srgbClr val="FFFFFF"/>
                </a:solidFill>
                <a:ea typeface="ヒラギノ角ゴ Pro W3" charset="0"/>
                <a:cs typeface="Times New Roman" charset="0"/>
                <a:sym typeface="Times New Roman" charset="0"/>
              </a:rPr>
              <a:t> The System.</a:t>
            </a:r>
            <a:br>
              <a:rPr lang="de-DE" altLang="en-US" sz="4000" u="sng" dirty="0">
                <a:solidFill>
                  <a:srgbClr val="FFFFFF"/>
                </a:solidFill>
                <a:ea typeface="ヒラギノ角ゴ Pro W3" charset="0"/>
                <a:cs typeface="Times New Roman" charset="0"/>
                <a:sym typeface="Times New Roman" charset="0"/>
              </a:rPr>
            </a:br>
            <a:r>
              <a:rPr lang="de-DE" altLang="en-US" sz="2800" dirty="0">
                <a:solidFill>
                  <a:srgbClr val="FFFFFF"/>
                </a:solidFill>
                <a:ea typeface="ヒラギノ角ゴ Pro W3" charset="0"/>
                <a:cs typeface="Times New Roman" charset="0"/>
                <a:sym typeface="Times New Roman" charset="0"/>
              </a:rPr>
              <a:t>Faster </a:t>
            </a:r>
            <a:r>
              <a:rPr lang="de-DE" altLang="en-US" sz="2800" dirty="0">
                <a:solidFill>
                  <a:srgbClr val="FFFFFF"/>
                </a:solidFill>
                <a:latin typeface="Times New Roman" charset="0"/>
                <a:ea typeface="ヒラギノ角ゴ Pro W3" charset="0"/>
                <a:cs typeface="Times New Roman" charset="0"/>
                <a:sym typeface="Times New Roman" charset="0"/>
              </a:rPr>
              <a:t>–</a:t>
            </a:r>
            <a:r>
              <a:rPr lang="de-DE" altLang="en-US" sz="2800" dirty="0">
                <a:solidFill>
                  <a:srgbClr val="FFFFFF"/>
                </a:solidFill>
                <a:ea typeface="ヒラギノ角ゴ Pro W3" charset="0"/>
                <a:cs typeface="Times New Roman" charset="0"/>
                <a:sym typeface="Times New Roman" charset="0"/>
              </a:rPr>
              <a:t> better </a:t>
            </a:r>
            <a:r>
              <a:rPr lang="de-DE" altLang="en-US" sz="2800" dirty="0">
                <a:solidFill>
                  <a:srgbClr val="FFFFFF"/>
                </a:solidFill>
                <a:latin typeface="Times New Roman" charset="0"/>
                <a:ea typeface="ヒラギノ角ゴ Pro W3" charset="0"/>
                <a:cs typeface="Times New Roman" charset="0"/>
                <a:sym typeface="Times New Roman" charset="0"/>
              </a:rPr>
              <a:t>–</a:t>
            </a:r>
            <a:r>
              <a:rPr lang="de-DE" altLang="en-US" sz="2800" dirty="0">
                <a:solidFill>
                  <a:srgbClr val="FFFFFF"/>
                </a:solidFill>
                <a:ea typeface="ヒラギノ角ゴ Pro W3" charset="0"/>
                <a:cs typeface="Times New Roman" charset="0"/>
                <a:sym typeface="Times New Roman" charset="0"/>
              </a:rPr>
              <a:t> everywhere.</a:t>
            </a:r>
          </a:p>
        </p:txBody>
      </p:sp>
      <p:pic>
        <p:nvPicPr>
          <p:cNvPr id="10245" name="Picture 5" descr="PL_engl_for_Black_B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38800"/>
            <a:ext cx="914558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615C1A13-5C49-084B-8AE6-5B3319467177}" type="slidenum">
              <a:rPr lang="de-DE" altLang="en-US" sz="900">
                <a:solidFill>
                  <a:srgbClr val="000000"/>
                </a:solidFill>
                <a:ea typeface="ヒラギノ角ゴ Pro W3" charset="0"/>
                <a:cs typeface="ヒラギノ角ゴ Pro W3" charset="0"/>
              </a:rPr>
              <a:pPr/>
              <a:t>1</a:t>
            </a:fld>
            <a:endParaRPr lang="de-DE" altLang="en-US" sz="900">
              <a:solidFill>
                <a:srgbClr val="000000"/>
              </a:solidFill>
              <a:ea typeface="ヒラギノ角ゴ Pro W3" charset="0"/>
              <a:cs typeface="ヒラギノ角ゴ Pro W3" charset="0"/>
            </a:endParaRPr>
          </a:p>
        </p:txBody>
      </p:sp>
      <p:sp>
        <p:nvSpPr>
          <p:cNvPr id="10248" name="TextBox 2"/>
          <p:cNvSpPr txBox="1">
            <a:spLocks noChangeArrowheads="1"/>
          </p:cNvSpPr>
          <p:nvPr/>
        </p:nvSpPr>
        <p:spPr bwMode="auto">
          <a:xfrm>
            <a:off x="3414713" y="6524625"/>
            <a:ext cx="29321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fontAlgn="base">
              <a:spcBef>
                <a:spcPct val="0"/>
              </a:spcBef>
              <a:spcAft>
                <a:spcPct val="0"/>
              </a:spcAft>
            </a:pPr>
            <a:r>
              <a:rPr lang="en-GB" altLang="en-US" sz="900" dirty="0" err="1" smtClean="0">
                <a:solidFill>
                  <a:srgbClr val="FFFFFF"/>
                </a:solidFill>
              </a:rPr>
              <a:t>Rittal</a:t>
            </a:r>
            <a:r>
              <a:rPr lang="en-GB" altLang="en-US" sz="900" dirty="0" smtClean="0">
                <a:solidFill>
                  <a:srgbClr val="FFFFFF"/>
                </a:solidFill>
              </a:rPr>
              <a:t>-CSM/</a:t>
            </a:r>
            <a:r>
              <a:rPr lang="en-GB" altLang="en-US" sz="900" dirty="0" err="1" smtClean="0">
                <a:solidFill>
                  <a:srgbClr val="FFFFFF"/>
                </a:solidFill>
              </a:rPr>
              <a:t>D.Winsor</a:t>
            </a:r>
            <a:r>
              <a:rPr lang="en-GB" altLang="en-US" sz="900" dirty="0" smtClean="0">
                <a:solidFill>
                  <a:srgbClr val="FFFFFF"/>
                </a:solidFill>
              </a:rPr>
              <a:t>/Sept 2017</a:t>
            </a:r>
            <a:endParaRPr lang="en-GB" altLang="en-US" sz="900" dirty="0">
              <a:solidFill>
                <a:srgbClr val="FFFFFF"/>
              </a:solidFill>
            </a:endParaRPr>
          </a:p>
        </p:txBody>
      </p:sp>
      <p:sp>
        <p:nvSpPr>
          <p:cNvPr id="10249" name="TextBox 1"/>
          <p:cNvSpPr txBox="1">
            <a:spLocks noChangeArrowheads="1"/>
          </p:cNvSpPr>
          <p:nvPr/>
        </p:nvSpPr>
        <p:spPr bwMode="auto">
          <a:xfrm>
            <a:off x="285967" y="3852554"/>
            <a:ext cx="8295862" cy="954107"/>
          </a:xfrm>
          <a:prstGeom prst="rect">
            <a:avLst/>
          </a:prstGeom>
          <a:solidFill>
            <a:schemeClr val="bg1">
              <a:lumMod val="95000"/>
              <a:alpha val="26000"/>
            </a:schemeClr>
          </a:solidFill>
          <a:ln>
            <a:noFill/>
          </a:ln>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Open Rack Standard V2 </a:t>
            </a:r>
            <a:r>
              <a:rPr lang="en-GB"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S</a:t>
            </a:r>
            <a:r>
              <a:rPr lang="en-GB"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pecification </a:t>
            </a:r>
            <a:r>
              <a:rPr lang="en-GB"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P</a:t>
            </a:r>
            <a:r>
              <a:rPr lang="en-GB"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roposal:</a:t>
            </a:r>
          </a:p>
          <a:p>
            <a:pPr algn="ctr" fontAlgn="base">
              <a:spcBef>
                <a:spcPct val="0"/>
              </a:spcBef>
              <a:spcAft>
                <a:spcPct val="0"/>
              </a:spcAft>
              <a:defRPr/>
            </a:pPr>
            <a:r>
              <a:rPr lang="en-GB"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‘Independent </a:t>
            </a:r>
            <a:r>
              <a:rPr lang="en-GB" altLang="en-US" sz="28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Busbar</a:t>
            </a:r>
            <a:r>
              <a:rPr lang="en-GB"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a:t>
            </a:r>
            <a:endParaRPr lang="en-GB" alt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162821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759" b="98684" l="1603" r="98467">
                        <a14:foregroundMark x1="5505" y1="34962" x2="5505" y2="34962"/>
                        <a14:foregroundMark x1="6341" y1="31579" x2="7666" y2="38722"/>
                        <a14:foregroundMark x1="5854" y1="29135" x2="7456" y2="46241"/>
                        <a14:foregroundMark x1="6481" y1="35902" x2="20418" y2="31955"/>
                        <a14:foregroundMark x1="6481" y1="31955" x2="57909" y2="30639"/>
                        <a14:foregroundMark x1="58188" y1="30639" x2="58188" y2="36278"/>
                        <a14:foregroundMark x1="3484" y1="64662" x2="12613" y2="95489"/>
                        <a14:backgroundMark x1="22021" y1="16729" x2="22021" y2="16729"/>
                        <a14:backgroundMark x1="24251" y1="21241" x2="24251" y2="21241"/>
                        <a14:backgroundMark x1="51707" y1="14098" x2="51707" y2="14098"/>
                        <a14:backgroundMark x1="7178" y1="20677" x2="53240" y2="18609"/>
                      </a14:backgroundRemoval>
                    </a14:imgEffect>
                  </a14:imgLayer>
                </a14:imgProps>
              </a:ext>
            </a:extLst>
          </a:blip>
          <a:srcRect l="2809" t="30990" r="41713" b="4606"/>
          <a:stretch/>
        </p:blipFill>
        <p:spPr>
          <a:xfrm>
            <a:off x="107503" y="3789039"/>
            <a:ext cx="5688633" cy="2448273"/>
          </a:xfrm>
          <a:prstGeom prst="rect">
            <a:avLst/>
          </a:prstGeom>
        </p:spPr>
      </p:pic>
      <p:sp>
        <p:nvSpPr>
          <p:cNvPr id="4" name="Title 1"/>
          <p:cNvSpPr txBox="1">
            <a:spLocks/>
          </p:cNvSpPr>
          <p:nvPr/>
        </p:nvSpPr>
        <p:spPr>
          <a:xfrm>
            <a:off x="191870" y="285288"/>
            <a:ext cx="6629400" cy="72008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dirty="0" smtClean="0"/>
              <a:t>OCP Specification</a:t>
            </a:r>
            <a:br>
              <a:rPr lang="en-GB" dirty="0" smtClean="0"/>
            </a:br>
            <a:r>
              <a:rPr lang="en-GB" sz="1800" dirty="0" err="1" smtClean="0"/>
              <a:t>Busbar</a:t>
            </a:r>
            <a:r>
              <a:rPr lang="en-GB" sz="1800" dirty="0" smtClean="0"/>
              <a:t> Interface upper specification</a:t>
            </a:r>
            <a:r>
              <a:rPr lang="en-GB" dirty="0" smtClean="0"/>
              <a:t/>
            </a:r>
            <a:br>
              <a:rPr lang="en-GB" dirty="0" smtClean="0"/>
            </a:br>
            <a:r>
              <a:rPr lang="en-GB" dirty="0" smtClean="0"/>
              <a:t/>
            </a:r>
            <a:br>
              <a:rPr lang="en-GB" dirty="0" smtClean="0"/>
            </a:br>
            <a:endParaRPr lang="en-GB" dirty="0"/>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41760" t="14809" r="32771" b="35162"/>
          <a:stretch/>
        </p:blipFill>
        <p:spPr>
          <a:xfrm>
            <a:off x="6228184" y="116632"/>
            <a:ext cx="2808312" cy="2592288"/>
          </a:xfrm>
          <a:prstGeom prst="rect">
            <a:avLst/>
          </a:prstGeom>
        </p:spPr>
      </p:pic>
      <p:pic>
        <p:nvPicPr>
          <p:cNvPr id="5" name="Picture 4"/>
          <p:cNvPicPr>
            <a:picLocks noChangeAspect="1"/>
          </p:cNvPicPr>
          <p:nvPr/>
        </p:nvPicPr>
        <p:blipFill rotWithShape="1">
          <a:blip r:embed="rId6"/>
          <a:srcRect l="57855" r="2017" b="19456"/>
          <a:stretch/>
        </p:blipFill>
        <p:spPr>
          <a:xfrm>
            <a:off x="827584" y="1772816"/>
            <a:ext cx="2806062" cy="2088232"/>
          </a:xfrm>
          <a:prstGeom prst="rect">
            <a:avLst/>
          </a:prstGeom>
        </p:spPr>
      </p:pic>
      <p:sp>
        <p:nvSpPr>
          <p:cNvPr id="7" name="Title 1"/>
          <p:cNvSpPr txBox="1">
            <a:spLocks/>
          </p:cNvSpPr>
          <p:nvPr/>
        </p:nvSpPr>
        <p:spPr>
          <a:xfrm>
            <a:off x="191870" y="1136125"/>
            <a:ext cx="5400600" cy="576064"/>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Secured in same manner as lower position, with 2 off M6 thread forming screws @ 5Nm</a:t>
            </a:r>
            <a:endParaRPr lang="en-GB" sz="1600" b="0" dirty="0"/>
          </a:p>
          <a:p>
            <a:pPr marL="285750" indent="-285750" algn="l">
              <a:buFont typeface="Arial" panose="020B0604020202020204" pitchFamily="34" charset="0"/>
              <a:buChar char="•"/>
            </a:pPr>
            <a:endParaRPr lang="en-GB" sz="1600" b="0" dirty="0" smtClean="0"/>
          </a:p>
        </p:txBody>
      </p:sp>
      <p:pic>
        <p:nvPicPr>
          <p:cNvPr id="6" name="Picture 5"/>
          <p:cNvPicPr>
            <a:picLocks noChangeAspect="1"/>
          </p:cNvPicPr>
          <p:nvPr/>
        </p:nvPicPr>
        <p:blipFill>
          <a:blip r:embed="rId7"/>
          <a:stretch>
            <a:fillRect/>
          </a:stretch>
        </p:blipFill>
        <p:spPr>
          <a:xfrm>
            <a:off x="6210382" y="2797124"/>
            <a:ext cx="2572122" cy="3024153"/>
          </a:xfrm>
          <a:prstGeom prst="rect">
            <a:avLst/>
          </a:prstGeom>
        </p:spPr>
      </p:pic>
      <p:sp>
        <p:nvSpPr>
          <p:cNvPr id="8" name="Title 1"/>
          <p:cNvSpPr txBox="1">
            <a:spLocks/>
          </p:cNvSpPr>
          <p:nvPr/>
        </p:nvSpPr>
        <p:spPr>
          <a:xfrm>
            <a:off x="4825203" y="2468256"/>
            <a:ext cx="1297046" cy="323398"/>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Rack interface</a:t>
            </a:r>
            <a:endParaRPr lang="en-GB" sz="1200" b="0" dirty="0"/>
          </a:p>
          <a:p>
            <a:pPr marL="285750" indent="-285750" algn="l">
              <a:buFont typeface="Arial" panose="020B0604020202020204" pitchFamily="34" charset="0"/>
              <a:buChar char="•"/>
            </a:pPr>
            <a:endParaRPr lang="en-GB" sz="1200" b="0" dirty="0" smtClean="0"/>
          </a:p>
        </p:txBody>
      </p:sp>
      <p:sp>
        <p:nvSpPr>
          <p:cNvPr id="9" name="Title 1"/>
          <p:cNvSpPr txBox="1">
            <a:spLocks/>
          </p:cNvSpPr>
          <p:nvPr/>
        </p:nvSpPr>
        <p:spPr>
          <a:xfrm>
            <a:off x="4812509" y="3223701"/>
            <a:ext cx="1372565" cy="323398"/>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err="1" smtClean="0"/>
              <a:t>Busbar</a:t>
            </a:r>
            <a:r>
              <a:rPr lang="en-GB" sz="1600" b="0" dirty="0" smtClean="0"/>
              <a:t> interface</a:t>
            </a:r>
            <a:endParaRPr lang="en-GB" sz="1200" b="0" dirty="0"/>
          </a:p>
          <a:p>
            <a:pPr marL="285750" indent="-285750" algn="l">
              <a:buFont typeface="Arial" panose="020B0604020202020204" pitchFamily="34" charset="0"/>
              <a:buChar char="•"/>
            </a:pPr>
            <a:endParaRPr lang="en-GB" sz="1200" b="0" dirty="0" smtClean="0"/>
          </a:p>
        </p:txBody>
      </p:sp>
      <p:sp>
        <p:nvSpPr>
          <p:cNvPr id="10" name="Right Arrow 9"/>
          <p:cNvSpPr/>
          <p:nvPr/>
        </p:nvSpPr>
        <p:spPr bwMode="auto">
          <a:xfrm rot="10800000">
            <a:off x="4349089" y="2592989"/>
            <a:ext cx="432048" cy="282297"/>
          </a:xfrm>
          <a:prstGeom prst="rightArrow">
            <a:avLst/>
          </a:prstGeom>
          <a:solidFill>
            <a:srgbClr val="D9D9D9"/>
          </a:solidFill>
          <a:ln w="22225" algn="ctr">
            <a:solidFill>
              <a:schemeClr val="tx1"/>
            </a:solidFill>
            <a:round/>
            <a:headEnd/>
            <a:tailEnd/>
          </a:ln>
        </p:spPr>
        <p:txBody>
          <a:bodyPr lIns="72000" tIns="72000" rIns="72000" bIns="72000" rtlCol="0" anchor="ctr"/>
          <a:lstStyle/>
          <a:p>
            <a:pPr marL="177800" indent="-177800" algn="ctr">
              <a:spcBef>
                <a:spcPts val="1200"/>
              </a:spcBef>
              <a:buFont typeface="Wingdings" pitchFamily="2" charset="2"/>
              <a:buChar char="§"/>
            </a:pPr>
            <a:endParaRPr lang="en-US" sz="1600"/>
          </a:p>
        </p:txBody>
      </p:sp>
      <p:sp>
        <p:nvSpPr>
          <p:cNvPr id="11" name="Right Arrow 10"/>
          <p:cNvSpPr/>
          <p:nvPr/>
        </p:nvSpPr>
        <p:spPr bwMode="auto">
          <a:xfrm>
            <a:off x="5765077" y="3363884"/>
            <a:ext cx="432048" cy="282297"/>
          </a:xfrm>
          <a:prstGeom prst="rightArrow">
            <a:avLst/>
          </a:prstGeom>
          <a:solidFill>
            <a:srgbClr val="D9D9D9"/>
          </a:solidFill>
          <a:ln w="22225" algn="ctr">
            <a:solidFill>
              <a:schemeClr val="tx1"/>
            </a:solidFill>
            <a:round/>
            <a:headEnd/>
            <a:tailEnd/>
          </a:ln>
        </p:spPr>
        <p:txBody>
          <a:bodyPr lIns="72000" tIns="72000" rIns="72000" bIns="72000" rtlCol="0" anchor="ctr"/>
          <a:lstStyle/>
          <a:p>
            <a:pPr marL="177800" indent="-177800" algn="ctr">
              <a:spcBef>
                <a:spcPts val="1200"/>
              </a:spcBef>
              <a:buFont typeface="Wingdings" pitchFamily="2" charset="2"/>
              <a:buChar char="§"/>
            </a:pPr>
            <a:endParaRPr lang="en-US" sz="1600"/>
          </a:p>
        </p:txBody>
      </p:sp>
    </p:spTree>
    <p:extLst>
      <p:ext uri="{BB962C8B-B14F-4D97-AF65-F5344CB8AC3E}">
        <p14:creationId xmlns:p14="http://schemas.microsoft.com/office/powerpoint/2010/main" val="4064592809"/>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8610" y="332656"/>
            <a:ext cx="6629400" cy="72008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dirty="0" smtClean="0"/>
              <a:t>OCP Specification</a:t>
            </a:r>
            <a:br>
              <a:rPr lang="en-GB" dirty="0" smtClean="0"/>
            </a:br>
            <a:r>
              <a:rPr lang="en-GB" sz="1800" dirty="0" err="1" smtClean="0"/>
              <a:t>Busbar</a:t>
            </a:r>
            <a:r>
              <a:rPr lang="en-GB" sz="1800" dirty="0" smtClean="0"/>
              <a:t> Interface support members</a:t>
            </a:r>
          </a:p>
          <a:p>
            <a:pPr algn="l"/>
            <a:r>
              <a:rPr lang="en-GB" dirty="0" smtClean="0"/>
              <a:t/>
            </a:r>
            <a:br>
              <a:rPr lang="en-GB" dirty="0" smtClean="0"/>
            </a:br>
            <a:r>
              <a:rPr lang="en-GB" dirty="0" smtClean="0"/>
              <a:t/>
            </a:r>
            <a:br>
              <a:rPr lang="en-GB" dirty="0" smtClean="0"/>
            </a:br>
            <a:endParaRPr lang="en-GB" dirty="0"/>
          </a:p>
        </p:txBody>
      </p:sp>
      <p:sp>
        <p:nvSpPr>
          <p:cNvPr id="2" name="Rectangle 1"/>
          <p:cNvSpPr/>
          <p:nvPr/>
        </p:nvSpPr>
        <p:spPr bwMode="auto">
          <a:xfrm>
            <a:off x="1475656" y="1556792"/>
            <a:ext cx="1440160" cy="3744416"/>
          </a:xfrm>
          <a:prstGeom prst="rect">
            <a:avLst/>
          </a:prstGeom>
          <a:solidFill>
            <a:srgbClr val="D9D9D9"/>
          </a:solidFill>
          <a:ln w="19050" algn="ctr">
            <a:solidFill>
              <a:schemeClr val="tx1">
                <a:lumMod val="50000"/>
                <a:lumOff val="50000"/>
              </a:schemeClr>
            </a:solidFill>
            <a:round/>
            <a:headEnd/>
            <a:tailEnd/>
          </a:ln>
        </p:spPr>
        <p:txBody>
          <a:bodyPr lIns="72000" tIns="72000" rIns="72000" bIns="72000" rtlCol="0" anchor="ctr"/>
          <a:lstStyle/>
          <a:p>
            <a:pPr marL="177800" indent="-177800" algn="ctr">
              <a:spcBef>
                <a:spcPts val="1200"/>
              </a:spcBef>
              <a:buFont typeface="Wingdings" pitchFamily="2" charset="2"/>
              <a:buChar char="§"/>
            </a:pPr>
            <a:endParaRPr lang="en-US" sz="1600"/>
          </a:p>
        </p:txBody>
      </p:sp>
      <p:cxnSp>
        <p:nvCxnSpPr>
          <p:cNvPr id="11" name="Straight Connector 10"/>
          <p:cNvCxnSpPr>
            <a:stCxn id="2" idx="0"/>
            <a:endCxn id="2" idx="2"/>
          </p:cNvCxnSpPr>
          <p:nvPr/>
        </p:nvCxnSpPr>
        <p:spPr>
          <a:xfrm>
            <a:off x="2195736" y="1556792"/>
            <a:ext cx="0" cy="3744416"/>
          </a:xfrm>
          <a:prstGeom prst="line">
            <a:avLst/>
          </a:prstGeom>
          <a:ln w="190500" cmpd="tri">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 idx="1"/>
            <a:endCxn id="2" idx="3"/>
          </p:cNvCxnSpPr>
          <p:nvPr/>
        </p:nvCxnSpPr>
        <p:spPr>
          <a:xfrm>
            <a:off x="1475656" y="3429000"/>
            <a:ext cx="144016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bwMode="auto">
          <a:xfrm>
            <a:off x="5580112" y="1535021"/>
            <a:ext cx="1440160" cy="3744416"/>
          </a:xfrm>
          <a:prstGeom prst="rect">
            <a:avLst/>
          </a:prstGeom>
          <a:solidFill>
            <a:srgbClr val="D9D9D9"/>
          </a:solidFill>
          <a:ln w="19050" algn="ctr">
            <a:solidFill>
              <a:schemeClr val="tx1">
                <a:lumMod val="50000"/>
                <a:lumOff val="50000"/>
              </a:schemeClr>
            </a:solidFill>
            <a:round/>
            <a:headEnd/>
            <a:tailEnd/>
          </a:ln>
        </p:spPr>
        <p:txBody>
          <a:bodyPr lIns="72000" tIns="72000" rIns="72000" bIns="72000" rtlCol="0" anchor="ctr"/>
          <a:lstStyle/>
          <a:p>
            <a:pPr marL="177800" indent="-177800" algn="ctr">
              <a:spcBef>
                <a:spcPts val="1200"/>
              </a:spcBef>
              <a:buFont typeface="Wingdings" pitchFamily="2" charset="2"/>
              <a:buChar char="§"/>
            </a:pPr>
            <a:endParaRPr lang="en-US" sz="1600"/>
          </a:p>
        </p:txBody>
      </p:sp>
      <p:cxnSp>
        <p:nvCxnSpPr>
          <p:cNvPr id="15" name="Straight Connector 14"/>
          <p:cNvCxnSpPr>
            <a:stCxn id="14" idx="0"/>
            <a:endCxn id="14" idx="2"/>
          </p:cNvCxnSpPr>
          <p:nvPr/>
        </p:nvCxnSpPr>
        <p:spPr>
          <a:xfrm>
            <a:off x="6300192" y="1535021"/>
            <a:ext cx="0" cy="3744416"/>
          </a:xfrm>
          <a:prstGeom prst="line">
            <a:avLst/>
          </a:prstGeom>
          <a:ln w="190500" cmpd="tri">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80112" y="2132856"/>
            <a:ext cx="144016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580112" y="4653136"/>
            <a:ext cx="144016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1151620" y="5552188"/>
            <a:ext cx="2088232" cy="45720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r>
              <a:rPr lang="en-GB" sz="1800" dirty="0" smtClean="0"/>
              <a:t>12V central support brace</a:t>
            </a:r>
            <a:r>
              <a:rPr lang="en-GB" dirty="0" smtClean="0"/>
              <a:t/>
            </a:r>
            <a:br>
              <a:rPr lang="en-GB" dirty="0" smtClean="0"/>
            </a:br>
            <a:endParaRPr lang="en-GB" dirty="0"/>
          </a:p>
        </p:txBody>
      </p:sp>
      <p:sp>
        <p:nvSpPr>
          <p:cNvPr id="19" name="Title 1"/>
          <p:cNvSpPr txBox="1">
            <a:spLocks/>
          </p:cNvSpPr>
          <p:nvPr/>
        </p:nvSpPr>
        <p:spPr>
          <a:xfrm>
            <a:off x="5256076" y="5552188"/>
            <a:ext cx="2088232" cy="45720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r>
              <a:rPr lang="en-GB" sz="1800" dirty="0" smtClean="0"/>
              <a:t>48V top/</a:t>
            </a:r>
            <a:r>
              <a:rPr lang="en-GB" sz="1800" dirty="0" err="1" smtClean="0"/>
              <a:t>btm</a:t>
            </a:r>
            <a:r>
              <a:rPr lang="en-GB" sz="1800" dirty="0" smtClean="0"/>
              <a:t> support brace</a:t>
            </a:r>
            <a:r>
              <a:rPr lang="en-GB" dirty="0" smtClean="0"/>
              <a:t/>
            </a:r>
            <a:br>
              <a:rPr lang="en-GB" dirty="0" smtClean="0"/>
            </a:br>
            <a:endParaRPr lang="en-GB" dirty="0"/>
          </a:p>
        </p:txBody>
      </p:sp>
      <p:sp>
        <p:nvSpPr>
          <p:cNvPr id="20" name="Title 1"/>
          <p:cNvSpPr txBox="1">
            <a:spLocks/>
          </p:cNvSpPr>
          <p:nvPr/>
        </p:nvSpPr>
        <p:spPr>
          <a:xfrm>
            <a:off x="3171818" y="2690395"/>
            <a:ext cx="2291898" cy="2304256"/>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r>
              <a:rPr lang="en-GB" sz="1600" b="0" dirty="0" smtClean="0"/>
              <a:t>Rack structure capable of supporting central and upper/lower braces</a:t>
            </a:r>
            <a:endParaRPr lang="en-GB" sz="1600" b="0" dirty="0"/>
          </a:p>
          <a:p>
            <a:pPr marL="285750" indent="-285750">
              <a:buFont typeface="Arial" panose="020B0604020202020204" pitchFamily="34" charset="0"/>
              <a:buChar char="•"/>
            </a:pPr>
            <a:endParaRPr lang="en-GB" sz="1600" b="0" dirty="0" smtClean="0"/>
          </a:p>
        </p:txBody>
      </p:sp>
      <p:cxnSp>
        <p:nvCxnSpPr>
          <p:cNvPr id="21" name="Straight Connector 20"/>
          <p:cNvCxnSpPr/>
          <p:nvPr/>
        </p:nvCxnSpPr>
        <p:spPr>
          <a:xfrm>
            <a:off x="1763688" y="3429000"/>
            <a:ext cx="0" cy="1872208"/>
          </a:xfrm>
          <a:prstGeom prst="line">
            <a:avLst/>
          </a:prstGeom>
          <a:ln w="190500" cmpd="tri">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627784" y="3429000"/>
            <a:ext cx="0" cy="1872208"/>
          </a:xfrm>
          <a:prstGeom prst="line">
            <a:avLst/>
          </a:prstGeom>
          <a:ln w="190500" cmpd="tri">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203521"/>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8610" y="332656"/>
            <a:ext cx="6629400" cy="72008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dirty="0" smtClean="0"/>
              <a:t>OCP Specification</a:t>
            </a:r>
            <a:br>
              <a:rPr lang="en-GB" dirty="0" smtClean="0"/>
            </a:br>
            <a:r>
              <a:rPr lang="en-GB" sz="1800" dirty="0" err="1" smtClean="0"/>
              <a:t>Busbar</a:t>
            </a:r>
            <a:r>
              <a:rPr lang="en-GB" sz="1800" dirty="0" smtClean="0"/>
              <a:t> Interface upper specification</a:t>
            </a:r>
          </a:p>
          <a:p>
            <a:pPr algn="l"/>
            <a:r>
              <a:rPr lang="en-GB" sz="1800" dirty="0" smtClean="0"/>
              <a:t>Controlled by jig.</a:t>
            </a:r>
            <a:r>
              <a:rPr lang="en-GB" dirty="0" smtClean="0"/>
              <a:t/>
            </a:r>
            <a:br>
              <a:rPr lang="en-GB" dirty="0" smtClean="0"/>
            </a:br>
            <a:r>
              <a:rPr lang="en-GB" dirty="0" smtClean="0"/>
              <a:t/>
            </a:r>
            <a:br>
              <a:rPr lang="en-GB" dirty="0" smtClean="0"/>
            </a:br>
            <a:endParaRPr lang="en-GB" dirty="0"/>
          </a:p>
        </p:txBody>
      </p:sp>
      <p:sp>
        <p:nvSpPr>
          <p:cNvPr id="6" name="Title 1"/>
          <p:cNvSpPr txBox="1">
            <a:spLocks/>
          </p:cNvSpPr>
          <p:nvPr/>
        </p:nvSpPr>
        <p:spPr>
          <a:xfrm>
            <a:off x="395536" y="1556792"/>
            <a:ext cx="5832648" cy="864096"/>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To control Dim A at the top of the </a:t>
            </a:r>
            <a:r>
              <a:rPr lang="en-GB" sz="1600" b="0" dirty="0" err="1" smtClean="0"/>
              <a:t>busbar</a:t>
            </a:r>
            <a:r>
              <a:rPr lang="en-GB" sz="1600" b="0" dirty="0" smtClean="0"/>
              <a:t> becomes more difficult due to piercings being on different planes due to folded section of canopy (accumulation of tolerance). </a:t>
            </a:r>
            <a:endParaRPr lang="en-GB" sz="1200" b="0" dirty="0"/>
          </a:p>
          <a:p>
            <a:pPr marL="285750" indent="-285750" algn="l">
              <a:buFont typeface="Arial" panose="020B0604020202020204" pitchFamily="34" charset="0"/>
              <a:buChar char="•"/>
            </a:pPr>
            <a:endParaRPr lang="en-GB" sz="1200" b="0" dirty="0" smtClean="0"/>
          </a:p>
        </p:txBody>
      </p:sp>
      <p:sp>
        <p:nvSpPr>
          <p:cNvPr id="7" name="Title 1"/>
          <p:cNvSpPr txBox="1">
            <a:spLocks/>
          </p:cNvSpPr>
          <p:nvPr/>
        </p:nvSpPr>
        <p:spPr>
          <a:xfrm>
            <a:off x="395536" y="2420888"/>
            <a:ext cx="7056784" cy="72008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If </a:t>
            </a:r>
            <a:r>
              <a:rPr lang="en-GB" sz="1600" b="0" dirty="0" err="1" smtClean="0"/>
              <a:t>Busbars</a:t>
            </a:r>
            <a:r>
              <a:rPr lang="en-GB" sz="1600" b="0" dirty="0" smtClean="0"/>
              <a:t> are always to be fitted at Rack manufacturers site and supplied as complete rack unit this poses no issue as jig will control dimension.</a:t>
            </a:r>
            <a:endParaRPr lang="en-GB" sz="1200" b="0" dirty="0"/>
          </a:p>
          <a:p>
            <a:pPr marL="285750" indent="-285750" algn="l">
              <a:buFont typeface="Arial" panose="020B0604020202020204" pitchFamily="34" charset="0"/>
              <a:buChar char="•"/>
            </a:pPr>
            <a:endParaRPr lang="en-GB" sz="1200" b="0" dirty="0" smtClean="0"/>
          </a:p>
        </p:txBody>
      </p:sp>
      <p:sp>
        <p:nvSpPr>
          <p:cNvPr id="8" name="Title 1"/>
          <p:cNvSpPr txBox="1">
            <a:spLocks/>
          </p:cNvSpPr>
          <p:nvPr/>
        </p:nvSpPr>
        <p:spPr>
          <a:xfrm>
            <a:off x="395536" y="3140968"/>
            <a:ext cx="8424936" cy="108012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However if </a:t>
            </a:r>
            <a:r>
              <a:rPr lang="en-GB" sz="1600" b="0" dirty="0" err="1" smtClean="0"/>
              <a:t>Busbars</a:t>
            </a:r>
            <a:r>
              <a:rPr lang="en-GB" sz="1600" b="0" dirty="0" smtClean="0"/>
              <a:t> are to be complete standalone item, which can be ordered separately from the rack and therefore fitted by the end user as upgrades etc. the top fixing feature needs to eliminate this tolerance accumulation. This can be done by extending the </a:t>
            </a:r>
            <a:r>
              <a:rPr lang="en-GB" sz="1600" b="0" dirty="0" err="1" smtClean="0"/>
              <a:t>busbar</a:t>
            </a:r>
            <a:r>
              <a:rPr lang="en-GB" sz="1600" b="0" dirty="0" smtClean="0"/>
              <a:t> assembly so it interfaces with the same pierced plane that the frame verticals engage into.</a:t>
            </a:r>
            <a:endParaRPr lang="en-GB" sz="1200" b="0" dirty="0"/>
          </a:p>
          <a:p>
            <a:pPr marL="285750" indent="-285750" algn="l">
              <a:buFont typeface="Arial" panose="020B0604020202020204" pitchFamily="34" charset="0"/>
              <a:buChar char="•"/>
            </a:pPr>
            <a:endParaRPr lang="en-GB" sz="1200" b="0" dirty="0" smtClean="0"/>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6292934" y="179462"/>
            <a:ext cx="2392529" cy="1953394"/>
          </a:xfrm>
          <a:prstGeom prst="rect">
            <a:avLst/>
          </a:prstGeom>
        </p:spPr>
      </p:pic>
      <p:sp>
        <p:nvSpPr>
          <p:cNvPr id="10" name="Title 1"/>
          <p:cNvSpPr txBox="1">
            <a:spLocks/>
          </p:cNvSpPr>
          <p:nvPr/>
        </p:nvSpPr>
        <p:spPr>
          <a:xfrm>
            <a:off x="395536" y="4401108"/>
            <a:ext cx="8424936" cy="324036"/>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marL="285750" indent="-285750" algn="l">
              <a:buFont typeface="Arial" panose="020B0604020202020204" pitchFamily="34" charset="0"/>
              <a:buChar char="•"/>
            </a:pPr>
            <a:r>
              <a:rPr lang="en-GB" sz="1600" b="0" dirty="0" err="1" smtClean="0"/>
              <a:t>Busbar</a:t>
            </a:r>
            <a:r>
              <a:rPr lang="en-GB" sz="1600" b="0" dirty="0" smtClean="0"/>
              <a:t> to be procured separately to the Rack?</a:t>
            </a:r>
          </a:p>
          <a:p>
            <a:pPr algn="l"/>
            <a:endParaRPr lang="en-GB" sz="1200" b="0" dirty="0" smtClean="0"/>
          </a:p>
        </p:txBody>
      </p:sp>
      <p:sp>
        <p:nvSpPr>
          <p:cNvPr id="11" name="Title 1"/>
          <p:cNvSpPr txBox="1">
            <a:spLocks/>
          </p:cNvSpPr>
          <p:nvPr/>
        </p:nvSpPr>
        <p:spPr>
          <a:xfrm>
            <a:off x="395536" y="4779150"/>
            <a:ext cx="8424936" cy="324036"/>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marL="285750" indent="-285750" algn="l">
              <a:buFont typeface="Arial" panose="020B0604020202020204" pitchFamily="34" charset="0"/>
              <a:buChar char="•"/>
            </a:pPr>
            <a:r>
              <a:rPr lang="en-GB" sz="1600" b="0" dirty="0" smtClean="0"/>
              <a:t>Do we envisage </a:t>
            </a:r>
            <a:r>
              <a:rPr lang="en-GB" sz="1600" b="0" dirty="0" smtClean="0"/>
              <a:t>any need for half height </a:t>
            </a:r>
            <a:r>
              <a:rPr lang="en-GB" sz="1600" b="0" dirty="0" err="1" smtClean="0"/>
              <a:t>Busbar</a:t>
            </a:r>
            <a:r>
              <a:rPr lang="en-GB" sz="1600" b="0" dirty="0" smtClean="0"/>
              <a:t>?</a:t>
            </a:r>
            <a:endParaRPr lang="en-GB" sz="1600" b="0" dirty="0" smtClean="0"/>
          </a:p>
          <a:p>
            <a:pPr algn="l"/>
            <a:endParaRPr lang="en-GB" sz="1200" b="0" dirty="0" smtClean="0"/>
          </a:p>
        </p:txBody>
      </p:sp>
    </p:spTree>
    <p:extLst>
      <p:ext uri="{BB962C8B-B14F-4D97-AF65-F5344CB8AC3E}">
        <p14:creationId xmlns:p14="http://schemas.microsoft.com/office/powerpoint/2010/main" val="1795356504"/>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Fußzeilenplatzhalter 2"/>
          <p:cNvSpPr txBox="1">
            <a:spLocks/>
          </p:cNvSpPr>
          <p:nvPr/>
        </p:nvSpPr>
        <p:spPr bwMode="auto">
          <a:xfrm>
            <a:off x="0" y="64928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0" fontAlgn="base" hangingPunct="0">
              <a:spcBef>
                <a:spcPct val="0"/>
              </a:spcBef>
              <a:spcAft>
                <a:spcPct val="0"/>
              </a:spcAft>
            </a:pPr>
            <a:r>
              <a:rPr lang="en-GB" altLang="en-US" sz="900" dirty="0" err="1">
                <a:solidFill>
                  <a:srgbClr val="000000"/>
                </a:solidFill>
              </a:rPr>
              <a:t>Rittal</a:t>
            </a:r>
            <a:r>
              <a:rPr lang="en-GB" altLang="en-US" sz="900" dirty="0">
                <a:solidFill>
                  <a:srgbClr val="000000"/>
                </a:solidFill>
              </a:rPr>
              <a:t> / </a:t>
            </a:r>
            <a:r>
              <a:rPr lang="en-GB" altLang="en-US" sz="900" dirty="0" err="1" smtClean="0">
                <a:solidFill>
                  <a:srgbClr val="000000"/>
                </a:solidFill>
              </a:rPr>
              <a:t>D.Winsor</a:t>
            </a:r>
            <a:r>
              <a:rPr lang="en-GB" altLang="en-US" sz="900" dirty="0" smtClean="0">
                <a:solidFill>
                  <a:srgbClr val="000000"/>
                </a:solidFill>
              </a:rPr>
              <a:t> /Sept 2017</a:t>
            </a:r>
          </a:p>
          <a:p>
            <a:pPr algn="ctr" eaLnBrk="0" fontAlgn="base" hangingPunct="0">
              <a:spcBef>
                <a:spcPct val="0"/>
              </a:spcBef>
              <a:spcAft>
                <a:spcPct val="0"/>
              </a:spcAft>
            </a:pPr>
            <a:endParaRPr lang="en-US" altLang="en-US" sz="900" dirty="0">
              <a:solidFill>
                <a:srgbClr val="000000"/>
              </a:solidFill>
            </a:endParaRPr>
          </a:p>
        </p:txBody>
      </p:sp>
      <p:sp>
        <p:nvSpPr>
          <p:cNvPr id="2" name="Title 1"/>
          <p:cNvSpPr>
            <a:spLocks noGrp="1"/>
          </p:cNvSpPr>
          <p:nvPr>
            <p:ph type="title"/>
          </p:nvPr>
        </p:nvSpPr>
        <p:spPr>
          <a:xfrm>
            <a:off x="179512" y="404664"/>
            <a:ext cx="6629400" cy="654908"/>
          </a:xfrm>
        </p:spPr>
        <p:txBody>
          <a:bodyPr/>
          <a:lstStyle/>
          <a:p>
            <a:pPr algn="l"/>
            <a:r>
              <a:rPr lang="en-GB" dirty="0" smtClean="0"/>
              <a:t>OCP Specification</a:t>
            </a:r>
            <a:br>
              <a:rPr lang="en-GB" dirty="0" smtClean="0"/>
            </a:br>
            <a:r>
              <a:rPr lang="en-GB" dirty="0" smtClean="0"/>
              <a:t/>
            </a:r>
            <a:br>
              <a:rPr lang="en-GB" dirty="0" smtClean="0"/>
            </a:br>
            <a:r>
              <a:rPr lang="en-GB" dirty="0"/>
              <a:t/>
            </a:r>
            <a:br>
              <a:rPr lang="en-GB" dirty="0"/>
            </a:br>
            <a:endParaRPr lang="en-GB" dirty="0"/>
          </a:p>
        </p:txBody>
      </p:sp>
      <p:sp>
        <p:nvSpPr>
          <p:cNvPr id="24" name="Title 1"/>
          <p:cNvSpPr txBox="1">
            <a:spLocks/>
          </p:cNvSpPr>
          <p:nvPr/>
        </p:nvSpPr>
        <p:spPr>
          <a:xfrm>
            <a:off x="474232" y="2018850"/>
            <a:ext cx="5484727" cy="433149"/>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marL="285750" indent="-285750" algn="l">
              <a:buFont typeface="Arial" panose="020B0604020202020204" pitchFamily="34" charset="0"/>
              <a:buChar char="•"/>
            </a:pPr>
            <a:r>
              <a:rPr lang="en-GB" sz="1600" b="0" dirty="0" smtClean="0"/>
              <a:t>48V added to the Latest OCP specification</a:t>
            </a:r>
          </a:p>
          <a:p>
            <a:pPr algn="l"/>
            <a:endParaRPr lang="en-GB" sz="1400" b="0" dirty="0" smtClean="0"/>
          </a:p>
        </p:txBody>
      </p:sp>
      <p:graphicFrame>
        <p:nvGraphicFramePr>
          <p:cNvPr id="8" name="Table 7"/>
          <p:cNvGraphicFramePr>
            <a:graphicFrameLocks noGrp="1"/>
          </p:cNvGraphicFramePr>
          <p:nvPr>
            <p:extLst>
              <p:ext uri="{D42A27DB-BD31-4B8C-83A1-F6EECF244321}">
                <p14:modId xmlns:p14="http://schemas.microsoft.com/office/powerpoint/2010/main" val="3286377787"/>
              </p:ext>
            </p:extLst>
          </p:nvPr>
        </p:nvGraphicFramePr>
        <p:xfrm>
          <a:off x="1043608" y="3500473"/>
          <a:ext cx="6400800" cy="2122170"/>
        </p:xfrm>
        <a:graphic>
          <a:graphicData uri="http://schemas.openxmlformats.org/drawingml/2006/table">
            <a:tbl>
              <a:tblPr firstRow="1" bandRow="1">
                <a:tableStyleId>{5C22544A-7EE6-4342-B048-85BDC9FD1C3A}</a:tableStyleId>
              </a:tblPr>
              <a:tblGrid>
                <a:gridCol w="711200">
                  <a:extLst>
                    <a:ext uri="{9D8B030D-6E8A-4147-A177-3AD203B41FA5}">
                      <a16:colId xmlns:a16="http://schemas.microsoft.com/office/drawing/2014/main" val="1289094691"/>
                    </a:ext>
                  </a:extLst>
                </a:gridCol>
                <a:gridCol w="711200">
                  <a:extLst>
                    <a:ext uri="{9D8B030D-6E8A-4147-A177-3AD203B41FA5}">
                      <a16:colId xmlns:a16="http://schemas.microsoft.com/office/drawing/2014/main" val="777012602"/>
                    </a:ext>
                  </a:extLst>
                </a:gridCol>
                <a:gridCol w="711200">
                  <a:extLst>
                    <a:ext uri="{9D8B030D-6E8A-4147-A177-3AD203B41FA5}">
                      <a16:colId xmlns:a16="http://schemas.microsoft.com/office/drawing/2014/main" val="470568309"/>
                    </a:ext>
                  </a:extLst>
                </a:gridCol>
                <a:gridCol w="711200">
                  <a:extLst>
                    <a:ext uri="{9D8B030D-6E8A-4147-A177-3AD203B41FA5}">
                      <a16:colId xmlns:a16="http://schemas.microsoft.com/office/drawing/2014/main" val="2352810533"/>
                    </a:ext>
                  </a:extLst>
                </a:gridCol>
                <a:gridCol w="711200">
                  <a:extLst>
                    <a:ext uri="{9D8B030D-6E8A-4147-A177-3AD203B41FA5}">
                      <a16:colId xmlns:a16="http://schemas.microsoft.com/office/drawing/2014/main" val="1465145568"/>
                    </a:ext>
                  </a:extLst>
                </a:gridCol>
                <a:gridCol w="711200">
                  <a:extLst>
                    <a:ext uri="{9D8B030D-6E8A-4147-A177-3AD203B41FA5}">
                      <a16:colId xmlns:a16="http://schemas.microsoft.com/office/drawing/2014/main" val="1112150959"/>
                    </a:ext>
                  </a:extLst>
                </a:gridCol>
                <a:gridCol w="711200">
                  <a:extLst>
                    <a:ext uri="{9D8B030D-6E8A-4147-A177-3AD203B41FA5}">
                      <a16:colId xmlns:a16="http://schemas.microsoft.com/office/drawing/2014/main" val="1008923777"/>
                    </a:ext>
                  </a:extLst>
                </a:gridCol>
                <a:gridCol w="711200">
                  <a:extLst>
                    <a:ext uri="{9D8B030D-6E8A-4147-A177-3AD203B41FA5}">
                      <a16:colId xmlns:a16="http://schemas.microsoft.com/office/drawing/2014/main" val="2099389369"/>
                    </a:ext>
                  </a:extLst>
                </a:gridCol>
                <a:gridCol w="711200">
                  <a:extLst>
                    <a:ext uri="{9D8B030D-6E8A-4147-A177-3AD203B41FA5}">
                      <a16:colId xmlns:a16="http://schemas.microsoft.com/office/drawing/2014/main" val="2337919398"/>
                    </a:ext>
                  </a:extLst>
                </a:gridCol>
              </a:tblGrid>
              <a:tr h="0">
                <a:tc>
                  <a:txBody>
                    <a:bodyPr/>
                    <a:lstStyle/>
                    <a:p>
                      <a:pPr algn="ctr" fontAlgn="t"/>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9525" marR="9525" marT="9525" marB="0"/>
                </a:tc>
                <a:tc gridSpan="4">
                  <a:txBody>
                    <a:bodyPr/>
                    <a:lstStyle/>
                    <a:p>
                      <a:pPr algn="ctr" rtl="0" fontAlgn="ctr"/>
                      <a:r>
                        <a:rPr lang="en-US" sz="1800" u="none" strike="noStrike" dirty="0" smtClean="0">
                          <a:effectLst/>
                        </a:rPr>
                        <a:t>12VDC</a:t>
                      </a:r>
                      <a:endParaRPr lang="en-US" sz="1800" b="1" i="0" u="none" strike="noStrike" dirty="0">
                        <a:solidFill>
                          <a:srgbClr val="FFFFFF"/>
                        </a:solidFill>
                        <a:effectLst/>
                        <a:latin typeface="Arial" panose="020B060402020202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1800" u="none" strike="noStrike" dirty="0" smtClean="0">
                          <a:effectLst/>
                        </a:rPr>
                        <a:t>48VDC</a:t>
                      </a:r>
                      <a:endParaRPr lang="en-US" sz="1800" b="1" i="0" u="none" strike="noStrike" dirty="0">
                        <a:solidFill>
                          <a:srgbClr val="FFFFFF"/>
                        </a:solidFill>
                        <a:effectLst/>
                        <a:latin typeface="Arial" panose="020B060402020202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9598238"/>
                  </a:ext>
                </a:extLst>
              </a:tr>
              <a:tr h="295275">
                <a:tc>
                  <a:txBody>
                    <a:bodyPr/>
                    <a:lstStyle/>
                    <a:p>
                      <a:pPr algn="ctr" rtl="0" fontAlgn="ctr"/>
                      <a:r>
                        <a:rPr lang="en-US" sz="1000" u="none" strike="noStrike">
                          <a:effectLst/>
                        </a:rPr>
                        <a:t>Depth</a:t>
                      </a:r>
                      <a:endParaRPr lang="en-US" sz="1000" b="1" i="0" u="none" strike="noStrike">
                        <a:solidFill>
                          <a:srgbClr val="000000"/>
                        </a:solidFill>
                        <a:effectLst/>
                        <a:latin typeface="Arial" panose="020B0604020202020204" pitchFamily="34" charset="0"/>
                      </a:endParaRPr>
                    </a:p>
                  </a:txBody>
                  <a:tcPr marL="9525" marR="9525" marT="9525" marB="0" anchor="ctr"/>
                </a:tc>
                <a:tc gridSpan="2">
                  <a:txBody>
                    <a:bodyPr/>
                    <a:lstStyle/>
                    <a:p>
                      <a:pPr algn="ctr" rtl="0" fontAlgn="ctr"/>
                      <a:r>
                        <a:rPr lang="en-US" sz="1000" u="none" strike="noStrike">
                          <a:effectLst/>
                        </a:rPr>
                        <a:t>Shallow (30”)</a:t>
                      </a:r>
                      <a:endParaRPr lang="en-US" sz="1000" b="1" i="0" u="none" strike="noStrike">
                        <a:solidFill>
                          <a:srgbClr val="000000"/>
                        </a:solidFill>
                        <a:effectLst/>
                        <a:latin typeface="Arial" panose="020B0604020202020204" pitchFamily="34" charset="0"/>
                      </a:endParaRPr>
                    </a:p>
                  </a:txBody>
                  <a:tcPr marL="9525" marR="9525" marT="9525" marB="0" anchor="ctr"/>
                </a:tc>
                <a:tc hMerge="1">
                  <a:txBody>
                    <a:bodyPr/>
                    <a:lstStyle/>
                    <a:p>
                      <a:endParaRPr lang="en-US"/>
                    </a:p>
                  </a:txBody>
                  <a:tcPr/>
                </a:tc>
                <a:tc gridSpan="2">
                  <a:txBody>
                    <a:bodyPr/>
                    <a:lstStyle/>
                    <a:p>
                      <a:pPr algn="ctr" rtl="0" fontAlgn="ctr"/>
                      <a:r>
                        <a:rPr lang="en-US" sz="1000" u="none" strike="noStrike">
                          <a:effectLst/>
                        </a:rPr>
                        <a:t>Deep (44”)</a:t>
                      </a:r>
                      <a:endParaRPr lang="en-US" sz="1000" b="1" i="0" u="none" strike="noStrike">
                        <a:solidFill>
                          <a:srgbClr val="000000"/>
                        </a:solidFill>
                        <a:effectLst/>
                        <a:latin typeface="Arial" panose="020B0604020202020204" pitchFamily="34" charset="0"/>
                      </a:endParaRPr>
                    </a:p>
                  </a:txBody>
                  <a:tcPr marL="9525" marR="9525" marT="9525" marB="0" anchor="ctr"/>
                </a:tc>
                <a:tc hMerge="1">
                  <a:txBody>
                    <a:bodyPr/>
                    <a:lstStyle/>
                    <a:p>
                      <a:endParaRPr lang="en-US"/>
                    </a:p>
                  </a:txBody>
                  <a:tcPr/>
                </a:tc>
                <a:tc gridSpan="2">
                  <a:txBody>
                    <a:bodyPr/>
                    <a:lstStyle/>
                    <a:p>
                      <a:pPr algn="ctr" rtl="0" fontAlgn="ctr"/>
                      <a:r>
                        <a:rPr lang="en-US" sz="1000" u="none" strike="noStrike">
                          <a:effectLst/>
                        </a:rPr>
                        <a:t>Shallow (30”)</a:t>
                      </a:r>
                      <a:endParaRPr lang="en-US" sz="1000" b="1" i="0" u="none" strike="noStrike">
                        <a:solidFill>
                          <a:srgbClr val="000000"/>
                        </a:solidFill>
                        <a:effectLst/>
                        <a:latin typeface="Arial" panose="020B0604020202020204" pitchFamily="34" charset="0"/>
                      </a:endParaRPr>
                    </a:p>
                  </a:txBody>
                  <a:tcPr marL="9525" marR="9525" marT="9525" marB="0" anchor="ctr"/>
                </a:tc>
                <a:tc hMerge="1">
                  <a:txBody>
                    <a:bodyPr/>
                    <a:lstStyle/>
                    <a:p>
                      <a:endParaRPr lang="en-US"/>
                    </a:p>
                  </a:txBody>
                  <a:tcPr/>
                </a:tc>
                <a:tc gridSpan="2">
                  <a:txBody>
                    <a:bodyPr/>
                    <a:lstStyle/>
                    <a:p>
                      <a:pPr algn="ctr" rtl="0" fontAlgn="ctr"/>
                      <a:r>
                        <a:rPr lang="en-US" sz="1000" u="none" strike="noStrike">
                          <a:effectLst/>
                        </a:rPr>
                        <a:t>Deep (44”)</a:t>
                      </a:r>
                      <a:endParaRPr lang="en-US" sz="1000" b="1" i="0" u="none" strike="noStrike">
                        <a:solidFill>
                          <a:srgbClr val="000000"/>
                        </a:solidFill>
                        <a:effectLst/>
                        <a:latin typeface="Arial" panose="020B060402020202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2702337801"/>
                  </a:ext>
                </a:extLst>
              </a:tr>
              <a:tr h="0">
                <a:tc>
                  <a:txBody>
                    <a:bodyPr/>
                    <a:lstStyle/>
                    <a:p>
                      <a:pPr algn="ctr" rtl="0" fontAlgn="ctr"/>
                      <a:r>
                        <a:rPr lang="en-US" sz="1000" u="none" strike="noStrike">
                          <a:effectLst/>
                        </a:rPr>
                        <a:t>Power Rating</a:t>
                      </a:r>
                      <a:endParaRPr lang="en-US" sz="10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900" u="none" strike="noStrike" dirty="0">
                          <a:effectLst/>
                        </a:rPr>
                        <a:t>13.2kW</a:t>
                      </a:r>
                      <a:endParaRPr lang="en-US" sz="9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900" u="none" strike="noStrike" dirty="0">
                          <a:effectLst/>
                        </a:rPr>
                        <a:t>36+kW</a:t>
                      </a:r>
                      <a:endParaRPr lang="en-US" sz="9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900" u="none" strike="noStrike" dirty="0">
                          <a:effectLst/>
                        </a:rPr>
                        <a:t>13.2kW</a:t>
                      </a:r>
                      <a:endParaRPr lang="en-US" sz="9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900" u="none" strike="noStrike" dirty="0">
                          <a:effectLst/>
                        </a:rPr>
                        <a:t>36+kW</a:t>
                      </a:r>
                      <a:endParaRPr lang="en-US" sz="9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900" u="none" strike="noStrike">
                          <a:effectLst/>
                        </a:rPr>
                        <a:t>15kW</a:t>
                      </a:r>
                      <a:endParaRPr lang="en-US" sz="9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900" u="none" strike="noStrike">
                          <a:effectLst/>
                        </a:rPr>
                        <a:t>36kW</a:t>
                      </a:r>
                      <a:endParaRPr lang="en-US" sz="9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900" u="none" strike="noStrike">
                          <a:effectLst/>
                        </a:rPr>
                        <a:t>15kW</a:t>
                      </a:r>
                      <a:endParaRPr lang="en-US" sz="9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900" u="none" strike="noStrike" dirty="0">
                          <a:effectLst/>
                        </a:rPr>
                        <a:t>36kW</a:t>
                      </a:r>
                      <a:endParaRPr lang="en-US" sz="9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141382358"/>
                  </a:ext>
                </a:extLst>
              </a:tr>
              <a:tr h="1228725">
                <a:tc>
                  <a:txBody>
                    <a:bodyPr/>
                    <a:lstStyle/>
                    <a:p>
                      <a:pPr algn="ctr" rtl="0" fontAlgn="ctr"/>
                      <a:r>
                        <a:rPr lang="en-US" sz="1000" u="none" strike="noStrike">
                          <a:effectLst/>
                        </a:rPr>
                        <a:t>Busbar format</a:t>
                      </a:r>
                      <a:endParaRPr lang="en-US" sz="1000" b="1" i="0" u="none" strike="noStrike">
                        <a:solidFill>
                          <a:srgbClr val="000000"/>
                        </a:solidFill>
                        <a:effectLst/>
                        <a:latin typeface="Arial" panose="020B0604020202020204" pitchFamily="34" charset="0"/>
                      </a:endParaRPr>
                    </a:p>
                  </a:txBody>
                  <a:tcPr marL="9525" marR="9525" marT="9525" marB="0" anchor="ctr"/>
                </a:tc>
                <a:tc gridSpan="2">
                  <a:txBody>
                    <a:bodyPr/>
                    <a:lstStyle/>
                    <a:p>
                      <a:pPr algn="ctr" rtl="0" fontAlgn="ctr"/>
                      <a:r>
                        <a:rPr lang="en-GB" sz="900" u="none" strike="noStrike">
                          <a:effectLst/>
                        </a:rPr>
                        <a:t>No perceived demand for a 12vDC system  in a shallow  rack</a:t>
                      </a:r>
                      <a:endParaRPr lang="en-GB" sz="900" b="0" i="0" u="none" strike="noStrike">
                        <a:solidFill>
                          <a:srgbClr val="000000"/>
                        </a:solidFill>
                        <a:effectLst/>
                        <a:latin typeface="Arial" panose="020B0604020202020204" pitchFamily="34" charset="0"/>
                      </a:endParaRPr>
                    </a:p>
                  </a:txBody>
                  <a:tcPr marL="9525" marR="9525" marT="9525" marB="0" anchor="ctr"/>
                </a:tc>
                <a:tc hMerge="1">
                  <a:txBody>
                    <a:bodyPr/>
                    <a:lstStyle/>
                    <a:p>
                      <a:endParaRPr lang="en-US"/>
                    </a:p>
                  </a:txBody>
                  <a:tcPr/>
                </a:tc>
                <a:tc>
                  <a:txBody>
                    <a:bodyPr/>
                    <a:lstStyle/>
                    <a:p>
                      <a:pPr algn="ctr" fontAlgn="ctr"/>
                      <a:r>
                        <a:rPr lang="en-US" sz="900" u="none" strike="noStrike">
                          <a:effectLst/>
                        </a:rPr>
                        <a:t>1x busbar solution</a:t>
                      </a:r>
                      <a:endParaRPr lang="en-US" sz="9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GB" sz="900" u="none" strike="noStrike" dirty="0">
                          <a:effectLst/>
                        </a:rPr>
                        <a:t>Develop the frame to add 3 x </a:t>
                      </a:r>
                      <a:r>
                        <a:rPr lang="en-GB" sz="900" u="none" strike="noStrike" dirty="0" err="1">
                          <a:effectLst/>
                        </a:rPr>
                        <a:t>busbar</a:t>
                      </a:r>
                      <a:r>
                        <a:rPr lang="en-GB" sz="900" u="none" strike="noStrike" dirty="0">
                          <a:effectLst/>
                        </a:rPr>
                        <a:t> systems from low power version</a:t>
                      </a:r>
                      <a:endParaRPr lang="en-GB" sz="9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900" u="none" strike="noStrike" dirty="0">
                          <a:effectLst/>
                        </a:rPr>
                        <a:t>1x </a:t>
                      </a:r>
                      <a:r>
                        <a:rPr lang="en-US" sz="900" u="none" strike="noStrike" dirty="0" err="1">
                          <a:effectLst/>
                        </a:rPr>
                        <a:t>busbar</a:t>
                      </a:r>
                      <a:r>
                        <a:rPr lang="en-US" sz="900" u="none" strike="noStrike" dirty="0">
                          <a:effectLst/>
                        </a:rPr>
                        <a:t> solution</a:t>
                      </a:r>
                      <a:endParaRPr lang="en-US" sz="9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900" u="none" strike="noStrike" dirty="0">
                          <a:effectLst/>
                        </a:rPr>
                        <a:t>1x </a:t>
                      </a:r>
                      <a:r>
                        <a:rPr lang="en-US" sz="900" u="none" strike="noStrike" dirty="0" err="1">
                          <a:effectLst/>
                        </a:rPr>
                        <a:t>busbar</a:t>
                      </a:r>
                      <a:r>
                        <a:rPr lang="en-US" sz="900" u="none" strike="noStrike" dirty="0">
                          <a:effectLst/>
                        </a:rPr>
                        <a:t> solution</a:t>
                      </a:r>
                      <a:endParaRPr lang="en-US" sz="9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900" u="none" strike="noStrike" dirty="0">
                          <a:effectLst/>
                        </a:rPr>
                        <a:t>1x </a:t>
                      </a:r>
                      <a:r>
                        <a:rPr lang="en-US" sz="900" u="none" strike="noStrike" dirty="0" err="1">
                          <a:effectLst/>
                        </a:rPr>
                        <a:t>busbar</a:t>
                      </a:r>
                      <a:r>
                        <a:rPr lang="en-US" sz="900" u="none" strike="noStrike" dirty="0">
                          <a:effectLst/>
                        </a:rPr>
                        <a:t> solution</a:t>
                      </a:r>
                      <a:endParaRPr lang="en-US" sz="9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900" u="none" strike="noStrike" dirty="0">
                          <a:effectLst/>
                        </a:rPr>
                        <a:t>1x </a:t>
                      </a:r>
                      <a:r>
                        <a:rPr lang="en-US" sz="900" u="none" strike="noStrike" dirty="0" err="1">
                          <a:effectLst/>
                        </a:rPr>
                        <a:t>busbar</a:t>
                      </a:r>
                      <a:r>
                        <a:rPr lang="en-US" sz="900" u="none" strike="noStrike" dirty="0">
                          <a:effectLst/>
                        </a:rPr>
                        <a:t> solution</a:t>
                      </a:r>
                      <a:endParaRPr lang="en-US" sz="9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699944609"/>
                  </a:ext>
                </a:extLst>
              </a:tr>
            </a:tbl>
          </a:graphicData>
        </a:graphic>
      </p:graphicFrame>
      <p:sp>
        <p:nvSpPr>
          <p:cNvPr id="25" name="Title 1"/>
          <p:cNvSpPr txBox="1">
            <a:spLocks/>
          </p:cNvSpPr>
          <p:nvPr/>
        </p:nvSpPr>
        <p:spPr>
          <a:xfrm>
            <a:off x="474232" y="2442712"/>
            <a:ext cx="4097763" cy="375057"/>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marL="285750" indent="-285750" algn="l">
              <a:buFont typeface="Arial" panose="020B0604020202020204" pitchFamily="34" charset="0"/>
              <a:buChar char="•"/>
            </a:pPr>
            <a:r>
              <a:rPr lang="en-GB" sz="1600" b="0" dirty="0" smtClean="0"/>
              <a:t>Results </a:t>
            </a:r>
            <a:r>
              <a:rPr lang="en-GB" sz="1800" b="0" dirty="0" smtClean="0"/>
              <a:t>in</a:t>
            </a:r>
            <a:r>
              <a:rPr lang="en-GB" sz="1600" b="0" dirty="0" smtClean="0"/>
              <a:t> potential for 8 SKU levels</a:t>
            </a:r>
          </a:p>
          <a:p>
            <a:pPr algn="l"/>
            <a:endParaRPr lang="en-GB" sz="1400" b="0" dirty="0" smtClean="0"/>
          </a:p>
        </p:txBody>
      </p:sp>
      <p:sp>
        <p:nvSpPr>
          <p:cNvPr id="26" name="Title 1"/>
          <p:cNvSpPr txBox="1">
            <a:spLocks/>
          </p:cNvSpPr>
          <p:nvPr/>
        </p:nvSpPr>
        <p:spPr>
          <a:xfrm>
            <a:off x="474232" y="2926376"/>
            <a:ext cx="4097763" cy="380458"/>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marL="285750" indent="-285750" algn="l">
              <a:buFont typeface="Arial" panose="020B0604020202020204" pitchFamily="34" charset="0"/>
              <a:buChar char="•"/>
            </a:pPr>
            <a:r>
              <a:rPr lang="en-GB" sz="1600" b="0" dirty="0" smtClean="0"/>
              <a:t>In reality only 6 SKU in general terms. </a:t>
            </a:r>
            <a:endParaRPr lang="en-GB" sz="1600" b="0" dirty="0"/>
          </a:p>
          <a:p>
            <a:pPr marL="285750" indent="-285750" algn="l">
              <a:buFont typeface="Arial" panose="020B0604020202020204" pitchFamily="34" charset="0"/>
              <a:buChar char="•"/>
            </a:pPr>
            <a:endParaRPr lang="en-GB" sz="1400" b="0" dirty="0" smtClean="0"/>
          </a:p>
        </p:txBody>
      </p:sp>
      <p:sp>
        <p:nvSpPr>
          <p:cNvPr id="9" name="Title 1"/>
          <p:cNvSpPr txBox="1">
            <a:spLocks/>
          </p:cNvSpPr>
          <p:nvPr/>
        </p:nvSpPr>
        <p:spPr>
          <a:xfrm>
            <a:off x="488388" y="929631"/>
            <a:ext cx="7900035" cy="435562"/>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marL="285750" indent="-285750" algn="l">
              <a:buFont typeface="Arial" panose="020B0604020202020204" pitchFamily="34" charset="0"/>
              <a:buChar char="•"/>
            </a:pPr>
            <a:r>
              <a:rPr lang="en-GB" sz="1600" b="0" dirty="0" smtClean="0"/>
              <a:t>Propose and discuss requirements for the addition to or creation of a specification detailing the interface between </a:t>
            </a:r>
            <a:r>
              <a:rPr lang="en-GB" sz="1600" b="0" dirty="0" err="1" smtClean="0"/>
              <a:t>Busbar</a:t>
            </a:r>
            <a:r>
              <a:rPr lang="en-GB" sz="1600" b="0" dirty="0" smtClean="0"/>
              <a:t> and Enclosure to standardise across the market place enabling a common approach from all suppliers and ease of adoption.</a:t>
            </a:r>
          </a:p>
          <a:p>
            <a:pPr algn="l"/>
            <a:endParaRPr lang="en-GB" sz="1400" b="0" dirty="0" smtClean="0"/>
          </a:p>
        </p:txBody>
      </p:sp>
    </p:spTree>
    <p:extLst>
      <p:ext uri="{BB962C8B-B14F-4D97-AF65-F5344CB8AC3E}">
        <p14:creationId xmlns:p14="http://schemas.microsoft.com/office/powerpoint/2010/main" val="4294269245"/>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Fußzeilenplatzhalter 2"/>
          <p:cNvSpPr txBox="1">
            <a:spLocks/>
          </p:cNvSpPr>
          <p:nvPr/>
        </p:nvSpPr>
        <p:spPr bwMode="auto">
          <a:xfrm>
            <a:off x="0" y="64928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0" fontAlgn="base" hangingPunct="0">
              <a:spcBef>
                <a:spcPct val="0"/>
              </a:spcBef>
              <a:spcAft>
                <a:spcPct val="0"/>
              </a:spcAft>
            </a:pPr>
            <a:r>
              <a:rPr lang="en-GB" altLang="en-US" sz="900" dirty="0" err="1">
                <a:solidFill>
                  <a:srgbClr val="000000"/>
                </a:solidFill>
              </a:rPr>
              <a:t>Rittal</a:t>
            </a:r>
            <a:r>
              <a:rPr lang="en-GB" altLang="en-US" sz="900" dirty="0">
                <a:solidFill>
                  <a:srgbClr val="000000"/>
                </a:solidFill>
              </a:rPr>
              <a:t> / </a:t>
            </a:r>
            <a:r>
              <a:rPr lang="en-GB" altLang="en-US" sz="900" dirty="0" err="1" smtClean="0">
                <a:solidFill>
                  <a:srgbClr val="000000"/>
                </a:solidFill>
              </a:rPr>
              <a:t>D.Winsor</a:t>
            </a:r>
            <a:r>
              <a:rPr lang="en-GB" altLang="en-US" sz="900" dirty="0" smtClean="0">
                <a:solidFill>
                  <a:srgbClr val="000000"/>
                </a:solidFill>
              </a:rPr>
              <a:t> /Sept 2017</a:t>
            </a:r>
          </a:p>
          <a:p>
            <a:pPr algn="ctr" eaLnBrk="0" fontAlgn="base" hangingPunct="0">
              <a:spcBef>
                <a:spcPct val="0"/>
              </a:spcBef>
              <a:spcAft>
                <a:spcPct val="0"/>
              </a:spcAft>
            </a:pPr>
            <a:endParaRPr lang="en-US" altLang="en-US" sz="900" dirty="0">
              <a:solidFill>
                <a:srgbClr val="000000"/>
              </a:solidFill>
            </a:endParaRPr>
          </a:p>
        </p:txBody>
      </p:sp>
      <p:sp>
        <p:nvSpPr>
          <p:cNvPr id="2" name="Title 1"/>
          <p:cNvSpPr>
            <a:spLocks noGrp="1"/>
          </p:cNvSpPr>
          <p:nvPr>
            <p:ph type="title"/>
          </p:nvPr>
        </p:nvSpPr>
        <p:spPr>
          <a:xfrm>
            <a:off x="178610" y="332656"/>
            <a:ext cx="6629400" cy="457200"/>
          </a:xfrm>
        </p:spPr>
        <p:txBody>
          <a:bodyPr/>
          <a:lstStyle/>
          <a:p>
            <a:pPr algn="l"/>
            <a:r>
              <a:rPr lang="en-GB" dirty="0" smtClean="0"/>
              <a:t>OCP Specification</a:t>
            </a:r>
            <a:br>
              <a:rPr lang="en-GB" dirty="0" smtClean="0"/>
            </a:br>
            <a:r>
              <a:rPr lang="en-GB" sz="1800" dirty="0" smtClean="0"/>
              <a:t>SKU variants</a:t>
            </a:r>
            <a:r>
              <a:rPr lang="en-GB" dirty="0" smtClean="0"/>
              <a:t/>
            </a:r>
            <a:br>
              <a:rPr lang="en-GB" dirty="0" smtClean="0"/>
            </a:br>
            <a:r>
              <a:rPr lang="en-GB" dirty="0"/>
              <a:t/>
            </a:r>
            <a:br>
              <a:rPr lang="en-GB" dirty="0"/>
            </a:br>
            <a:endParaRPr lang="en-GB" dirty="0"/>
          </a:p>
        </p:txBody>
      </p:sp>
      <p:sp>
        <p:nvSpPr>
          <p:cNvPr id="10" name="Title 1"/>
          <p:cNvSpPr txBox="1">
            <a:spLocks/>
          </p:cNvSpPr>
          <p:nvPr/>
        </p:nvSpPr>
        <p:spPr>
          <a:xfrm>
            <a:off x="4226800" y="1797336"/>
            <a:ext cx="1590351" cy="271232"/>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1OU Power Shelf</a:t>
            </a:r>
          </a:p>
          <a:p>
            <a:pPr marL="285750" indent="-285750" algn="l">
              <a:buFont typeface="Arial" panose="020B0604020202020204" pitchFamily="34" charset="0"/>
              <a:buChar char="•"/>
            </a:pPr>
            <a:endParaRPr lang="en-GB" sz="1600" b="0" dirty="0"/>
          </a:p>
          <a:p>
            <a:pPr marL="285750" indent="-285750" algn="l">
              <a:buFont typeface="Arial" panose="020B0604020202020204" pitchFamily="34" charset="0"/>
              <a:buChar char="•"/>
            </a:pPr>
            <a:endParaRPr lang="en-GB" sz="1600" b="0" dirty="0" smtClean="0"/>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6903" y="2699672"/>
            <a:ext cx="959613" cy="1357452"/>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02736" y="1797336"/>
            <a:ext cx="265486" cy="265486"/>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3943" y="1852528"/>
            <a:ext cx="647136" cy="28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r="19151"/>
          <a:stretch/>
        </p:blipFill>
        <p:spPr>
          <a:xfrm>
            <a:off x="2226904" y="1259512"/>
            <a:ext cx="775832" cy="1357452"/>
          </a:xfrm>
          <a:prstGeom prst="rect">
            <a:avLst/>
          </a:prstGeom>
        </p:spPr>
      </p:pic>
      <p:pic>
        <p:nvPicPr>
          <p:cNvPr id="29"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342" b="93789" l="14912" r="95614">
                        <a14:foregroundMark x1="78070" y1="55280" x2="78070" y2="55280"/>
                        <a14:foregroundMark x1="96491" y1="57143" x2="96491" y2="57143"/>
                      </a14:backgroundRemoval>
                    </a14:imgEffect>
                  </a14:imgLayer>
                </a14:imgProps>
              </a:ext>
              <a:ext uri="{28A0092B-C50C-407E-A947-70E740481C1C}">
                <a14:useLocalDpi xmlns:a14="http://schemas.microsoft.com/office/drawing/2010/main" val="0"/>
              </a:ext>
            </a:extLst>
          </a:blip>
          <a:srcRect l="7347" t="44084"/>
          <a:stretch/>
        </p:blipFill>
        <p:spPr bwMode="auto">
          <a:xfrm>
            <a:off x="3110841" y="3173621"/>
            <a:ext cx="1209638" cy="88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itle 1"/>
          <p:cNvSpPr txBox="1">
            <a:spLocks/>
          </p:cNvSpPr>
          <p:nvPr/>
        </p:nvSpPr>
        <p:spPr>
          <a:xfrm>
            <a:off x="4320479" y="3212976"/>
            <a:ext cx="1584176" cy="271232"/>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3OU Power Shelf</a:t>
            </a:r>
          </a:p>
          <a:p>
            <a:pPr marL="285750" indent="-285750" algn="l">
              <a:buFont typeface="Arial" panose="020B0604020202020204" pitchFamily="34" charset="0"/>
              <a:buChar char="•"/>
            </a:pPr>
            <a:endParaRPr lang="en-GB" sz="1600" b="0" dirty="0"/>
          </a:p>
          <a:p>
            <a:pPr marL="285750" indent="-285750" algn="l">
              <a:buFont typeface="Arial" panose="020B0604020202020204" pitchFamily="34" charset="0"/>
              <a:buChar char="•"/>
            </a:pPr>
            <a:endParaRPr lang="en-GB" sz="1600" b="0" dirty="0" smtClean="0"/>
          </a:p>
        </p:txBody>
      </p:sp>
      <p:sp>
        <p:nvSpPr>
          <p:cNvPr id="32" name="Title 1"/>
          <p:cNvSpPr txBox="1">
            <a:spLocks/>
          </p:cNvSpPr>
          <p:nvPr/>
        </p:nvSpPr>
        <p:spPr>
          <a:xfrm>
            <a:off x="539552" y="1598822"/>
            <a:ext cx="1793075" cy="744846"/>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12V/48V </a:t>
            </a:r>
          </a:p>
          <a:p>
            <a:pPr algn="l"/>
            <a:r>
              <a:rPr lang="en-GB" sz="1600" b="0" dirty="0" smtClean="0"/>
              <a:t>Deep/Shallow</a:t>
            </a:r>
          </a:p>
          <a:p>
            <a:pPr algn="l"/>
            <a:r>
              <a:rPr lang="en-GB" sz="1600" b="0" dirty="0" smtClean="0"/>
              <a:t>Hi/Low power</a:t>
            </a:r>
          </a:p>
          <a:p>
            <a:pPr marL="285750" indent="-285750" algn="l">
              <a:buFont typeface="Arial" panose="020B0604020202020204" pitchFamily="34" charset="0"/>
              <a:buChar char="•"/>
            </a:pPr>
            <a:endParaRPr lang="en-GB" sz="1600" b="0" dirty="0"/>
          </a:p>
          <a:p>
            <a:pPr marL="285750" indent="-285750" algn="l">
              <a:buFont typeface="Arial" panose="020B0604020202020204" pitchFamily="34" charset="0"/>
              <a:buChar char="•"/>
            </a:pPr>
            <a:endParaRPr lang="en-GB" sz="1600" b="0" dirty="0" smtClean="0"/>
          </a:p>
        </p:txBody>
      </p:sp>
      <p:sp>
        <p:nvSpPr>
          <p:cNvPr id="33" name="Title 1"/>
          <p:cNvSpPr txBox="1">
            <a:spLocks/>
          </p:cNvSpPr>
          <p:nvPr/>
        </p:nvSpPr>
        <p:spPr>
          <a:xfrm>
            <a:off x="662601" y="3005975"/>
            <a:ext cx="1638893" cy="744846"/>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12V/48V </a:t>
            </a:r>
          </a:p>
          <a:p>
            <a:pPr algn="l"/>
            <a:r>
              <a:rPr lang="en-GB" sz="1600" b="0" dirty="0" smtClean="0"/>
              <a:t>Deep/Shallow</a:t>
            </a:r>
          </a:p>
          <a:p>
            <a:pPr algn="l"/>
            <a:r>
              <a:rPr lang="en-GB" sz="1600" b="0" dirty="0" smtClean="0"/>
              <a:t>Hi/Low power</a:t>
            </a:r>
          </a:p>
          <a:p>
            <a:pPr marL="285750" indent="-285750" algn="l">
              <a:buFont typeface="Arial" panose="020B0604020202020204" pitchFamily="34" charset="0"/>
              <a:buChar char="•"/>
            </a:pPr>
            <a:endParaRPr lang="en-GB" sz="1600" b="0" dirty="0"/>
          </a:p>
          <a:p>
            <a:pPr marL="285750" indent="-285750" algn="l">
              <a:buFont typeface="Arial" panose="020B0604020202020204" pitchFamily="34" charset="0"/>
              <a:buChar char="•"/>
            </a:pPr>
            <a:endParaRPr lang="en-GB" sz="1600" b="0" dirty="0" smtClean="0"/>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02736" y="3245655"/>
            <a:ext cx="265486" cy="265486"/>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38556" y="1798015"/>
            <a:ext cx="265486" cy="265486"/>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38556" y="3246334"/>
            <a:ext cx="265486" cy="265486"/>
          </a:xfrm>
          <a:prstGeom prst="rect">
            <a:avLst/>
          </a:prstGeom>
        </p:spPr>
      </p:pic>
      <p:sp>
        <p:nvSpPr>
          <p:cNvPr id="37" name="Title 1"/>
          <p:cNvSpPr txBox="1">
            <a:spLocks/>
          </p:cNvSpPr>
          <p:nvPr/>
        </p:nvSpPr>
        <p:spPr>
          <a:xfrm>
            <a:off x="6077993" y="1791590"/>
            <a:ext cx="1590351" cy="271232"/>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42 </a:t>
            </a:r>
            <a:r>
              <a:rPr lang="en-GB" sz="1600" b="0" dirty="0"/>
              <a:t>L</a:t>
            </a:r>
            <a:r>
              <a:rPr lang="en-GB" sz="1600" b="0" dirty="0" smtClean="0"/>
              <a:t>ocations</a:t>
            </a:r>
          </a:p>
          <a:p>
            <a:pPr marL="285750" indent="-285750" algn="l">
              <a:buFont typeface="Arial" panose="020B0604020202020204" pitchFamily="34" charset="0"/>
              <a:buChar char="•"/>
            </a:pPr>
            <a:endParaRPr lang="en-GB" sz="1600" b="0" dirty="0"/>
          </a:p>
          <a:p>
            <a:pPr marL="285750" indent="-285750" algn="l">
              <a:buFont typeface="Arial" panose="020B0604020202020204" pitchFamily="34" charset="0"/>
              <a:buChar char="•"/>
            </a:pPr>
            <a:endParaRPr lang="en-GB" sz="1600" b="0" dirty="0" smtClean="0"/>
          </a:p>
        </p:txBody>
      </p:sp>
      <p:sp>
        <p:nvSpPr>
          <p:cNvPr id="38" name="Title 1"/>
          <p:cNvSpPr txBox="1">
            <a:spLocks/>
          </p:cNvSpPr>
          <p:nvPr/>
        </p:nvSpPr>
        <p:spPr>
          <a:xfrm>
            <a:off x="6084168" y="3212976"/>
            <a:ext cx="1584176" cy="271232"/>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14 Locations</a:t>
            </a:r>
          </a:p>
          <a:p>
            <a:pPr marL="285750" indent="-285750" algn="l">
              <a:buFont typeface="Arial" panose="020B0604020202020204" pitchFamily="34" charset="0"/>
              <a:buChar char="•"/>
            </a:pPr>
            <a:endParaRPr lang="en-GB" sz="1600" b="0" dirty="0"/>
          </a:p>
          <a:p>
            <a:pPr marL="285750" indent="-285750" algn="l">
              <a:buFont typeface="Arial" panose="020B0604020202020204" pitchFamily="34" charset="0"/>
              <a:buChar char="•"/>
            </a:pPr>
            <a:endParaRPr lang="en-GB" sz="1600" b="0" dirty="0" smtClean="0"/>
          </a:p>
        </p:txBody>
      </p:sp>
      <p:sp>
        <p:nvSpPr>
          <p:cNvPr id="39" name="Title 1"/>
          <p:cNvSpPr txBox="1">
            <a:spLocks/>
          </p:cNvSpPr>
          <p:nvPr/>
        </p:nvSpPr>
        <p:spPr>
          <a:xfrm>
            <a:off x="3043044" y="4539480"/>
            <a:ext cx="3764965" cy="905744"/>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2000" i="1" dirty="0" smtClean="0"/>
              <a:t>12V potential 112 variants</a:t>
            </a:r>
          </a:p>
          <a:p>
            <a:pPr algn="l"/>
            <a:endParaRPr lang="en-GB" sz="2000" i="1" dirty="0" smtClean="0"/>
          </a:p>
          <a:p>
            <a:pPr algn="l"/>
            <a:r>
              <a:rPr lang="en-GB" sz="2000" i="1" dirty="0" smtClean="0"/>
              <a:t>48V potential 224 variants</a:t>
            </a:r>
          </a:p>
          <a:p>
            <a:pPr marL="285750" indent="-285750" algn="l">
              <a:buFont typeface="Arial" panose="020B0604020202020204" pitchFamily="34" charset="0"/>
              <a:buChar char="•"/>
            </a:pPr>
            <a:endParaRPr lang="en-GB" sz="2000" b="0" dirty="0"/>
          </a:p>
          <a:p>
            <a:pPr marL="285750" indent="-285750" algn="l">
              <a:buFont typeface="Arial" panose="020B0604020202020204" pitchFamily="34" charset="0"/>
              <a:buChar char="•"/>
            </a:pPr>
            <a:endParaRPr lang="en-GB" sz="2000" b="0" dirty="0" smtClean="0"/>
          </a:p>
        </p:txBody>
      </p:sp>
    </p:spTree>
    <p:extLst>
      <p:ext uri="{BB962C8B-B14F-4D97-AF65-F5344CB8AC3E}">
        <p14:creationId xmlns:p14="http://schemas.microsoft.com/office/powerpoint/2010/main" val="2111588283"/>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Fußzeilenplatzhalter 2"/>
          <p:cNvSpPr txBox="1">
            <a:spLocks/>
          </p:cNvSpPr>
          <p:nvPr/>
        </p:nvSpPr>
        <p:spPr bwMode="auto">
          <a:xfrm>
            <a:off x="0" y="64928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0" fontAlgn="base" hangingPunct="0">
              <a:spcBef>
                <a:spcPct val="0"/>
              </a:spcBef>
              <a:spcAft>
                <a:spcPct val="0"/>
              </a:spcAft>
            </a:pPr>
            <a:r>
              <a:rPr lang="en-GB" altLang="en-US" sz="900" dirty="0" err="1">
                <a:solidFill>
                  <a:srgbClr val="000000"/>
                </a:solidFill>
              </a:rPr>
              <a:t>Rittal</a:t>
            </a:r>
            <a:r>
              <a:rPr lang="en-GB" altLang="en-US" sz="900" dirty="0">
                <a:solidFill>
                  <a:srgbClr val="000000"/>
                </a:solidFill>
              </a:rPr>
              <a:t> / </a:t>
            </a:r>
            <a:r>
              <a:rPr lang="en-GB" altLang="en-US" sz="900" dirty="0" err="1" smtClean="0">
                <a:solidFill>
                  <a:srgbClr val="000000"/>
                </a:solidFill>
              </a:rPr>
              <a:t>D.Winsor</a:t>
            </a:r>
            <a:r>
              <a:rPr lang="en-GB" altLang="en-US" sz="900" dirty="0" smtClean="0">
                <a:solidFill>
                  <a:srgbClr val="000000"/>
                </a:solidFill>
              </a:rPr>
              <a:t> /Sept 2017</a:t>
            </a:r>
          </a:p>
          <a:p>
            <a:pPr algn="ctr" eaLnBrk="0" fontAlgn="base" hangingPunct="0">
              <a:spcBef>
                <a:spcPct val="0"/>
              </a:spcBef>
              <a:spcAft>
                <a:spcPct val="0"/>
              </a:spcAft>
            </a:pPr>
            <a:endParaRPr lang="en-US" altLang="en-US" sz="900" dirty="0">
              <a:solidFill>
                <a:srgbClr val="000000"/>
              </a:solidFill>
            </a:endParaRPr>
          </a:p>
        </p:txBody>
      </p:sp>
      <p:sp>
        <p:nvSpPr>
          <p:cNvPr id="2" name="Title 1"/>
          <p:cNvSpPr>
            <a:spLocks noGrp="1"/>
          </p:cNvSpPr>
          <p:nvPr>
            <p:ph type="title"/>
          </p:nvPr>
        </p:nvSpPr>
        <p:spPr>
          <a:xfrm>
            <a:off x="178610" y="332656"/>
            <a:ext cx="6629400" cy="457200"/>
          </a:xfrm>
        </p:spPr>
        <p:txBody>
          <a:bodyPr/>
          <a:lstStyle/>
          <a:p>
            <a:pPr algn="l"/>
            <a:r>
              <a:rPr lang="en-GB" dirty="0" smtClean="0"/>
              <a:t>OCP Specification</a:t>
            </a:r>
            <a:br>
              <a:rPr lang="en-GB" dirty="0" smtClean="0"/>
            </a:br>
            <a:r>
              <a:rPr lang="en-GB" sz="1800" dirty="0" err="1" smtClean="0"/>
              <a:t>Busbar</a:t>
            </a:r>
            <a:r>
              <a:rPr lang="en-GB" sz="1800" dirty="0" smtClean="0"/>
              <a:t> Interface</a:t>
            </a:r>
            <a:r>
              <a:rPr lang="en-GB" dirty="0" smtClean="0"/>
              <a:t/>
            </a:r>
            <a:br>
              <a:rPr lang="en-GB" dirty="0" smtClean="0"/>
            </a:br>
            <a:r>
              <a:rPr lang="en-GB" dirty="0"/>
              <a:t/>
            </a:r>
            <a:br>
              <a:rPr lang="en-GB" dirty="0"/>
            </a:br>
            <a:endParaRPr lang="en-GB" dirty="0"/>
          </a:p>
        </p:txBody>
      </p:sp>
      <p:sp>
        <p:nvSpPr>
          <p:cNvPr id="19" name="Title 1"/>
          <p:cNvSpPr txBox="1">
            <a:spLocks/>
          </p:cNvSpPr>
          <p:nvPr/>
        </p:nvSpPr>
        <p:spPr>
          <a:xfrm>
            <a:off x="622137" y="1153755"/>
            <a:ext cx="5606047" cy="673113"/>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Future discussions to be had on Power shelf locations/size/ interface method to help reduce variants in manufacture to enable </a:t>
            </a:r>
            <a:r>
              <a:rPr lang="en-GB" sz="1600" b="0" dirty="0" err="1" smtClean="0"/>
              <a:t>busbar</a:t>
            </a:r>
            <a:r>
              <a:rPr lang="en-GB" sz="1600" b="0" dirty="0" smtClean="0"/>
              <a:t> to cope with variability of customers </a:t>
            </a:r>
            <a:r>
              <a:rPr lang="en-GB" sz="1600" b="0" dirty="0" err="1" smtClean="0"/>
              <a:t>configs</a:t>
            </a:r>
            <a:r>
              <a:rPr lang="en-GB" sz="1600" b="0" dirty="0" smtClean="0"/>
              <a:t>.</a:t>
            </a:r>
          </a:p>
          <a:p>
            <a:pPr marL="285750" indent="-285750" algn="l">
              <a:buFont typeface="Arial" panose="020B0604020202020204" pitchFamily="34" charset="0"/>
              <a:buChar char="•"/>
            </a:pPr>
            <a:endParaRPr lang="en-GB" sz="1200" b="0" dirty="0"/>
          </a:p>
          <a:p>
            <a:pPr marL="285750" indent="-285750" algn="l">
              <a:buFont typeface="Arial" panose="020B0604020202020204" pitchFamily="34" charset="0"/>
              <a:buChar char="•"/>
            </a:pPr>
            <a:endParaRPr lang="en-GB" sz="1200" b="0" dirty="0" smtClean="0"/>
          </a:p>
        </p:txBody>
      </p:sp>
      <p:sp>
        <p:nvSpPr>
          <p:cNvPr id="20" name="Title 1"/>
          <p:cNvSpPr txBox="1">
            <a:spLocks/>
          </p:cNvSpPr>
          <p:nvPr/>
        </p:nvSpPr>
        <p:spPr>
          <a:xfrm>
            <a:off x="611560" y="1983442"/>
            <a:ext cx="7560840" cy="379715"/>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err="1" smtClean="0"/>
              <a:t>Busbar</a:t>
            </a:r>
            <a:r>
              <a:rPr lang="en-GB" sz="1600" b="0" dirty="0" smtClean="0"/>
              <a:t> has potential to become independent to the rack specification.</a:t>
            </a:r>
          </a:p>
          <a:p>
            <a:pPr marL="285750" indent="-285750" algn="l">
              <a:buFont typeface="Arial" panose="020B0604020202020204" pitchFamily="34" charset="0"/>
              <a:buChar char="•"/>
            </a:pPr>
            <a:endParaRPr lang="en-GB" sz="1200" b="0" dirty="0"/>
          </a:p>
          <a:p>
            <a:pPr marL="285750" indent="-285750" algn="l">
              <a:buFont typeface="Arial" panose="020B0604020202020204" pitchFamily="34" charset="0"/>
              <a:buChar char="•"/>
            </a:pPr>
            <a:endParaRPr lang="en-GB" sz="1200" b="0" dirty="0" smtClean="0"/>
          </a:p>
        </p:txBody>
      </p:sp>
      <p:sp>
        <p:nvSpPr>
          <p:cNvPr id="21" name="Title 1"/>
          <p:cNvSpPr txBox="1">
            <a:spLocks/>
          </p:cNvSpPr>
          <p:nvPr/>
        </p:nvSpPr>
        <p:spPr>
          <a:xfrm>
            <a:off x="575316" y="2388422"/>
            <a:ext cx="7560840" cy="817238"/>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Ensuring the </a:t>
            </a:r>
            <a:r>
              <a:rPr lang="en-GB" sz="1600" b="0" dirty="0" err="1" smtClean="0"/>
              <a:t>Busbar</a:t>
            </a:r>
            <a:r>
              <a:rPr lang="en-GB" sz="1600" b="0" dirty="0" smtClean="0"/>
              <a:t> to Rack interface is common across manufacturers platforms is the first step to ensuring interchangeability of hardware to help reduce variants through manufacture and offer controlled variability to the marketplace.</a:t>
            </a:r>
          </a:p>
          <a:p>
            <a:pPr marL="285750" indent="-285750" algn="l">
              <a:buFont typeface="Arial" panose="020B0604020202020204" pitchFamily="34" charset="0"/>
              <a:buChar char="•"/>
            </a:pPr>
            <a:endParaRPr lang="en-GB" sz="1200" b="0" dirty="0"/>
          </a:p>
          <a:p>
            <a:pPr marL="285750" indent="-285750" algn="l">
              <a:buFont typeface="Arial" panose="020B0604020202020204" pitchFamily="34" charset="0"/>
              <a:buChar char="•"/>
            </a:pPr>
            <a:endParaRPr lang="en-GB" sz="1200" b="0" dirty="0" smtClean="0"/>
          </a:p>
        </p:txBody>
      </p:sp>
      <p:pic>
        <p:nvPicPr>
          <p:cNvPr id="3" name="Picture 2"/>
          <p:cNvPicPr>
            <a:picLocks noChangeAspect="1"/>
          </p:cNvPicPr>
          <p:nvPr/>
        </p:nvPicPr>
        <p:blipFill rotWithShape="1">
          <a:blip r:embed="rId2"/>
          <a:srcRect l="12828" t="7495" r="17797" b="13415"/>
          <a:stretch/>
        </p:blipFill>
        <p:spPr>
          <a:xfrm>
            <a:off x="622137" y="3614146"/>
            <a:ext cx="2304256" cy="1906970"/>
          </a:xfrm>
          <a:prstGeom prst="rect">
            <a:avLst/>
          </a:prstGeom>
        </p:spPr>
      </p:pic>
      <p:pic>
        <p:nvPicPr>
          <p:cNvPr id="4" name="Picture 3"/>
          <p:cNvPicPr>
            <a:picLocks noChangeAspect="1"/>
          </p:cNvPicPr>
          <p:nvPr/>
        </p:nvPicPr>
        <p:blipFill rotWithShape="1">
          <a:blip r:embed="rId3"/>
          <a:srcRect l="11004" t="8773" r="17541" b="13565"/>
          <a:stretch/>
        </p:blipFill>
        <p:spPr>
          <a:xfrm>
            <a:off x="3340401" y="3619871"/>
            <a:ext cx="2232248" cy="1872208"/>
          </a:xfrm>
          <a:prstGeom prst="rect">
            <a:avLst/>
          </a:prstGeom>
        </p:spPr>
      </p:pic>
      <p:pic>
        <p:nvPicPr>
          <p:cNvPr id="5" name="Picture 4"/>
          <p:cNvPicPr>
            <a:picLocks noChangeAspect="1"/>
          </p:cNvPicPr>
          <p:nvPr/>
        </p:nvPicPr>
        <p:blipFill rotWithShape="1">
          <a:blip r:embed="rId4"/>
          <a:srcRect l="14280" t="12835" r="19274" b="12448"/>
          <a:stretch/>
        </p:blipFill>
        <p:spPr>
          <a:xfrm>
            <a:off x="5940152" y="3614146"/>
            <a:ext cx="2196004" cy="1895983"/>
          </a:xfrm>
          <a:prstGeom prst="rect">
            <a:avLst/>
          </a:prstGeom>
        </p:spPr>
      </p:pic>
      <p:sp>
        <p:nvSpPr>
          <p:cNvPr id="6" name="Rectangle 5"/>
          <p:cNvSpPr/>
          <p:nvPr/>
        </p:nvSpPr>
        <p:spPr>
          <a:xfrm>
            <a:off x="611560" y="3599173"/>
            <a:ext cx="1345240" cy="307777"/>
          </a:xfrm>
          <a:prstGeom prst="rect">
            <a:avLst/>
          </a:prstGeom>
          <a:noFill/>
        </p:spPr>
        <p:txBody>
          <a:bodyPr wrap="none" lIns="91440" tIns="45720" rIns="91440" bIns="45720">
            <a:spAutoFit/>
          </a:bodyPr>
          <a:lstStyle/>
          <a:p>
            <a:pPr algn="ctr"/>
            <a:r>
              <a:rPr lang="en-US" sz="1400" b="1" cap="none" spc="50" dirty="0" smtClean="0">
                <a:ln w="0"/>
                <a:solidFill>
                  <a:schemeClr val="bg2"/>
                </a:solidFill>
                <a:effectLst>
                  <a:innerShdw blurRad="63500" dist="50800" dir="13500000">
                    <a:srgbClr val="000000">
                      <a:alpha val="50000"/>
                    </a:srgbClr>
                  </a:innerShdw>
                </a:effectLst>
              </a:rPr>
              <a:t>48VDC/36kW</a:t>
            </a:r>
            <a:endParaRPr lang="en-US" sz="1400" b="1" cap="none" spc="50" dirty="0">
              <a:ln w="0"/>
              <a:solidFill>
                <a:schemeClr val="bg2"/>
              </a:solidFill>
              <a:effectLst>
                <a:innerShdw blurRad="63500" dist="50800" dir="13500000">
                  <a:srgbClr val="000000">
                    <a:alpha val="50000"/>
                  </a:srgbClr>
                </a:innerShdw>
              </a:effectLst>
            </a:endParaRPr>
          </a:p>
        </p:txBody>
      </p:sp>
      <p:sp>
        <p:nvSpPr>
          <p:cNvPr id="26" name="Rectangle 25"/>
          <p:cNvSpPr/>
          <p:nvPr/>
        </p:nvSpPr>
        <p:spPr>
          <a:xfrm>
            <a:off x="3293896" y="3599173"/>
            <a:ext cx="1345241" cy="307777"/>
          </a:xfrm>
          <a:prstGeom prst="rect">
            <a:avLst/>
          </a:prstGeom>
          <a:noFill/>
        </p:spPr>
        <p:txBody>
          <a:bodyPr wrap="none" lIns="91440" tIns="45720" rIns="91440" bIns="45720">
            <a:spAutoFit/>
          </a:bodyPr>
          <a:lstStyle/>
          <a:p>
            <a:pPr algn="ctr"/>
            <a:r>
              <a:rPr lang="en-US" sz="1400" b="1" cap="none" spc="50" dirty="0" smtClean="0">
                <a:ln w="0"/>
                <a:solidFill>
                  <a:schemeClr val="bg2"/>
                </a:solidFill>
                <a:effectLst>
                  <a:innerShdw blurRad="63500" dist="50800" dir="13500000">
                    <a:srgbClr val="000000">
                      <a:alpha val="50000"/>
                    </a:srgbClr>
                  </a:innerShdw>
                </a:effectLst>
              </a:rPr>
              <a:t>48VDC/15kW</a:t>
            </a:r>
            <a:endParaRPr lang="en-US" sz="1400" b="1" cap="none" spc="50" dirty="0">
              <a:ln w="0"/>
              <a:solidFill>
                <a:schemeClr val="bg2"/>
              </a:solidFill>
              <a:effectLst>
                <a:innerShdw blurRad="63500" dist="50800" dir="13500000">
                  <a:srgbClr val="000000">
                    <a:alpha val="50000"/>
                  </a:srgbClr>
                </a:innerShdw>
              </a:effectLst>
            </a:endParaRPr>
          </a:p>
        </p:txBody>
      </p:sp>
      <p:sp>
        <p:nvSpPr>
          <p:cNvPr id="27" name="Rectangle 26"/>
          <p:cNvSpPr/>
          <p:nvPr/>
        </p:nvSpPr>
        <p:spPr>
          <a:xfrm>
            <a:off x="5932906" y="3599172"/>
            <a:ext cx="1507144" cy="307777"/>
          </a:xfrm>
          <a:prstGeom prst="rect">
            <a:avLst/>
          </a:prstGeom>
          <a:noFill/>
        </p:spPr>
        <p:txBody>
          <a:bodyPr wrap="non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12</a:t>
            </a:r>
            <a:r>
              <a:rPr lang="en-US" sz="1400" b="1" cap="none" spc="50" dirty="0" smtClean="0">
                <a:ln w="0"/>
                <a:solidFill>
                  <a:schemeClr val="bg2"/>
                </a:solidFill>
                <a:effectLst>
                  <a:innerShdw blurRad="63500" dist="50800" dir="13500000">
                    <a:srgbClr val="000000">
                      <a:alpha val="50000"/>
                    </a:srgbClr>
                  </a:innerShdw>
                </a:effectLst>
              </a:rPr>
              <a:t>VDC/13.2kW</a:t>
            </a:r>
            <a:endParaRPr lang="en-US" sz="1400" b="1" cap="none" spc="50" dirty="0">
              <a:ln w="0"/>
              <a:solidFill>
                <a:schemeClr val="bg2"/>
              </a:solidFill>
              <a:effectLst>
                <a:innerShdw blurRad="63500" dist="50800" dir="13500000">
                  <a:srgbClr val="000000">
                    <a:alpha val="50000"/>
                  </a:srgbClr>
                </a:innerShdw>
              </a:effectLst>
            </a:endParaRPr>
          </a:p>
        </p:txBody>
      </p:sp>
      <p:sp>
        <p:nvSpPr>
          <p:cNvPr id="28" name="Title 1"/>
          <p:cNvSpPr txBox="1">
            <a:spLocks/>
          </p:cNvSpPr>
          <p:nvPr/>
        </p:nvSpPr>
        <p:spPr>
          <a:xfrm>
            <a:off x="2811227" y="5677690"/>
            <a:ext cx="2774598" cy="45720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800" dirty="0" err="1" smtClean="0"/>
              <a:t>Busbar</a:t>
            </a:r>
            <a:r>
              <a:rPr lang="en-GB" sz="1800" dirty="0" smtClean="0"/>
              <a:t> current options</a:t>
            </a:r>
            <a:r>
              <a:rPr lang="en-GB" dirty="0" smtClean="0"/>
              <a:t/>
            </a:r>
            <a:br>
              <a:rPr lang="en-GB" dirty="0" smtClean="0"/>
            </a:br>
            <a:endParaRPr lang="en-GB" dirty="0"/>
          </a:p>
        </p:txBody>
      </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5878866" y="82668"/>
            <a:ext cx="3122367" cy="1891653"/>
          </a:xfrm>
          <a:prstGeom prst="rect">
            <a:avLst/>
          </a:prstGeom>
        </p:spPr>
      </p:pic>
    </p:spTree>
    <p:extLst>
      <p:ext uri="{BB962C8B-B14F-4D97-AF65-F5344CB8AC3E}">
        <p14:creationId xmlns:p14="http://schemas.microsoft.com/office/powerpoint/2010/main" val="1150974721"/>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0-#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0-#ppt_w/2"/>
                                          </p:val>
                                        </p:tav>
                                        <p:tav tm="100000">
                                          <p:val>
                                            <p:strVal val="#ppt_x"/>
                                          </p:val>
                                        </p:tav>
                                      </p:tavLst>
                                    </p:anim>
                                    <p:anim calcmode="lin" valueType="num">
                                      <p:cBhvr additive="base">
                                        <p:cTn id="44" dur="500" fill="hold"/>
                                        <p:tgtEl>
                                          <p:spTgt spid="3"/>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6"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8610" y="332656"/>
            <a:ext cx="6629400" cy="45720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dirty="0" smtClean="0"/>
              <a:t>OCP Specification</a:t>
            </a:r>
            <a:br>
              <a:rPr lang="en-GB" dirty="0" smtClean="0"/>
            </a:br>
            <a:r>
              <a:rPr lang="en-GB" sz="1800" dirty="0" err="1" smtClean="0"/>
              <a:t>Busbar</a:t>
            </a:r>
            <a:r>
              <a:rPr lang="en-GB" sz="1800" dirty="0" smtClean="0"/>
              <a:t> interchangeability</a:t>
            </a:r>
            <a:r>
              <a:rPr lang="en-GB" dirty="0" smtClean="0"/>
              <a:t/>
            </a:r>
            <a:br>
              <a:rPr lang="en-GB" dirty="0" smtClean="0"/>
            </a:br>
            <a:r>
              <a:rPr lang="en-GB" dirty="0" smtClean="0"/>
              <a:t/>
            </a:r>
            <a:br>
              <a:rPr lang="en-GB" dirty="0" smtClean="0"/>
            </a:br>
            <a:endParaRPr lang="en-GB" dirty="0"/>
          </a:p>
        </p:txBody>
      </p:sp>
      <p:pic>
        <p:nvPicPr>
          <p:cNvPr id="2" name="facebook_latest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40768"/>
            <a:ext cx="9048326" cy="4248472"/>
          </a:xfrm>
          <a:prstGeom prst="rect">
            <a:avLst/>
          </a:prstGeom>
        </p:spPr>
      </p:pic>
    </p:spTree>
    <p:extLst>
      <p:ext uri="{BB962C8B-B14F-4D97-AF65-F5344CB8AC3E}">
        <p14:creationId xmlns:p14="http://schemas.microsoft.com/office/powerpoint/2010/main" val="2708570855"/>
      </p:ext>
    </p:extLst>
  </p:cSld>
  <p:clrMapOvr>
    <a:masterClrMapping/>
  </p:clrMapOvr>
  <p:transition spd="med">
    <p:strips dir="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8610" y="332656"/>
            <a:ext cx="6629400" cy="72008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dirty="0" smtClean="0"/>
              <a:t>OCP Specification</a:t>
            </a:r>
            <a:br>
              <a:rPr lang="en-GB" dirty="0" smtClean="0"/>
            </a:br>
            <a:r>
              <a:rPr lang="en-GB" sz="1800" dirty="0" err="1" smtClean="0"/>
              <a:t>Busbar</a:t>
            </a:r>
            <a:r>
              <a:rPr lang="en-GB" sz="1800" dirty="0" smtClean="0"/>
              <a:t> Interface lower specification</a:t>
            </a:r>
            <a:r>
              <a:rPr lang="en-GB" dirty="0" smtClean="0"/>
              <a:t/>
            </a:r>
            <a:br>
              <a:rPr lang="en-GB" dirty="0" smtClean="0"/>
            </a:br>
            <a:r>
              <a:rPr lang="en-GB" dirty="0" smtClean="0"/>
              <a:t/>
            </a:r>
            <a:br>
              <a:rPr lang="en-GB" dirty="0" smtClean="0"/>
            </a:br>
            <a:endParaRPr lang="en-GB" dirty="0"/>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1052736"/>
            <a:ext cx="9144000" cy="4614307"/>
          </a:xfrm>
          <a:prstGeom prst="rect">
            <a:avLst/>
          </a:prstGeom>
        </p:spPr>
      </p:pic>
    </p:spTree>
    <p:extLst>
      <p:ext uri="{BB962C8B-B14F-4D97-AF65-F5344CB8AC3E}">
        <p14:creationId xmlns:p14="http://schemas.microsoft.com/office/powerpoint/2010/main" val="343088627"/>
      </p:ext>
    </p:extLst>
  </p:cSld>
  <p:clrMapOvr>
    <a:masterClrMapping/>
  </p:clrMapOvr>
  <p:transition spd="med">
    <p:strips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8610" y="332656"/>
            <a:ext cx="6629400" cy="72008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dirty="0" smtClean="0"/>
              <a:t>OCP Specification</a:t>
            </a:r>
            <a:br>
              <a:rPr lang="en-GB" dirty="0" smtClean="0"/>
            </a:br>
            <a:r>
              <a:rPr lang="en-GB" sz="1800" dirty="0" err="1" smtClean="0"/>
              <a:t>Busbar</a:t>
            </a:r>
            <a:r>
              <a:rPr lang="en-GB" sz="1800" dirty="0" smtClean="0"/>
              <a:t> Interface lower specification</a:t>
            </a:r>
            <a:r>
              <a:rPr lang="en-GB" dirty="0" smtClean="0"/>
              <a:t/>
            </a:r>
            <a:br>
              <a:rPr lang="en-GB" dirty="0" smtClean="0"/>
            </a:br>
            <a:r>
              <a:rPr lang="en-GB" dirty="0" smtClean="0"/>
              <a:t/>
            </a:r>
            <a:br>
              <a:rPr lang="en-GB" dirty="0" smtClean="0"/>
            </a:br>
            <a:endParaRPr lang="en-GB"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8758" t="39228" r="31620" b="25340"/>
          <a:stretch/>
        </p:blipFill>
        <p:spPr>
          <a:xfrm>
            <a:off x="5896433" y="116632"/>
            <a:ext cx="3140063" cy="2664296"/>
          </a:xfrm>
          <a:prstGeom prst="rect">
            <a:avLst/>
          </a:prstGeom>
        </p:spPr>
      </p:pic>
      <p:pic>
        <p:nvPicPr>
          <p:cNvPr id="6" name="Picture 5"/>
          <p:cNvPicPr>
            <a:picLocks noChangeAspect="1"/>
          </p:cNvPicPr>
          <p:nvPr/>
        </p:nvPicPr>
        <p:blipFill>
          <a:blip r:embed="rId4"/>
          <a:stretch>
            <a:fillRect/>
          </a:stretch>
        </p:blipFill>
        <p:spPr>
          <a:xfrm>
            <a:off x="1763688" y="3003653"/>
            <a:ext cx="7272808" cy="3206907"/>
          </a:xfrm>
          <a:prstGeom prst="rect">
            <a:avLst/>
          </a:prstGeom>
        </p:spPr>
      </p:pic>
      <p:sp>
        <p:nvSpPr>
          <p:cNvPr id="7" name="Title 1"/>
          <p:cNvSpPr txBox="1">
            <a:spLocks/>
          </p:cNvSpPr>
          <p:nvPr/>
        </p:nvSpPr>
        <p:spPr>
          <a:xfrm>
            <a:off x="360585" y="1311075"/>
            <a:ext cx="5400600" cy="821781"/>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Lower </a:t>
            </a:r>
            <a:r>
              <a:rPr lang="en-GB" sz="1600" b="0" dirty="0" err="1" smtClean="0"/>
              <a:t>Busbar</a:t>
            </a:r>
            <a:r>
              <a:rPr lang="en-GB" sz="1600" b="0" dirty="0" smtClean="0"/>
              <a:t> to Rack interface, common across manufacturers platforms, to be specified in Open Rack Standard.</a:t>
            </a:r>
            <a:endParaRPr lang="en-GB" sz="1200" b="0" dirty="0"/>
          </a:p>
          <a:p>
            <a:pPr marL="285750" indent="-285750" algn="l">
              <a:buFont typeface="Arial" panose="020B0604020202020204" pitchFamily="34" charset="0"/>
              <a:buChar char="•"/>
            </a:pPr>
            <a:endParaRPr lang="en-GB" sz="1200" b="0" dirty="0" smtClean="0"/>
          </a:p>
        </p:txBody>
      </p:sp>
      <p:sp>
        <p:nvSpPr>
          <p:cNvPr id="10" name="Title 1"/>
          <p:cNvSpPr txBox="1">
            <a:spLocks/>
          </p:cNvSpPr>
          <p:nvPr/>
        </p:nvSpPr>
        <p:spPr>
          <a:xfrm>
            <a:off x="337222" y="2251345"/>
            <a:ext cx="5400600" cy="529583"/>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Secured in position with 2 off M6 thread forming screws @ 5Nm</a:t>
            </a:r>
            <a:endParaRPr lang="en-GB" sz="1200" b="0" dirty="0"/>
          </a:p>
          <a:p>
            <a:pPr marL="285750" indent="-285750" algn="l">
              <a:buFont typeface="Arial" panose="020B0604020202020204" pitchFamily="34" charset="0"/>
              <a:buChar char="•"/>
            </a:pPr>
            <a:endParaRPr lang="en-GB" sz="1200" b="0" dirty="0" smtClean="0"/>
          </a:p>
        </p:txBody>
      </p:sp>
      <p:pic>
        <p:nvPicPr>
          <p:cNvPr id="8" name="Picture 7"/>
          <p:cNvPicPr>
            <a:picLocks noChangeAspect="1"/>
          </p:cNvPicPr>
          <p:nvPr/>
        </p:nvPicPr>
        <p:blipFill>
          <a:blip r:embed="rId5"/>
          <a:stretch>
            <a:fillRect/>
          </a:stretch>
        </p:blipFill>
        <p:spPr>
          <a:xfrm>
            <a:off x="107504" y="2930678"/>
            <a:ext cx="4030805" cy="1801167"/>
          </a:xfrm>
          <a:prstGeom prst="rect">
            <a:avLst/>
          </a:prstGeom>
        </p:spPr>
      </p:pic>
      <p:sp>
        <p:nvSpPr>
          <p:cNvPr id="11" name="Title 1"/>
          <p:cNvSpPr txBox="1">
            <a:spLocks/>
          </p:cNvSpPr>
          <p:nvPr/>
        </p:nvSpPr>
        <p:spPr>
          <a:xfrm>
            <a:off x="178610" y="4689779"/>
            <a:ext cx="1297046" cy="323398"/>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err="1" smtClean="0"/>
              <a:t>Busbar</a:t>
            </a:r>
            <a:r>
              <a:rPr lang="en-GB" sz="1600" b="0" dirty="0" smtClean="0"/>
              <a:t> interface</a:t>
            </a:r>
            <a:endParaRPr lang="en-GB" sz="1200" b="0" dirty="0"/>
          </a:p>
          <a:p>
            <a:pPr marL="285750" indent="-285750" algn="l">
              <a:buFont typeface="Arial" panose="020B0604020202020204" pitchFamily="34" charset="0"/>
              <a:buChar char="•"/>
            </a:pPr>
            <a:endParaRPr lang="en-GB" sz="1200" b="0" dirty="0" smtClean="0"/>
          </a:p>
        </p:txBody>
      </p:sp>
      <p:sp>
        <p:nvSpPr>
          <p:cNvPr id="12" name="Title 1"/>
          <p:cNvSpPr txBox="1">
            <a:spLocks/>
          </p:cNvSpPr>
          <p:nvPr/>
        </p:nvSpPr>
        <p:spPr>
          <a:xfrm>
            <a:off x="165916" y="5445224"/>
            <a:ext cx="1372565" cy="323398"/>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sz="1600" b="0" dirty="0" smtClean="0"/>
              <a:t>Rack interface</a:t>
            </a:r>
            <a:endParaRPr lang="en-GB" sz="1200" b="0" dirty="0"/>
          </a:p>
          <a:p>
            <a:pPr marL="285750" indent="-285750" algn="l">
              <a:buFont typeface="Arial" panose="020B0604020202020204" pitchFamily="34" charset="0"/>
              <a:buChar char="•"/>
            </a:pPr>
            <a:endParaRPr lang="en-GB" sz="1200" b="0" dirty="0" smtClean="0"/>
          </a:p>
        </p:txBody>
      </p:sp>
      <p:sp>
        <p:nvSpPr>
          <p:cNvPr id="13" name="Right Arrow 12"/>
          <p:cNvSpPr/>
          <p:nvPr/>
        </p:nvSpPr>
        <p:spPr bwMode="auto">
          <a:xfrm rot="16200000">
            <a:off x="1087316" y="4806720"/>
            <a:ext cx="432048" cy="282297"/>
          </a:xfrm>
          <a:prstGeom prst="rightArrow">
            <a:avLst/>
          </a:prstGeom>
          <a:solidFill>
            <a:srgbClr val="D9D9D9"/>
          </a:solidFill>
          <a:ln w="22225" algn="ctr">
            <a:solidFill>
              <a:schemeClr val="tx1"/>
            </a:solidFill>
            <a:round/>
            <a:headEnd/>
            <a:tailEnd/>
          </a:ln>
        </p:spPr>
        <p:txBody>
          <a:bodyPr lIns="72000" tIns="72000" rIns="72000" bIns="72000" rtlCol="0" anchor="ctr"/>
          <a:lstStyle/>
          <a:p>
            <a:pPr marL="177800" indent="-177800" algn="ctr">
              <a:spcBef>
                <a:spcPts val="1200"/>
              </a:spcBef>
              <a:buFont typeface="Wingdings" pitchFamily="2" charset="2"/>
              <a:buChar char="§"/>
            </a:pPr>
            <a:endParaRPr lang="en-US" sz="1600"/>
          </a:p>
        </p:txBody>
      </p:sp>
      <p:sp>
        <p:nvSpPr>
          <p:cNvPr id="14" name="Right Arrow 13"/>
          <p:cNvSpPr/>
          <p:nvPr/>
        </p:nvSpPr>
        <p:spPr bwMode="auto">
          <a:xfrm>
            <a:off x="1118484" y="5585407"/>
            <a:ext cx="432048" cy="282297"/>
          </a:xfrm>
          <a:prstGeom prst="rightArrow">
            <a:avLst/>
          </a:prstGeom>
          <a:solidFill>
            <a:srgbClr val="D9D9D9"/>
          </a:solidFill>
          <a:ln w="22225" algn="ctr">
            <a:solidFill>
              <a:schemeClr val="tx1"/>
            </a:solidFill>
            <a:round/>
            <a:headEnd/>
            <a:tailEnd/>
          </a:ln>
        </p:spPr>
        <p:txBody>
          <a:bodyPr lIns="72000" tIns="72000" rIns="72000" bIns="72000" rtlCol="0" anchor="ctr"/>
          <a:lstStyle/>
          <a:p>
            <a:pPr marL="177800" indent="-177800" algn="ctr">
              <a:spcBef>
                <a:spcPts val="1200"/>
              </a:spcBef>
              <a:buFont typeface="Wingdings" pitchFamily="2" charset="2"/>
              <a:buChar char="§"/>
            </a:pPr>
            <a:endParaRPr lang="en-US" sz="1600"/>
          </a:p>
        </p:txBody>
      </p:sp>
    </p:spTree>
    <p:extLst>
      <p:ext uri="{BB962C8B-B14F-4D97-AF65-F5344CB8AC3E}">
        <p14:creationId xmlns:p14="http://schemas.microsoft.com/office/powerpoint/2010/main" val="4256542851"/>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8610" y="332656"/>
            <a:ext cx="6629400" cy="72008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dirty="0" smtClean="0"/>
              <a:t>OCP Specification</a:t>
            </a:r>
            <a:br>
              <a:rPr lang="en-GB" dirty="0" smtClean="0"/>
            </a:br>
            <a:r>
              <a:rPr lang="en-GB" sz="1800" dirty="0" err="1" smtClean="0"/>
              <a:t>Busbar</a:t>
            </a:r>
            <a:r>
              <a:rPr lang="en-GB" sz="1800" dirty="0" smtClean="0"/>
              <a:t> Interface lower specification</a:t>
            </a:r>
          </a:p>
          <a:p>
            <a:pPr algn="l"/>
            <a:r>
              <a:rPr lang="en-GB" sz="1800" dirty="0" smtClean="0"/>
              <a:t>Controlled by piercing</a:t>
            </a:r>
            <a:r>
              <a:rPr lang="en-GB" dirty="0" smtClean="0"/>
              <a:t/>
            </a:r>
            <a:br>
              <a:rPr lang="en-GB" dirty="0" smtClean="0"/>
            </a:br>
            <a:r>
              <a:rPr lang="en-GB" dirty="0" smtClean="0"/>
              <a:t/>
            </a:r>
            <a:br>
              <a:rPr lang="en-GB" dirty="0" smtClean="0"/>
            </a:br>
            <a:endParaRPr lang="en-GB" dirty="0"/>
          </a:p>
        </p:txBody>
      </p:sp>
      <p:pic>
        <p:nvPicPr>
          <p:cNvPr id="8" name="Picture 7"/>
          <p:cNvPicPr>
            <a:picLocks noChangeAspect="1"/>
          </p:cNvPicPr>
          <p:nvPr/>
        </p:nvPicPr>
        <p:blipFill>
          <a:blip r:embed="rId3"/>
          <a:stretch>
            <a:fillRect/>
          </a:stretch>
        </p:blipFill>
        <p:spPr>
          <a:xfrm>
            <a:off x="5724128" y="908720"/>
            <a:ext cx="3123257" cy="2089597"/>
          </a:xfrm>
          <a:prstGeom prst="rect">
            <a:avLst/>
          </a:prstGeom>
        </p:spPr>
      </p:pic>
      <p:pic>
        <p:nvPicPr>
          <p:cNvPr id="5" name="Picture 4"/>
          <p:cNvPicPr>
            <a:picLocks noChangeAspect="1"/>
          </p:cNvPicPr>
          <p:nvPr/>
        </p:nvPicPr>
        <p:blipFill>
          <a:blip r:embed="rId4"/>
          <a:stretch>
            <a:fillRect/>
          </a:stretch>
        </p:blipFill>
        <p:spPr>
          <a:xfrm>
            <a:off x="195088" y="1339403"/>
            <a:ext cx="5668388" cy="1742792"/>
          </a:xfrm>
          <a:prstGeom prst="rect">
            <a:avLst/>
          </a:prstGeom>
        </p:spPr>
      </p:pic>
      <p:pic>
        <p:nvPicPr>
          <p:cNvPr id="10" name="Picture 9"/>
          <p:cNvPicPr>
            <a:picLocks noChangeAspect="1"/>
          </p:cNvPicPr>
          <p:nvPr/>
        </p:nvPicPr>
        <p:blipFill>
          <a:blip r:embed="rId5"/>
          <a:stretch>
            <a:fillRect/>
          </a:stretch>
        </p:blipFill>
        <p:spPr>
          <a:xfrm>
            <a:off x="138280" y="3348719"/>
            <a:ext cx="8713887" cy="2556143"/>
          </a:xfrm>
          <a:prstGeom prst="rect">
            <a:avLst/>
          </a:prstGeom>
        </p:spPr>
      </p:pic>
    </p:spTree>
    <p:extLst>
      <p:ext uri="{BB962C8B-B14F-4D97-AF65-F5344CB8AC3E}">
        <p14:creationId xmlns:p14="http://schemas.microsoft.com/office/powerpoint/2010/main" val="2619996935"/>
      </p:ext>
    </p:extLst>
  </p:cSld>
  <p:clrMapOvr>
    <a:masterClrMapping/>
  </p:clrMapOvr>
  <p:transition spd="med">
    <p:strips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8610" y="332656"/>
            <a:ext cx="6629400" cy="720080"/>
          </a:xfrm>
          <a:prstGeom prst="rect">
            <a:avLst/>
          </a:prstGeom>
        </p:spPr>
        <p:txBody>
          <a:bodyPr/>
          <a:lstStyle>
            <a:lvl1pPr algn="ctr" rtl="0" eaLnBrk="0" fontAlgn="base" hangingPunct="0">
              <a:spcBef>
                <a:spcPct val="0"/>
              </a:spcBef>
              <a:spcAft>
                <a:spcPct val="0"/>
              </a:spcAft>
              <a:defRPr sz="2400" b="1" kern="1200">
                <a:solidFill>
                  <a:schemeClr val="tx1"/>
                </a:solidFill>
                <a:latin typeface="Arial" pitchFamily="34" charset="0"/>
                <a:ea typeface="+mj-ea"/>
                <a:cs typeface="+mj-cs"/>
              </a:defRPr>
            </a:lvl1pPr>
            <a:lvl2pPr algn="ctr" rtl="0" eaLnBrk="0" fontAlgn="base" hangingPunct="0">
              <a:spcBef>
                <a:spcPct val="0"/>
              </a:spcBef>
              <a:spcAft>
                <a:spcPct val="0"/>
              </a:spcAft>
              <a:defRPr sz="2400" b="1">
                <a:solidFill>
                  <a:schemeClr val="tx1"/>
                </a:solidFill>
                <a:latin typeface="Arial" pitchFamily="34" charset="0"/>
              </a:defRPr>
            </a:lvl2pPr>
            <a:lvl3pPr algn="ctr" rtl="0" eaLnBrk="0" fontAlgn="base" hangingPunct="0">
              <a:spcBef>
                <a:spcPct val="0"/>
              </a:spcBef>
              <a:spcAft>
                <a:spcPct val="0"/>
              </a:spcAft>
              <a:defRPr sz="2400" b="1">
                <a:solidFill>
                  <a:schemeClr val="tx1"/>
                </a:solidFill>
                <a:latin typeface="Arial" pitchFamily="34" charset="0"/>
              </a:defRPr>
            </a:lvl3pPr>
            <a:lvl4pPr algn="ctr" rtl="0" eaLnBrk="0" fontAlgn="base" hangingPunct="0">
              <a:spcBef>
                <a:spcPct val="0"/>
              </a:spcBef>
              <a:spcAft>
                <a:spcPct val="0"/>
              </a:spcAft>
              <a:defRPr sz="2400" b="1">
                <a:solidFill>
                  <a:schemeClr val="tx1"/>
                </a:solidFill>
                <a:latin typeface="Arial" pitchFamily="34" charset="0"/>
              </a:defRPr>
            </a:lvl4pPr>
            <a:lvl5pPr algn="ctr" rtl="0" eaLnBrk="0" fontAlgn="base" hangingPunct="0">
              <a:spcBef>
                <a:spcPct val="0"/>
              </a:spcBef>
              <a:spcAft>
                <a:spcPct val="0"/>
              </a:spcAft>
              <a:defRPr sz="2400" b="1">
                <a:solidFill>
                  <a:schemeClr val="tx1"/>
                </a:solidFill>
                <a:latin typeface="Arial" pitchFamily="34" charset="0"/>
              </a:defRPr>
            </a:lvl5pPr>
            <a:lvl6pPr marL="457200" algn="ctr" rtl="0" fontAlgn="base">
              <a:spcBef>
                <a:spcPct val="0"/>
              </a:spcBef>
              <a:spcAft>
                <a:spcPct val="0"/>
              </a:spcAft>
              <a:defRPr sz="2400" b="1">
                <a:solidFill>
                  <a:schemeClr val="tx1"/>
                </a:solidFill>
                <a:latin typeface="Arial" pitchFamily="34" charset="0"/>
              </a:defRPr>
            </a:lvl6pPr>
            <a:lvl7pPr marL="914400" algn="ctr" rtl="0" fontAlgn="base">
              <a:spcBef>
                <a:spcPct val="0"/>
              </a:spcBef>
              <a:spcAft>
                <a:spcPct val="0"/>
              </a:spcAft>
              <a:defRPr sz="2400" b="1">
                <a:solidFill>
                  <a:schemeClr val="tx1"/>
                </a:solidFill>
                <a:latin typeface="Arial" pitchFamily="34" charset="0"/>
              </a:defRPr>
            </a:lvl7pPr>
            <a:lvl8pPr marL="1371600" algn="ctr" rtl="0" fontAlgn="base">
              <a:spcBef>
                <a:spcPct val="0"/>
              </a:spcBef>
              <a:spcAft>
                <a:spcPct val="0"/>
              </a:spcAft>
              <a:defRPr sz="2400" b="1">
                <a:solidFill>
                  <a:schemeClr val="tx1"/>
                </a:solidFill>
                <a:latin typeface="Arial" pitchFamily="34" charset="0"/>
              </a:defRPr>
            </a:lvl8pPr>
            <a:lvl9pPr marL="1828800" algn="ctr" rtl="0" fontAlgn="base">
              <a:spcBef>
                <a:spcPct val="0"/>
              </a:spcBef>
              <a:spcAft>
                <a:spcPct val="0"/>
              </a:spcAft>
              <a:defRPr sz="2400" b="1">
                <a:solidFill>
                  <a:schemeClr val="tx1"/>
                </a:solidFill>
                <a:latin typeface="Arial" pitchFamily="34" charset="0"/>
              </a:defRPr>
            </a:lvl9pPr>
          </a:lstStyle>
          <a:p>
            <a:pPr algn="l"/>
            <a:r>
              <a:rPr lang="en-GB" dirty="0" smtClean="0"/>
              <a:t>OCP Specification</a:t>
            </a:r>
            <a:br>
              <a:rPr lang="en-GB" dirty="0" smtClean="0"/>
            </a:br>
            <a:r>
              <a:rPr lang="en-GB" sz="1800" dirty="0" err="1" smtClean="0"/>
              <a:t>Busbar</a:t>
            </a:r>
            <a:r>
              <a:rPr lang="en-GB" sz="1800" dirty="0" smtClean="0"/>
              <a:t> Interface upper specification</a:t>
            </a:r>
            <a:r>
              <a:rPr lang="en-GB" dirty="0" smtClean="0"/>
              <a:t/>
            </a:r>
            <a:br>
              <a:rPr lang="en-GB" dirty="0" smtClean="0"/>
            </a:br>
            <a:r>
              <a:rPr lang="en-GB" dirty="0" smtClean="0"/>
              <a:t/>
            </a:r>
            <a:br>
              <a:rPr lang="en-GB" dirty="0" smtClean="0"/>
            </a:br>
            <a:endParaRPr lang="en-GB"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5618" y="1052735"/>
            <a:ext cx="9118382" cy="4626485"/>
          </a:xfrm>
          <a:prstGeom prst="rect">
            <a:avLst/>
          </a:prstGeom>
        </p:spPr>
      </p:pic>
    </p:spTree>
    <p:extLst>
      <p:ext uri="{BB962C8B-B14F-4D97-AF65-F5344CB8AC3E}">
        <p14:creationId xmlns:p14="http://schemas.microsoft.com/office/powerpoint/2010/main" val="2279195445"/>
      </p:ext>
    </p:extLst>
  </p:cSld>
  <p:clrMapOvr>
    <a:masterClrMapping/>
  </p:clrMapOvr>
  <p:transition spd="med">
    <p:strips dir="ru"/>
  </p:transition>
  <p:timing>
    <p:tnLst>
      <p:par>
        <p:cTn id="1" dur="indefinite" restart="never" nodeType="tmRoot"/>
      </p:par>
    </p:tnLst>
  </p:timing>
</p:sld>
</file>

<file path=ppt/theme/theme1.xml><?xml version="1.0" encoding="utf-8"?>
<a:theme xmlns:a="http://schemas.openxmlformats.org/drawingml/2006/main" name="2_external and internal presentation        ">
  <a:themeElements>
    <a:clrScheme name="Benutzerdefiniert 1">
      <a:dk1>
        <a:srgbClr val="000000"/>
      </a:dk1>
      <a:lt1>
        <a:srgbClr val="FFFFFF"/>
      </a:lt1>
      <a:dk2>
        <a:srgbClr val="000000"/>
      </a:dk2>
      <a:lt2>
        <a:srgbClr val="FFFFFF"/>
      </a:lt2>
      <a:accent1>
        <a:srgbClr val="E3006A"/>
      </a:accent1>
      <a:accent2>
        <a:srgbClr val="93117E"/>
      </a:accent2>
      <a:accent3>
        <a:srgbClr val="005EA8"/>
      </a:accent3>
      <a:accent4>
        <a:srgbClr val="008BD0"/>
      </a:accent4>
      <a:accent5>
        <a:srgbClr val="008E4F"/>
      </a:accent5>
      <a:accent6>
        <a:srgbClr val="000000"/>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9D9D9"/>
        </a:solidFill>
        <a:ln w="9525" algn="ctr">
          <a:noFill/>
          <a:round/>
          <a:headEnd/>
          <a:tailEnd/>
        </a:ln>
      </a:spPr>
      <a:bodyPr lIns="72000" tIns="72000" rIns="72000" bIns="72000"/>
      <a:lstStyle>
        <a:defPPr marL="177800" indent="-177800">
          <a:spcBef>
            <a:spcPts val="1200"/>
          </a:spcBef>
          <a:buFont typeface="Wingdings" pitchFamily="2" charset="2"/>
          <a:buChar char="§"/>
          <a:defRPr sz="1600"/>
        </a:defPPr>
      </a:lst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algn="ctr">
          <a:defRPr sz="900" dirty="0" smtClean="0">
            <a:latin typeface="Arial" charset="0"/>
            <a:ea typeface="ＭＳ Ｐゴシック" charset="-128"/>
            <a:cs typeface="Arial" charset="0"/>
          </a:defRPr>
        </a:defPPr>
      </a:lstStyle>
    </a:txDef>
  </a:objectDefaults>
  <a:extraClrSchemeLst/>
</a:theme>
</file>

<file path=ppt/theme/theme2.xml><?xml version="1.0" encoding="utf-8"?>
<a:theme xmlns:a="http://schemas.openxmlformats.org/drawingml/2006/main" name="PP_Claim_engl">
  <a:themeElements>
    <a:clrScheme name="PP_Claim_eng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_Claim_engl">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34" charset="-128"/>
          </a:defRPr>
        </a:defPPr>
      </a:lstStyle>
    </a:lnDef>
    <a:txDef>
      <a:spPr>
        <a:noFill/>
      </a:spPr>
      <a:bodyPr wrap="square" rtlCol="0">
        <a:spAutoFit/>
      </a:bodyPr>
      <a:lstStyle>
        <a:defPPr>
          <a:defRPr sz="1600" dirty="0" smtClean="0"/>
        </a:defPPr>
      </a:lstStyle>
    </a:txDef>
  </a:objectDefaults>
  <a:extraClrSchemeLst>
    <a:extraClrScheme>
      <a:clrScheme name="PP_Claim_eng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_Claim_eng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_Claim_eng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_Claim_eng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_Claim_eng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_Claim_eng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_Claim_eng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_Claim_eng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_Claim_eng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_Claim_eng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_Claim_eng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_Claim_eng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nutzerdefiniert 1">
    <a:dk1>
      <a:srgbClr val="000000"/>
    </a:dk1>
    <a:lt1>
      <a:srgbClr val="FFFFFF"/>
    </a:lt1>
    <a:dk2>
      <a:srgbClr val="000000"/>
    </a:dk2>
    <a:lt2>
      <a:srgbClr val="FFFFFF"/>
    </a:lt2>
    <a:accent1>
      <a:srgbClr val="E3006A"/>
    </a:accent1>
    <a:accent2>
      <a:srgbClr val="93117E"/>
    </a:accent2>
    <a:accent3>
      <a:srgbClr val="005EA8"/>
    </a:accent3>
    <a:accent4>
      <a:srgbClr val="008BD0"/>
    </a:accent4>
    <a:accent5>
      <a:srgbClr val="008E4F"/>
    </a:accent5>
    <a:accent6>
      <a:srgbClr val="000000"/>
    </a:accent6>
    <a:hlink>
      <a:srgbClr val="0000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otalTime>69654</TotalTime>
  <Words>516</Words>
  <Application>Microsoft Office PowerPoint</Application>
  <PresentationFormat>On-screen Show (4:3)</PresentationFormat>
  <Paragraphs>88</Paragraphs>
  <Slides>12</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ＭＳ Ｐゴシック</vt:lpstr>
      <vt:lpstr>ＭＳ Ｐゴシック</vt:lpstr>
      <vt:lpstr>Arial</vt:lpstr>
      <vt:lpstr>Calibri</vt:lpstr>
      <vt:lpstr>Times New Roman</vt:lpstr>
      <vt:lpstr>Wingdings</vt:lpstr>
      <vt:lpstr>ヒラギノ角ゴ Pro W3</vt:lpstr>
      <vt:lpstr>2_external and internal presentation        </vt:lpstr>
      <vt:lpstr>PP_Claim_engl</vt:lpstr>
      <vt:lpstr>PowerPoint Presentation</vt:lpstr>
      <vt:lpstr>OCP Specification   </vt:lpstr>
      <vt:lpstr>OCP Specification SKU variants  </vt:lpstr>
      <vt:lpstr>OCP Specification Busbar Interface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Rittal-CSM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Gill</dc:creator>
  <cp:lastModifiedBy>Derek Winsor</cp:lastModifiedBy>
  <cp:revision>168</cp:revision>
  <cp:lastPrinted>2017-09-20T18:00:48Z</cp:lastPrinted>
  <dcterms:created xsi:type="dcterms:W3CDTF">2016-11-02T11:22:14Z</dcterms:created>
  <dcterms:modified xsi:type="dcterms:W3CDTF">2017-09-25T14:50:42Z</dcterms:modified>
</cp:coreProperties>
</file>