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1" r:id="rId3"/>
    <p:sldId id="302" r:id="rId4"/>
    <p:sldId id="303" r:id="rId5"/>
    <p:sldId id="306" r:id="rId6"/>
    <p:sldId id="317" r:id="rId7"/>
    <p:sldId id="312" r:id="rId8"/>
    <p:sldId id="314" r:id="rId9"/>
    <p:sldId id="313" r:id="rId10"/>
    <p:sldId id="315" r:id="rId11"/>
    <p:sldId id="316" r:id="rId12"/>
    <p:sldId id="304" r:id="rId13"/>
    <p:sldId id="307" r:id="rId14"/>
    <p:sldId id="308" r:id="rId15"/>
    <p:sldId id="311" r:id="rId16"/>
    <p:sldId id="277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231A"/>
    <a:srgbClr val="000000"/>
    <a:srgbClr val="BF0000"/>
    <a:srgbClr val="FFFFFF"/>
    <a:srgbClr val="5F5F5F"/>
    <a:srgbClr val="414042"/>
    <a:srgbClr val="00B4E5"/>
    <a:srgbClr val="0094BC"/>
    <a:srgbClr val="001D32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47" autoAdjust="0"/>
  </p:normalViewPr>
  <p:slideViewPr>
    <p:cSldViewPr snapToObjects="1">
      <p:cViewPr varScale="1">
        <p:scale>
          <a:sx n="116" d="100"/>
          <a:sy n="116" d="100"/>
        </p:scale>
        <p:origin x="-282" y="-114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9/1/2017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</a:t>
            </a:r>
            <a:r>
              <a:rPr lang="en-US" sz="800" cap="all" dirty="0" smtClean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cap="all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 smtClean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0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0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28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07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28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1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5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1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887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1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1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5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1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4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5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1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2365572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cs typeface="Arial" pitchFamily="34" charset="0"/>
              </a:rPr>
              <a:t>2015 Lenovo Internal. All rights reserved.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1"/>
            <a:ext cx="4422614" cy="3921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25794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4084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0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49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1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35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053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0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07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0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2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07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0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859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39" y="1179575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39" y="1179575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28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07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28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1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5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1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0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按一下圖示以新增圖片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38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0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0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0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056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39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895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0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48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2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87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1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77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48640" y="6458563"/>
            <a:ext cx="2413343" cy="18466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48640" y="6458563"/>
            <a:ext cx="2413343" cy="18466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cs typeface="Arial" pitchFamily="34" charset="0"/>
              </a:rPr>
              <a:t>2015 Lenovo Internal. All rights reserved.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6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5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0" y="4087549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8669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4" y="423406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88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1748699" y="639571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slide number"/>
          <p:cNvSpPr txBox="1"/>
          <p:nvPr/>
        </p:nvSpPr>
        <p:spPr bwMode="white">
          <a:xfrm>
            <a:off x="11748699" y="638925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2" y="5505441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0" r:id="rId3"/>
    <p:sldLayoutId id="2147483654" r:id="rId4"/>
    <p:sldLayoutId id="2147483672" r:id="rId5"/>
    <p:sldLayoutId id="2147483661" r:id="rId6"/>
    <p:sldLayoutId id="2147483671" r:id="rId7"/>
    <p:sldLayoutId id="2147483673" r:id="rId8"/>
    <p:sldLayoutId id="2147483678" r:id="rId9"/>
    <p:sldLayoutId id="2147483662" r:id="rId10"/>
    <p:sldLayoutId id="2147483674" r:id="rId11"/>
    <p:sldLayoutId id="2147483691" r:id="rId12"/>
    <p:sldLayoutId id="2147483690" r:id="rId13"/>
    <p:sldLayoutId id="2147483692" r:id="rId14"/>
    <p:sldLayoutId id="2147483683" r:id="rId15"/>
    <p:sldLayoutId id="2147483681" r:id="rId16"/>
    <p:sldLayoutId id="2147483682" r:id="rId17"/>
    <p:sldLayoutId id="2147483657" r:id="rId18"/>
    <p:sldLayoutId id="2147483676" r:id="rId19"/>
    <p:sldLayoutId id="2147483680" r:id="rId20"/>
    <p:sldLayoutId id="2147483659" r:id="rId21"/>
    <p:sldLayoutId id="2147483675" r:id="rId22"/>
    <p:sldLayoutId id="2147483668" r:id="rId23"/>
    <p:sldLayoutId id="2147483693" r:id="rId24"/>
    <p:sldLayoutId id="2147483694" r:id="rId2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9496" y="2048256"/>
            <a:ext cx="8723376" cy="1581912"/>
          </a:xfrm>
        </p:spPr>
        <p:txBody>
          <a:bodyPr/>
          <a:lstStyle/>
          <a:p>
            <a:r>
              <a:rPr lang="en-US" sz="4400" dirty="0" smtClean="0"/>
              <a:t>OCP </a:t>
            </a:r>
            <a:r>
              <a:rPr lang="en-US" sz="4400" dirty="0" err="1" smtClean="0"/>
              <a:t>Mezz</a:t>
            </a:r>
            <a:r>
              <a:rPr lang="en-US" sz="4400" dirty="0" smtClean="0"/>
              <a:t> 3.0 Mechanical Recommendations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Junkins  /  Liang Long Chen  /  I Lang Cheng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2018-08-28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7174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10BaseT – EMI Gasket Interface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5099" y="1277127"/>
            <a:ext cx="3320922" cy="43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6293" y="1520012"/>
            <a:ext cx="2718402" cy="39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1005010" y="4712043"/>
            <a:ext cx="111210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05010" y="4975654"/>
            <a:ext cx="111210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73205" y="2026508"/>
            <a:ext cx="18699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3205" y="2273643"/>
            <a:ext cx="16228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42768" y="4242486"/>
            <a:ext cx="0" cy="46955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42768" y="4975654"/>
            <a:ext cx="0" cy="449095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5010" y="4712043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1.25mm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42768" y="1548713"/>
            <a:ext cx="0" cy="46955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42768" y="2273643"/>
            <a:ext cx="0" cy="449095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5010" y="2010032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1.65mm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" y="3171394"/>
            <a:ext cx="124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EMI surface overlap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158681" y="4989042"/>
            <a:ext cx="387178" cy="43570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56364" y="5286249"/>
            <a:ext cx="139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EMI Gasket –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Apply to chassis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2704" y="1077811"/>
            <a:ext cx="192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Side View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X-sections</a:t>
            </a:r>
          </a:p>
        </p:txBody>
      </p:sp>
      <p:sp>
        <p:nvSpPr>
          <p:cNvPr id="28" name="Explosion 1 27"/>
          <p:cNvSpPr/>
          <p:nvPr/>
        </p:nvSpPr>
        <p:spPr>
          <a:xfrm>
            <a:off x="8188411" y="554728"/>
            <a:ext cx="461319" cy="481599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649730" y="616146"/>
            <a:ext cx="259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EMI sealing is a concern – lack of robust interface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037" y="1339421"/>
            <a:ext cx="3597018" cy="46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1231" y="1235676"/>
            <a:ext cx="3356281" cy="47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QSFP – EMI Gasket Interface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1476" y="1812325"/>
            <a:ext cx="18699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1476" y="2150076"/>
            <a:ext cx="21747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42768" y="1313934"/>
            <a:ext cx="0" cy="46955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42768" y="2150076"/>
            <a:ext cx="0" cy="449095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5010" y="1812325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1.65mm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36108" y="5206314"/>
            <a:ext cx="325875" cy="54369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45896" y="5611511"/>
            <a:ext cx="17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Overlap from tangent of bend 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" y="3323794"/>
            <a:ext cx="124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EMI surface overlap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2704" y="1077811"/>
            <a:ext cx="192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Side View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X-sections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50706" y="5545136"/>
            <a:ext cx="387178" cy="43570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48389" y="5842343"/>
            <a:ext cx="139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EMI Gasket –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Apply to chassis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188411" y="554728"/>
            <a:ext cx="461319" cy="481599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649730" y="616146"/>
            <a:ext cx="259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EMI sealing is a concern – lack of robust interface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2"/>
          <p:cNvGrpSpPr/>
          <p:nvPr/>
        </p:nvGrpSpPr>
        <p:grpSpPr>
          <a:xfrm>
            <a:off x="334452" y="3494304"/>
            <a:ext cx="11365122" cy="3072742"/>
            <a:chOff x="441692" y="1989242"/>
            <a:chExt cx="8526062" cy="307274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92" y="1989242"/>
              <a:ext cx="8526062" cy="29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接箭头连接符 16"/>
            <p:cNvCxnSpPr>
              <a:stCxn id="18" idx="1"/>
            </p:cNvCxnSpPr>
            <p:nvPr/>
          </p:nvCxnSpPr>
          <p:spPr>
            <a:xfrm flipH="1" flipV="1">
              <a:off x="2977960" y="4541522"/>
              <a:ext cx="385213" cy="36657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63172" y="4754207"/>
              <a:ext cx="15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Rear wall (bottom side)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682662"/>
            <a:ext cx="12188825" cy="2845791"/>
            <a:chOff x="0" y="2043114"/>
            <a:chExt cx="9144000" cy="28457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3114"/>
              <a:ext cx="9144000" cy="271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接箭头连接符 4"/>
            <p:cNvCxnSpPr/>
            <p:nvPr/>
          </p:nvCxnSpPr>
          <p:spPr>
            <a:xfrm flipH="1" flipV="1">
              <a:off x="5364088" y="3645024"/>
              <a:ext cx="288032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097405" y="4581128"/>
              <a:ext cx="9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Rear wall bar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接箭头连接符 8"/>
            <p:cNvCxnSpPr>
              <a:stCxn id="10" idx="0"/>
            </p:cNvCxnSpPr>
            <p:nvPr/>
          </p:nvCxnSpPr>
          <p:spPr>
            <a:xfrm flipH="1" flipV="1">
              <a:off x="3931928" y="4005064"/>
              <a:ext cx="154335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65245" y="4581128"/>
              <a:ext cx="842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Planar PCB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 flipV="1">
              <a:off x="2138288" y="4102224"/>
              <a:ext cx="160412" cy="5459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71605" y="4581128"/>
              <a:ext cx="1541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Chassis base (top side)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1197518" y="4191124"/>
              <a:ext cx="135982" cy="4697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504" y="4581128"/>
              <a:ext cx="15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Rear wall (bottom side)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SR630 1U: Rear Wall Construction X-section 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0286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/>
          <p:nvPr/>
        </p:nvGrpSpPr>
        <p:grpSpPr>
          <a:xfrm>
            <a:off x="101076" y="2366775"/>
            <a:ext cx="11949538" cy="2283890"/>
            <a:chOff x="179512" y="3737398"/>
            <a:chExt cx="8964488" cy="22838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737398"/>
              <a:ext cx="8964488" cy="217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31840" y="3859559"/>
              <a:ext cx="615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LP PCB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160" y="3859559"/>
              <a:ext cx="615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LP PCB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3859559"/>
              <a:ext cx="615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LP PCB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/>
            <p:cNvCxnSpPr>
              <a:stCxn id="7" idx="2"/>
            </p:cNvCxnSpPr>
            <p:nvPr/>
          </p:nvCxnSpPr>
          <p:spPr>
            <a:xfrm>
              <a:off x="703489" y="4167336"/>
              <a:ext cx="36052" cy="658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3475844" y="4119949"/>
              <a:ext cx="1" cy="17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>
              <a:off x="6356163" y="4119949"/>
              <a:ext cx="1" cy="658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2181741" y="5052298"/>
              <a:ext cx="1" cy="46493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16028" y="4618761"/>
              <a:ext cx="9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Rear wall bar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>
              <a:off x="4860032" y="4879151"/>
              <a:ext cx="1" cy="17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55405" y="5130876"/>
              <a:ext cx="640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10.8mm</a:t>
              </a:r>
              <a:endParaRPr lang="zh-CN" alt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3888" y="5083695"/>
              <a:ext cx="842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Planar PCB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>
              <a:off x="3907892" y="5344085"/>
              <a:ext cx="1" cy="17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5671928" y="4965724"/>
              <a:ext cx="0" cy="55150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45591" y="5130876"/>
              <a:ext cx="640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12.9mm</a:t>
              </a:r>
              <a:endParaRPr lang="zh-CN" alt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0232" y="4772649"/>
              <a:ext cx="995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7030A0"/>
                  </a:solidFill>
                </a:rPr>
                <a:t>LP Bottom KO</a:t>
              </a:r>
              <a:endParaRPr lang="zh-CN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30938" y="4342888"/>
              <a:ext cx="783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7030A0"/>
                  </a:solidFill>
                </a:rPr>
                <a:t>LP Top KO</a:t>
              </a:r>
              <a:endParaRPr lang="zh-CN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584" y="4811835"/>
              <a:ext cx="995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7030A0"/>
                  </a:solidFill>
                </a:rPr>
                <a:t>LP Bottom KO</a:t>
              </a:r>
              <a:endParaRPr lang="zh-CN" alt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454611" y="5001848"/>
              <a:ext cx="0" cy="5153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8275" y="5157192"/>
              <a:ext cx="640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12.7mm</a:t>
              </a:r>
              <a:endParaRPr lang="zh-CN" alt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0244" y="5299719"/>
              <a:ext cx="945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Chassis base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6804248" y="5560109"/>
              <a:ext cx="1" cy="17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447195" y="5362008"/>
              <a:ext cx="698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Rear wall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H="1">
              <a:off x="7791199" y="5622398"/>
              <a:ext cx="1" cy="17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5292080" y="5346458"/>
              <a:ext cx="0" cy="2452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5292080" y="5707856"/>
              <a:ext cx="0" cy="2452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44008" y="5713511"/>
              <a:ext cx="565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2.8mm</a:t>
              </a:r>
              <a:endParaRPr lang="zh-CN" altLang="en-US" sz="1400" b="1" dirty="0"/>
            </a:p>
          </p:txBody>
        </p:sp>
      </p:grpSp>
      <p:cxnSp>
        <p:nvCxnSpPr>
          <p:cNvPr id="35" name="直接箭头连接符 34"/>
          <p:cNvCxnSpPr/>
          <p:nvPr/>
        </p:nvCxnSpPr>
        <p:spPr>
          <a:xfrm>
            <a:off x="3817160" y="3555915"/>
            <a:ext cx="0" cy="6056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82054" y="377520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14.3mm</a:t>
            </a:r>
            <a:endParaRPr lang="zh-CN" altLang="en-US" sz="1400" b="1" dirty="0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SR630 1U: rear wall x-section </a:t>
            </a:r>
            <a:r>
              <a:rPr lang="en-US" altLang="zh-CN" sz="3200" dirty="0" smtClean="0"/>
              <a:t>viewed from front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44590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4" y="1844825"/>
            <a:ext cx="8734695" cy="39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6132" y="1121550"/>
            <a:ext cx="7691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AnyFabric</a:t>
            </a:r>
            <a:r>
              <a:rPr lang="en-US" altLang="zh-CN" sz="2000" dirty="0" smtClean="0"/>
              <a:t>: x8 PCIe module with rear installation, blind-mate to Mb</a:t>
            </a:r>
            <a:endParaRPr lang="zh-CN" alt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ThinkServer</a:t>
            </a:r>
            <a:r>
              <a:rPr lang="en-US" altLang="zh-CN" dirty="0" smtClean="0"/>
              <a:t> RD550 1U: Rear View with </a:t>
            </a:r>
            <a:r>
              <a:rPr lang="en-US" altLang="zh-CN" dirty="0" err="1" smtClean="0"/>
              <a:t>AnyFabric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2683" y="6007147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AnyFabric</a:t>
            </a:r>
            <a:r>
              <a:rPr lang="en-US" altLang="zh-CN" sz="2000" dirty="0" smtClean="0"/>
              <a:t> modules</a:t>
            </a:r>
            <a:endParaRPr lang="zh-CN" altLang="en-US" sz="2000" dirty="0"/>
          </a:p>
        </p:txBody>
      </p:sp>
      <p:cxnSp>
        <p:nvCxnSpPr>
          <p:cNvPr id="7" name="直接箭头连接符 16"/>
          <p:cNvCxnSpPr>
            <a:stCxn id="6" idx="0"/>
          </p:cNvCxnSpPr>
          <p:nvPr/>
        </p:nvCxnSpPr>
        <p:spPr>
          <a:xfrm flipV="1">
            <a:off x="4753073" y="5321643"/>
            <a:ext cx="1796008" cy="68550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6"/>
          <p:cNvCxnSpPr>
            <a:stCxn id="6" idx="0"/>
          </p:cNvCxnSpPr>
          <p:nvPr/>
        </p:nvCxnSpPr>
        <p:spPr>
          <a:xfrm flipH="1" flipV="1">
            <a:off x="3459892" y="5033319"/>
            <a:ext cx="1293181" cy="97382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4963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4891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Lenovo Position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48640" y="1680519"/>
            <a:ext cx="11073384" cy="4710755"/>
          </a:xfrm>
        </p:spPr>
        <p:txBody>
          <a:bodyPr/>
          <a:lstStyle/>
          <a:p>
            <a:r>
              <a:rPr lang="en-US" sz="1800" b="1" dirty="0" smtClean="0"/>
              <a:t>Lenovo supports enumeration #14</a:t>
            </a:r>
          </a:p>
          <a:p>
            <a:pPr lvl="1"/>
            <a:r>
              <a:rPr lang="en-US" sz="1600" dirty="0" smtClean="0"/>
              <a:t>Weighing all pros/cons, this is best direction – but mechanical details are critical to broad adoption success</a:t>
            </a:r>
          </a:p>
          <a:p>
            <a:pPr lvl="1"/>
            <a:r>
              <a:rPr lang="en-US" sz="1600" dirty="0" smtClean="0"/>
              <a:t>Appears compatible with traditional rear IO general purpose server architectures.</a:t>
            </a:r>
          </a:p>
          <a:p>
            <a:pPr lvl="2"/>
            <a:r>
              <a:rPr lang="en-US" sz="1400" dirty="0" smtClean="0"/>
              <a:t>Lenovo has experience with similar solution in our </a:t>
            </a:r>
            <a:r>
              <a:rPr lang="en-US" sz="1400" dirty="0" err="1" smtClean="0"/>
              <a:t>Grantley</a:t>
            </a:r>
            <a:r>
              <a:rPr lang="en-US" sz="1400" dirty="0" smtClean="0"/>
              <a:t> </a:t>
            </a:r>
            <a:r>
              <a:rPr lang="en-US" sz="1400" dirty="0" err="1" smtClean="0"/>
              <a:t>ThinkServer</a:t>
            </a:r>
            <a:r>
              <a:rPr lang="en-US" sz="1400" dirty="0" smtClean="0"/>
              <a:t> systems: </a:t>
            </a:r>
            <a:r>
              <a:rPr lang="en-US" sz="1400" dirty="0" err="1" smtClean="0"/>
              <a:t>AnyFabric</a:t>
            </a:r>
            <a:r>
              <a:rPr lang="en-US" sz="1400" dirty="0" smtClean="0"/>
              <a:t> IO module</a:t>
            </a:r>
          </a:p>
          <a:p>
            <a:pPr lvl="1"/>
            <a:r>
              <a:rPr lang="en-US" sz="1600" dirty="0" smtClean="0"/>
              <a:t>Appears compatible with Scorpio architecture</a:t>
            </a:r>
          </a:p>
          <a:p>
            <a:pPr lvl="2"/>
            <a:endParaRPr lang="en-US" sz="1400" dirty="0" smtClean="0"/>
          </a:p>
          <a:p>
            <a:r>
              <a:rPr lang="en-US" sz="1800" b="1" dirty="0" smtClean="0"/>
              <a:t>Major Challenges/Concerns:</a:t>
            </a:r>
          </a:p>
          <a:p>
            <a:pPr lvl="1"/>
            <a:r>
              <a:rPr lang="en-US" sz="1400" dirty="0" smtClean="0"/>
              <a:t>Transceiver thermals – with constraints outlined on following pages, cage heat-sinks not feasible.  Concern for rear IO applications</a:t>
            </a:r>
          </a:p>
          <a:p>
            <a:pPr lvl="1"/>
            <a:r>
              <a:rPr lang="en-US" sz="1400" dirty="0" smtClean="0"/>
              <a:t>EMI solution – space very limited to make robust seal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Enum-14 Proposed Enhancement</a:t>
            </a:r>
            <a:endParaRPr lang="en-US" sz="3200" dirty="0"/>
          </a:p>
        </p:txBody>
      </p:sp>
      <p:sp>
        <p:nvSpPr>
          <p:cNvPr id="34" name="Content Placeholder 33"/>
          <p:cNvSpPr>
            <a:spLocks noGrp="1"/>
          </p:cNvSpPr>
          <p:nvPr>
            <p:ph sz="half" idx="1"/>
          </p:nvPr>
        </p:nvSpPr>
        <p:spPr>
          <a:xfrm>
            <a:off x="548639" y="1122566"/>
            <a:ext cx="6272335" cy="3907131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Increase side KO width to 4.2 mm, both sides (see slide 4)</a:t>
            </a:r>
          </a:p>
          <a:p>
            <a:pPr marL="895243" lvl="1" indent="-457200"/>
            <a:r>
              <a:rPr lang="en-US" sz="1200" dirty="0" smtClean="0"/>
              <a:t>Should these also be defined as ground pads?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Increase length to ~120 mm</a:t>
            </a:r>
          </a:p>
          <a:p>
            <a:pPr marL="895243" lvl="1" indent="-457200"/>
            <a:r>
              <a:rPr lang="en-US" sz="1200" dirty="0" smtClean="0"/>
              <a:t>110 will be extremely challenging for NIC vendors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Avoid/minimize outriggers overhanging with chassis bulkhead/face-plate. </a:t>
            </a:r>
          </a:p>
          <a:p>
            <a:pPr marL="895243" lvl="1" indent="-457200"/>
            <a:r>
              <a:rPr lang="en-US" sz="1200" dirty="0" smtClean="0"/>
              <a:t>To maximize MB beachfront availability</a:t>
            </a:r>
          </a:p>
          <a:p>
            <a:pPr marL="895243" lvl="1" indent="-457200"/>
            <a:r>
              <a:rPr lang="en-US" sz="1200" dirty="0" smtClean="0"/>
              <a:t>Quarter-turn feasible? Wing-nut style touch-point?</a:t>
            </a:r>
          </a:p>
          <a:p>
            <a:pPr marL="895243" lvl="1" indent="-457200"/>
            <a:r>
              <a:rPr lang="en-US" sz="1200" dirty="0" smtClean="0"/>
              <a:t>OEM neutral color for touch-points?</a:t>
            </a:r>
            <a:endParaRPr lang="en-US" sz="11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Connector - TBD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Require Mylar shield (or similar) to protect bottom side components during system installation/removal</a:t>
            </a:r>
          </a:p>
          <a:p>
            <a:pPr marL="895243" lvl="1" indent="-457200"/>
            <a:r>
              <a:rPr lang="en-US" sz="1200" dirty="0" smtClean="0"/>
              <a:t>Will require KO for Mylar attachment points</a:t>
            </a:r>
          </a:p>
          <a:p>
            <a:pPr marL="895243" lvl="1" indent="-457200"/>
            <a:r>
              <a:rPr lang="en-US" sz="1200" dirty="0" smtClean="0"/>
              <a:t>Needs to be thin, ~0.25-0.30 mm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Port LEDs should be included</a:t>
            </a:r>
          </a:p>
          <a:p>
            <a:pPr marL="895243" lvl="1" indent="-457200"/>
            <a:r>
              <a:rPr lang="en-US" sz="1200" dirty="0" smtClean="0"/>
              <a:t>right angle LEDs and avoidance of light pipes preferred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RJ45 latches to be on top side of ports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062" y="78741"/>
            <a:ext cx="4171923" cy="22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67"/>
          <p:cNvGrpSpPr/>
          <p:nvPr/>
        </p:nvGrpSpPr>
        <p:grpSpPr>
          <a:xfrm>
            <a:off x="7286939" y="1059325"/>
            <a:ext cx="4349797" cy="4797262"/>
            <a:chOff x="7286939" y="1059325"/>
            <a:chExt cx="4349797" cy="47972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939" y="2457979"/>
              <a:ext cx="4335085" cy="33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9710465">
              <a:off x="7681453" y="3217780"/>
              <a:ext cx="2759031" cy="139364"/>
            </a:xfrm>
            <a:prstGeom prst="rect">
              <a:avLst/>
            </a:prstGeom>
            <a:solidFill>
              <a:srgbClr val="E2231A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710465">
              <a:off x="8877705" y="4634688"/>
              <a:ext cx="2759031" cy="139364"/>
            </a:xfrm>
            <a:prstGeom prst="rect">
              <a:avLst/>
            </a:prstGeom>
            <a:solidFill>
              <a:srgbClr val="E2231A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582292">
              <a:off x="7688635" y="1795452"/>
              <a:ext cx="2040619" cy="108692"/>
            </a:xfrm>
            <a:prstGeom prst="rect">
              <a:avLst/>
            </a:prstGeom>
            <a:solidFill>
              <a:srgbClr val="E2231A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582292">
              <a:off x="9253388" y="1059325"/>
              <a:ext cx="2040619" cy="108692"/>
            </a:xfrm>
            <a:prstGeom prst="rect">
              <a:avLst/>
            </a:prstGeom>
            <a:solidFill>
              <a:srgbClr val="E2231A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9209024" y="4270304"/>
            <a:ext cx="2413000" cy="143239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286939" y="3603037"/>
            <a:ext cx="561300" cy="774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98523" y="5171388"/>
            <a:ext cx="561300" cy="774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5" idx="5"/>
          </p:cNvCxnSpPr>
          <p:nvPr/>
        </p:nvCxnSpPr>
        <p:spPr>
          <a:xfrm>
            <a:off x="7988315" y="2979418"/>
            <a:ext cx="406808" cy="7307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7676119" y="2667222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16" idx="2"/>
          </p:cNvCxnSpPr>
          <p:nvPr/>
        </p:nvCxnSpPr>
        <p:spPr>
          <a:xfrm>
            <a:off x="7676119" y="5354268"/>
            <a:ext cx="922404" cy="2042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7310359" y="5171388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7493239" y="4377394"/>
            <a:ext cx="56788" cy="7939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10298412" y="5029698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7" idx="3"/>
          </p:cNvCxnSpPr>
          <p:nvPr/>
        </p:nvCxnSpPr>
        <p:spPr>
          <a:xfrm flipH="1">
            <a:off x="10611678" y="2499973"/>
            <a:ext cx="451015" cy="3649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11009129" y="2187777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358961" y="5187864"/>
            <a:ext cx="4689959" cy="973871"/>
            <a:chOff x="2324544" y="5171388"/>
            <a:chExt cx="4689959" cy="97387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4" y="5171388"/>
              <a:ext cx="4689959" cy="973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" name="Group 59"/>
            <p:cNvGrpSpPr/>
            <p:nvPr/>
          </p:nvGrpSpPr>
          <p:grpSpPr>
            <a:xfrm>
              <a:off x="2873885" y="5861350"/>
              <a:ext cx="3912673" cy="84395"/>
              <a:chOff x="2873885" y="5861350"/>
              <a:chExt cx="3912673" cy="8439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157538" y="5945745"/>
                <a:ext cx="313848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48421" y="5875639"/>
                <a:ext cx="3381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296025" y="5875640"/>
                <a:ext cx="152396" cy="7010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73885" y="5875638"/>
                <a:ext cx="207066" cy="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3076577" y="5861350"/>
                <a:ext cx="80961" cy="8439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Arrow Connector 61"/>
          <p:cNvCxnSpPr>
            <a:stCxn id="63" idx="2"/>
          </p:cNvCxnSpPr>
          <p:nvPr/>
        </p:nvCxnSpPr>
        <p:spPr>
          <a:xfrm flipH="1" flipV="1">
            <a:off x="6326658" y="5962221"/>
            <a:ext cx="356502" cy="2530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 noChangeAspect="1"/>
          </p:cNvSpPr>
          <p:nvPr/>
        </p:nvSpPr>
        <p:spPr>
          <a:xfrm>
            <a:off x="6683160" y="6032419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25" idx="7"/>
          </p:cNvCxnSpPr>
          <p:nvPr/>
        </p:nvCxnSpPr>
        <p:spPr>
          <a:xfrm flipV="1">
            <a:off x="7988315" y="1771650"/>
            <a:ext cx="406808" cy="949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>
            <a:off x="7181043" y="2009244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5" idx="7"/>
          </p:cNvCxnSpPr>
          <p:nvPr/>
        </p:nvCxnSpPr>
        <p:spPr>
          <a:xfrm flipV="1">
            <a:off x="7493239" y="1113672"/>
            <a:ext cx="277437" cy="949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770676" y="607140"/>
            <a:ext cx="391371" cy="332820"/>
          </a:xfrm>
          <a:prstGeom prst="ellipse">
            <a:avLst/>
          </a:prstGeom>
          <a:noFill/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7310359" y="96069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9" idx="5"/>
            <a:endCxn id="38" idx="1"/>
          </p:cNvCxnSpPr>
          <p:nvPr/>
        </p:nvCxnSpPr>
        <p:spPr>
          <a:xfrm>
            <a:off x="7622555" y="408265"/>
            <a:ext cx="205436" cy="2476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02837" y="278949"/>
            <a:ext cx="391371" cy="332820"/>
          </a:xfrm>
          <a:prstGeom prst="ellipse">
            <a:avLst/>
          </a:prstGeom>
          <a:noFill/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39" idx="5"/>
            <a:endCxn id="49" idx="2"/>
          </p:cNvCxnSpPr>
          <p:nvPr/>
        </p:nvCxnSpPr>
        <p:spPr>
          <a:xfrm>
            <a:off x="7622555" y="408265"/>
            <a:ext cx="780282" cy="370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Guidance System: X-axis Assumptions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71568" y="2998571"/>
            <a:ext cx="518984" cy="774356"/>
            <a:chOff x="2652584" y="2611395"/>
            <a:chExt cx="518984" cy="774356"/>
          </a:xfrm>
        </p:grpSpPr>
        <p:sp>
          <p:nvSpPr>
            <p:cNvPr id="7" name="Rectangle 6"/>
            <p:cNvSpPr/>
            <p:nvPr/>
          </p:nvSpPr>
          <p:spPr>
            <a:xfrm>
              <a:off x="2652584" y="2611395"/>
              <a:ext cx="140043" cy="774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52584" y="2611395"/>
              <a:ext cx="518984" cy="1400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52584" y="3245708"/>
              <a:ext cx="518984" cy="1400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8566" y="2998571"/>
            <a:ext cx="518984" cy="774356"/>
            <a:chOff x="2652584" y="2611395"/>
            <a:chExt cx="518984" cy="774356"/>
          </a:xfrm>
        </p:grpSpPr>
        <p:sp>
          <p:nvSpPr>
            <p:cNvPr id="12" name="Rectangle 11"/>
            <p:cNvSpPr/>
            <p:nvPr/>
          </p:nvSpPr>
          <p:spPr>
            <a:xfrm>
              <a:off x="3031525" y="2611395"/>
              <a:ext cx="140043" cy="774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2584" y="2611395"/>
              <a:ext cx="518984" cy="1400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52584" y="3245708"/>
              <a:ext cx="518984" cy="1400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690552" y="2298357"/>
            <a:ext cx="0" cy="691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11611" y="2298357"/>
            <a:ext cx="0" cy="766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439297" y="3204518"/>
            <a:ext cx="3422822" cy="362465"/>
            <a:chOff x="3439297" y="3204518"/>
            <a:chExt cx="3422822" cy="362465"/>
          </a:xfrm>
        </p:grpSpPr>
        <p:sp>
          <p:nvSpPr>
            <p:cNvPr id="15" name="Rectangle 14"/>
            <p:cNvSpPr/>
            <p:nvPr/>
          </p:nvSpPr>
          <p:spPr>
            <a:xfrm>
              <a:off x="3439297" y="3204518"/>
              <a:ext cx="3422822" cy="3624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39297" y="3204518"/>
              <a:ext cx="48191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39297" y="3521264"/>
              <a:ext cx="48191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4085" y="3521264"/>
              <a:ext cx="48191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4085" y="3204518"/>
              <a:ext cx="48191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447535" y="3599935"/>
            <a:ext cx="0" cy="691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11611" y="3707029"/>
            <a:ext cx="0" cy="584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61983" y="4160108"/>
            <a:ext cx="34962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47535" y="4160108"/>
            <a:ext cx="2988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61983" y="2487827"/>
            <a:ext cx="34962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678194" y="2487827"/>
            <a:ext cx="2988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46397" y="4021608"/>
            <a:ext cx="261802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0.40~0.6 mm (nominal gap range)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77056" y="2349327"/>
            <a:ext cx="7136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3.5 mm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21211" y="3599935"/>
            <a:ext cx="0" cy="421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2026" y="3912973"/>
            <a:ext cx="34962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921211" y="3912973"/>
            <a:ext cx="2988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20073" y="3774473"/>
            <a:ext cx="23150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4.2 mm (PCB KO, both sides)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90713" y="4916100"/>
            <a:ext cx="120642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End 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34459" y="3244265"/>
            <a:ext cx="81624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NIC PCB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09688" y="2487826"/>
            <a:ext cx="404931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Module Guides – attached to MB, MB tray, or chassis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>
            <a:off x="7117550" y="2626326"/>
            <a:ext cx="292138" cy="3640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13828" y="2210827"/>
            <a:ext cx="184217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Feature to be symmetric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150708" y="2487826"/>
            <a:ext cx="0" cy="1219203"/>
          </a:xfrm>
          <a:prstGeom prst="line">
            <a:avLst/>
          </a:prstGeom>
          <a:ln w="1905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" y="841576"/>
            <a:ext cx="12045524" cy="19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V="1">
            <a:off x="1630402" y="1236878"/>
            <a:ext cx="0" cy="101344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935159" y="2237995"/>
            <a:ext cx="0" cy="37236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66533" y="2250321"/>
            <a:ext cx="1532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66531" y="1221621"/>
            <a:ext cx="1055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66531" y="2618745"/>
            <a:ext cx="1055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0773" y="5346357"/>
            <a:ext cx="11045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 startAt="8"/>
            </a:pPr>
            <a:r>
              <a:rPr lang="zh-CN" altLang="en-US" sz="1400" b="1" dirty="0" smtClean="0"/>
              <a:t>＜ </a:t>
            </a:r>
            <a:r>
              <a:rPr lang="en-US" altLang="zh-CN" sz="1400" b="1" dirty="0" smtClean="0"/>
              <a:t>12 mm </a:t>
            </a:r>
            <a:r>
              <a:rPr lang="en-US" altLang="zh-CN" sz="1400" dirty="0" smtClean="0"/>
              <a:t>(1U driven: cannot interfere with PCIe card keep out)</a:t>
            </a:r>
          </a:p>
          <a:p>
            <a:pPr marL="342900" indent="-342900">
              <a:buFont typeface="+mj-lt"/>
              <a:buAutoNum type="alphaUcPeriod" startAt="8"/>
            </a:pPr>
            <a:r>
              <a:rPr lang="zh-CN" altLang="en-US" sz="1400" b="1" dirty="0" smtClean="0"/>
              <a:t>＜ </a:t>
            </a:r>
            <a:r>
              <a:rPr lang="en-US" altLang="zh-CN" sz="1400" b="1" dirty="0" smtClean="0"/>
              <a:t>5.2 mm   </a:t>
            </a:r>
            <a:r>
              <a:rPr lang="en-US" altLang="zh-CN" sz="1400" dirty="0" smtClean="0"/>
              <a:t>(1U driven: edge cannot extend below chassis base bottom surface)</a:t>
            </a:r>
          </a:p>
          <a:p>
            <a:pPr marL="342900" indent="-342900">
              <a:buFont typeface="+mj-lt"/>
              <a:buAutoNum type="alphaUcPeriod" startAt="8"/>
            </a:pPr>
            <a:r>
              <a:rPr lang="en-US" altLang="zh-CN" sz="1400" b="1" dirty="0" smtClean="0"/>
              <a:t>PCB </a:t>
            </a:r>
            <a:r>
              <a:rPr lang="en-US" altLang="zh-CN" sz="1400" b="1" dirty="0"/>
              <a:t>t</a:t>
            </a:r>
            <a:r>
              <a:rPr lang="en-US" altLang="zh-CN" sz="1400" b="1" dirty="0" smtClean="0"/>
              <a:t>op side KO </a:t>
            </a:r>
            <a:r>
              <a:rPr lang="zh-CN" altLang="en-US" sz="1400" b="1" dirty="0" smtClean="0"/>
              <a:t>＜ </a:t>
            </a:r>
            <a:r>
              <a:rPr lang="en-US" altLang="zh-CN" sz="1400" b="1" dirty="0" smtClean="0"/>
              <a:t>10 mm </a:t>
            </a:r>
            <a:r>
              <a:rPr lang="en-US" altLang="zh-CN" sz="1400" dirty="0" smtClean="0"/>
              <a:t>(1U driven: rear wall flange clearance during installation/removal) </a:t>
            </a:r>
            <a:r>
              <a:rPr lang="en-US" altLang="zh-CN" sz="1400" dirty="0" smtClean="0">
                <a:solidFill>
                  <a:srgbClr val="C00000"/>
                </a:solidFill>
                <a:sym typeface="Wingdings" pitchFamily="2" charset="2"/>
              </a:rPr>
              <a:t>Note this precludes port heat-sinks!</a:t>
            </a:r>
            <a:endParaRPr lang="en-US" altLang="zh-CN" sz="1400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 startAt="8"/>
            </a:pPr>
            <a:r>
              <a:rPr lang="en-US" altLang="zh-CN" sz="1400" b="1" dirty="0" smtClean="0"/>
              <a:t>PCB bottom side KO </a:t>
            </a:r>
            <a:r>
              <a:rPr lang="zh-CN" altLang="en-US" sz="1400" b="1" dirty="0" smtClean="0"/>
              <a:t>＜ </a:t>
            </a:r>
            <a:r>
              <a:rPr lang="en-US" altLang="zh-CN" sz="1400" b="1" dirty="0" smtClean="0"/>
              <a:t>1.5 mm </a:t>
            </a:r>
            <a:r>
              <a:rPr lang="en-US" altLang="zh-CN" sz="1400" dirty="0" smtClean="0"/>
              <a:t>(1U driven: to clear chassis base during installation/removal)</a:t>
            </a:r>
          </a:p>
        </p:txBody>
      </p:sp>
      <p:cxnSp>
        <p:nvCxnSpPr>
          <p:cNvPr id="24" name="直接箭头连接符 23"/>
          <p:cNvCxnSpPr>
            <a:stCxn id="25" idx="1"/>
          </p:cNvCxnSpPr>
          <p:nvPr/>
        </p:nvCxnSpPr>
        <p:spPr>
          <a:xfrm flipH="1" flipV="1">
            <a:off x="2150076" y="2250323"/>
            <a:ext cx="243275" cy="566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93351" y="2662629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PCB top surface</a:t>
            </a:r>
            <a:endParaRPr lang="zh-CN" altLang="en-US" sz="14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" y="3434452"/>
            <a:ext cx="3677391" cy="1564981"/>
          </a:xfrm>
          <a:prstGeom prst="rect">
            <a:avLst/>
          </a:prstGeom>
        </p:spPr>
      </p:pic>
      <p:cxnSp>
        <p:nvCxnSpPr>
          <p:cNvPr id="27" name="直接箭头连接符 26"/>
          <p:cNvCxnSpPr>
            <a:stCxn id="28" idx="1"/>
          </p:cNvCxnSpPr>
          <p:nvPr/>
        </p:nvCxnSpPr>
        <p:spPr>
          <a:xfrm flipH="1">
            <a:off x="3138107" y="4275440"/>
            <a:ext cx="1105731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43838" y="4121551"/>
            <a:ext cx="703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EMI/ESD solution need consideration between OCP rear bracket and chassis rear wall</a:t>
            </a:r>
            <a:endParaRPr lang="zh-CN" altLang="en-US" sz="14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PCBA Keep-out and Faceplate Constraints Proposals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648596" y="1507524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00773" y="2250321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198223" y="2604646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941202" y="1690404"/>
            <a:ext cx="365760" cy="365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9" name="直接箭头连接符 8"/>
          <p:cNvCxnSpPr/>
          <p:nvPr/>
        </p:nvCxnSpPr>
        <p:spPr>
          <a:xfrm flipV="1">
            <a:off x="7381103" y="1507524"/>
            <a:ext cx="0" cy="72754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0"/>
          <p:cNvCxnSpPr/>
          <p:nvPr/>
        </p:nvCxnSpPr>
        <p:spPr>
          <a:xfrm flipH="1">
            <a:off x="6721461" y="2243302"/>
            <a:ext cx="1532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6"/>
          <p:cNvCxnSpPr/>
          <p:nvPr/>
        </p:nvCxnSpPr>
        <p:spPr>
          <a:xfrm flipH="1">
            <a:off x="6721459" y="1507524"/>
            <a:ext cx="1376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0"/>
          <p:cNvCxnSpPr/>
          <p:nvPr/>
        </p:nvCxnSpPr>
        <p:spPr>
          <a:xfrm flipH="1">
            <a:off x="6713223" y="2357417"/>
            <a:ext cx="1532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0"/>
          <p:cNvCxnSpPr/>
          <p:nvPr/>
        </p:nvCxnSpPr>
        <p:spPr>
          <a:xfrm flipH="1">
            <a:off x="6713223" y="2569171"/>
            <a:ext cx="1532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8"/>
          <p:cNvCxnSpPr/>
          <p:nvPr/>
        </p:nvCxnSpPr>
        <p:spPr>
          <a:xfrm flipV="1">
            <a:off x="7381103" y="2357417"/>
            <a:ext cx="0" cy="21175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0049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SR630 1U: rear wall x-section viewed from </a:t>
            </a:r>
            <a:r>
              <a:rPr lang="en-US" altLang="zh-CN" sz="3200" dirty="0" smtClean="0"/>
              <a:t>left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787" y="1244686"/>
            <a:ext cx="9050449" cy="45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654704" y="4967416"/>
            <a:ext cx="36873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53852" y="3933056"/>
            <a:ext cx="3040012" cy="0"/>
          </a:xfrm>
          <a:prstGeom prst="line">
            <a:avLst/>
          </a:prstGeom>
          <a:ln w="1905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45759" y="5373216"/>
            <a:ext cx="2801503" cy="0"/>
          </a:xfrm>
          <a:prstGeom prst="line">
            <a:avLst/>
          </a:prstGeom>
          <a:ln w="1905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45759" y="5589240"/>
            <a:ext cx="2748105" cy="0"/>
          </a:xfrm>
          <a:prstGeom prst="line">
            <a:avLst/>
          </a:prstGeom>
          <a:ln w="1905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53852" y="3628548"/>
            <a:ext cx="3205774" cy="0"/>
          </a:xfrm>
          <a:prstGeom prst="line">
            <a:avLst/>
          </a:prstGeom>
          <a:ln w="1905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225" y="4773425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46" y="3763779"/>
            <a:ext cx="567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10.82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424" y="3475747"/>
            <a:ext cx="1002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12.89-14.29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41884" y="5111979"/>
            <a:ext cx="2970138" cy="0"/>
          </a:xfrm>
          <a:prstGeom prst="line">
            <a:avLst/>
          </a:prstGeom>
          <a:ln w="19050">
            <a:solidFill>
              <a:srgbClr val="E22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8564" y="496741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1.57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564" y="520393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4.37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8564" y="545074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6.87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01924" y="4773425"/>
            <a:ext cx="0" cy="33855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01924" y="5376288"/>
            <a:ext cx="0" cy="35145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02992" y="4496426"/>
            <a:ext cx="397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50854" y="5017472"/>
            <a:ext cx="0" cy="33855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250854" y="5587383"/>
            <a:ext cx="0" cy="35145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51922" y="59388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2.5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4252" y="2780928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PCIe Card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06380" y="4896162"/>
            <a:ext cx="10470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Motherboard</a:t>
            </a:r>
            <a:endParaRPr lang="en-US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3553" y="5631057"/>
            <a:ext cx="14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Chassis bottom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2421602"/>
            <a:ext cx="12045524" cy="2066849"/>
            <a:chOff x="107504" y="116632"/>
            <a:chExt cx="9036496" cy="20668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9036496" cy="193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接箭头连接符 4"/>
            <p:cNvCxnSpPr/>
            <p:nvPr/>
          </p:nvCxnSpPr>
          <p:spPr>
            <a:xfrm flipV="1">
              <a:off x="4247456" y="661281"/>
              <a:ext cx="0" cy="86409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204195" y="930100"/>
              <a:ext cx="7807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12.21mm</a:t>
              </a:r>
              <a:endParaRPr lang="zh-CN" altLang="en-US" sz="1600" dirty="0"/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3095328" y="832731"/>
              <a:ext cx="0" cy="6926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6788" y="995545"/>
              <a:ext cx="6953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9.91mm</a:t>
              </a:r>
              <a:endParaRPr lang="zh-CN" altLang="en-US" sz="1600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1223120" y="511932"/>
              <a:ext cx="0" cy="10134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701552" y="1529527"/>
              <a:ext cx="0" cy="3723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75048" y="1525377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75048" y="496677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75048" y="1893801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75458" y="158123"/>
              <a:ext cx="6953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14.2mm</a:t>
              </a:r>
              <a:endParaRPr lang="zh-CN" alt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086" y="1844927"/>
              <a:ext cx="6953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5.23mm</a:t>
              </a:r>
              <a:endParaRPr lang="zh-CN" altLang="en-US" sz="1600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6373178" y="661281"/>
              <a:ext cx="0" cy="86409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325890" y="930100"/>
              <a:ext cx="76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11.75mm</a:t>
              </a:r>
              <a:endParaRPr lang="zh-CN" altLang="en-US" sz="1600" dirty="0"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14 Dimensions – as delivered from 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86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port QSFP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r="24476"/>
          <a:stretch>
            <a:fillRect/>
          </a:stretch>
        </p:blipFill>
        <p:spPr bwMode="auto">
          <a:xfrm>
            <a:off x="7839808" y="1535919"/>
            <a:ext cx="3782216" cy="30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" y="1086879"/>
            <a:ext cx="3361658" cy="27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765" y="4050058"/>
            <a:ext cx="3003499" cy="21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1973" y="4181649"/>
            <a:ext cx="2986535" cy="17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22329" y="3122141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Bracket - Exterior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329" y="5641375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Bracket - Interior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1347" y="5712390"/>
            <a:ext cx="130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Features to set gasket gap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3383848" y="5433423"/>
            <a:ext cx="547499" cy="5098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4250" y="5641375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Chassis EMI Gasket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5513" y="3540260"/>
            <a:ext cx="183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Flange for stiffness,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1.0mm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thk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stock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3509319" y="3649362"/>
            <a:ext cx="676194" cy="12173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port 10BaseT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r="28435"/>
          <a:stretch>
            <a:fillRect/>
          </a:stretch>
        </p:blipFill>
        <p:spPr bwMode="auto">
          <a:xfrm>
            <a:off x="7059908" y="2174788"/>
            <a:ext cx="4184741" cy="256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594" y="1263221"/>
            <a:ext cx="3184480" cy="25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594" y="3958166"/>
            <a:ext cx="2833816" cy="21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2450" y="4171309"/>
            <a:ext cx="3205316" cy="18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7499723" y="3958167"/>
            <a:ext cx="779304" cy="35164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41679" y="4309808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Sink mount RJ45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2445" y="5644462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Chassis EMI Gasket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329" y="3122141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Bracket - Exterior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329" y="5641375"/>
            <a:ext cx="171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Bracket - Interior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2634" y="6061929"/>
            <a:ext cx="130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Features to set gasket gap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3295135" y="5782962"/>
            <a:ext cx="547499" cy="5098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05171" y="3603765"/>
            <a:ext cx="183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Flange for stiffness,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1.0mm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thk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stock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3628977" y="3712867"/>
            <a:ext cx="676194" cy="12173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novoTemplate-16x9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LenovoTemplate-16x9</Template>
  <TotalTime>1592</TotalTime>
  <Words>698</Words>
  <Application>Microsoft Office PowerPoint</Application>
  <PresentationFormat>Custom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LenovoTemplate-16x9</vt:lpstr>
      <vt:lpstr>OCP Mezz 3.0 Mechanical Recommendations</vt:lpstr>
      <vt:lpstr>Lenovo Position</vt:lpstr>
      <vt:lpstr>Enum-14 Proposed Enhancement</vt:lpstr>
      <vt:lpstr>Guidance System: X-axis Assumptions</vt:lpstr>
      <vt:lpstr>PCBA Keep-out and Faceplate Constraints Proposals</vt:lpstr>
      <vt:lpstr>SR630 1U: rear wall x-section viewed from left</vt:lpstr>
      <vt:lpstr>Enumeration 14 Dimensions – as delivered from FB</vt:lpstr>
      <vt:lpstr>Dual port QSFP</vt:lpstr>
      <vt:lpstr>Quad port 10BaseT  </vt:lpstr>
      <vt:lpstr>10BaseT – EMI Gasket Interface</vt:lpstr>
      <vt:lpstr>QSFP – EMI Gasket Interface</vt:lpstr>
      <vt:lpstr>Back Up</vt:lpstr>
      <vt:lpstr>SR630 1U: Rear Wall Construction X-section View</vt:lpstr>
      <vt:lpstr>SR630 1U: rear wall x-section viewed from front</vt:lpstr>
      <vt:lpstr>ThinkServer RD550 1U: Rear View with AnyFabric</vt:lpstr>
      <vt:lpstr>Slide 16</vt:lpstr>
    </vt:vector>
  </TitlesOfParts>
  <Company>Lenovo.com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Two Lines Maximum</dc:title>
  <dc:creator>ILang</dc:creator>
  <cp:lastModifiedBy>Andrew Junkins</cp:lastModifiedBy>
  <cp:revision>71</cp:revision>
  <dcterms:created xsi:type="dcterms:W3CDTF">2017-08-21T10:18:50Z</dcterms:created>
  <dcterms:modified xsi:type="dcterms:W3CDTF">2017-09-01T15:24:01Z</dcterms:modified>
</cp:coreProperties>
</file>