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8" r:id="rId8"/>
    <p:sldId id="280" r:id="rId9"/>
    <p:sldId id="274" r:id="rId10"/>
    <p:sldId id="266" r:id="rId11"/>
    <p:sldId id="267" r:id="rId12"/>
    <p:sldId id="269" r:id="rId13"/>
    <p:sldId id="270" r:id="rId14"/>
    <p:sldId id="276" r:id="rId15"/>
    <p:sldId id="271" r:id="rId16"/>
    <p:sldId id="272" r:id="rId17"/>
    <p:sldId id="277" r:id="rId18"/>
    <p:sldId id="278" r:id="rId19"/>
    <p:sldId id="279" r:id="rId20"/>
    <p:sldId id="264" r:id="rId21"/>
    <p:sldId id="263" r:id="rId22"/>
    <p:sldId id="275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070" autoAdjust="0"/>
  </p:normalViewPr>
  <p:slideViewPr>
    <p:cSldViewPr snapToGrid="0">
      <p:cViewPr varScale="1">
        <p:scale>
          <a:sx n="58" d="100"/>
          <a:sy n="58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6EB10-F837-4075-AF88-E64B8B3700C6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C6393-E29B-4183-9B31-6BCBEEA3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E9CE0-7CBA-4BA1-AF58-E8E94ACB34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2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C6393-E29B-4183-9B31-6BCBEEA3B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SerDes</a:t>
            </a:r>
            <a:r>
              <a:rPr lang="en-US" baseline="0" dirty="0" smtClean="0"/>
              <a:t> is code-named as Falcon Core (32 </a:t>
            </a:r>
            <a:r>
              <a:rPr lang="en-US" baseline="0" smtClean="0"/>
              <a:t>of them.)</a:t>
            </a:r>
            <a:endParaRPr lang="en-US" baseline="0" dirty="0" smtClean="0"/>
          </a:p>
          <a:p>
            <a:r>
              <a:rPr lang="en-US" baseline="0" dirty="0" smtClean="0"/>
              <a:t>For 25g, with 56873 it can provide up to 80 </a:t>
            </a:r>
            <a:r>
              <a:rPr lang="en-US" baseline="0" dirty="0" err="1" smtClean="0"/>
              <a:t>SerDes</a:t>
            </a:r>
            <a:r>
              <a:rPr lang="en-US" baseline="0" dirty="0" smtClean="0"/>
              <a:t> lanes.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C6393-E29B-4183-9B31-6BCBEEA3BA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934277" y="4075677"/>
            <a:ext cx="10363200" cy="768084"/>
          </a:xfrm>
          <a:prstGeom prst="rect">
            <a:avLst/>
          </a:prstGeom>
        </p:spPr>
        <p:txBody>
          <a:bodyPr/>
          <a:lstStyle>
            <a:lvl1pPr>
              <a:defRPr sz="3733" b="1">
                <a:solidFill>
                  <a:srgbClr val="183BE8"/>
                </a:solidFill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547B-C8A0-4114-8BEB-9D13D2197B8E}" type="datetimeFigureOut">
              <a:rPr lang="zh-TW" altLang="en-US"/>
              <a:pPr>
                <a:defRPr/>
              </a:pPr>
              <a:t>2018/1/4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15B5-78DE-4B0C-93D7-F17F8527BB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24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183BE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16328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1667" y="385233"/>
            <a:ext cx="751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zh-TW" dirty="0" smtClean="0"/>
              <a:t>Put Your Title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62113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67800" y="1"/>
            <a:ext cx="2819400" cy="6126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255000" cy="61261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0198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1667" y="385233"/>
            <a:ext cx="751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zh-TW" dirty="0" smtClean="0"/>
              <a:t>Put Your Title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2039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934277" y="4075677"/>
            <a:ext cx="10363200" cy="768084"/>
          </a:xfrm>
          <a:prstGeom prst="rect">
            <a:avLst/>
          </a:prstGeom>
        </p:spPr>
        <p:txBody>
          <a:bodyPr/>
          <a:lstStyle>
            <a:lvl1pPr>
              <a:defRPr sz="3733" b="1">
                <a:solidFill>
                  <a:srgbClr val="183BE8"/>
                </a:solidFill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20AD9-E865-445B-A05C-A63BD30A3F53}" type="datetimeFigureOut">
              <a:rPr lang="zh-TW" altLang="en-US"/>
              <a:pPr>
                <a:defRPr/>
              </a:pPr>
              <a:t>2018/1/4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F3F4-D6C7-4486-BCC0-7B8C73DF74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4FF0-7959-48E8-AD71-25BA98FCB4E8}" type="datetimeFigureOut">
              <a:rPr lang="zh-TW" altLang="en-US"/>
              <a:pPr>
                <a:defRPr/>
              </a:pPr>
              <a:t>2018/1/4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693D-BC7F-4FFF-AB23-861B5256AC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8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 userDrawn="1"/>
        </p:nvSpPr>
        <p:spPr bwMode="gray">
          <a:xfrm>
            <a:off x="11830208" y="6538385"/>
            <a:ext cx="37221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fld id="{8D97B399-1ACE-44A5-A316-64E27FCB8F72}" type="slidenum">
              <a:rPr lang="en-US" altLang="zh-TW" sz="1200" b="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TW" sz="1200" b="0" dirty="0" smtClean="0">
              <a:solidFill>
                <a:schemeClr val="bg1"/>
              </a:solidFill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 userDrawn="1"/>
        </p:nvSpPr>
        <p:spPr bwMode="auto">
          <a:xfrm>
            <a:off x="1263651" y="6508751"/>
            <a:ext cx="3671198" cy="25654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1067" b="0" dirty="0" smtClean="0">
                <a:solidFill>
                  <a:schemeClr val="bg1"/>
                </a:solidFill>
              </a:rPr>
              <a:t>Copyright © 2017  Alpha Networks Inc. All rights reserved</a:t>
            </a:r>
            <a:endParaRPr lang="zh-TW" altLang="en-US" sz="1067" b="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64000" y="1811651"/>
            <a:ext cx="7213600" cy="748988"/>
          </a:xfrm>
        </p:spPr>
        <p:txBody>
          <a:bodyPr>
            <a:spAutoFit/>
          </a:bodyPr>
          <a:lstStyle>
            <a:lvl1pPr>
              <a:defRPr sz="4267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64000" y="3276600"/>
            <a:ext cx="7213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183BE8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5791200"/>
            <a:ext cx="2336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867" b="0">
                <a:solidFill>
                  <a:srgbClr val="0033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604000" y="5867400"/>
            <a:ext cx="5588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21524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5101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915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183BE8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012810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 sz="3733"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 sz="3200"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 sz="3733"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 sz="3200"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7501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6688" y="501949"/>
            <a:ext cx="10177131" cy="4660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183BE8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 sz="3200"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 sz="2133"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 sz="2133">
                <a:solidFill>
                  <a:srgbClr val="183BE8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183BE8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 sz="3200"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 sz="2400"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 sz="2133"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 sz="2133">
                <a:solidFill>
                  <a:srgbClr val="183BE8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830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481667" y="385233"/>
            <a:ext cx="751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zh-TW" dirty="0" smtClean="0"/>
              <a:t>Put Your Title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1573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183BE8"/>
              </a:buClr>
              <a:buSzPct val="70000"/>
              <a:buFont typeface="Wingdings" pitchFamily="2" charset="2"/>
              <a:buChar char="u"/>
              <a:defRPr sz="4267">
                <a:solidFill>
                  <a:srgbClr val="183BE8"/>
                </a:solidFill>
              </a:defRPr>
            </a:lvl1pPr>
            <a:lvl2pPr>
              <a:buClr>
                <a:srgbClr val="183BE8"/>
              </a:buClr>
              <a:buSzPct val="70000"/>
              <a:buFont typeface="Wingdings" pitchFamily="2" charset="2"/>
              <a:buChar char="u"/>
              <a:defRPr sz="3733">
                <a:solidFill>
                  <a:srgbClr val="183BE8"/>
                </a:solidFill>
              </a:defRPr>
            </a:lvl2pPr>
            <a:lvl3pPr>
              <a:buClr>
                <a:srgbClr val="183BE8"/>
              </a:buClr>
              <a:buSzPct val="70000"/>
              <a:buFont typeface="Wingdings" pitchFamily="2" charset="2"/>
              <a:buChar char="u"/>
              <a:defRPr sz="3200">
                <a:solidFill>
                  <a:srgbClr val="183BE8"/>
                </a:solidFill>
              </a:defRPr>
            </a:lvl3pPr>
            <a:lvl4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4pPr>
            <a:lvl5pPr>
              <a:buClr>
                <a:srgbClr val="183BE8"/>
              </a:buClr>
              <a:buSzPct val="70000"/>
              <a:buFont typeface="Wingdings" pitchFamily="2" charset="2"/>
              <a:buChar char="u"/>
              <a:defRPr sz="2667">
                <a:solidFill>
                  <a:srgbClr val="183BE8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183BE8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09280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53001CF9-AFFA-49EF-867E-1A0D9CB12A9C}" type="datetimeFigureOut">
              <a:rPr lang="zh-TW" altLang="en-US"/>
              <a:pPr>
                <a:defRPr/>
              </a:pPr>
              <a:t>2018/1/4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7E0B2F9-0A91-4317-ADE8-0F08A5A494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053" name="文字方塊 6"/>
          <p:cNvSpPr txBox="1">
            <a:spLocks noChangeArrowheads="1"/>
          </p:cNvSpPr>
          <p:nvPr userDrawn="1"/>
        </p:nvSpPr>
        <p:spPr bwMode="auto">
          <a:xfrm>
            <a:off x="4271433" y="6580718"/>
            <a:ext cx="3671198" cy="25654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1067" b="0" dirty="0" smtClean="0">
                <a:solidFill>
                  <a:schemeClr val="bg1"/>
                </a:solidFill>
              </a:rPr>
              <a:t>Copyright © 2017  Alpha Networks Inc. All rights reserved</a:t>
            </a:r>
            <a:endParaRPr lang="zh-TW" altLang="en-US" sz="1067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410633"/>
            <a:ext cx="751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Put Your Title Here</a:t>
            </a:r>
            <a:endParaRPr lang="zh-TW" altLang="en-US" smtClean="0"/>
          </a:p>
        </p:txBody>
      </p:sp>
      <p:sp>
        <p:nvSpPr>
          <p:cNvPr id="1027" name="Text Box 77"/>
          <p:cNvSpPr txBox="1">
            <a:spLocks noChangeArrowheads="1"/>
          </p:cNvSpPr>
          <p:nvPr/>
        </p:nvSpPr>
        <p:spPr bwMode="gray">
          <a:xfrm>
            <a:off x="11830208" y="6538385"/>
            <a:ext cx="37221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fld id="{E4CA9756-527C-41C9-A74B-FF12D1E975A9}" type="slidenum">
              <a:rPr lang="en-US" altLang="zh-TW" sz="1200" b="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TW" sz="1200" b="0" dirty="0" smtClean="0">
              <a:solidFill>
                <a:schemeClr val="bg1"/>
              </a:solidFill>
            </a:endParaRPr>
          </a:p>
        </p:txBody>
      </p:sp>
      <p:sp>
        <p:nvSpPr>
          <p:cNvPr id="1028" name="文字方塊 3"/>
          <p:cNvSpPr txBox="1">
            <a:spLocks noChangeArrowheads="1"/>
          </p:cNvSpPr>
          <p:nvPr userDrawn="1"/>
        </p:nvSpPr>
        <p:spPr bwMode="auto">
          <a:xfrm>
            <a:off x="1263651" y="6508751"/>
            <a:ext cx="3671198" cy="25654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95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1067" b="0" dirty="0" smtClean="0">
                <a:solidFill>
                  <a:schemeClr val="bg1"/>
                </a:solidFill>
              </a:rPr>
              <a:t>Copyright © 2017  Alpha Networks Inc. All rights reserved</a:t>
            </a:r>
            <a:endParaRPr lang="zh-TW" altLang="en-US" sz="1067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0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183BE8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183BE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183BE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183BE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183BE8"/>
          </a:solidFill>
          <a:latin typeface="Calibri" pitchFamily="34" charset="0"/>
        </a:defRPr>
      </a:lvl5pPr>
      <a:lvl6pPr marL="609585" algn="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Lucida Sans Unicode" pitchFamily="34" charset="0"/>
        </a:defRPr>
      </a:lvl6pPr>
      <a:lvl7pPr marL="1219170" algn="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Lucida Sans Unicode" pitchFamily="34" charset="0"/>
        </a:defRPr>
      </a:lvl7pPr>
      <a:lvl8pPr marL="1828754" algn="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Lucida Sans Unicode" pitchFamily="34" charset="0"/>
        </a:defRPr>
      </a:lvl8pPr>
      <a:lvl9pPr marL="2438339" algn="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Lucida Sans Unicode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Blip>
          <a:blip r:embed="rId15"/>
        </a:buBlip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Ø"/>
        <a:defRPr sz="2533">
          <a:solidFill>
            <a:srgbClr val="000066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rgbClr val="000066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v"/>
        <a:defRPr sz="2267">
          <a:solidFill>
            <a:srgbClr val="000066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133">
          <a:solidFill>
            <a:srgbClr val="000066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133">
          <a:solidFill>
            <a:srgbClr val="000066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133">
          <a:solidFill>
            <a:srgbClr val="000066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133">
          <a:solidFill>
            <a:srgbClr val="000066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133">
          <a:solidFill>
            <a:srgbClr val="000066"/>
          </a:solidFill>
          <a:latin typeface="+mn-lt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 bwMode="auto">
          <a:xfrm>
            <a:off x="0" y="4076701"/>
            <a:ext cx="12192000" cy="7662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3200" dirty="0" smtClean="0"/>
              <a:t>Alpha Contributed SNC-60x0-488F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2400" dirty="0"/>
              <a:t>By</a:t>
            </a:r>
            <a:br>
              <a:rPr lang="en-US" altLang="zh-TW" sz="2400" dirty="0"/>
            </a:br>
            <a:r>
              <a:rPr lang="en-US" altLang="zh-TW" sz="2400" dirty="0"/>
              <a:t>Robert Chu </a:t>
            </a:r>
            <a:br>
              <a:rPr lang="en-US" altLang="zh-TW" sz="2400" dirty="0"/>
            </a:br>
            <a:r>
              <a:rPr lang="en-US" altLang="zh-TW" sz="2400" dirty="0"/>
              <a:t>On </a:t>
            </a:r>
            <a:r>
              <a:rPr lang="en-US" altLang="zh-TW" sz="2400" dirty="0" smtClean="0"/>
              <a:t>September 8, 2018 </a:t>
            </a:r>
            <a:r>
              <a:rPr lang="en-US" altLang="zh-TW" sz="2400" dirty="0"/>
              <a:t>(For </a:t>
            </a:r>
            <a:r>
              <a:rPr lang="en-US" altLang="zh-TW" sz="2400" dirty="0" smtClean="0"/>
              <a:t>General </a:t>
            </a:r>
            <a:r>
              <a:rPr lang="en-US" altLang="zh-TW" sz="2400" dirty="0"/>
              <a:t>Review)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71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025616"/>
            <a:ext cx="11733724" cy="27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55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Dimensional Drawing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961" y="1981010"/>
            <a:ext cx="4018077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631" y="1200584"/>
            <a:ext cx="55626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06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545" y="1350982"/>
            <a:ext cx="7644792" cy="42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94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410633"/>
            <a:ext cx="8858818" cy="685800"/>
          </a:xfrm>
        </p:spPr>
        <p:txBody>
          <a:bodyPr/>
          <a:lstStyle/>
          <a:p>
            <a:r>
              <a:rPr lang="en-US" sz="3200" dirty="0" smtClean="0"/>
              <a:t>Different CPUs with its Management Ethernet Port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935" y="1517764"/>
            <a:ext cx="5428437" cy="19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5" y="3919096"/>
            <a:ext cx="5667813" cy="20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LED’s Definition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96" y="1434238"/>
            <a:ext cx="9883606" cy="46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66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some LED’s definition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76" y="1397896"/>
            <a:ext cx="6849251" cy="19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59" y="3517604"/>
            <a:ext cx="6748868" cy="25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07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Regulatory </a:t>
            </a:r>
            <a:r>
              <a:rPr lang="en-US" dirty="0" err="1" smtClean="0"/>
              <a:t>Complianc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51" y="1312270"/>
            <a:ext cx="7035121" cy="52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93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Reports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41" y="1096433"/>
            <a:ext cx="6772033" cy="268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76" y="2966192"/>
            <a:ext cx="6733424" cy="35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80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SNC-60x0-448F is a Trident 3 switch for Enterprise and Data Center.</a:t>
            </a:r>
          </a:p>
          <a:p>
            <a:r>
              <a:rPr lang="en-US" sz="3600" dirty="0" smtClean="0"/>
              <a:t>It provides 25G downlink and 100G uplink.</a:t>
            </a:r>
          </a:p>
          <a:p>
            <a:r>
              <a:rPr lang="en-US" sz="3600" dirty="0" smtClean="0"/>
              <a:t>There are three CPUs supported in this switch. They are: a)Rangeley, b) </a:t>
            </a:r>
            <a:r>
              <a:rPr lang="en-US" sz="3600" dirty="0" err="1" smtClean="0"/>
              <a:t>Broadwell</a:t>
            </a:r>
            <a:r>
              <a:rPr lang="en-US" sz="3600" dirty="0" smtClean="0"/>
              <a:t> DE, and c) </a:t>
            </a:r>
            <a:r>
              <a:rPr lang="en-US" sz="3600" dirty="0" err="1" smtClean="0"/>
              <a:t>Denverton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It comes with ONIE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831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Appendix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08534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ea typeface="新細明體" charset="-120"/>
              </a:rPr>
              <a:t>Brief Description of SNC-60x0-488F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 bwMode="auto">
          <a:xfrm>
            <a:off x="609600" y="1435101"/>
            <a:ext cx="10972800" cy="4525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48 Ports of 25G SFP28  with 8 ports of 100G QSFP 28 Leaf </a:t>
            </a:r>
            <a:r>
              <a:rPr lang="en-US" altLang="zh-TW" sz="4000" b="1" dirty="0">
                <a:latin typeface="Calibri" pitchFamily="34" charset="0"/>
                <a:ea typeface="新細明體" pitchFamily="18" charset="-120"/>
              </a:rPr>
              <a:t>Switch for Data </a:t>
            </a:r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Center</a:t>
            </a:r>
          </a:p>
          <a:p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This SNC-60x0-488F is for either Enterprise or Carrier TOR switch.</a:t>
            </a:r>
            <a:endParaRPr lang="en-US" altLang="zh-TW" sz="4000" b="1" dirty="0">
              <a:latin typeface="Calibri" pitchFamily="34" charset="0"/>
              <a:ea typeface="新細明體" pitchFamily="18" charset="-120"/>
            </a:endParaRPr>
          </a:p>
          <a:p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It comes with ONIE and has three different CPU modules- Rangeley, </a:t>
            </a:r>
            <a:r>
              <a:rPr lang="en-US" altLang="zh-TW" sz="4000" b="1" dirty="0" err="1" smtClean="0">
                <a:latin typeface="Calibri" pitchFamily="34" charset="0"/>
                <a:ea typeface="新細明體" pitchFamily="18" charset="-120"/>
              </a:rPr>
              <a:t>Broadwell</a:t>
            </a:r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 DE, and </a:t>
            </a:r>
            <a:r>
              <a:rPr lang="en-US" altLang="zh-TW" sz="4000" b="1" dirty="0" err="1" smtClean="0">
                <a:latin typeface="Calibri" pitchFamily="34" charset="0"/>
                <a:ea typeface="新細明體" pitchFamily="18" charset="-120"/>
              </a:rPr>
              <a:t>Denverton</a:t>
            </a:r>
            <a:r>
              <a:rPr lang="en-US" altLang="zh-TW" sz="4000" b="1" dirty="0" smtClean="0">
                <a:latin typeface="Calibri" pitchFamily="34" charset="0"/>
                <a:ea typeface="新細明體" pitchFamily="18" charset="-120"/>
              </a:rPr>
              <a:t>.</a:t>
            </a:r>
            <a:endParaRPr lang="en-US" altLang="zh-TW" sz="4000" b="1" dirty="0">
              <a:latin typeface="Calibri" pitchFamily="34" charset="0"/>
              <a:ea typeface="新細明體" pitchFamily="18" charset="-120"/>
            </a:endParaRPr>
          </a:p>
          <a:p>
            <a:endParaRPr lang="en-US" altLang="zh-TW" sz="4000" b="1" dirty="0">
              <a:latin typeface="Calibri" pitchFamily="34" charset="0"/>
              <a:ea typeface="新細明體" pitchFamily="18" charset="-120"/>
            </a:endParaRPr>
          </a:p>
          <a:p>
            <a:endParaRPr lang="zh-TW" altLang="en-US" sz="3200" b="1" dirty="0">
              <a:latin typeface="Calibri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595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67" y="385233"/>
            <a:ext cx="8958870" cy="685800"/>
          </a:xfrm>
        </p:spPr>
        <p:txBody>
          <a:bodyPr/>
          <a:lstStyle/>
          <a:p>
            <a:r>
              <a:rPr lang="en-US" dirty="0" smtClean="0"/>
              <a:t>The Family of </a:t>
            </a:r>
            <a:r>
              <a:rPr lang="en-US" dirty="0" err="1" smtClean="0"/>
              <a:t>Denverton</a:t>
            </a:r>
            <a:r>
              <a:rPr lang="en-US" dirty="0" smtClean="0"/>
              <a:t> Supported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7" y="1995907"/>
            <a:ext cx="7784052" cy="35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920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CPU Pin-out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1" y="1783880"/>
            <a:ext cx="9935198" cy="40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51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 picture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46" y="2810870"/>
            <a:ext cx="11602596" cy="11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30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410633"/>
            <a:ext cx="10529800" cy="685800"/>
          </a:xfrm>
        </p:spPr>
        <p:txBody>
          <a:bodyPr/>
          <a:lstStyle/>
          <a:p>
            <a:r>
              <a:rPr lang="en-US" sz="3200" dirty="0" smtClean="0"/>
              <a:t>Alpha Recommends Cables for “Insert and Release” on Ports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375" y="1475346"/>
            <a:ext cx="6710261" cy="50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23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51"/>
            <a:ext cx="12192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2158957" y="2180862"/>
            <a:ext cx="3550572" cy="958965"/>
            <a:chOff x="319724" y="50707"/>
            <a:chExt cx="5470668" cy="719224"/>
          </a:xfrm>
        </p:grpSpPr>
        <p:sp>
          <p:nvSpPr>
            <p:cNvPr id="18" name="圓角矩形 17"/>
            <p:cNvSpPr/>
            <p:nvPr/>
          </p:nvSpPr>
          <p:spPr>
            <a:xfrm>
              <a:off x="319724" y="122287"/>
              <a:ext cx="5440680" cy="576064"/>
            </a:xfrm>
            <a:prstGeom prst="roundRect">
              <a:avLst/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圓角矩形 4"/>
            <p:cNvSpPr/>
            <p:nvPr/>
          </p:nvSpPr>
          <p:spPr>
            <a:xfrm>
              <a:off x="427528" y="50707"/>
              <a:ext cx="5362864" cy="7192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74193" tIns="0" rIns="274193" bIns="0" numCol="1" spcCol="1270" anchor="ctr" anchorCtr="0">
              <a:noAutofit/>
            </a:bodyPr>
            <a:lstStyle/>
            <a:p>
              <a:pPr defTabSz="160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600" dirty="0" smtClean="0">
                  <a:solidFill>
                    <a:sysClr val="window" lastClr="FFFFFF"/>
                  </a:solidFill>
                  <a:latin typeface="Calibri"/>
                </a:rPr>
                <a:t>SNC-60x0-488F</a:t>
              </a:r>
              <a:endParaRPr lang="zh-TW" altLang="en-US" sz="3600" dirty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22" name="標題 1"/>
          <p:cNvSpPr txBox="1">
            <a:spLocks/>
          </p:cNvSpPr>
          <p:nvPr/>
        </p:nvSpPr>
        <p:spPr bwMode="auto">
          <a:xfrm>
            <a:off x="2927648" y="3429000"/>
            <a:ext cx="4512501" cy="5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3BE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3BE8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3BE8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3BE8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3BE8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Lucida Sans Unicode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Lucida Sans Unicode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Lucida Sans Unicode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00"/>
                </a:solidFill>
                <a:latin typeface="Lucida Sans Unicode" pitchFamily="34" charset="0"/>
              </a:defRPr>
            </a:lvl9pPr>
          </a:lstStyle>
          <a:p>
            <a:pPr marL="0" lvl="1" indent="-457189">
              <a:defRPr/>
            </a:pPr>
            <a:r>
              <a:rPr lang="en-US" altLang="zh-TW" sz="2133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a typeface="Arial Unicode MS" pitchFamily="34" charset="-120"/>
                <a:cs typeface="Arial Unicode MS" pitchFamily="34" charset="-120"/>
              </a:rPr>
              <a:t>48 x 25 G SFP28 + </a:t>
            </a:r>
            <a:r>
              <a:rPr lang="en-US" altLang="zh-TW" sz="2133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a typeface="Arial Unicode MS" pitchFamily="34" charset="-120"/>
                <a:cs typeface="Arial Unicode MS" pitchFamily="34" charset="-120"/>
              </a:rPr>
              <a:t>8 </a:t>
            </a:r>
            <a:r>
              <a:rPr lang="en-US" altLang="zh-TW" sz="2133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ea typeface="Arial Unicode MS" pitchFamily="34" charset="-120"/>
                <a:cs typeface="Arial Unicode MS" pitchFamily="34" charset="-120"/>
              </a:rPr>
              <a:t>x 100G QSFP28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956" y="2914650"/>
            <a:ext cx="3152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Product Brief</a:t>
            </a:r>
            <a:endParaRPr lang="zh-TW" altLang="en-US" dirty="0"/>
          </a:p>
        </p:txBody>
      </p:sp>
      <p:sp>
        <p:nvSpPr>
          <p:cNvPr id="4" name="直排文字版面配置區 1"/>
          <p:cNvSpPr>
            <a:spLocks noGrp="1"/>
          </p:cNvSpPr>
          <p:nvPr>
            <p:ph type="body" orient="vert" idx="1"/>
          </p:nvPr>
        </p:nvSpPr>
        <p:spPr>
          <a:xfrm>
            <a:off x="609600" y="1316766"/>
            <a:ext cx="5486400" cy="4525433"/>
          </a:xfrm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MAC Solution</a:t>
            </a:r>
          </a:p>
          <a:p>
            <a:pPr marL="533387" lvl="1" indent="0">
              <a:lnSpc>
                <a:spcPct val="80000"/>
              </a:lnSpc>
              <a:buNone/>
              <a:defRPr/>
            </a:pP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Trident3 </a:t>
            </a: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 </a:t>
            </a: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BCM56873)</a:t>
            </a:r>
            <a:endParaRPr lang="en-US" altLang="zh-TW" sz="1867" kern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533387" lvl="1" indent="0">
              <a:lnSpc>
                <a:spcPct val="80000"/>
              </a:lnSpc>
              <a:buNone/>
              <a:defRPr/>
            </a:pPr>
            <a:endParaRPr lang="en-US" altLang="zh-TW" sz="1067" kern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I/O Configuration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48 x 25G SFP28 + </a:t>
            </a: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8 </a:t>
            </a: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x 100G QSFP28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Serial console, Ethernet Management Port, </a:t>
            </a: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USB </a:t>
            </a: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Storage</a:t>
            </a:r>
          </a:p>
          <a:p>
            <a:pPr>
              <a:buFont typeface="Wingdings" pitchFamily="2" charset="2"/>
              <a:buChar char="p"/>
              <a:defRPr/>
            </a:pPr>
            <a:endParaRPr lang="en-US" altLang="zh-TW" sz="1067" kern="1200" dirty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Modular Control Processor Board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Intel Rangeley 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Intel </a:t>
            </a:r>
            <a:r>
              <a:rPr lang="en-US" altLang="zh-TW" sz="1867" kern="12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Broadwell</a:t>
            </a: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-DE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Denverton</a:t>
            </a:r>
            <a:endParaRPr lang="en-US" altLang="zh-TW" sz="1867" kern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Font typeface="Wingdings" pitchFamily="2" charset="2"/>
              <a:buChar char="p"/>
              <a:defRPr/>
            </a:pPr>
            <a:endParaRPr lang="en-US" altLang="zh-TW" sz="1067" kern="1200" dirty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Resilient Design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Redundant Power Supply (AC and DC)</a:t>
            </a:r>
          </a:p>
          <a:p>
            <a:pPr lvl="1" indent="-457189">
              <a:buFont typeface="Wingdings" pitchFamily="2" charset="2"/>
              <a:buChar char="p"/>
              <a:defRPr/>
            </a:pPr>
            <a:r>
              <a:rPr lang="en-US" altLang="zh-TW" sz="1867" kern="1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5+1 Hot </a:t>
            </a:r>
            <a:r>
              <a:rPr lang="en-US" altLang="zh-TW" sz="1867" kern="1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Pluggable Fans</a:t>
            </a:r>
            <a:endParaRPr lang="zh-TW" altLang="en-US" sz="1867" kern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直排文字版面配置區 1"/>
          <p:cNvSpPr txBox="1">
            <a:spLocks/>
          </p:cNvSpPr>
          <p:nvPr/>
        </p:nvSpPr>
        <p:spPr>
          <a:xfrm>
            <a:off x="6320367" y="1316766"/>
            <a:ext cx="5486400" cy="45254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2100">
                <a:solidFill>
                  <a:srgbClr val="183BE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900">
                <a:solidFill>
                  <a:srgbClr val="183BE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700">
                <a:solidFill>
                  <a:srgbClr val="183BE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600">
                <a:solidFill>
                  <a:srgbClr val="183BE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457189" indent="-457189" defTabSz="1219170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Specification</a:t>
            </a:r>
          </a:p>
          <a:p>
            <a:pPr marL="990575" lvl="1" indent="-457189" defTabSz="1219170">
              <a:buFont typeface="Wingdings" pitchFamily="2" charset="2"/>
              <a:buChar char="p"/>
              <a:defRPr/>
            </a:pPr>
            <a:r>
              <a:rPr lang="en-US" altLang="zh-TW" sz="1867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Operation Temperature:</a:t>
            </a:r>
          </a:p>
          <a:p>
            <a:pPr marL="1523962" lvl="2" indent="-457189" defTabSz="1219170">
              <a:buFont typeface="Wingdings" pitchFamily="2" charset="2"/>
              <a:buChar char="l"/>
              <a:defRPr/>
            </a:pPr>
            <a:r>
              <a:rPr lang="en-US" altLang="zh-TW" sz="1867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Front to Back Air Flow </a:t>
            </a:r>
            <a:r>
              <a:rPr lang="en-US" altLang="zh-TW" sz="1867" dirty="0">
                <a:latin typeface="Lucida Sans Unicode"/>
                <a:ea typeface="新細明體" charset="-120"/>
              </a:rPr>
              <a:t>(0~45</a:t>
            </a:r>
            <a:r>
              <a:rPr lang="en-US" altLang="zh-TW" sz="1867" baseline="50000" dirty="0">
                <a:latin typeface="Lucida Sans Unicode"/>
                <a:ea typeface="新細明體" charset="-120"/>
              </a:rPr>
              <a:t>o</a:t>
            </a:r>
            <a:r>
              <a:rPr lang="en-US" altLang="zh-TW" sz="1867" dirty="0">
                <a:latin typeface="Lucida Sans Unicode"/>
                <a:ea typeface="新細明體" charset="-120"/>
              </a:rPr>
              <a:t>C)</a:t>
            </a:r>
            <a:r>
              <a:rPr lang="zh-TW" altLang="en-US" sz="1867" dirty="0">
                <a:latin typeface="Lucida Sans Unicode"/>
                <a:ea typeface="新細明體" charset="-120"/>
              </a:rPr>
              <a:t> </a:t>
            </a:r>
            <a:endParaRPr lang="en-US" altLang="zh-TW" sz="1867" dirty="0">
              <a:latin typeface="Lucida Sans Unicode"/>
              <a:ea typeface="新細明體" charset="-120"/>
            </a:endParaRPr>
          </a:p>
          <a:p>
            <a:pPr marL="1523962" lvl="2" indent="-457189" defTabSz="1219170">
              <a:buFont typeface="Wingdings" pitchFamily="2" charset="2"/>
              <a:buChar char="l"/>
              <a:defRPr/>
            </a:pPr>
            <a:r>
              <a:rPr lang="en-US" altLang="zh-TW" sz="1867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Back to Front Air Flow </a:t>
            </a:r>
            <a:r>
              <a:rPr lang="en-US" altLang="zh-TW" sz="1867" dirty="0">
                <a:latin typeface="Lucida Sans Unicode"/>
                <a:ea typeface="新細明體" charset="-120"/>
              </a:rPr>
              <a:t>(0~40</a:t>
            </a:r>
            <a:r>
              <a:rPr lang="en-US" altLang="zh-TW" sz="1867" baseline="50000" dirty="0">
                <a:latin typeface="Lucida Sans Unicode"/>
                <a:ea typeface="新細明體" charset="-120"/>
              </a:rPr>
              <a:t>o</a:t>
            </a:r>
            <a:r>
              <a:rPr lang="en-US" altLang="zh-TW" sz="1867" dirty="0">
                <a:latin typeface="Lucida Sans Unicode"/>
                <a:ea typeface="新細明體" charset="-120"/>
              </a:rPr>
              <a:t>C)</a:t>
            </a:r>
          </a:p>
          <a:p>
            <a:pPr marL="1523962" lvl="2" indent="-457189" defTabSz="1219170">
              <a:buFont typeface="Wingdings" pitchFamily="2" charset="2"/>
              <a:buChar char="l"/>
              <a:defRPr/>
            </a:pPr>
            <a:endParaRPr lang="en-US" altLang="zh-TW" sz="1067" dirty="0">
              <a:latin typeface="Lucida Sans Unicode"/>
              <a:ea typeface="新細明體" charset="-120"/>
            </a:endParaRPr>
          </a:p>
          <a:p>
            <a:pPr marL="457189" indent="-457189" defTabSz="1219170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zh-TW" sz="2133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Dimension</a:t>
            </a:r>
          </a:p>
          <a:p>
            <a:pPr marL="533387" lvl="1" indent="0" defTabSz="1219170">
              <a:buNone/>
              <a:defRPr/>
            </a:pPr>
            <a:r>
              <a:rPr lang="en-US" altLang="zh-TW" sz="1867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441mm (W) X 487.4mm (D) X 44mm (H)</a:t>
            </a:r>
          </a:p>
        </p:txBody>
      </p:sp>
    </p:spTree>
    <p:extLst>
      <p:ext uri="{BB962C8B-B14F-4D97-AF65-F5344CB8AC3E}">
        <p14:creationId xmlns:p14="http://schemas.microsoft.com/office/powerpoint/2010/main" val="1072698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1"/>
          <p:cNvSpPr txBox="1">
            <a:spLocks/>
          </p:cNvSpPr>
          <p:nvPr/>
        </p:nvSpPr>
        <p:spPr>
          <a:xfrm>
            <a:off x="609600" y="1303834"/>
            <a:ext cx="10957984" cy="4909476"/>
          </a:xfrm>
          <a:prstGeom prst="rect">
            <a:avLst/>
          </a:prstGeom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2100">
                <a:solidFill>
                  <a:srgbClr val="183BE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900">
                <a:solidFill>
                  <a:srgbClr val="183BE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700">
                <a:solidFill>
                  <a:srgbClr val="183BE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600">
                <a:solidFill>
                  <a:srgbClr val="183BE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altLang="zh-TW" sz="1067" kern="0" dirty="0">
              <a:ea typeface="新細明體" pitchFamily="18" charset="-12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n"/>
            </a:pPr>
            <a:endParaRPr lang="en-US" altLang="zh-TW" sz="1067" b="1" kern="0" dirty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TW" sz="2133" b="1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Control Processor Board Options</a:t>
            </a:r>
          </a:p>
          <a:p>
            <a:pPr lvl="1" indent="-457189">
              <a:buFont typeface="Wingdings" pitchFamily="2" charset="2"/>
              <a:buChar char="p"/>
            </a:pPr>
            <a:r>
              <a:rPr lang="en-US" altLang="zh-TW" sz="1867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Intel Rangeley C2558 Four Cores/2.4GHz</a:t>
            </a: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DDR3 4GB (maximum up to 32GB)</a:t>
            </a: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M.2 SATA SSD 32GB (maximum up to 128GB)</a:t>
            </a: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Boot Flash 8MB (maximum up to 16MB)</a:t>
            </a:r>
          </a:p>
          <a:p>
            <a:pPr lvl="1" indent="-457189">
              <a:buFont typeface="Wingdings" pitchFamily="2" charset="2"/>
              <a:buChar char="p"/>
            </a:pPr>
            <a:r>
              <a:rPr lang="en-US" altLang="zh-TW" sz="1867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Intel </a:t>
            </a:r>
            <a:r>
              <a:rPr lang="en-US" altLang="zh-TW" sz="1867" kern="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Broadwell</a:t>
            </a:r>
            <a:r>
              <a:rPr lang="en-US" altLang="zh-TW" sz="1867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-DE D-1518 Four </a:t>
            </a:r>
            <a:r>
              <a:rPr lang="en-US" altLang="zh-TW" sz="1867" kern="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Cores/2.3GHz</a:t>
            </a:r>
            <a:endParaRPr lang="en-US" altLang="zh-TW" sz="1867" kern="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DDR4 8GB (maximum up to 32GB)</a:t>
            </a: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M.2 SATA SSD 32GB (maximum up to 128GB)</a:t>
            </a:r>
          </a:p>
          <a:p>
            <a:pPr lvl="2" indent="-457189">
              <a:buFont typeface="Wingdings" pitchFamily="2" charset="2"/>
              <a:buChar char="l"/>
            </a:pPr>
            <a:r>
              <a:rPr lang="en-US" altLang="zh-TW" sz="1600" kern="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Boot Flash 16MB (maximum up to 32MB</a:t>
            </a:r>
            <a:r>
              <a:rPr lang="en-US" altLang="zh-TW" sz="1600" kern="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</a:p>
          <a:p>
            <a:pPr>
              <a:lnSpc>
                <a:spcPct val="100000"/>
              </a:lnSpc>
              <a:buFont typeface="Wingdings" pitchFamily="2" charset="2"/>
              <a:buChar char="l"/>
            </a:pPr>
            <a:endParaRPr lang="en-US" altLang="zh-TW" sz="1067" kern="0" dirty="0">
              <a:ea typeface="新細明體" pitchFamily="18" charset="-120"/>
            </a:endParaRPr>
          </a:p>
        </p:txBody>
      </p:sp>
      <p:sp>
        <p:nvSpPr>
          <p:cNvPr id="921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Enhancement Options</a:t>
            </a:r>
            <a:endParaRPr lang="zh-TW" altLang="en-US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54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1"/>
          <p:cNvSpPr txBox="1">
            <a:spLocks/>
          </p:cNvSpPr>
          <p:nvPr/>
        </p:nvSpPr>
        <p:spPr>
          <a:xfrm>
            <a:off x="609600" y="1303834"/>
            <a:ext cx="10957984" cy="4909476"/>
          </a:xfrm>
          <a:prstGeom prst="rect">
            <a:avLst/>
          </a:prstGeom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2100">
                <a:solidFill>
                  <a:srgbClr val="183BE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900">
                <a:solidFill>
                  <a:srgbClr val="183BE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>
                <a:solidFill>
                  <a:srgbClr val="183BE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700">
                <a:solidFill>
                  <a:srgbClr val="183BE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u"/>
              <a:defRPr sz="1600">
                <a:solidFill>
                  <a:srgbClr val="183BE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altLang="zh-TW" sz="1067" b="1" i="0" u="none" strike="noStrike" kern="0" cap="none" spc="0" normalizeH="0" baseline="0" noProof="0" dirty="0">
              <a:ln>
                <a:noFill/>
              </a:ln>
              <a:solidFill>
                <a:srgbClr val="183BE8"/>
              </a:solidFill>
              <a:effectLst/>
              <a:uLnTx/>
              <a:uFillTx/>
              <a:latin typeface="Lucida Sans Unicode"/>
              <a:ea typeface="新細明體" pitchFamily="18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Control Processor Board Options</a:t>
            </a:r>
          </a:p>
          <a:p>
            <a:pPr marL="742950" marR="0" lvl="1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1867" b="0" i="0" u="none" strike="noStrike" kern="0" cap="none" spc="0" normalizeH="0" baseline="0" noProof="0" dirty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Intel </a:t>
            </a:r>
            <a:r>
              <a:rPr kumimoji="0" lang="en-US" altLang="zh-TW" sz="18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Denverton</a:t>
            </a:r>
            <a:r>
              <a:rPr kumimoji="0" lang="en-US" altLang="zh-TW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C3958 Sixteen Cores/2.0GHz (with an options of 2 to 12 cores. Refer</a:t>
            </a:r>
            <a:r>
              <a:rPr kumimoji="0" lang="en-US" altLang="zh-TW" sz="1867" b="0" i="0" u="none" strike="noStrike" kern="0" cap="none" spc="0" normalizeH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the Appendix for more information.</a:t>
            </a:r>
            <a:r>
              <a:rPr kumimoji="0" lang="en-US" altLang="zh-TW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</a:p>
          <a:p>
            <a:pPr marL="1143000" marR="0" lvl="2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DDR4 16GB * 2 (maximum up to 32GB) (with C3338 supporting only one 16GB)</a:t>
            </a:r>
          </a:p>
          <a:p>
            <a:pPr marL="1143000" marR="0" lvl="2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M.2 SATA SSD 64GB</a:t>
            </a:r>
          </a:p>
          <a:p>
            <a:pPr marL="1143000" marR="0" lvl="2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Boot Flash 32MB </a:t>
            </a:r>
          </a:p>
          <a:p>
            <a:pPr marL="1143000" marR="0" lvl="2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eMMC</a:t>
            </a: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16GB (reserved up to 32GB)</a:t>
            </a:r>
          </a:p>
          <a:p>
            <a:pPr marL="1143000" marR="0" lvl="2" indent="-45718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TPM is optional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altLang="zh-TW" sz="1067" b="0" i="0" u="none" strike="noStrike" kern="0" cap="none" spc="0" normalizeH="0" baseline="0" noProof="0" dirty="0" smtClean="0">
              <a:ln>
                <a:noFill/>
              </a:ln>
              <a:solidFill>
                <a:srgbClr val="183BE8"/>
              </a:solidFill>
              <a:effectLst/>
              <a:uLnTx/>
              <a:uFillTx/>
              <a:latin typeface="Lucida Sans Unicode"/>
              <a:ea typeface="新細明體" pitchFamily="18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altLang="zh-TW" sz="2133" b="1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Lucida Sans Unicode"/>
                <a:ea typeface="新細明體" pitchFamily="18" charset="-120"/>
                <a:cs typeface="+mn-cs"/>
              </a:rPr>
              <a:t>TPM (</a:t>
            </a:r>
            <a:r>
              <a:rPr kumimoji="0" lang="en-US" altLang="zh-TW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Trusted Platform Module</a:t>
            </a:r>
            <a:r>
              <a:rPr kumimoji="0" lang="en-US" altLang="zh-TW" sz="2133" b="1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Lucida Sans Unicode"/>
                <a:ea typeface="新細明體" pitchFamily="18" charset="-120"/>
                <a:cs typeface="+mn-cs"/>
              </a:rPr>
              <a:t>)</a:t>
            </a:r>
          </a:p>
          <a:p>
            <a:pPr marL="742950" marR="0" lvl="1" indent="-457189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83BE8"/>
              </a:buClr>
              <a:buSzPct val="70000"/>
              <a:buFont typeface="Wingdings" pitchFamily="2" charset="2"/>
              <a:buChar char="p"/>
              <a:tabLst/>
              <a:defRPr/>
            </a:pPr>
            <a:r>
              <a:rPr kumimoji="0" lang="en-US" altLang="zh-TW" sz="18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Nuvoton</a:t>
            </a:r>
            <a:r>
              <a:rPr kumimoji="0" lang="en-US" altLang="zh-TW" sz="1867" b="0" i="0" u="none" strike="noStrike" kern="0" cap="none" spc="0" normalizeH="0" baseline="0" noProof="0" dirty="0" smtClean="0">
                <a:ln>
                  <a:noFill/>
                </a:ln>
                <a:solidFill>
                  <a:srgbClr val="183BE8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NPCT650</a:t>
            </a:r>
            <a:endParaRPr kumimoji="0" lang="en-US" altLang="zh-TW" sz="1867" b="0" i="0" u="none" strike="noStrike" kern="0" cap="none" spc="0" normalizeH="0" baseline="0" noProof="0" dirty="0">
              <a:ln>
                <a:noFill/>
              </a:ln>
              <a:solidFill>
                <a:srgbClr val="183BE8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218" name="標題 3"/>
          <p:cNvSpPr>
            <a:spLocks noGrp="1"/>
          </p:cNvSpPr>
          <p:nvPr>
            <p:ph type="title"/>
          </p:nvPr>
        </p:nvSpPr>
        <p:spPr>
          <a:xfrm>
            <a:off x="1390651" y="410633"/>
            <a:ext cx="9964286" cy="685800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Enhancement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Options Continued..</a:t>
            </a:r>
            <a:endParaRPr lang="zh-TW" altLang="en-US" dirty="0" smtClean="0">
              <a:ea typeface="新細明體" pitchFamily="18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5" y="5541236"/>
            <a:ext cx="1920000" cy="3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78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Board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0235" y="1216736"/>
            <a:ext cx="7252156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45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board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080" y="1435100"/>
            <a:ext cx="639187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91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87" y="2015667"/>
            <a:ext cx="11120921" cy="2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3618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M Template">
  <a:themeElements>
    <a:clrScheme name="">
      <a:dk1>
        <a:srgbClr val="003300"/>
      </a:dk1>
      <a:lt1>
        <a:srgbClr val="FFFFFF"/>
      </a:lt1>
      <a:dk2>
        <a:srgbClr val="0000FF"/>
      </a:dk2>
      <a:lt2>
        <a:srgbClr val="808080"/>
      </a:lt2>
      <a:accent1>
        <a:srgbClr val="003300"/>
      </a:accent1>
      <a:accent2>
        <a:srgbClr val="0000CC"/>
      </a:accent2>
      <a:accent3>
        <a:srgbClr val="FFFFFF"/>
      </a:accent3>
      <a:accent4>
        <a:srgbClr val="002A00"/>
      </a:accent4>
      <a:accent5>
        <a:srgbClr val="AAADAA"/>
      </a:accent5>
      <a:accent6>
        <a:srgbClr val="0000B9"/>
      </a:accent6>
      <a:hlink>
        <a:srgbClr val="0000FF"/>
      </a:hlink>
      <a:folHlink>
        <a:srgbClr val="0066FF"/>
      </a:folHlink>
    </a:clrScheme>
    <a:fontScheme name="PM 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95000"/>
          </a:spcBef>
          <a:spcAft>
            <a:spcPct val="0"/>
          </a:spcAft>
          <a:buClr>
            <a:schemeClr val="accent1"/>
          </a:buClr>
          <a:buSzPct val="85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95000"/>
          </a:spcBef>
          <a:spcAft>
            <a:spcPct val="0"/>
          </a:spcAft>
          <a:buClr>
            <a:schemeClr val="accent1"/>
          </a:buClr>
          <a:buSzPct val="85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M Template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Template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Template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436</Words>
  <Application>Microsoft Office PowerPoint</Application>
  <PresentationFormat>Widescreen</PresentationFormat>
  <Paragraphs>80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Lucida Sans Unicode</vt:lpstr>
      <vt:lpstr>新細明體</vt:lpstr>
      <vt:lpstr>Times New Roman</vt:lpstr>
      <vt:lpstr>Wingdings</vt:lpstr>
      <vt:lpstr>自訂設計</vt:lpstr>
      <vt:lpstr>PM Template</vt:lpstr>
      <vt:lpstr>Alpha Contributed SNC-60x0-488F By Robert Chu  On September 8, 2018 (For General Review)</vt:lpstr>
      <vt:lpstr>Brief Description of SNC-60x0-488F</vt:lpstr>
      <vt:lpstr>PowerPoint Presentation</vt:lpstr>
      <vt:lpstr>Product Brief</vt:lpstr>
      <vt:lpstr>Enhancement Options</vt:lpstr>
      <vt:lpstr>Enhancement Options Continued..</vt:lpstr>
      <vt:lpstr>Main Board Diagram</vt:lpstr>
      <vt:lpstr>CPU board </vt:lpstr>
      <vt:lpstr>Front Panel</vt:lpstr>
      <vt:lpstr>Rear View</vt:lpstr>
      <vt:lpstr>Chassis Dimensional Drawing</vt:lpstr>
      <vt:lpstr>Top View</vt:lpstr>
      <vt:lpstr>Different CPUs with its Management Ethernet Port</vt:lpstr>
      <vt:lpstr>Some LED’s Definition</vt:lpstr>
      <vt:lpstr>More of some LED’s definition</vt:lpstr>
      <vt:lpstr>Some Regulatory Complianc</vt:lpstr>
      <vt:lpstr>Other Reports Available</vt:lpstr>
      <vt:lpstr>Take Home</vt:lpstr>
      <vt:lpstr>PowerPoint Presentation</vt:lpstr>
      <vt:lpstr>The Family of Denverton Supported</vt:lpstr>
      <vt:lpstr>Some CPU Pin-out</vt:lpstr>
      <vt:lpstr>Front panel picture </vt:lpstr>
      <vt:lpstr>Alpha Recommends Cables for “Insert and Release” on Ports</vt:lpstr>
    </vt:vector>
  </TitlesOfParts>
  <Company>Alpha Networks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Contributed SNC-60x0-488F By Robert Chu  On September 8, 2018 (For General Review)</dc:title>
  <dc:creator>Ruby Lin</dc:creator>
  <cp:lastModifiedBy>Ruby Lin</cp:lastModifiedBy>
  <cp:revision>33</cp:revision>
  <dcterms:created xsi:type="dcterms:W3CDTF">2018-01-02T19:10:21Z</dcterms:created>
  <dcterms:modified xsi:type="dcterms:W3CDTF">2018-01-04T18:37:29Z</dcterms:modified>
</cp:coreProperties>
</file>