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sldIdLst>
    <p:sldId id="269" r:id="rId3"/>
    <p:sldId id="296" r:id="rId4"/>
    <p:sldId id="306" r:id="rId5"/>
    <p:sldId id="323" r:id="rId6"/>
    <p:sldId id="270" r:id="rId7"/>
    <p:sldId id="326" r:id="rId8"/>
    <p:sldId id="325" r:id="rId9"/>
    <p:sldId id="271" r:id="rId10"/>
    <p:sldId id="276" r:id="rId11"/>
    <p:sldId id="312" r:id="rId12"/>
    <p:sldId id="324" r:id="rId13"/>
    <p:sldId id="319" r:id="rId14"/>
    <p:sldId id="290" r:id="rId15"/>
    <p:sldId id="307" r:id="rId16"/>
    <p:sldId id="297" r:id="rId17"/>
    <p:sldId id="301" r:id="rId18"/>
    <p:sldId id="302" r:id="rId19"/>
    <p:sldId id="272" r:id="rId20"/>
    <p:sldId id="273" r:id="rId21"/>
    <p:sldId id="278" r:id="rId22"/>
    <p:sldId id="298" r:id="rId23"/>
    <p:sldId id="262" r:id="rId24"/>
    <p:sldId id="320" r:id="rId25"/>
    <p:sldId id="274" r:id="rId26"/>
    <p:sldId id="264" r:id="rId27"/>
    <p:sldId id="266" r:id="rId28"/>
    <p:sldId id="265" r:id="rId29"/>
    <p:sldId id="277" r:id="rId30"/>
    <p:sldId id="280" r:id="rId31"/>
    <p:sldId id="284" r:id="rId32"/>
    <p:sldId id="285" r:id="rId33"/>
    <p:sldId id="260" r:id="rId34"/>
    <p:sldId id="286" r:id="rId35"/>
    <p:sldId id="293" r:id="rId36"/>
    <p:sldId id="294" r:id="rId37"/>
    <p:sldId id="295" r:id="rId38"/>
    <p:sldId id="300" r:id="rId39"/>
    <p:sldId id="305" r:id="rId40"/>
    <p:sldId id="308" r:id="rId41"/>
    <p:sldId id="309" r:id="rId42"/>
    <p:sldId id="311" r:id="rId43"/>
    <p:sldId id="282" r:id="rId44"/>
    <p:sldId id="291" r:id="rId45"/>
  </p:sldIdLst>
  <p:sldSz cx="12192000" cy="6858000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06060"/>
    <a:srgbClr val="333333"/>
    <a:srgbClr val="E8E8EF"/>
    <a:srgbClr val="8EC640"/>
    <a:srgbClr val="6B6A6A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94660"/>
  </p:normalViewPr>
  <p:slideViewPr>
    <p:cSldViewPr snapToGrid="0">
      <p:cViewPr>
        <p:scale>
          <a:sx n="100" d="100"/>
          <a:sy n="100" d="100"/>
        </p:scale>
        <p:origin x="1392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CP17 Start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OCP Arrow Logo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65" y="978337"/>
            <a:ext cx="5156199" cy="239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15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CP17 Title/Name 50/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218" y="5960692"/>
            <a:ext cx="1804855" cy="9054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49" y="6075918"/>
            <a:ext cx="4040505" cy="8058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3" y="162831"/>
            <a:ext cx="2316480" cy="2431085"/>
          </a:xfrm>
          <a:prstGeom prst="rect">
            <a:avLst/>
          </a:prstGeom>
        </p:spPr>
      </p:pic>
      <p:pic>
        <p:nvPicPr>
          <p:cNvPr id="16" name="Picture 15" descr="Sphere0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91" y="572023"/>
            <a:ext cx="1546860" cy="154686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63172"/>
            <a:ext cx="9144000" cy="2387600"/>
          </a:xfrm>
        </p:spPr>
        <p:txBody>
          <a:bodyPr anchor="b">
            <a:normAutofit/>
          </a:bodyPr>
          <a:lstStyle>
            <a:lvl1pPr algn="l">
              <a:defRPr sz="5067" b="0" i="0" spc="600" baseline="0">
                <a:solidFill>
                  <a:srgbClr val="5E5E5E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5F6062"/>
                </a:solidFill>
              </a:rPr>
              <a:t>KEYNOTE PRESENTATION</a:t>
            </a:r>
            <a:br>
              <a:rPr lang="en-US" dirty="0">
                <a:solidFill>
                  <a:srgbClr val="5C6062"/>
                </a:solidFill>
              </a:rPr>
            </a:br>
            <a:r>
              <a:rPr lang="en-US" dirty="0">
                <a:solidFill>
                  <a:srgbClr val="5C6062"/>
                </a:solidFill>
              </a:rPr>
              <a:t>TITLE. 50PT. BOOK.</a:t>
            </a:r>
            <a:endParaRPr lang="en-US" dirty="0"/>
          </a:p>
        </p:txBody>
      </p:sp>
      <p:sp>
        <p:nvSpPr>
          <p:cNvPr id="15" name="Subtitle 6"/>
          <p:cNvSpPr>
            <a:spLocks noGrp="1"/>
          </p:cNvSpPr>
          <p:nvPr>
            <p:ph type="subTitle" idx="1" hasCustomPrompt="1"/>
          </p:nvPr>
        </p:nvSpPr>
        <p:spPr>
          <a:xfrm>
            <a:off x="1524000" y="3530815"/>
            <a:ext cx="9144000" cy="1655763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616161"/>
                </a:solidFill>
              </a:defRPr>
            </a:lvl1pPr>
          </a:lstStyle>
          <a:p>
            <a:pPr algn="l"/>
            <a:r>
              <a:rPr lang="en-US" dirty="0">
                <a:solidFill>
                  <a:srgbClr val="5F6062"/>
                </a:solidFill>
              </a:rPr>
              <a:t>Name/Title/Company. 32pt. Title Case. Book.</a:t>
            </a:r>
          </a:p>
        </p:txBody>
      </p:sp>
    </p:spTree>
    <p:extLst>
      <p:ext uri="{BB962C8B-B14F-4D97-AF65-F5344CB8AC3E}">
        <p14:creationId xmlns:p14="http://schemas.microsoft.com/office/powerpoint/2010/main" val="1219814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CP17 E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OCP Arrow Logo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65" y="978337"/>
            <a:ext cx="5156199" cy="239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2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3804-0829-40D7-B602-C299A0C63FF2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FE99-DFDD-46D9-BCC4-5A60C2CAE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46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CP17 Start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OCP Arrow Logo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65" y="978337"/>
            <a:ext cx="5156199" cy="239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6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CP17 Title/Name 50/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218" y="5960692"/>
            <a:ext cx="1804855" cy="9054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49" y="6075918"/>
            <a:ext cx="4040505" cy="8058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3" y="162831"/>
            <a:ext cx="2316480" cy="2431085"/>
          </a:xfrm>
          <a:prstGeom prst="rect">
            <a:avLst/>
          </a:prstGeom>
        </p:spPr>
      </p:pic>
      <p:pic>
        <p:nvPicPr>
          <p:cNvPr id="16" name="Picture 15" descr="Sphere02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91" y="572023"/>
            <a:ext cx="1546860" cy="154686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63172"/>
            <a:ext cx="9144000" cy="2387600"/>
          </a:xfrm>
        </p:spPr>
        <p:txBody>
          <a:bodyPr anchor="b">
            <a:normAutofit/>
          </a:bodyPr>
          <a:lstStyle>
            <a:lvl1pPr algn="l">
              <a:defRPr sz="5067" b="0" i="0" spc="600" baseline="0">
                <a:solidFill>
                  <a:srgbClr val="5E5E5E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5F6062"/>
                </a:solidFill>
              </a:rPr>
              <a:t>KEYNOTE PRESENTATION</a:t>
            </a:r>
            <a:br>
              <a:rPr lang="en-US" dirty="0">
                <a:solidFill>
                  <a:srgbClr val="5C6062"/>
                </a:solidFill>
              </a:rPr>
            </a:br>
            <a:r>
              <a:rPr lang="en-US" dirty="0">
                <a:solidFill>
                  <a:srgbClr val="5C6062"/>
                </a:solidFill>
              </a:rPr>
              <a:t>TITLE. 50PT. BOOK.</a:t>
            </a:r>
            <a:endParaRPr lang="en-US" dirty="0"/>
          </a:p>
        </p:txBody>
      </p:sp>
      <p:sp>
        <p:nvSpPr>
          <p:cNvPr id="15" name="Subtitle 6"/>
          <p:cNvSpPr>
            <a:spLocks noGrp="1"/>
          </p:cNvSpPr>
          <p:nvPr>
            <p:ph type="subTitle" idx="1" hasCustomPrompt="1"/>
          </p:nvPr>
        </p:nvSpPr>
        <p:spPr>
          <a:xfrm>
            <a:off x="1524000" y="3530815"/>
            <a:ext cx="9144000" cy="1655763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616161"/>
                </a:solidFill>
              </a:defRPr>
            </a:lvl1pPr>
          </a:lstStyle>
          <a:p>
            <a:pPr algn="l"/>
            <a:r>
              <a:rPr lang="en-US" dirty="0">
                <a:solidFill>
                  <a:srgbClr val="5F6062"/>
                </a:solidFill>
              </a:rPr>
              <a:t>Name/Title/Company. 32pt. Title Case. Book.</a:t>
            </a:r>
          </a:p>
        </p:txBody>
      </p:sp>
    </p:spTree>
    <p:extLst>
      <p:ext uri="{BB962C8B-B14F-4D97-AF65-F5344CB8AC3E}">
        <p14:creationId xmlns:p14="http://schemas.microsoft.com/office/powerpoint/2010/main" val="3380949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CP17 E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OCP Arrow Logo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65" y="978337"/>
            <a:ext cx="5156199" cy="239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4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17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067" kern="1200">
          <a:solidFill>
            <a:srgbClr val="5F6062"/>
          </a:solidFill>
          <a:latin typeface="Franklin Gothic Book" charset="0"/>
          <a:ea typeface="Franklin Gothic Book" charset="0"/>
          <a:cs typeface="Franklin Gothic Book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8DC63F"/>
        </a:buClr>
        <a:buSzPct val="100000"/>
        <a:buFont typeface="Arial"/>
        <a:buChar char="•"/>
        <a:defRPr sz="2400" kern="1200" baseline="0">
          <a:solidFill>
            <a:srgbClr val="5F6062"/>
          </a:solidFill>
          <a:latin typeface="Franklin Gothic Book"/>
          <a:ea typeface="Arial" charset="0"/>
          <a:cs typeface="Franklin Gothic Book"/>
        </a:defRPr>
      </a:lvl1pPr>
      <a:lvl2pPr marL="45718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8DC63F"/>
        </a:buClr>
        <a:buSzPct val="100000"/>
        <a:buFont typeface="AppleSymbols" charset="0"/>
        <a:buChar char="⎻"/>
        <a:tabLst/>
        <a:defRPr sz="2400" kern="1200">
          <a:solidFill>
            <a:srgbClr val="5F6062"/>
          </a:solidFill>
          <a:latin typeface="Franklin Gothic Book"/>
          <a:ea typeface="Arial" charset="0"/>
          <a:cs typeface="Franklin Gothic Book"/>
        </a:defRPr>
      </a:lvl2pPr>
      <a:lvl3pPr marL="687371" indent="-230182" algn="l" defTabSz="914377" rtl="0" eaLnBrk="1" latinLnBrk="0" hangingPunct="1">
        <a:lnSpc>
          <a:spcPct val="90000"/>
        </a:lnSpc>
        <a:spcBef>
          <a:spcPts val="500"/>
        </a:spcBef>
        <a:buClr>
          <a:srgbClr val="8DC63F"/>
        </a:buClr>
        <a:buSzPct val="100000"/>
        <a:buFont typeface="Arial"/>
        <a:buChar char="•"/>
        <a:tabLst/>
        <a:defRPr sz="2000" kern="1200">
          <a:solidFill>
            <a:srgbClr val="5F6062"/>
          </a:solidFill>
          <a:latin typeface="Franklin Gothic Book"/>
          <a:ea typeface="Arial" charset="0"/>
          <a:cs typeface="Franklin Gothic Book"/>
        </a:defRPr>
      </a:lvl3pPr>
      <a:lvl4pPr marL="915965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8DC63F"/>
        </a:buClr>
        <a:buSzPct val="100000"/>
        <a:buFont typeface="AppleSymbols" charset="0"/>
        <a:buChar char="⎻"/>
        <a:tabLst/>
        <a:defRPr sz="1867" kern="1200">
          <a:solidFill>
            <a:srgbClr val="5F6062"/>
          </a:solidFill>
          <a:latin typeface="Franklin Gothic Book"/>
          <a:ea typeface="Arial" charset="0"/>
          <a:cs typeface="Franklin Gothic Book"/>
        </a:defRPr>
      </a:lvl4pPr>
      <a:lvl5pPr marL="1146146" indent="-230182" algn="l" defTabSz="914377" rtl="0" eaLnBrk="1" latinLnBrk="0" hangingPunct="1">
        <a:lnSpc>
          <a:spcPct val="90000"/>
        </a:lnSpc>
        <a:spcBef>
          <a:spcPts val="500"/>
        </a:spcBef>
        <a:buClr>
          <a:srgbClr val="8DC63F"/>
        </a:buClr>
        <a:buSzPct val="75000"/>
        <a:buFont typeface="Courier New" charset="0"/>
        <a:buChar char="o"/>
        <a:tabLst/>
        <a:defRPr sz="1867" kern="1200">
          <a:solidFill>
            <a:srgbClr val="5F6062"/>
          </a:solidFill>
          <a:latin typeface="Franklin Gothic Book"/>
          <a:ea typeface="Arial" charset="0"/>
          <a:cs typeface="Franklin Gothic Book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473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067" kern="1200">
          <a:solidFill>
            <a:srgbClr val="5F6062"/>
          </a:solidFill>
          <a:latin typeface="Franklin Gothic Book" charset="0"/>
          <a:ea typeface="Franklin Gothic Book" charset="0"/>
          <a:cs typeface="Franklin Gothic Book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8DC63F"/>
        </a:buClr>
        <a:buSzPct val="100000"/>
        <a:buFont typeface="Arial"/>
        <a:buChar char="•"/>
        <a:defRPr sz="2400" kern="1200" baseline="0">
          <a:solidFill>
            <a:srgbClr val="5F6062"/>
          </a:solidFill>
          <a:latin typeface="Franklin Gothic Book"/>
          <a:ea typeface="Arial" charset="0"/>
          <a:cs typeface="Franklin Gothic Book"/>
        </a:defRPr>
      </a:lvl1pPr>
      <a:lvl2pPr marL="45718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8DC63F"/>
        </a:buClr>
        <a:buSzPct val="100000"/>
        <a:buFont typeface="AppleSymbols" charset="0"/>
        <a:buChar char="⎻"/>
        <a:tabLst/>
        <a:defRPr sz="2400" kern="1200">
          <a:solidFill>
            <a:srgbClr val="5F6062"/>
          </a:solidFill>
          <a:latin typeface="Franklin Gothic Book"/>
          <a:ea typeface="Arial" charset="0"/>
          <a:cs typeface="Franklin Gothic Book"/>
        </a:defRPr>
      </a:lvl2pPr>
      <a:lvl3pPr marL="687371" indent="-230182" algn="l" defTabSz="914377" rtl="0" eaLnBrk="1" latinLnBrk="0" hangingPunct="1">
        <a:lnSpc>
          <a:spcPct val="90000"/>
        </a:lnSpc>
        <a:spcBef>
          <a:spcPts val="500"/>
        </a:spcBef>
        <a:buClr>
          <a:srgbClr val="8DC63F"/>
        </a:buClr>
        <a:buSzPct val="100000"/>
        <a:buFont typeface="Arial"/>
        <a:buChar char="•"/>
        <a:tabLst/>
        <a:defRPr sz="2000" kern="1200">
          <a:solidFill>
            <a:srgbClr val="5F6062"/>
          </a:solidFill>
          <a:latin typeface="Franklin Gothic Book"/>
          <a:ea typeface="Arial" charset="0"/>
          <a:cs typeface="Franklin Gothic Book"/>
        </a:defRPr>
      </a:lvl3pPr>
      <a:lvl4pPr marL="915965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8DC63F"/>
        </a:buClr>
        <a:buSzPct val="100000"/>
        <a:buFont typeface="AppleSymbols" charset="0"/>
        <a:buChar char="⎻"/>
        <a:tabLst/>
        <a:defRPr sz="1867" kern="1200">
          <a:solidFill>
            <a:srgbClr val="5F6062"/>
          </a:solidFill>
          <a:latin typeface="Franklin Gothic Book"/>
          <a:ea typeface="Arial" charset="0"/>
          <a:cs typeface="Franklin Gothic Book"/>
        </a:defRPr>
      </a:lvl4pPr>
      <a:lvl5pPr marL="1146146" indent="-230182" algn="l" defTabSz="914377" rtl="0" eaLnBrk="1" latinLnBrk="0" hangingPunct="1">
        <a:lnSpc>
          <a:spcPct val="90000"/>
        </a:lnSpc>
        <a:spcBef>
          <a:spcPts val="500"/>
        </a:spcBef>
        <a:buClr>
          <a:srgbClr val="8DC63F"/>
        </a:buClr>
        <a:buSzPct val="75000"/>
        <a:buFont typeface="Courier New" charset="0"/>
        <a:buChar char="o"/>
        <a:tabLst/>
        <a:defRPr sz="1867" kern="1200">
          <a:solidFill>
            <a:srgbClr val="5F6062"/>
          </a:solidFill>
          <a:latin typeface="Franklin Gothic Book"/>
          <a:ea typeface="Arial" charset="0"/>
          <a:cs typeface="Franklin Gothic Book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pencompute-mezz-card@lists.opencompute.org" TargetMode="External"/><Relationship Id="rId2" Type="http://schemas.openxmlformats.org/officeDocument/2006/relationships/hyperlink" Target="http://www.opencompute.org/wiki/Server/Mezz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ta.snia.org/higherlogic/ws/public/download/1137/SFF-TA-1002%20Specification%20Multi%20Lane%20High%20Speed%20Connector%200.0.9.pdf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ta.snia.org/higherlogic/ws/public/download/1137/SFF-TA-1002%20Specification%20Multi%20Lane%20High%20Speed%20Connector%200.0.9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files.opencompute.org/oc/public.php?service=files&amp;t=36d4cd91fd8e7cdb10660b0da833fbd6&amp;download" TargetMode="Externa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files.opencompute.org/oc/public.php?service=files&amp;t=36d4cd91fd8e7cdb10660b0da833fbd6&amp;download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lists.opencompute.org/mailman/listinfo/opencompute-mezz-card" TargetMode="External"/><Relationship Id="rId2" Type="http://schemas.openxmlformats.org/officeDocument/2006/relationships/hyperlink" Target="http://www.opencompute.org/wiki/Server/Mezz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opencompute.org/community/ocp-calendars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opencompute.org/wiki/Server/Mezz#0v70_Release_Candidate_Package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qct.io/product/index/Server/Server-Accessory/OCP-Network-Mezzanine-For-Server" TargetMode="External"/><Relationship Id="rId3" Type="http://schemas.openxmlformats.org/officeDocument/2006/relationships/hyperlink" Target="https://www.broadcom.com/products/ethernet-connectivity/network-adapters/ocm14102-nx-ocp" TargetMode="External"/><Relationship Id="rId7" Type="http://schemas.openxmlformats.org/officeDocument/2006/relationships/hyperlink" Target="http://www.qlogic.com/Resources/Documents/DataSheets/Adapters/Datasheet_QOE2562_Adapters.pdf" TargetMode="External"/><Relationship Id="rId2" Type="http://schemas.openxmlformats.org/officeDocument/2006/relationships/hyperlink" Target="http://www.fci.com/en/products/board-to-board-wire-to-board/board-to-board/08mm-board-to-board-signal/bergstak-plus-08mm-pcie-4-mezzanine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mellanox.com/ocp/index.php" TargetMode="External"/><Relationship Id="rId11" Type="http://schemas.openxmlformats.org/officeDocument/2006/relationships/hyperlink" Target="http://files.opencompute.org/oc/public.php?service=files&amp;t=d99c1c5aac68df38e09856f5c6e96a13&amp;download" TargetMode="External"/><Relationship Id="rId5" Type="http://schemas.openxmlformats.org/officeDocument/2006/relationships/hyperlink" Target="http://www.intel.com/content/www/us/en/ethernet-products/converged-network-adapters/server-adapter-x520-da1-da2-for-ocp-brief.html" TargetMode="External"/><Relationship Id="rId10" Type="http://schemas.openxmlformats.org/officeDocument/2006/relationships/hyperlink" Target="http://www.wiwynn.com/english/product/type/details/59?ptype=37" TargetMode="External"/><Relationship Id="rId4" Type="http://schemas.openxmlformats.org/officeDocument/2006/relationships/hyperlink" Target="http://www.chelsio.com/nic/unified-wire-adapters/t580-ocp-so/" TargetMode="External"/><Relationship Id="rId9" Type="http://schemas.openxmlformats.org/officeDocument/2006/relationships/hyperlink" Target="http://www.silicom-usa.com/cats/server-adapters/ocp-mezzanine-adapters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1320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070" dirty="0">
                <a:solidFill>
                  <a:srgbClr val="606060"/>
                </a:solidFill>
                <a:latin typeface="+mn-lt"/>
              </a:rPr>
              <a:t>OCP NIC 3.0 Discussion</a:t>
            </a:r>
            <a:br>
              <a:rPr lang="en-US" sz="5070" dirty="0">
                <a:solidFill>
                  <a:srgbClr val="606060"/>
                </a:solidFill>
                <a:latin typeface="+mn-lt"/>
              </a:rPr>
            </a:br>
            <a:r>
              <a:rPr lang="en-US" sz="5070">
                <a:solidFill>
                  <a:srgbClr val="606060"/>
                </a:solidFill>
                <a:latin typeface="+mn-lt"/>
              </a:rPr>
              <a:t>- Presentation to Server WG / IC</a:t>
            </a:r>
            <a:endParaRPr lang="en-US" sz="5070" dirty="0">
              <a:solidFill>
                <a:srgbClr val="606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80" y="5087619"/>
            <a:ext cx="6189254" cy="16052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6B6A6A"/>
                </a:solidFill>
                <a:latin typeface="+mn-lt"/>
              </a:rPr>
              <a:t>Rev </a:t>
            </a:r>
            <a:r>
              <a:rPr lang="en-US" sz="1600" b="1" dirty="0">
                <a:solidFill>
                  <a:srgbClr val="0000FF"/>
                </a:solidFill>
                <a:latin typeface="+mn-lt"/>
              </a:rPr>
              <a:t>12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FF"/>
                </a:solidFill>
                <a:latin typeface="+mn-lt"/>
              </a:rPr>
              <a:t>1/23/2018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6B6A6A"/>
                </a:solidFill>
                <a:latin typeface="+mn-lt"/>
              </a:rPr>
              <a:t>By OCP NIC subgroup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6B6A6A"/>
                </a:solidFill>
                <a:latin typeface="+mn-lt"/>
                <a:hlinkClick r:id="rId2"/>
              </a:rPr>
              <a:t>http://www.opencompute.org/wiki/Server/Mezz</a:t>
            </a:r>
            <a:endParaRPr lang="en-US" sz="1600" dirty="0">
              <a:solidFill>
                <a:srgbClr val="6B6A6A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6B6A6A"/>
                </a:solidFill>
                <a:latin typeface="+mn-lt"/>
                <a:hlinkClick r:id="rId3"/>
              </a:rPr>
              <a:t>opencompute-mezz-card@lists.opencompute.org</a:t>
            </a:r>
            <a:endParaRPr lang="en-US" sz="1600" dirty="0">
              <a:solidFill>
                <a:srgbClr val="6B6A6A"/>
              </a:solidFill>
              <a:latin typeface="+mn-lt"/>
            </a:endParaRPr>
          </a:p>
          <a:p>
            <a:pPr marL="0" indent="0">
              <a:buNone/>
            </a:pPr>
            <a:endParaRPr lang="en-US" sz="1600" dirty="0">
              <a:solidFill>
                <a:srgbClr val="6B6A6A"/>
              </a:solidFill>
              <a:latin typeface="+mn-lt"/>
            </a:endParaRPr>
          </a:p>
          <a:p>
            <a:pPr marL="0" indent="0">
              <a:buNone/>
            </a:pPr>
            <a:endParaRPr lang="en-US" sz="1600" dirty="0">
              <a:solidFill>
                <a:srgbClr val="6B6A6A"/>
              </a:solidFill>
              <a:latin typeface="+mn-lt"/>
            </a:endParaRPr>
          </a:p>
          <a:p>
            <a:pPr marL="0" indent="0">
              <a:buNone/>
            </a:pPr>
            <a:endParaRPr lang="en-US" sz="1600" dirty="0">
              <a:solidFill>
                <a:srgbClr val="6B6A6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1910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47165" y="271165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606060"/>
                </a:solidFill>
                <a:latin typeface="+mn-lt"/>
              </a:rPr>
              <a:t>OCP NIC 3.0 form factor</a:t>
            </a:r>
          </a:p>
          <a:p>
            <a:r>
              <a:rPr lang="en-US" sz="3800" dirty="0">
                <a:solidFill>
                  <a:srgbClr val="606060"/>
                </a:solidFill>
                <a:latin typeface="+mn-lt"/>
              </a:rPr>
              <a:t>- Major dimensions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351276"/>
              </p:ext>
            </p:extLst>
          </p:nvPr>
        </p:nvGraphicFramePr>
        <p:xfrm>
          <a:off x="7260333" y="876309"/>
          <a:ext cx="3734530" cy="1948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7265">
                  <a:extLst>
                    <a:ext uri="{9D8B030D-6E8A-4147-A177-3AD203B41FA5}">
                      <a16:colId xmlns:a16="http://schemas.microsoft.com/office/drawing/2014/main" val="2663048140"/>
                    </a:ext>
                  </a:extLst>
                </a:gridCol>
                <a:gridCol w="1867265">
                  <a:extLst>
                    <a:ext uri="{9D8B030D-6E8A-4147-A177-3AD203B41FA5}">
                      <a16:colId xmlns:a16="http://schemas.microsoft.com/office/drawing/2014/main" val="2492522620"/>
                    </a:ext>
                  </a:extLst>
                </a:gridCol>
              </a:tblGrid>
              <a:tr h="5021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Propose</a:t>
                      </a:r>
                      <a:r>
                        <a:rPr lang="en-US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5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591697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marL="0" marR="0" lvl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 mm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81288594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139 mm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52470502"/>
                  </a:ext>
                </a:extLst>
              </a:tr>
              <a:tr h="3347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115mm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7224331"/>
                  </a:ext>
                </a:extLst>
              </a:tr>
              <a:tr h="3347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 Keep out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11.5mm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97282772"/>
                  </a:ext>
                </a:extLst>
              </a:tr>
              <a:tr h="3347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Bottom Keep out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2mm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0092851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C209DA9-51DE-4CBF-8079-C0F610776172}"/>
              </a:ext>
            </a:extLst>
          </p:cNvPr>
          <p:cNvSpPr txBox="1"/>
          <p:nvPr/>
        </p:nvSpPr>
        <p:spPr>
          <a:xfrm>
            <a:off x="7260333" y="3081620"/>
            <a:ext cx="40425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PCB size, top and bottom keep outs were thoroughly discussed with system tradeoff in consideration, and agreed with systems and NIC suppliers:</a:t>
            </a:r>
          </a:p>
          <a:p>
            <a:pPr marL="285750" indent="-285750">
              <a:buFontTx/>
              <a:buChar char="-"/>
            </a:pPr>
            <a:r>
              <a:rPr lang="en-US" sz="1800" dirty="0">
                <a:solidFill>
                  <a:srgbClr val="0000FF"/>
                </a:solidFill>
              </a:rPr>
              <a:t>Broadcom</a:t>
            </a:r>
          </a:p>
          <a:p>
            <a:pPr marL="285750" indent="-285750">
              <a:buFontTx/>
              <a:buChar char="-"/>
            </a:pPr>
            <a:r>
              <a:rPr lang="en-US" sz="1800" dirty="0">
                <a:solidFill>
                  <a:srgbClr val="0000FF"/>
                </a:solidFill>
              </a:rPr>
              <a:t>Dell-EMC</a:t>
            </a:r>
          </a:p>
          <a:p>
            <a:pPr marL="285750" indent="-285750">
              <a:buFontTx/>
              <a:buChar char="-"/>
            </a:pPr>
            <a:r>
              <a:rPr lang="en-US" sz="1800" dirty="0">
                <a:solidFill>
                  <a:srgbClr val="0000FF"/>
                </a:solidFill>
              </a:rPr>
              <a:t>Facebook</a:t>
            </a:r>
          </a:p>
          <a:p>
            <a:pPr marL="285750" indent="-285750">
              <a:buFontTx/>
              <a:buChar char="-"/>
            </a:pPr>
            <a:r>
              <a:rPr lang="en-US" sz="1800" dirty="0">
                <a:solidFill>
                  <a:srgbClr val="0000FF"/>
                </a:solidFill>
              </a:rPr>
              <a:t>HPE</a:t>
            </a:r>
          </a:p>
          <a:p>
            <a:pPr marL="285750" indent="-285750">
              <a:buFontTx/>
              <a:buChar char="-"/>
            </a:pPr>
            <a:r>
              <a:rPr lang="en-US" sz="1800" dirty="0">
                <a:solidFill>
                  <a:srgbClr val="0000FF"/>
                </a:solidFill>
              </a:rPr>
              <a:t>Intel</a:t>
            </a:r>
          </a:p>
          <a:p>
            <a:pPr marL="285750" indent="-285750">
              <a:buFontTx/>
              <a:buChar char="-"/>
            </a:pPr>
            <a:r>
              <a:rPr lang="en-US" sz="1800" dirty="0">
                <a:solidFill>
                  <a:srgbClr val="0000FF"/>
                </a:solidFill>
              </a:rPr>
              <a:t>Lenovo</a:t>
            </a:r>
          </a:p>
          <a:p>
            <a:pPr marL="285750" indent="-285750">
              <a:buFontTx/>
              <a:buChar char="-"/>
            </a:pPr>
            <a:r>
              <a:rPr lang="en-US" sz="1800" dirty="0">
                <a:solidFill>
                  <a:srgbClr val="0000FF"/>
                </a:solidFill>
              </a:rPr>
              <a:t>Mellanox</a:t>
            </a:r>
          </a:p>
          <a:p>
            <a:pPr marL="285750" indent="-285750">
              <a:buFontTx/>
              <a:buChar char="-"/>
            </a:pPr>
            <a:r>
              <a:rPr lang="en-US" sz="1800" dirty="0">
                <a:solidFill>
                  <a:srgbClr val="0000FF"/>
                </a:solidFill>
              </a:rPr>
              <a:t>Netronome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921D796-CD42-4585-9192-ED107DB0E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65" y="1618517"/>
            <a:ext cx="6120282" cy="34964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B83425-F1FC-43CC-BD64-34B293F9A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1" y="5114924"/>
            <a:ext cx="6467646" cy="1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25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5750" y="6368614"/>
            <a:ext cx="11010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Connector candidate is based on SFF-TA-1002</a:t>
            </a:r>
            <a:endParaRPr lang="en-US" sz="1200" dirty="0">
              <a:hlinkClick r:id="rId2"/>
            </a:endParaRPr>
          </a:p>
          <a:p>
            <a:r>
              <a:rPr lang="en-US" sz="1200" dirty="0">
                <a:hlinkClick r:id="rId2"/>
              </a:rPr>
              <a:t>https://ta.snia.org/higherlogic/ws/public/download/1137/SFF-TA-1002%20Specification%20Multi%20Lane%20High%20Speed%20Connector%200.0.9.pdf</a:t>
            </a:r>
            <a:endParaRPr lang="en-US" sz="12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978685"/>
              </p:ext>
            </p:extLst>
          </p:nvPr>
        </p:nvGraphicFramePr>
        <p:xfrm>
          <a:off x="7340600" y="1698320"/>
          <a:ext cx="4410810" cy="3405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393">
                  <a:extLst>
                    <a:ext uri="{9D8B030D-6E8A-4147-A177-3AD203B41FA5}">
                      <a16:colId xmlns:a16="http://schemas.microsoft.com/office/drawing/2014/main" val="2663048140"/>
                    </a:ext>
                  </a:extLst>
                </a:gridCol>
                <a:gridCol w="1876166">
                  <a:extLst>
                    <a:ext uri="{9D8B030D-6E8A-4147-A177-3AD203B41FA5}">
                      <a16:colId xmlns:a16="http://schemas.microsoft.com/office/drawing/2014/main" val="2492522620"/>
                    </a:ext>
                  </a:extLst>
                </a:gridCol>
                <a:gridCol w="1748251">
                  <a:extLst>
                    <a:ext uri="{9D8B030D-6E8A-4147-A177-3AD203B41FA5}">
                      <a16:colId xmlns:a16="http://schemas.microsoft.com/office/drawing/2014/main" val="489596214"/>
                    </a:ext>
                  </a:extLst>
                </a:gridCol>
              </a:tblGrid>
              <a:tr h="9099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Connector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591697"/>
                  </a:ext>
                </a:extLst>
              </a:tr>
              <a:tr h="1658487">
                <a:tc>
                  <a:txBody>
                    <a:bodyPr/>
                    <a:lstStyle/>
                    <a:p>
                      <a:pPr marL="0" marR="0" lvl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Primary Connector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“4C” style</a:t>
                      </a:r>
                      <a:r>
                        <a:rPr lang="en-US" sz="1400" u="none" strike="noStrike" kern="1200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TA-1002</a:t>
                      </a:r>
                    </a:p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+ 28</a:t>
                      </a:r>
                      <a:r>
                        <a:rPr lang="en-US" sz="1400" u="none" strike="noStrike" kern="1200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circuits OCP NIC sideband bay</a:t>
                      </a:r>
                    </a:p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168 circuits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</a:t>
                      </a:r>
                      <a:r>
                        <a:rPr lang="en-US" sz="1400" u="none" strike="noStrike" kern="1200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PCIe +  clock + Power +MISC + NC-SI</a:t>
                      </a:r>
                      <a:endParaRPr lang="en-US" sz="1400" u="none" strike="noStrike" kern="1200" dirty="0">
                        <a:solidFill>
                          <a:srgbClr val="33333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u="none" strike="noStrike" kern="1200" dirty="0">
                        <a:solidFill>
                          <a:srgbClr val="33333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81288594"/>
                  </a:ext>
                </a:extLst>
              </a:tr>
              <a:tr h="8365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Secondary Connector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“2C” or </a:t>
                      </a:r>
                      <a:r>
                        <a:rPr lang="en-US" sz="1400" u="none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“4C” </a:t>
                      </a:r>
                      <a:r>
                        <a:rPr lang="en-US" sz="140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style</a:t>
                      </a:r>
                      <a:r>
                        <a:rPr lang="en-US" sz="1400" u="none" strike="noStrike" kern="1200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SFF-TA-1002 Total 84/140 circuits</a:t>
                      </a:r>
                      <a:endParaRPr lang="en-US" sz="1400" u="none" strike="noStrike" kern="1200" dirty="0">
                        <a:solidFill>
                          <a:srgbClr val="33333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X8 / </a:t>
                      </a:r>
                      <a:r>
                        <a:rPr lang="en-US" sz="1400" u="none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x16</a:t>
                      </a:r>
                      <a:r>
                        <a:rPr lang="en-US" sz="1400" u="none" strike="noStrike" kern="1200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PCIe +  clock + Power +MISC</a:t>
                      </a:r>
                      <a:endParaRPr lang="en-US" sz="1400" u="none" strike="noStrike" kern="1200" dirty="0">
                        <a:solidFill>
                          <a:srgbClr val="33333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524705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535086" y="3018610"/>
            <a:ext cx="1204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377" fontAlgn="ctr">
              <a:defRPr/>
            </a:pPr>
            <a:r>
              <a:rPr lang="en-US" b="1" dirty="0">
                <a:solidFill>
                  <a:schemeClr val="bg1"/>
                </a:solidFill>
              </a:rPr>
              <a:t>Primary Conn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A94C9037-AFB8-4A01-97AF-80028B41B913}"/>
              </a:ext>
            </a:extLst>
          </p:cNvPr>
          <p:cNvSpPr txBox="1">
            <a:spLocks/>
          </p:cNvSpPr>
          <p:nvPr/>
        </p:nvSpPr>
        <p:spPr>
          <a:xfrm>
            <a:off x="435750" y="28057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606060"/>
                </a:solidFill>
                <a:latin typeface="+mn-lt"/>
              </a:rPr>
              <a:t>OCP NIC 3.0 form factor</a:t>
            </a:r>
          </a:p>
          <a:p>
            <a:r>
              <a:rPr lang="en-US" sz="3000" dirty="0">
                <a:solidFill>
                  <a:srgbClr val="606060"/>
                </a:solidFill>
                <a:latin typeface="+mn-lt"/>
              </a:rPr>
              <a:t>- Connector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FA972D-DC79-44F5-972F-66ED671F3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01" y="1530744"/>
            <a:ext cx="6857482" cy="391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4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5750" y="6368614"/>
            <a:ext cx="11010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Connector candidate is based on SFF-TA-1002</a:t>
            </a:r>
            <a:endParaRPr lang="en-US" sz="1200" dirty="0">
              <a:hlinkClick r:id="rId2"/>
            </a:endParaRPr>
          </a:p>
          <a:p>
            <a:r>
              <a:rPr lang="en-US" sz="1200" dirty="0">
                <a:hlinkClick r:id="rId2"/>
              </a:rPr>
              <a:t>https://ta.snia.org/higherlogic/ws/public/download/1137/SFF-TA-1002%20Specification%20Multi%20Lane%20High%20Speed%20Connector%200.0.9.pdf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2555601" y="3437710"/>
            <a:ext cx="1204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377" fontAlgn="ctr">
              <a:defRPr/>
            </a:pPr>
            <a:r>
              <a:rPr lang="en-US" b="1" dirty="0">
                <a:solidFill>
                  <a:schemeClr val="bg1"/>
                </a:solidFill>
              </a:rPr>
              <a:t>Primary Conn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671097"/>
              </p:ext>
            </p:extLst>
          </p:nvPr>
        </p:nvGraphicFramePr>
        <p:xfrm>
          <a:off x="970367" y="2102135"/>
          <a:ext cx="6334328" cy="2900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947">
                  <a:extLst>
                    <a:ext uri="{9D8B030D-6E8A-4147-A177-3AD203B41FA5}">
                      <a16:colId xmlns:a16="http://schemas.microsoft.com/office/drawing/2014/main" val="1753784799"/>
                    </a:ext>
                  </a:extLst>
                </a:gridCol>
                <a:gridCol w="1533327">
                  <a:extLst>
                    <a:ext uri="{9D8B030D-6E8A-4147-A177-3AD203B41FA5}">
                      <a16:colId xmlns:a16="http://schemas.microsoft.com/office/drawing/2014/main" val="2663048140"/>
                    </a:ext>
                  </a:extLst>
                </a:gridCol>
                <a:gridCol w="3027671">
                  <a:extLst>
                    <a:ext uri="{9D8B030D-6E8A-4147-A177-3AD203B41FA5}">
                      <a16:colId xmlns:a16="http://schemas.microsoft.com/office/drawing/2014/main" val="489596214"/>
                    </a:ext>
                  </a:extLst>
                </a:gridCol>
                <a:gridCol w="1403383">
                  <a:extLst>
                    <a:ext uri="{9D8B030D-6E8A-4147-A177-3AD203B41FA5}">
                      <a16:colId xmlns:a16="http://schemas.microsoft.com/office/drawing/2014/main" val="2597073817"/>
                    </a:ext>
                  </a:extLst>
                </a:gridCol>
              </a:tblGrid>
              <a:tr h="3401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ista Sans OT Reg" panose="02000503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ista Sans OT Reg" panose="02000503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ista Sans OT Reg" panose="02000503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Style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ista Sans OT Reg" panose="02000503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591697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ista Sans OT Reg" panose="02000503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ista Sans OT Reg" panose="02000503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4C-OCP 168 pins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ista Sans OT Reg" panose="02000503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Right Angle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ista Sans OT Reg" panose="02000503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 mm offset*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1288594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ista Sans OT Reg" panose="02000503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ista Sans OT Reg" panose="02000503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4C-OCP 168 pins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ista Sans OT Reg" panose="02000503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Straddle mount for 62mil baseboard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ista Sans OT Reg" panose="02000503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Co-Planar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8147814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ista Sans OT Reg" panose="02000503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ista Sans OT Reg" panose="02000503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4C-OCP 168 pins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ista Sans OT Reg" panose="02000503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Straddle mount for 76mil baseboard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ista Sans OT Reg" panose="02000503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-0.3mm offset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2470502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ista Sans OT Reg" panose="02000503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ista Sans OT Reg" panose="02000503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4C-OCP 168 pins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ista Sans OT Reg" panose="02000503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Straddle mount for 93mil baseboard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ista Sans OT Reg" panose="02000503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Co-Planar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4458528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ista Sans OT Reg" panose="02000503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ista Sans OT Reg" panose="02000503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4C 140 pins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ista Sans OT Reg" panose="02000503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Right Angle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ista Sans OT Reg" panose="02000503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 mm*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3021310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ista Sans OT Reg" panose="02000503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ista Sans OT Reg" panose="02000503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4C 140 pins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ista Sans OT Reg" panose="02000503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Straddle mount for 62mil baseboard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ista Sans OT Reg" panose="02000503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Co-Planar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9698606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ista Sans OT Reg" panose="02000503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ista Sans OT Reg" panose="02000503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4C 140 pins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ista Sans OT Reg" panose="02000503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Straddle mount for 76mil baseboard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ista Sans OT Reg" panose="02000503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-0.3mm offset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0463558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ista Sans OT Reg" panose="02000503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ista Sans OT Reg" panose="02000503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4C 140 pins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ista Sans OT Reg" panose="02000503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Straddle mount for 93mil baseboard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ista Sans OT Reg" panose="02000503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Co-Planar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8484369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ista Sans OT Reg" panose="02000503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ista Sans OT Reg" panose="02000503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2C 84 pins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ista Sans OT Reg" panose="02000503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Right Angle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ista Sans OT Reg" panose="02000503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 mm*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6742697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ista Sans OT Reg" panose="02000503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ista Sans OT Reg" panose="02000503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2C 84 pins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ista Sans OT Reg" panose="02000503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Straddle mount for 62mil baseboard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ista Sans OT Reg" panose="02000503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Co-Planar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4186812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ista Sans OT Reg" panose="02000503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ista Sans OT Reg" panose="02000503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2C 84 pins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ista Sans OT Reg" panose="02000503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Straddle mount for 76mil baseboard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ista Sans OT Reg" panose="02000503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-0.3mm offset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9461316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ista Sans OT Reg" panose="02000503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ista Sans OT Reg" panose="02000503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2C 84 pins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ista Sans OT Reg" panose="02000503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Straddle mount for 93mil baseboard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ista Sans OT Reg" panose="02000503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Co-Planar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77099"/>
                  </a:ext>
                </a:extLst>
              </a:tr>
            </a:tbl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A128167F-F147-4EA5-B4F8-9AC2965412D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995" y="2063987"/>
            <a:ext cx="3657600" cy="2209800"/>
          </a:xfrm>
          <a:prstGeom prst="rect">
            <a:avLst/>
          </a:prstGeom>
          <a:noFill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85CEF96-AA9C-4C9A-8F88-8099A13A48D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995" y="4501572"/>
            <a:ext cx="3657600" cy="1482725"/>
          </a:xfrm>
          <a:prstGeom prst="rect">
            <a:avLst/>
          </a:prstGeom>
          <a:noFill/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A94C9037-AFB8-4A01-97AF-80028B41B913}"/>
              </a:ext>
            </a:extLst>
          </p:cNvPr>
          <p:cNvSpPr txBox="1">
            <a:spLocks/>
          </p:cNvSpPr>
          <p:nvPr/>
        </p:nvSpPr>
        <p:spPr>
          <a:xfrm>
            <a:off x="120316" y="419100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606060"/>
                </a:solidFill>
                <a:latin typeface="+mn-lt"/>
              </a:rPr>
              <a:t>OCP NIC 3.0 form factor</a:t>
            </a:r>
          </a:p>
          <a:p>
            <a:r>
              <a:rPr lang="en-US" sz="3000" dirty="0">
                <a:solidFill>
                  <a:srgbClr val="606060"/>
                </a:solidFill>
                <a:latin typeface="+mn-lt"/>
              </a:rPr>
              <a:t>- Connector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E6FFBE-EBF4-4FF9-8EB8-7EEE9088BE02}"/>
              </a:ext>
            </a:extLst>
          </p:cNvPr>
          <p:cNvSpPr txBox="1"/>
          <p:nvPr/>
        </p:nvSpPr>
        <p:spPr>
          <a:xfrm>
            <a:off x="970367" y="5242935"/>
            <a:ext cx="4851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Vista Sans OT Reg" panose="02000503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* Pending SI simulation to meet SFF-TA-1002 SI requirement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598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46307"/>
              </p:ext>
            </p:extLst>
          </p:nvPr>
        </p:nvGraphicFramePr>
        <p:xfrm>
          <a:off x="665611" y="1066180"/>
          <a:ext cx="1057469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347">
                  <a:extLst>
                    <a:ext uri="{9D8B030D-6E8A-4147-A177-3AD203B41FA5}">
                      <a16:colId xmlns:a16="http://schemas.microsoft.com/office/drawing/2014/main" val="559457754"/>
                    </a:ext>
                  </a:extLst>
                </a:gridCol>
                <a:gridCol w="2155722">
                  <a:extLst>
                    <a:ext uri="{9D8B030D-6E8A-4147-A177-3AD203B41FA5}">
                      <a16:colId xmlns:a16="http://schemas.microsoft.com/office/drawing/2014/main" val="2587316764"/>
                    </a:ext>
                  </a:extLst>
                </a:gridCol>
                <a:gridCol w="734083">
                  <a:extLst>
                    <a:ext uri="{9D8B030D-6E8A-4147-A177-3AD203B41FA5}">
                      <a16:colId xmlns:a16="http://schemas.microsoft.com/office/drawing/2014/main" val="1685183421"/>
                    </a:ext>
                  </a:extLst>
                </a:gridCol>
                <a:gridCol w="6179071">
                  <a:extLst>
                    <a:ext uri="{9D8B030D-6E8A-4147-A177-3AD203B41FA5}">
                      <a16:colId xmlns:a16="http://schemas.microsoft.com/office/drawing/2014/main" val="2065934153"/>
                    </a:ext>
                  </a:extLst>
                </a:gridCol>
                <a:gridCol w="1045469">
                  <a:extLst>
                    <a:ext uri="{9D8B030D-6E8A-4147-A177-3AD203B41FA5}">
                      <a16:colId xmlns:a16="http://schemas.microsoft.com/office/drawing/2014/main" val="1836906047"/>
                    </a:ext>
                  </a:extLst>
                </a:gridCol>
              </a:tblGrid>
              <a:tr h="6595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Description of change made to Mezz 2.0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Status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+mn-lt"/>
                        </a:rPr>
                        <a:t>Summary of Feedback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+mn-lt"/>
                        </a:rPr>
                        <a:t>2.0</a:t>
                      </a:r>
                      <a:r>
                        <a:rPr lang="en-US" baseline="0" dirty="0">
                          <a:latin typeface="+mn-lt"/>
                        </a:rPr>
                        <a:t> </a:t>
                      </a:r>
                      <a:r>
                        <a:rPr lang="en-US" sz="1200" baseline="0" dirty="0">
                          <a:latin typeface="+mn-lt"/>
                        </a:rPr>
                        <a:t>Compatibility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994390"/>
                  </a:ext>
                </a:extLst>
              </a:tr>
              <a:tr h="5382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Straddle Mount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/ RA at rear; Expend towards the side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Open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Confirmed on 9/20 as only option for OCP NIC 3.0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Got most support from NIC / System / Connector suppliers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More details to be worked 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573852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15591" y="47507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606060"/>
                </a:solidFill>
                <a:latin typeface="+mn-lt"/>
              </a:rPr>
              <a:t>Summary of Open Options</a:t>
            </a:r>
          </a:p>
        </p:txBody>
      </p:sp>
    </p:spTree>
    <p:extLst>
      <p:ext uri="{BB962C8B-B14F-4D97-AF65-F5344CB8AC3E}">
        <p14:creationId xmlns:p14="http://schemas.microsoft.com/office/powerpoint/2010/main" val="1556079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 Feedback/AR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971675"/>
            <a:ext cx="10515600" cy="363378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General </a:t>
            </a:r>
          </a:p>
          <a:p>
            <a:pPr lvl="2"/>
            <a:r>
              <a:rPr lang="en-US" dirty="0"/>
              <a:t>Add TBD% of TDP as idle power (PCIe down, system in S5) to 3.0 spec; 50% is candidate.</a:t>
            </a:r>
          </a:p>
          <a:p>
            <a:pPr lvl="2"/>
            <a:r>
              <a:rPr lang="en-US" dirty="0"/>
              <a:t>Add power sequence requirement into 3.0 spec (</a:t>
            </a:r>
            <a:r>
              <a:rPr lang="en-US" dirty="0" err="1"/>
              <a:t>Roy@Mellanox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Request to remove P5V_AUX (John </a:t>
            </a:r>
            <a:r>
              <a:rPr lang="en-US" dirty="0" err="1"/>
              <a:t>S@Dell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Request to remove Main rails and keep Aux only (Paul K@ Intel)</a:t>
            </a:r>
          </a:p>
          <a:p>
            <a:pPr marL="0" indent="0">
              <a:buNone/>
            </a:pPr>
            <a:r>
              <a:rPr lang="en-US" dirty="0"/>
              <a:t>For #14</a:t>
            </a:r>
          </a:p>
          <a:p>
            <a:pPr lvl="2"/>
            <a:r>
              <a:rPr lang="en-US" dirty="0"/>
              <a:t>Need to watch for opening size @ chassis face plate (Rob </a:t>
            </a:r>
            <a:r>
              <a:rPr lang="en-US" dirty="0" err="1"/>
              <a:t>C@Dell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Mechanism of fool proof might be required to avoid removing NIC module by un-trained user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517848"/>
            <a:ext cx="6748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Starts to maintain a list of specific feedbacks about specification and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243285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481652"/>
              </p:ext>
            </p:extLst>
          </p:nvPr>
        </p:nvGraphicFramePr>
        <p:xfrm>
          <a:off x="664464" y="1117287"/>
          <a:ext cx="9161272" cy="5509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" name="Worksheet" r:id="rId3" imgW="11635634" imgH="6995373" progId="Excel.Sheet.12">
                  <p:embed/>
                </p:oleObj>
              </mc:Choice>
              <mc:Fallback>
                <p:oleObj name="Worksheet" r:id="rId3" imgW="11635634" imgH="699537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4464" y="1117287"/>
                        <a:ext cx="9161272" cy="5509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4528" y="0"/>
            <a:ext cx="10515600" cy="1325563"/>
          </a:xfrm>
        </p:spPr>
        <p:txBody>
          <a:bodyPr/>
          <a:lstStyle/>
          <a:p>
            <a:r>
              <a:rPr lang="en-US" dirty="0"/>
              <a:t>Design boundary survey template: </a:t>
            </a:r>
          </a:p>
        </p:txBody>
      </p:sp>
    </p:spTree>
    <p:extLst>
      <p:ext uri="{BB962C8B-B14F-4D97-AF65-F5344CB8AC3E}">
        <p14:creationId xmlns:p14="http://schemas.microsoft.com/office/powerpoint/2010/main" val="1590464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28" y="1811699"/>
            <a:ext cx="5919765" cy="36576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452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Design boundary survey update 4/17: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120588" y="3287209"/>
            <a:ext cx="185194" cy="243069"/>
          </a:xfrm>
          <a:prstGeom prst="rect">
            <a:avLst/>
          </a:prstGeom>
          <a:noFill/>
          <a:ln w="25400">
            <a:solidFill>
              <a:srgbClr val="C00000">
                <a:alpha val="5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120588" y="3738622"/>
            <a:ext cx="185194" cy="243069"/>
          </a:xfrm>
          <a:prstGeom prst="rect">
            <a:avLst/>
          </a:prstGeom>
          <a:noFill/>
          <a:ln w="25400">
            <a:solidFill>
              <a:srgbClr val="C00000">
                <a:alpha val="5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647792" y="1225689"/>
            <a:ext cx="49093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06060"/>
                </a:solidFill>
              </a:rPr>
              <a:t>Typical use case(90/10) Summary:</a:t>
            </a:r>
          </a:p>
          <a:p>
            <a:endParaRPr lang="en-US" sz="2000" b="1" dirty="0">
              <a:solidFill>
                <a:srgbClr val="606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606060"/>
                </a:solidFill>
              </a:rPr>
              <a:t>20W-30W with 105C </a:t>
            </a:r>
            <a:r>
              <a:rPr lang="en-US" sz="2000" dirty="0" err="1">
                <a:solidFill>
                  <a:srgbClr val="606060"/>
                </a:solidFill>
              </a:rPr>
              <a:t>T_case</a:t>
            </a:r>
            <a:endParaRPr lang="en-US" sz="2000" dirty="0">
              <a:solidFill>
                <a:srgbClr val="606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606060"/>
                </a:solidFill>
              </a:rPr>
              <a:t>25x25mm</a:t>
            </a:r>
            <a:r>
              <a:rPr lang="en-US" sz="2000" baseline="30000" dirty="0">
                <a:solidFill>
                  <a:srgbClr val="606060"/>
                </a:solidFill>
              </a:rPr>
              <a:t>2</a:t>
            </a:r>
            <a:r>
              <a:rPr lang="en-US" sz="2000" dirty="0">
                <a:solidFill>
                  <a:srgbClr val="606060"/>
                </a:solidFill>
              </a:rPr>
              <a:t>  to 33x33mm</a:t>
            </a:r>
            <a:r>
              <a:rPr lang="en-US" sz="2000" baseline="30000" dirty="0">
                <a:solidFill>
                  <a:srgbClr val="606060"/>
                </a:solidFill>
              </a:rPr>
              <a:t>2</a:t>
            </a:r>
            <a:endParaRPr lang="en-US" sz="2000" dirty="0">
              <a:solidFill>
                <a:srgbClr val="606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606060"/>
                </a:solidFill>
              </a:rPr>
              <a:t>I/O</a:t>
            </a:r>
          </a:p>
          <a:p>
            <a:pPr marL="628650" lvl="1" indent="-285750">
              <a:buFontTx/>
              <a:buChar char="-"/>
            </a:pPr>
            <a:r>
              <a:rPr lang="en-US" sz="2000">
                <a:solidFill>
                  <a:srgbClr val="606060"/>
                </a:solidFill>
              </a:rPr>
              <a:t>Dual QSFP and SFP</a:t>
            </a:r>
            <a:endParaRPr lang="en-US" sz="2000" dirty="0">
              <a:solidFill>
                <a:srgbClr val="606060"/>
              </a:solidFill>
            </a:endParaRPr>
          </a:p>
          <a:p>
            <a:pPr marL="628650" lvl="1" indent="-285750">
              <a:buFontTx/>
              <a:buChar char="-"/>
            </a:pPr>
            <a:r>
              <a:rPr lang="en-US" sz="2000" dirty="0">
                <a:solidFill>
                  <a:srgbClr val="606060"/>
                </a:solidFill>
              </a:rPr>
              <a:t>Quad SFP</a:t>
            </a:r>
          </a:p>
          <a:p>
            <a:pPr marL="628650" lvl="1" indent="-285750">
              <a:buFontTx/>
              <a:buChar char="-"/>
            </a:pPr>
            <a:r>
              <a:rPr lang="en-US" sz="2000" dirty="0">
                <a:solidFill>
                  <a:srgbClr val="606060"/>
                </a:solidFill>
              </a:rPr>
              <a:t>Quad Base-T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606060"/>
                </a:solidFill>
              </a:rPr>
              <a:t>80% has DRAM requirement</a:t>
            </a:r>
          </a:p>
          <a:p>
            <a:pPr marL="628650" lvl="1" indent="-285750">
              <a:buFontTx/>
              <a:buChar char="-"/>
            </a:pPr>
            <a:r>
              <a:rPr lang="en-US" sz="2000" dirty="0">
                <a:solidFill>
                  <a:srgbClr val="606060"/>
                </a:solidFill>
              </a:rPr>
              <a:t>6x-10x DRAM components</a:t>
            </a:r>
          </a:p>
          <a:p>
            <a:pPr marL="628650" lvl="1" indent="-285750">
              <a:buFontTx/>
              <a:buChar char="-"/>
            </a:pPr>
            <a:r>
              <a:rPr lang="en-US" sz="2000" dirty="0">
                <a:solidFill>
                  <a:srgbClr val="606060"/>
                </a:solidFill>
              </a:rPr>
              <a:t>~0.4W each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606060"/>
                </a:solidFill>
              </a:rPr>
              <a:t>Optical Module</a:t>
            </a:r>
          </a:p>
          <a:p>
            <a:pPr marL="628650" lvl="1" indent="-285750">
              <a:buFontTx/>
              <a:buChar char="-"/>
            </a:pPr>
            <a:r>
              <a:rPr lang="en-US" sz="2000" dirty="0">
                <a:solidFill>
                  <a:srgbClr val="606060"/>
                </a:solidFill>
              </a:rPr>
              <a:t>1.5W SFP and 3.5W QSFP</a:t>
            </a:r>
          </a:p>
          <a:p>
            <a:pPr marL="628650" lvl="1" indent="-285750">
              <a:buFontTx/>
              <a:buChar char="-"/>
            </a:pPr>
            <a:r>
              <a:rPr lang="en-US" sz="2000" dirty="0">
                <a:solidFill>
                  <a:srgbClr val="606060"/>
                </a:solidFill>
              </a:rPr>
              <a:t>85C </a:t>
            </a:r>
            <a:r>
              <a:rPr lang="en-US" sz="2000" dirty="0" err="1">
                <a:solidFill>
                  <a:srgbClr val="606060"/>
                </a:solidFill>
              </a:rPr>
              <a:t>T_case</a:t>
            </a:r>
            <a:r>
              <a:rPr lang="en-US" sz="2000" dirty="0">
                <a:solidFill>
                  <a:srgbClr val="606060"/>
                </a:solidFill>
              </a:rPr>
              <a:t> (industrial grade)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606060"/>
                </a:solidFill>
              </a:rPr>
              <a:t>Environment</a:t>
            </a:r>
          </a:p>
          <a:p>
            <a:pPr marL="628650" lvl="1" indent="-285750">
              <a:buFontTx/>
              <a:buChar char="-"/>
            </a:pPr>
            <a:r>
              <a:rPr lang="en-US" sz="2000" dirty="0">
                <a:solidFill>
                  <a:srgbClr val="606060"/>
                </a:solidFill>
              </a:rPr>
              <a:t>Cold aisle operation with 35C ambient</a:t>
            </a:r>
          </a:p>
          <a:p>
            <a:pPr marL="628650" lvl="1" indent="-285750">
              <a:buFontTx/>
              <a:buChar char="-"/>
            </a:pPr>
            <a:r>
              <a:rPr lang="en-US" sz="2000" dirty="0">
                <a:solidFill>
                  <a:srgbClr val="606060"/>
                </a:solidFill>
              </a:rPr>
              <a:t>Hot aisle operation with pre-heating up-to 55C</a:t>
            </a:r>
            <a:endParaRPr lang="en-US" sz="2000" b="1" dirty="0">
              <a:solidFill>
                <a:srgbClr val="606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408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452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Design boundary survey update 4/17: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28" y="1761391"/>
            <a:ext cx="5939804" cy="3657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97439" y="2993832"/>
            <a:ext cx="231494" cy="254643"/>
          </a:xfrm>
          <a:prstGeom prst="rect">
            <a:avLst/>
          </a:prstGeom>
          <a:noFill/>
          <a:ln w="25400">
            <a:solidFill>
              <a:srgbClr val="C00000">
                <a:alpha val="5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97439" y="2250290"/>
            <a:ext cx="1273216" cy="292130"/>
          </a:xfrm>
          <a:prstGeom prst="rect">
            <a:avLst/>
          </a:prstGeom>
          <a:noFill/>
          <a:ln w="25400">
            <a:solidFill>
              <a:srgbClr val="C00000">
                <a:alpha val="5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01493" y="1325563"/>
            <a:ext cx="49093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06060"/>
                </a:solidFill>
              </a:rPr>
              <a:t>Stretch goal use case(50/50) Summary:</a:t>
            </a:r>
          </a:p>
          <a:p>
            <a:endParaRPr lang="en-US" sz="2000" b="1" dirty="0">
              <a:solidFill>
                <a:srgbClr val="606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606060"/>
                </a:solidFill>
              </a:rPr>
              <a:t>TDP wise target </a:t>
            </a:r>
            <a:r>
              <a:rPr lang="en-US" sz="2000" u="sng" dirty="0">
                <a:solidFill>
                  <a:srgbClr val="606060"/>
                </a:solidFill>
              </a:rPr>
              <a:t>30W-50W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606060"/>
                </a:solidFill>
              </a:rPr>
              <a:t>Package size up to </a:t>
            </a:r>
            <a:r>
              <a:rPr lang="en-US" sz="2000" u="sng" dirty="0">
                <a:solidFill>
                  <a:srgbClr val="606060"/>
                </a:solidFill>
              </a:rPr>
              <a:t>45x45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606060"/>
                </a:solidFill>
              </a:rPr>
              <a:t>Up to </a:t>
            </a:r>
            <a:r>
              <a:rPr lang="en-US" sz="2000" u="sng" dirty="0">
                <a:solidFill>
                  <a:srgbClr val="606060"/>
                </a:solidFill>
              </a:rPr>
              <a:t>20x</a:t>
            </a:r>
            <a:r>
              <a:rPr lang="en-US" sz="2000" dirty="0">
                <a:solidFill>
                  <a:srgbClr val="606060"/>
                </a:solidFill>
              </a:rPr>
              <a:t> DRAM components</a:t>
            </a:r>
          </a:p>
          <a:p>
            <a:pPr marL="285750" indent="-285750">
              <a:buFontTx/>
              <a:buChar char="-"/>
            </a:pPr>
            <a:r>
              <a:rPr lang="en-US" sz="2000" u="sng" dirty="0">
                <a:solidFill>
                  <a:srgbClr val="606060"/>
                </a:solidFill>
              </a:rPr>
              <a:t>70C</a:t>
            </a:r>
            <a:r>
              <a:rPr lang="en-US" sz="2000" dirty="0">
                <a:solidFill>
                  <a:srgbClr val="606060"/>
                </a:solidFill>
              </a:rPr>
              <a:t> commercial grade optical module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606060"/>
                </a:solidFill>
              </a:rPr>
              <a:t>Hot aisle operation with pre-heating </a:t>
            </a:r>
            <a:r>
              <a:rPr lang="en-US" sz="2000" u="sng" dirty="0">
                <a:solidFill>
                  <a:srgbClr val="606060"/>
                </a:solidFill>
              </a:rPr>
              <a:t>65C-70C </a:t>
            </a:r>
            <a:r>
              <a:rPr lang="en-US" sz="2000" dirty="0">
                <a:solidFill>
                  <a:srgbClr val="606060"/>
                </a:solidFill>
              </a:rPr>
              <a:t>ambient</a:t>
            </a:r>
            <a:endParaRPr lang="en-US" sz="2000" b="1" dirty="0">
              <a:solidFill>
                <a:srgbClr val="606060"/>
              </a:solidFill>
            </a:endParaRPr>
          </a:p>
          <a:p>
            <a:endParaRPr lang="en-US" sz="2000" b="1" dirty="0">
              <a:solidFill>
                <a:srgbClr val="606060"/>
              </a:solidFill>
            </a:endParaRPr>
          </a:p>
          <a:p>
            <a:endParaRPr lang="en-US" sz="2000" b="1" dirty="0">
              <a:solidFill>
                <a:srgbClr val="606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168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15" y="1275347"/>
            <a:ext cx="11879179" cy="538009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606060"/>
                </a:solidFill>
                <a:latin typeface="+mn-lt"/>
              </a:rPr>
              <a:t>Gates emerging use cases</a:t>
            </a:r>
          </a:p>
          <a:p>
            <a:r>
              <a:rPr lang="en-US" dirty="0">
                <a:solidFill>
                  <a:srgbClr val="606060"/>
                </a:solidFill>
                <a:latin typeface="+mn-lt"/>
              </a:rPr>
              <a:t>Blocks further expansion of adoption</a:t>
            </a:r>
          </a:p>
          <a:p>
            <a:r>
              <a:rPr lang="en-US" dirty="0">
                <a:solidFill>
                  <a:srgbClr val="606060"/>
                </a:solidFill>
              </a:rPr>
              <a:t>Understand the problem and solve by making changes to </a:t>
            </a:r>
            <a:r>
              <a:rPr lang="en-US" dirty="0" err="1">
                <a:solidFill>
                  <a:srgbClr val="606060"/>
                </a:solidFill>
              </a:rPr>
              <a:t>Mezz</a:t>
            </a:r>
            <a:r>
              <a:rPr lang="en-US" dirty="0">
                <a:solidFill>
                  <a:srgbClr val="606060"/>
                </a:solidFill>
              </a:rPr>
              <a:t> 2.0 specification</a:t>
            </a:r>
            <a:br>
              <a:rPr lang="en-US" dirty="0">
                <a:solidFill>
                  <a:srgbClr val="606060"/>
                </a:solidFill>
              </a:rPr>
            </a:br>
            <a:endParaRPr lang="en-US" dirty="0">
              <a:solidFill>
                <a:srgbClr val="606060"/>
              </a:solidFill>
            </a:endParaRPr>
          </a:p>
          <a:p>
            <a:r>
              <a:rPr lang="en-US" b="1" dirty="0">
                <a:solidFill>
                  <a:srgbClr val="606060"/>
                </a:solidFill>
                <a:latin typeface="+mn-lt"/>
              </a:rPr>
              <a:t>Board space is not enough for: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Larger package 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Multi-IC solution (NIC + FPGA/processor)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NIC with external DRAM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Higher I/O bandwidth (more connector BW/count)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Potential x32 </a:t>
            </a:r>
            <a:r>
              <a:rPr lang="en-US" dirty="0" err="1">
                <a:latin typeface="+mn-lt"/>
              </a:rPr>
              <a:t>PCIe</a:t>
            </a:r>
            <a:endParaRPr lang="en-US" dirty="0"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Lack of length/width tiers like </a:t>
            </a:r>
            <a:r>
              <a:rPr lang="en-US" dirty="0" err="1">
                <a:latin typeface="+mn-lt"/>
              </a:rPr>
              <a:t>PCIe</a:t>
            </a:r>
            <a:r>
              <a:rPr lang="en-US" dirty="0">
                <a:latin typeface="+mn-lt"/>
              </a:rPr>
              <a:t> LP/FH-HL/FH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  <a:p>
            <a:r>
              <a:rPr lang="en-US" b="1" dirty="0">
                <a:solidFill>
                  <a:srgbClr val="606060"/>
                </a:solidFill>
                <a:latin typeface="+mn-lt"/>
              </a:rPr>
              <a:t>Mechanical profile is not enough for: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10~20+W (100G NIC or other type of IC) vs. 3-5W(10G NIC)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High ambient use cases(rear I/O, high ambient data center)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Some optical module use cases</a:t>
            </a:r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0316" y="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sz="5070" dirty="0">
                <a:solidFill>
                  <a:srgbClr val="606060"/>
                </a:solidFill>
                <a:latin typeface="+mn-lt"/>
              </a:rPr>
              <a:t>“Pain Points” and Problem Statement</a:t>
            </a:r>
          </a:p>
        </p:txBody>
      </p:sp>
    </p:spTree>
    <p:extLst>
      <p:ext uri="{BB962C8B-B14F-4D97-AF65-F5344CB8AC3E}">
        <p14:creationId xmlns:p14="http://schemas.microsoft.com/office/powerpoint/2010/main" val="2024736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16" y="1291388"/>
            <a:ext cx="6593000" cy="4750637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+mn-lt"/>
              </a:rPr>
              <a:t>Connector placement is not routing friendly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Connector location at opposite sides of card makes routing challenging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PCIe routing and DRAM routing is crossing</a:t>
            </a:r>
          </a:p>
          <a:p>
            <a:endParaRPr lang="en-US" dirty="0">
              <a:latin typeface="FreightSans Pro Book" panose="02000606030000020004" pitchFamily="50" charset="0"/>
            </a:endParaRPr>
          </a:p>
          <a:p>
            <a:r>
              <a:rPr lang="en-US" dirty="0">
                <a:latin typeface="+mn-lt"/>
              </a:rPr>
              <a:t>Specification has usability challenge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Concern about connector compatibility risks; hard to navigate through connector A,B,C and type 1,2,3,4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Specification is incremental, and need some background of previous specifications to understand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Lack of common EMI plate to allow chassis I/O to take different Mezz NIC as FRU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solidFill>
                  <a:srgbClr val="333333"/>
                </a:solidFill>
                <a:latin typeface="+mn-lt"/>
              </a:rPr>
              <a:t>Lack of definition of thermal trip protection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368" y="1291388"/>
            <a:ext cx="1606680" cy="22343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4177" y="4032001"/>
            <a:ext cx="1049385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6669" y="3798441"/>
            <a:ext cx="2475314" cy="1413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63" y="5376654"/>
            <a:ext cx="288976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977" y="3844125"/>
            <a:ext cx="1102276" cy="11022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798656" y="1754794"/>
            <a:ext cx="510640" cy="49716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20316" y="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sz="5070" dirty="0">
                <a:solidFill>
                  <a:srgbClr val="606060"/>
                </a:solidFill>
                <a:latin typeface="+mn-lt"/>
              </a:rPr>
              <a:t>More “Pain Points”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795253" y="2080747"/>
            <a:ext cx="664319" cy="70130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FreightSans Pro Book" panose="02000606030000020004" pitchFamily="50" charset="0"/>
              </a:rPr>
              <a:t>IC on back of PCB</a:t>
            </a:r>
          </a:p>
        </p:txBody>
      </p:sp>
    </p:spTree>
    <p:extLst>
      <p:ext uri="{BB962C8B-B14F-4D97-AF65-F5344CB8AC3E}">
        <p14:creationId xmlns:p14="http://schemas.microsoft.com/office/powerpoint/2010/main" val="2097897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938" y="177596"/>
            <a:ext cx="10515600" cy="1325563"/>
          </a:xfrm>
        </p:spPr>
        <p:txBody>
          <a:bodyPr/>
          <a:lstStyle/>
          <a:p>
            <a:r>
              <a:rPr lang="en-US" dirty="0"/>
              <a:t>Snapshot of milestones 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A2F15D-A616-47AF-8496-5510B6FFB1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835"/>
          <a:stretch/>
        </p:blipFill>
        <p:spPr>
          <a:xfrm>
            <a:off x="352338" y="1419960"/>
            <a:ext cx="11263462" cy="472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92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15" y="1299411"/>
            <a:ext cx="11927305" cy="5558589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We ask ourselves this question during survey to calibrate whether we are seeking problems for a solution.</a:t>
            </a:r>
          </a:p>
          <a:p>
            <a:r>
              <a:rPr lang="en-US" dirty="0">
                <a:latin typeface="+mn-lt"/>
              </a:rPr>
              <a:t>Limitations of PCIe CEM form factor exist: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606060"/>
                </a:solidFill>
                <a:latin typeface="+mn-lt"/>
              </a:rPr>
              <a:t>Not able to use NC-SI sideband </a:t>
            </a:r>
            <a:r>
              <a:rPr lang="en-US" i="1" dirty="0">
                <a:latin typeface="+mn-lt"/>
              </a:rPr>
              <a:t>– valuable for shared NIC in all power states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606060"/>
                </a:solidFill>
                <a:latin typeface="+mn-lt"/>
              </a:rPr>
              <a:t>Not compatible with Multi-host NIC requirements </a:t>
            </a:r>
            <a:r>
              <a:rPr lang="en-US" i="1" dirty="0">
                <a:latin typeface="+mn-lt"/>
              </a:rPr>
              <a:t>- such as 4x clocks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606060"/>
                </a:solidFill>
                <a:latin typeface="+mn-lt"/>
              </a:rPr>
              <a:t>Power domain difference and standby power is limited </a:t>
            </a:r>
            <a:r>
              <a:rPr lang="en-US" i="1" dirty="0">
                <a:latin typeface="+mn-lt"/>
              </a:rPr>
              <a:t>– NIC tends to be active/partially active during S5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606060"/>
                </a:solidFill>
                <a:latin typeface="+mn-lt"/>
              </a:rPr>
              <a:t>Compact size of Mezz is preferred </a:t>
            </a:r>
            <a:r>
              <a:rPr lang="en-US" dirty="0">
                <a:latin typeface="+mn-lt"/>
              </a:rPr>
              <a:t>- often provide 1x extra slot for system configuration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FF"/>
                </a:solidFill>
                <a:latin typeface="+mn-lt"/>
              </a:rPr>
              <a:t>KR use case is not available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An OCP Mezz NIC spec with the above limitation addressed has value for NIC/system/CSP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0316" y="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606060"/>
                </a:solidFill>
                <a:latin typeface="+mn-lt"/>
              </a:rPr>
              <a:t>Why not just use </a:t>
            </a:r>
            <a:r>
              <a:rPr lang="en-US" dirty="0" err="1">
                <a:solidFill>
                  <a:srgbClr val="606060"/>
                </a:solidFill>
                <a:latin typeface="+mn-lt"/>
              </a:rPr>
              <a:t>PCIe</a:t>
            </a:r>
            <a:r>
              <a:rPr lang="en-US" dirty="0">
                <a:solidFill>
                  <a:srgbClr val="606060"/>
                </a:solidFill>
                <a:latin typeface="+mn-lt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08643" y="367211"/>
            <a:ext cx="100508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Updated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10534323" y="414717"/>
            <a:ext cx="274320" cy="274320"/>
          </a:xfrm>
          <a:prstGeom prst="star5">
            <a:avLst/>
          </a:prstGeom>
          <a:solidFill>
            <a:schemeClr val="accent1">
              <a:alpha val="5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53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184324"/>
              </p:ext>
            </p:extLst>
          </p:nvPr>
        </p:nvGraphicFramePr>
        <p:xfrm>
          <a:off x="200527" y="875985"/>
          <a:ext cx="11911261" cy="5576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113">
                  <a:extLst>
                    <a:ext uri="{9D8B030D-6E8A-4147-A177-3AD203B41FA5}">
                      <a16:colId xmlns:a16="http://schemas.microsoft.com/office/drawing/2014/main" val="559457754"/>
                    </a:ext>
                  </a:extLst>
                </a:gridCol>
                <a:gridCol w="2233964">
                  <a:extLst>
                    <a:ext uri="{9D8B030D-6E8A-4147-A177-3AD203B41FA5}">
                      <a16:colId xmlns:a16="http://schemas.microsoft.com/office/drawing/2014/main" val="2587316764"/>
                    </a:ext>
                  </a:extLst>
                </a:gridCol>
                <a:gridCol w="716372">
                  <a:extLst>
                    <a:ext uri="{9D8B030D-6E8A-4147-A177-3AD203B41FA5}">
                      <a16:colId xmlns:a16="http://schemas.microsoft.com/office/drawing/2014/main" val="1685183421"/>
                    </a:ext>
                  </a:extLst>
                </a:gridCol>
                <a:gridCol w="7415424">
                  <a:extLst>
                    <a:ext uri="{9D8B030D-6E8A-4147-A177-3AD203B41FA5}">
                      <a16:colId xmlns:a16="http://schemas.microsoft.com/office/drawing/2014/main" val="2065934153"/>
                    </a:ext>
                  </a:extLst>
                </a:gridCol>
                <a:gridCol w="1037388">
                  <a:extLst>
                    <a:ext uri="{9D8B030D-6E8A-4147-A177-3AD203B41FA5}">
                      <a16:colId xmlns:a16="http://schemas.microsoft.com/office/drawing/2014/main" val="239564000"/>
                    </a:ext>
                  </a:extLst>
                </a:gridCol>
              </a:tblGrid>
              <a:tr h="5021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Description of change made to Mezz 2.0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Status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Feedback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2.0</a:t>
                      </a:r>
                      <a:r>
                        <a:rPr lang="en-US" sz="1600" baseline="0" dirty="0">
                          <a:latin typeface="+mn-lt"/>
                        </a:rPr>
                        <a:t> </a:t>
                      </a:r>
                      <a:r>
                        <a:rPr lang="en-US" sz="1050" baseline="0" dirty="0">
                          <a:latin typeface="+mn-lt"/>
                        </a:rPr>
                        <a:t>Compatibility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994390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+mn-lt"/>
                        </a:rPr>
                        <a:t>Add 16mm</a:t>
                      </a:r>
                      <a:r>
                        <a:rPr lang="en-US" sz="1100" baseline="0" dirty="0">
                          <a:latin typeface="+mn-lt"/>
                        </a:rPr>
                        <a:t> </a:t>
                      </a:r>
                      <a:r>
                        <a:rPr lang="en-US" sz="1100" dirty="0">
                          <a:latin typeface="+mn-lt"/>
                        </a:rPr>
                        <a:t>stacking</a:t>
                      </a:r>
                      <a:r>
                        <a:rPr lang="en-US" sz="1100" baseline="0" dirty="0">
                          <a:latin typeface="+mn-lt"/>
                        </a:rPr>
                        <a:t> </a:t>
                      </a:r>
                      <a:r>
                        <a:rPr lang="en-US" sz="1100" dirty="0">
                          <a:latin typeface="+mn-lt"/>
                        </a:rPr>
                        <a:t>height option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Close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+mn-lt"/>
                        </a:rPr>
                        <a:t>NIC placement challenge has</a:t>
                      </a:r>
                      <a:r>
                        <a:rPr lang="en-US" sz="1100" baseline="0" dirty="0">
                          <a:latin typeface="+mn-lt"/>
                        </a:rPr>
                        <a:t> no improvement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6812673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+mn-lt"/>
                        </a:rPr>
                        <a:t>Extend width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Close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n-lt"/>
                        </a:rPr>
                        <a:t>NIC placement challenge has</a:t>
                      </a:r>
                      <a:r>
                        <a:rPr lang="en-US" sz="1100" baseline="0" dirty="0">
                          <a:latin typeface="+mn-lt"/>
                        </a:rPr>
                        <a:t> no improvement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4614506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Extend length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NIC Placement challenge is partially addressed</a:t>
                      </a:r>
                    </a:p>
                    <a:p>
                      <a:pPr marL="0" algn="l" defTabSz="914377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NIC PCIe routing challenge still exist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1411297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+mn-lt"/>
                        </a:rPr>
                        <a:t>Move connector B</a:t>
                      </a:r>
                      <a:r>
                        <a:rPr lang="en-US" sz="1100" baseline="0" dirty="0">
                          <a:latin typeface="+mn-lt"/>
                        </a:rPr>
                        <a:t> to right edge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Close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n-lt"/>
                        </a:rPr>
                        <a:t>NIC PCIe routing challenge</a:t>
                      </a:r>
                      <a:r>
                        <a:rPr lang="en-US" sz="1100" baseline="0" dirty="0">
                          <a:latin typeface="+mn-lt"/>
                        </a:rPr>
                        <a:t> gets worse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2057134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Flip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ASIC to top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Close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Force tradeoff between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system configuration flexibility and thermal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0889002"/>
                  </a:ext>
                </a:extLst>
              </a:tr>
              <a:tr h="33476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Move connector A to the left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edge and keep same Y-location as Mezz 2.0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Close</a:t>
                      </a:r>
                    </a:p>
                  </a:txBody>
                  <a:tcPr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NIC PCIe layout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has crossing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Possible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+mn-lt"/>
                        </a:rPr>
                        <a:t>backward compatibility for x8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Partial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7316636"/>
                  </a:ext>
                </a:extLst>
              </a:tr>
              <a:tr h="334768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Move connector A to the left edge with smooth PCIe lane sequence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sz="11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Close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Lack of backward compatibility</a:t>
                      </a:r>
                    </a:p>
                    <a:p>
                      <a:pPr marL="0" algn="l" defTabSz="914377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Most challenging for migration</a:t>
                      </a:r>
                    </a:p>
                    <a:p>
                      <a:pPr marL="0" algn="l" defTabSz="914377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Being used in Simulation in June/July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0070896"/>
                  </a:ext>
                </a:extLst>
              </a:tr>
              <a:tr h="33476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Based on 7 and turn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connector B by 180º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Close</a:t>
                      </a:r>
                    </a:p>
                  </a:txBody>
                  <a:tcPr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NIC PCIe layout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has crossing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Possible 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+mn-lt"/>
                        </a:rPr>
                        <a:t>backward compatibility for x16 with dual layout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Partial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4596089"/>
                  </a:ext>
                </a:extLst>
              </a:tr>
              <a:tr h="334768"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2x Mezz 2.0 footprint side by side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Close</a:t>
                      </a:r>
                    </a:p>
                  </a:txBody>
                  <a:tcPr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Limited thermal improvement due to connector placement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624466"/>
                  </a:ext>
                </a:extLst>
              </a:tr>
              <a:tr h="334768"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 PCIe connector at side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Close</a:t>
                      </a:r>
                    </a:p>
                  </a:txBody>
                  <a:tcPr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Stacking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prevents 1U system to fit 1x Mezz + 1 PCIe CEM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1866202"/>
                  </a:ext>
                </a:extLst>
              </a:tr>
              <a:tr h="353887"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Co-planner/ straddle Mount 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connector at rear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Close</a:t>
                      </a:r>
                    </a:p>
                  </a:txBody>
                  <a:tcPr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Major pros (thermal and servicing)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and cons(large cutout, needs extension for small card) identified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9100601"/>
                  </a:ext>
                </a:extLst>
              </a:tr>
              <a:tr h="334768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Right Angle Connector at rear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Close</a:t>
                      </a:r>
                    </a:p>
                  </a:txBody>
                  <a:tcPr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Thermal concern of RA connector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dams the air flow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Stacking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prevents 1U system to fit 1x Mezz + 1 PCIe CEM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40100"/>
                  </a:ext>
                </a:extLst>
              </a:tr>
              <a:tr h="334768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Co-Planner / Straddle Mount</a:t>
                      </a:r>
                    </a:p>
                    <a:p>
                      <a:pPr marL="0" algn="l" defTabSz="914377" rtl="0" eaLnBrk="1" latinLnBrk="0" hangingPunct="1"/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Connector at side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Close</a:t>
                      </a:r>
                      <a:endParaRPr lang="en-US" sz="1100" b="1" kern="1200" baseline="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New option; Major pros (thermal) and cons(large cutout) identified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5938082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20316" y="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606060"/>
                </a:solidFill>
                <a:latin typeface="+mn-lt"/>
              </a:rPr>
              <a:t>Summary of Closed Options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AFBEB3-AFB3-4EA3-B544-F05E4BC56C61}"/>
              </a:ext>
            </a:extLst>
          </p:cNvPr>
          <p:cNvSpPr/>
          <p:nvPr/>
        </p:nvSpPr>
        <p:spPr>
          <a:xfrm>
            <a:off x="10558997" y="245765"/>
            <a:ext cx="100508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Updated</a:t>
            </a:r>
          </a:p>
        </p:txBody>
      </p:sp>
      <p:sp>
        <p:nvSpPr>
          <p:cNvPr id="7" name="5-Point Star 6">
            <a:extLst>
              <a:ext uri="{FF2B5EF4-FFF2-40B4-BE49-F238E27FC236}">
                <a16:creationId xmlns:a16="http://schemas.microsoft.com/office/drawing/2014/main" id="{9DA0DDCA-8951-4CA9-9B61-17EBA96565C3}"/>
              </a:ext>
            </a:extLst>
          </p:cNvPr>
          <p:cNvSpPr/>
          <p:nvPr/>
        </p:nvSpPr>
        <p:spPr>
          <a:xfrm>
            <a:off x="10284677" y="293271"/>
            <a:ext cx="274320" cy="274320"/>
          </a:xfrm>
          <a:prstGeom prst="star5">
            <a:avLst/>
          </a:prstGeom>
          <a:solidFill>
            <a:schemeClr val="accent1">
              <a:alpha val="5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70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352284"/>
              </p:ext>
            </p:extLst>
          </p:nvPr>
        </p:nvGraphicFramePr>
        <p:xfrm>
          <a:off x="1109663" y="1393092"/>
          <a:ext cx="9972675" cy="4831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2170">
                  <a:extLst>
                    <a:ext uri="{9D8B030D-6E8A-4147-A177-3AD203B41FA5}">
                      <a16:colId xmlns:a16="http://schemas.microsoft.com/office/drawing/2014/main" val="2587316764"/>
                    </a:ext>
                  </a:extLst>
                </a:gridCol>
                <a:gridCol w="2980505">
                  <a:extLst>
                    <a:ext uri="{9D8B030D-6E8A-4147-A177-3AD203B41FA5}">
                      <a16:colId xmlns:a16="http://schemas.microsoft.com/office/drawing/2014/main" val="16851834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Impact to NIC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+mn-lt"/>
                        </a:rPr>
                        <a:t>Priority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994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Use case – higher</a:t>
                      </a:r>
                      <a:r>
                        <a:rPr lang="en-US" sz="1600" baseline="0" dirty="0">
                          <a:latin typeface="+mn-lt"/>
                        </a:rPr>
                        <a:t> </a:t>
                      </a:r>
                      <a:r>
                        <a:rPr lang="en-US" sz="1600" dirty="0">
                          <a:latin typeface="+mn-lt"/>
                        </a:rPr>
                        <a:t>Thermal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812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Use case - Larger</a:t>
                      </a:r>
                      <a:r>
                        <a:rPr lang="en-US" sz="1600" baseline="0" dirty="0">
                          <a:latin typeface="+mn-lt"/>
                        </a:rPr>
                        <a:t> IC package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614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Use case - Multi-chip card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38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Use case - IC w</a:t>
                      </a:r>
                      <a:r>
                        <a:rPr lang="en-US" sz="1600" baseline="0" dirty="0">
                          <a:latin typeface="+mn-lt"/>
                        </a:rPr>
                        <a:t>/ DRAM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057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Stable</a:t>
                      </a:r>
                      <a:r>
                        <a:rPr lang="en-US" sz="1600" baseline="0" dirty="0">
                          <a:latin typeface="+mn-lt"/>
                        </a:rPr>
                        <a:t> form factor considering needs in the next 5 years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889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67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Impact to system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67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275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Feasibility for New System</a:t>
                      </a:r>
                      <a:r>
                        <a:rPr lang="en-US" sz="1600" baseline="0" dirty="0">
                          <a:latin typeface="+mn-lt"/>
                        </a:rPr>
                        <a:t> </a:t>
                      </a:r>
                      <a:r>
                        <a:rPr lang="en-US" sz="1600" dirty="0">
                          <a:latin typeface="+mn-lt"/>
                        </a:rPr>
                        <a:t>mechanical</a:t>
                      </a:r>
                      <a:r>
                        <a:rPr lang="en-US" sz="1600" baseline="0" dirty="0">
                          <a:latin typeface="+mn-lt"/>
                        </a:rPr>
                        <a:t> and board design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89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606060"/>
                          </a:solidFill>
                          <a:latin typeface="+mn-lt"/>
                        </a:rPr>
                        <a:t>Feasibility to</a:t>
                      </a:r>
                      <a:r>
                        <a:rPr lang="en-US" sz="1600" baseline="0" dirty="0">
                          <a:solidFill>
                            <a:srgbClr val="606060"/>
                          </a:solidFill>
                          <a:latin typeface="+mn-lt"/>
                        </a:rPr>
                        <a:t> migrate e</a:t>
                      </a:r>
                      <a:r>
                        <a:rPr lang="en-US" sz="1600" dirty="0">
                          <a:solidFill>
                            <a:srgbClr val="606060"/>
                          </a:solidFill>
                          <a:latin typeface="+mn-lt"/>
                        </a:rPr>
                        <a:t>xisting system mechanical</a:t>
                      </a:r>
                      <a:r>
                        <a:rPr lang="en-US" sz="1600" baseline="0" dirty="0">
                          <a:solidFill>
                            <a:srgbClr val="606060"/>
                          </a:solidFill>
                          <a:latin typeface="+mn-lt"/>
                        </a:rPr>
                        <a:t> design to support OCP NIC 3.0 </a:t>
                      </a:r>
                      <a:endParaRPr lang="en-US" sz="1600" dirty="0">
                        <a:solidFill>
                          <a:srgbClr val="606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606060"/>
                          </a:solidFill>
                          <a:latin typeface="+mn-lt"/>
                        </a:rPr>
                        <a:t>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395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606060"/>
                          </a:solidFill>
                          <a:latin typeface="+mn-lt"/>
                        </a:rPr>
                        <a:t>Feasibility to</a:t>
                      </a:r>
                      <a:r>
                        <a:rPr lang="en-US" sz="1600" baseline="0" dirty="0">
                          <a:solidFill>
                            <a:srgbClr val="606060"/>
                          </a:solidFill>
                          <a:latin typeface="+mn-lt"/>
                        </a:rPr>
                        <a:t> migrate e</a:t>
                      </a:r>
                      <a:r>
                        <a:rPr lang="en-US" sz="1600" dirty="0">
                          <a:solidFill>
                            <a:srgbClr val="606060"/>
                          </a:solidFill>
                          <a:latin typeface="+mn-lt"/>
                        </a:rPr>
                        <a:t>xist board</a:t>
                      </a:r>
                      <a:r>
                        <a:rPr lang="en-US" sz="1600" baseline="0" dirty="0">
                          <a:solidFill>
                            <a:srgbClr val="606060"/>
                          </a:solidFill>
                          <a:latin typeface="+mn-lt"/>
                        </a:rPr>
                        <a:t> design to support OCP NIC 3.0</a:t>
                      </a:r>
                      <a:endParaRPr lang="en-US" sz="1600" dirty="0">
                        <a:solidFill>
                          <a:srgbClr val="606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606060"/>
                          </a:solidFill>
                          <a:latin typeface="+mn-lt"/>
                        </a:rPr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72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Impact to ecosystem migration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982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606060"/>
                          </a:solidFill>
                          <a:latin typeface="+mn-lt"/>
                        </a:rPr>
                        <a:t>Existing baseboard to support </a:t>
                      </a:r>
                      <a:r>
                        <a:rPr lang="en-US" sz="1600" baseline="0" dirty="0">
                          <a:solidFill>
                            <a:srgbClr val="606060"/>
                          </a:solidFill>
                          <a:latin typeface="+mn-lt"/>
                        </a:rPr>
                        <a:t>OCP NIC 3.0</a:t>
                      </a:r>
                      <a:endParaRPr lang="en-US" sz="1600" dirty="0">
                        <a:solidFill>
                          <a:srgbClr val="606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316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606060"/>
                          </a:solidFill>
                          <a:latin typeface="+mn-lt"/>
                        </a:rPr>
                        <a:t>Plan</a:t>
                      </a:r>
                      <a:r>
                        <a:rPr lang="en-US" sz="1600" baseline="0" dirty="0">
                          <a:solidFill>
                            <a:srgbClr val="606060"/>
                          </a:solidFill>
                          <a:latin typeface="+mn-lt"/>
                        </a:rPr>
                        <a:t> to allow system and card to migrate to OCP NIC 3.0</a:t>
                      </a:r>
                      <a:endParaRPr lang="en-US" sz="1600" dirty="0">
                        <a:solidFill>
                          <a:srgbClr val="606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017682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20316" y="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sz="5100" dirty="0">
                <a:solidFill>
                  <a:srgbClr val="606060"/>
                </a:solidFill>
                <a:latin typeface="+mn-lt"/>
              </a:rPr>
              <a:t>OCP NIC 3.0 </a:t>
            </a:r>
            <a:r>
              <a:rPr lang="en-US" dirty="0">
                <a:solidFill>
                  <a:srgbClr val="606060"/>
                </a:solidFill>
                <a:latin typeface="+mn-lt"/>
              </a:rPr>
              <a:t>Migration Community Feedback</a:t>
            </a:r>
          </a:p>
        </p:txBody>
      </p:sp>
    </p:spTree>
    <p:extLst>
      <p:ext uri="{BB962C8B-B14F-4D97-AF65-F5344CB8AC3E}">
        <p14:creationId xmlns:p14="http://schemas.microsoft.com/office/powerpoint/2010/main" val="1101318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938" y="17759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9/25 workshop @ Dallas, TX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1F699E4-D4AD-4CEB-BEDF-A0E6A32670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532325"/>
              </p:ext>
            </p:extLst>
          </p:nvPr>
        </p:nvGraphicFramePr>
        <p:xfrm>
          <a:off x="7287193" y="2020844"/>
          <a:ext cx="4431998" cy="4355165"/>
        </p:xfrm>
        <a:graphic>
          <a:graphicData uri="http://schemas.openxmlformats.org/drawingml/2006/table">
            <a:tbl>
              <a:tblPr/>
              <a:tblGrid>
                <a:gridCol w="691164">
                  <a:extLst>
                    <a:ext uri="{9D8B030D-6E8A-4147-A177-3AD203B41FA5}">
                      <a16:colId xmlns:a16="http://schemas.microsoft.com/office/drawing/2014/main" val="4291571749"/>
                    </a:ext>
                  </a:extLst>
                </a:gridCol>
                <a:gridCol w="534405">
                  <a:extLst>
                    <a:ext uri="{9D8B030D-6E8A-4147-A177-3AD203B41FA5}">
                      <a16:colId xmlns:a16="http://schemas.microsoft.com/office/drawing/2014/main" val="3462514727"/>
                    </a:ext>
                  </a:extLst>
                </a:gridCol>
                <a:gridCol w="1446456">
                  <a:extLst>
                    <a:ext uri="{9D8B030D-6E8A-4147-A177-3AD203B41FA5}">
                      <a16:colId xmlns:a16="http://schemas.microsoft.com/office/drawing/2014/main" val="2601890950"/>
                    </a:ext>
                  </a:extLst>
                </a:gridCol>
                <a:gridCol w="1759973">
                  <a:extLst>
                    <a:ext uri="{9D8B030D-6E8A-4147-A177-3AD203B41FA5}">
                      <a16:colId xmlns:a16="http://schemas.microsoft.com/office/drawing/2014/main" val="3703087818"/>
                    </a:ext>
                  </a:extLst>
                </a:gridCol>
              </a:tblGrid>
              <a:tr h="61753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1:30-1:50</a:t>
                      </a:r>
                      <a:endParaRPr lang="en-US" sz="1400">
                        <a:effectLst/>
                      </a:endParaRPr>
                    </a:p>
                  </a:txBody>
                  <a:tcPr marL="9501" marR="9501" marT="9501" marB="9501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min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Welcome and General update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Bill Carter - CTO, OCP</a:t>
                      </a:r>
                      <a:endParaRPr lang="en-US" sz="14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Archna Haylock - Community Director, OCP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168037"/>
                  </a:ext>
                </a:extLst>
              </a:tr>
              <a:tr h="23181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1:50-2:30</a:t>
                      </a:r>
                      <a:endParaRPr lang="en-US" sz="1400">
                        <a:effectLst/>
                      </a:endParaRPr>
                    </a:p>
                  </a:txBody>
                  <a:tcPr marL="9501" marR="9501" marT="9501" marB="9501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min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 Olympus update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Mark Shaw, Microsoft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889018"/>
                  </a:ext>
                </a:extLst>
              </a:tr>
              <a:tr h="23181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2:30-2:40</a:t>
                      </a:r>
                      <a:endParaRPr lang="en-US" sz="1400">
                        <a:effectLst/>
                      </a:endParaRPr>
                    </a:p>
                  </a:txBody>
                  <a:tcPr marL="9501" marR="9501" marT="9501" marB="9501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min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Break / buffer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790226"/>
                  </a:ext>
                </a:extLst>
              </a:tr>
              <a:tr h="37052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2:40-2:50</a:t>
                      </a:r>
                      <a:endParaRPr lang="en-US" sz="1400">
                        <a:effectLst/>
                      </a:endParaRPr>
                    </a:p>
                  </a:txBody>
                  <a:tcPr marL="9501" marR="9501" marT="9501" marB="9501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min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Overview of OCP NIC 3.0 status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Jia Ning, Facebook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5121653"/>
                  </a:ext>
                </a:extLst>
              </a:tr>
              <a:tr h="37052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2:50-3:00</a:t>
                      </a:r>
                      <a:endParaRPr lang="en-US" sz="1400">
                        <a:effectLst/>
                      </a:endParaRPr>
                    </a:p>
                  </a:txBody>
                  <a:tcPr marL="9501" marR="9501" marT="9501" marB="9501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min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Mezz 3.0 Specification - Thermal considerations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John Fernandes and Yueming Li, Facebook</a:t>
                      </a:r>
                      <a:endParaRPr lang="en-US" sz="1400" dirty="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402640"/>
                  </a:ext>
                </a:extLst>
              </a:tr>
              <a:tr h="37052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3:00-3:10</a:t>
                      </a:r>
                      <a:endParaRPr lang="en-US" sz="1400">
                        <a:effectLst/>
                      </a:endParaRPr>
                    </a:p>
                  </a:txBody>
                  <a:tcPr marL="9501" marR="9501" marT="9501" marB="9501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min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Mezz 3.0 Specification - Mechanical update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Joshua Held, Facebook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8659253"/>
                  </a:ext>
                </a:extLst>
              </a:tr>
              <a:tr h="23181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3:10-3:20</a:t>
                      </a:r>
                      <a:endParaRPr lang="en-US" sz="1400">
                        <a:effectLst/>
                      </a:endParaRPr>
                    </a:p>
                  </a:txBody>
                  <a:tcPr marL="9501" marR="9501" marT="9501" marB="9501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min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Mock-up review and demo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Joshua Held, Facebook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237393"/>
                  </a:ext>
                </a:extLst>
              </a:tr>
              <a:tr h="52072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3:20 – 3:30</a:t>
                      </a:r>
                      <a:endParaRPr lang="en-US" sz="1400">
                        <a:effectLst/>
                      </a:endParaRPr>
                    </a:p>
                  </a:txBody>
                  <a:tcPr marL="9501" marR="9501" marT="9501" marB="9501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min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Break / buffer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sz="1400">
                          <a:effectLst/>
                        </a:rPr>
                      </a:b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869899"/>
                  </a:ext>
                </a:extLst>
              </a:tr>
              <a:tr h="23181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3:30 – 3:45</a:t>
                      </a:r>
                      <a:endParaRPr lang="en-US" sz="1400">
                        <a:effectLst/>
                      </a:endParaRPr>
                    </a:p>
                  </a:txBody>
                  <a:tcPr marL="9501" marR="9501" marT="9501" marB="9501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min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Connector Update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8444208"/>
                  </a:ext>
                </a:extLst>
              </a:tr>
              <a:tr h="23181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3:45-4:00</a:t>
                      </a:r>
                      <a:endParaRPr lang="en-US" sz="1400">
                        <a:effectLst/>
                      </a:endParaRPr>
                    </a:p>
                  </a:txBody>
                  <a:tcPr marL="9501" marR="9501" marT="9501" marB="9501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min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Connector Update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Amphenol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818964"/>
                  </a:ext>
                </a:extLst>
              </a:tr>
              <a:tr h="23181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4:00 – 4:20</a:t>
                      </a:r>
                      <a:endParaRPr lang="en-US" sz="1400">
                        <a:effectLst/>
                      </a:endParaRPr>
                    </a:p>
                  </a:txBody>
                  <a:tcPr marL="9501" marR="9501" marT="9501" marB="9501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min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Dell – EMC update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Jon Lewis, Dell-EMC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624912"/>
                  </a:ext>
                </a:extLst>
              </a:tr>
              <a:tr h="23181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4:20 – 4:30</a:t>
                      </a:r>
                      <a:endParaRPr lang="en-US" sz="1400">
                        <a:effectLst/>
                      </a:endParaRPr>
                    </a:p>
                  </a:txBody>
                  <a:tcPr marL="9501" marR="9501" marT="9501" marB="9501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min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Break / buffer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997308"/>
                  </a:ext>
                </a:extLst>
              </a:tr>
              <a:tr h="24701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4:30 – 5:00</a:t>
                      </a:r>
                      <a:endParaRPr lang="en-US" sz="1400">
                        <a:effectLst/>
                      </a:endParaRPr>
                    </a:p>
                  </a:txBody>
                  <a:tcPr marL="9501" marR="9501" marT="9501" marB="9501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30min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Pinout discussion</a:t>
                      </a:r>
                      <a:endParaRPr lang="en-US" sz="1400" dirty="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Jia Ning, Facebook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921495"/>
                  </a:ext>
                </a:extLst>
              </a:tr>
              <a:tr h="23181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5-5:30</a:t>
                      </a:r>
                      <a:endParaRPr lang="en-US" sz="1400">
                        <a:effectLst/>
                      </a:endParaRPr>
                    </a:p>
                  </a:txBody>
                  <a:tcPr marL="9501" marR="9501" marT="9501" marB="9501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30min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NIC Management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Hemal Shah, Broadcom</a:t>
                      </a:r>
                      <a:endParaRPr lang="en-US" sz="1400" dirty="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678595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64FC6766-242A-44CF-A027-1CBB5E292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8531" y="1351874"/>
            <a:ext cx="30412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Updated Agenda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1:30PM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 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5:30PM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Room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02EA1F-DF22-4F19-ACB1-2C27FB9A3845}"/>
              </a:ext>
            </a:extLst>
          </p:cNvPr>
          <p:cNvSpPr/>
          <p:nvPr/>
        </p:nvSpPr>
        <p:spPr>
          <a:xfrm>
            <a:off x="441329" y="5778443"/>
            <a:ext cx="67122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http://dcd.events/conferences/colo-cloud/benefits/engineering-workshops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1FCABA-A42E-4823-A3C4-56A9CAE3F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707" y="2012051"/>
            <a:ext cx="5792827" cy="359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15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16" y="1227221"/>
            <a:ext cx="11871158" cy="481480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606060"/>
                </a:solidFill>
                <a:latin typeface="+mn-lt"/>
              </a:rPr>
              <a:t>Understand the problem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Collect feedback from Internal, NIC vendors, system vendors, CSP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Talk to NIC and system vendors to understand use cases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Target to unblock new use cases and thermal challenge, with migration challenge considered </a:t>
            </a:r>
          </a:p>
          <a:p>
            <a:endParaRPr lang="en-US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606060"/>
                </a:solidFill>
                <a:latin typeface="+mn-lt"/>
              </a:rPr>
              <a:t>Find and implement a solution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Work on NIC form factor change proposal under OCP Mezz NIC subgroup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Form consensus in work group and finalize specification change and migration plan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Leave enough time to impact the planning for next generation NICs cards and systems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0316" y="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606060"/>
                </a:solidFill>
                <a:latin typeface="+mn-lt"/>
              </a:rPr>
              <a:t>OCP NIC 3.0 General Approach</a:t>
            </a:r>
          </a:p>
        </p:txBody>
      </p:sp>
    </p:spTree>
    <p:extLst>
      <p:ext uri="{BB962C8B-B14F-4D97-AF65-F5344CB8AC3E}">
        <p14:creationId xmlns:p14="http://schemas.microsoft.com/office/powerpoint/2010/main" val="383186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20001518">
            <a:off x="-1061258" y="4858419"/>
            <a:ext cx="68938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8EC64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Propose to put aside</a:t>
            </a:r>
            <a:endParaRPr lang="en-US" sz="28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rgbClr val="8EC64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08" y="2068965"/>
            <a:ext cx="1828800" cy="254323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20316" y="1412438"/>
            <a:ext cx="3801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Increase Z-height from 8/12mm to 16mm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9705" y="1018674"/>
            <a:ext cx="61722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06060"/>
                </a:solidFill>
              </a:rPr>
              <a:t>Pros: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Most effective to help with the thermal challenge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Lowest impact to board design and compatibility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Can co-exist with other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>
                <a:solidFill>
                  <a:srgbClr val="606060"/>
                </a:solidFill>
              </a:rPr>
              <a:t>Cons: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Only increases Z-height and is not able to help with other use cases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Higher profile occupies more space and limits the system level configuration flexibility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16mm has higher risk on PCIe Gen4 SI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Propose to put aside due to not addressing placement which is a major pain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0316" y="1018674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606060"/>
                </a:solidFill>
              </a:rPr>
              <a:t>Option 1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64289" y="2524246"/>
            <a:ext cx="664319" cy="70130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FreightSans Pro Book" panose="02000606030000020004" pitchFamily="50" charset="0"/>
              </a:rPr>
              <a:t>IC on back of PCB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20316" y="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606060"/>
                </a:solidFill>
                <a:latin typeface="+mn-lt"/>
              </a:rPr>
              <a:t>Enumeration #1</a:t>
            </a:r>
          </a:p>
        </p:txBody>
      </p:sp>
    </p:spTree>
    <p:extLst>
      <p:ext uri="{BB962C8B-B14F-4D97-AF65-F5344CB8AC3E}">
        <p14:creationId xmlns:p14="http://schemas.microsoft.com/office/powerpoint/2010/main" val="653152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0316" y="1434182"/>
            <a:ext cx="3357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Keep connector location and Extend width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316" y="1018674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6060"/>
                </a:solidFill>
              </a:rPr>
              <a:t>Option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95" y="2253701"/>
            <a:ext cx="2465633" cy="254203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20316" y="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606060"/>
                </a:solidFill>
                <a:latin typeface="+mn-lt"/>
              </a:rPr>
              <a:t>Enumeration #2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76611" y="2630737"/>
            <a:ext cx="664319" cy="70130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FreightSans Pro Book" panose="02000606030000020004" pitchFamily="50" charset="0"/>
              </a:rPr>
              <a:t>IC on back of PCB</a:t>
            </a:r>
          </a:p>
        </p:txBody>
      </p:sp>
      <p:sp>
        <p:nvSpPr>
          <p:cNvPr id="13" name="Rectangle 12"/>
          <p:cNvSpPr/>
          <p:nvPr/>
        </p:nvSpPr>
        <p:spPr>
          <a:xfrm rot="20001518">
            <a:off x="-753248" y="4911159"/>
            <a:ext cx="68938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8EC64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Propose to put aside</a:t>
            </a:r>
            <a:endParaRPr lang="en-US" sz="28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rgbClr val="8EC64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705" y="1018674"/>
            <a:ext cx="61722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06060"/>
                </a:solidFill>
              </a:rPr>
              <a:t>Pros: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Maximizes the I/O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>
                <a:solidFill>
                  <a:srgbClr val="606060"/>
                </a:solidFill>
              </a:rPr>
              <a:t>Cons: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Connector B is in the middle and is not able to utilize the extended space well for new NIC use cases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Takes space from the motherboard’s onboard device’s I/O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Take off this option due to lack of benefit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606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656675" y="3613262"/>
            <a:ext cx="553532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06060"/>
                </a:solidFill>
              </a:rPr>
              <a:t>Feedback:</a:t>
            </a:r>
          </a:p>
          <a:p>
            <a:pPr marL="285750" indent="-285750">
              <a:buClr>
                <a:srgbClr val="8DC63F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#1 from a NIC vendor: </a:t>
            </a:r>
          </a:p>
          <a:p>
            <a:pPr marL="742950" lvl="1" indent="-285750">
              <a:buClr>
                <a:srgbClr val="8DC63F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NIC + FPGA (up to 40x40) + 5x DRAM + 2x QSFP application is able to fit in 14 layer stack</a:t>
            </a:r>
          </a:p>
          <a:p>
            <a:pPr marL="285750" indent="-285750">
              <a:buClr>
                <a:srgbClr val="8DC63F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#2 from a NIC vendor: </a:t>
            </a:r>
          </a:p>
          <a:p>
            <a:pPr marL="742950" lvl="1" indent="-285750">
              <a:buClr>
                <a:srgbClr val="8DC63F"/>
              </a:buClr>
              <a:buFont typeface="Arial" panose="020B0604020202020204" pitchFamily="34" charset="0"/>
              <a:buChar char="•"/>
            </a:pPr>
            <a:r>
              <a:rPr lang="en-US" sz="1400" dirty="0" err="1"/>
              <a:t>SoC</a:t>
            </a:r>
            <a:r>
              <a:rPr lang="en-US" sz="1400" dirty="0"/>
              <a:t> (45x45) with 10x DRAM has a </a:t>
            </a:r>
            <a:r>
              <a:rPr lang="en-US" sz="1400" dirty="0" err="1"/>
              <a:t>PCIe</a:t>
            </a:r>
            <a:r>
              <a:rPr lang="en-US" sz="1400" dirty="0"/>
              <a:t> breakout challenge</a:t>
            </a:r>
          </a:p>
          <a:p>
            <a:pPr marL="742950" lvl="1" indent="-285750">
              <a:buClr>
                <a:srgbClr val="8DC63F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Routing of DRAM is blocked by </a:t>
            </a:r>
            <a:r>
              <a:rPr lang="en-US" sz="1400" dirty="0" err="1"/>
              <a:t>PCIe</a:t>
            </a:r>
            <a:endParaRPr lang="en-US" sz="1400" dirty="0"/>
          </a:p>
          <a:p>
            <a:pPr marL="285750" indent="-285750">
              <a:buClr>
                <a:srgbClr val="8DC63F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#3 from a NIC vendor</a:t>
            </a:r>
          </a:p>
          <a:p>
            <a:pPr marL="742950" lvl="1" indent="-285750">
              <a:buClr>
                <a:srgbClr val="8DC63F"/>
              </a:buClr>
              <a:buFont typeface="Arial" panose="020B0604020202020204" pitchFamily="34" charset="0"/>
              <a:buChar char="•"/>
            </a:pPr>
            <a:r>
              <a:rPr lang="en-US" sz="1400" dirty="0" err="1"/>
              <a:t>PCIe</a:t>
            </a:r>
            <a:r>
              <a:rPr lang="en-US" sz="1400" dirty="0"/>
              <a:t> routing direction in the way of DRAM routing for </a:t>
            </a:r>
            <a:br>
              <a:rPr lang="en-US" sz="1400" dirty="0"/>
            </a:br>
            <a:r>
              <a:rPr lang="en-US" sz="1400" dirty="0" err="1"/>
              <a:t>SoC</a:t>
            </a:r>
            <a:r>
              <a:rPr lang="en-US" sz="1400" dirty="0"/>
              <a:t> + 9x DRAM application</a:t>
            </a:r>
          </a:p>
          <a:p>
            <a:pPr marL="285750" indent="-285750">
              <a:buClr>
                <a:srgbClr val="8DC63F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#4 from a CSP: </a:t>
            </a:r>
          </a:p>
          <a:p>
            <a:pPr marL="742950" lvl="1" indent="-285750">
              <a:buClr>
                <a:srgbClr val="8DC63F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Need size close to FH </a:t>
            </a:r>
            <a:r>
              <a:rPr lang="en-US" sz="1400" dirty="0" err="1"/>
              <a:t>PCIe</a:t>
            </a:r>
            <a:endParaRPr lang="en-US" sz="1400" dirty="0"/>
          </a:p>
          <a:p>
            <a:pPr>
              <a:buClr>
                <a:srgbClr val="8DC63F"/>
              </a:buClr>
            </a:pPr>
            <a:r>
              <a:rPr lang="en-US" sz="1200" dirty="0"/>
              <a:t>               </a:t>
            </a:r>
            <a:r>
              <a:rPr lang="en-US" sz="1200" i="1" dirty="0"/>
              <a:t> FH-HL      4.2” x 6.8” (3.9” x 6.6” usable) = 25.74 </a:t>
            </a:r>
            <a:r>
              <a:rPr lang="en-US" sz="1200" i="1" dirty="0" err="1"/>
              <a:t>sq</a:t>
            </a:r>
            <a:r>
              <a:rPr lang="en-US" sz="1200" i="1" dirty="0"/>
              <a:t> in.</a:t>
            </a:r>
          </a:p>
          <a:p>
            <a:pPr>
              <a:buClr>
                <a:srgbClr val="8DC63F"/>
              </a:buClr>
            </a:pPr>
            <a:r>
              <a:rPr lang="en-US" sz="1200" i="1" dirty="0"/>
              <a:t>                3b           3.07 x 6.6 (-10%) = 18.2 </a:t>
            </a:r>
            <a:r>
              <a:rPr lang="en-US" sz="1200" i="1" dirty="0" err="1"/>
              <a:t>sq</a:t>
            </a:r>
            <a:r>
              <a:rPr lang="en-US" sz="1200" i="1" dirty="0"/>
              <a:t> in -&gt; 30% less real estate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7738" y="1659012"/>
            <a:ext cx="1602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8EC640"/>
              </a:buClr>
            </a:pPr>
            <a:r>
              <a:rPr lang="en-US" b="1" dirty="0">
                <a:solidFill>
                  <a:srgbClr val="606060"/>
                </a:solidFill>
              </a:rPr>
              <a:t>Option 3a</a:t>
            </a:r>
            <a:br>
              <a:rPr lang="en-US" sz="1400" b="1" dirty="0">
                <a:solidFill>
                  <a:srgbClr val="606060"/>
                </a:solidFill>
              </a:rPr>
            </a:br>
            <a:r>
              <a:rPr lang="en-US" sz="1400" b="1" dirty="0">
                <a:solidFill>
                  <a:srgbClr val="606060"/>
                </a:solidFill>
              </a:rPr>
              <a:t>Extend length only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56675" y="1018674"/>
            <a:ext cx="553532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06060"/>
                </a:solidFill>
              </a:rPr>
              <a:t>Pros: </a:t>
            </a:r>
          </a:p>
          <a:p>
            <a:pPr marL="285750" indent="-285750">
              <a:buClr>
                <a:srgbClr val="8DC63F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Added PCB length helps with some new NIC use cases</a:t>
            </a:r>
          </a:p>
          <a:p>
            <a:pPr marL="285750" indent="-285750">
              <a:buClr>
                <a:srgbClr val="8DC63F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Able to fit 4x SFP+ and 4x RJ45 (3b only)</a:t>
            </a:r>
            <a:br>
              <a:rPr lang="en-US" sz="1600" dirty="0"/>
            </a:br>
            <a:endParaRPr lang="en-US" dirty="0"/>
          </a:p>
          <a:p>
            <a:r>
              <a:rPr lang="en-US" b="1" dirty="0">
                <a:solidFill>
                  <a:srgbClr val="606060"/>
                </a:solidFill>
              </a:rPr>
              <a:t>Cons:</a:t>
            </a:r>
          </a:p>
          <a:p>
            <a:pPr marL="285750" indent="-285750">
              <a:buClr>
                <a:srgbClr val="8DC63F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More depth adds challenge to new board design to support Mezz 3.0</a:t>
            </a:r>
          </a:p>
          <a:p>
            <a:pPr marL="285750" indent="-285750">
              <a:buClr>
                <a:srgbClr val="8DC63F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More complicated to design new baseboard to have mounting holes for both Mezz2.0 and Mezz3.0 (3b only)</a:t>
            </a:r>
          </a:p>
          <a:p>
            <a:pPr marL="285750" indent="-285750">
              <a:buClr>
                <a:srgbClr val="8DC63F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Possible long PCIe trace adds risk to PCIe Gen4 SI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38" y="2168005"/>
            <a:ext cx="2103120" cy="4151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929" y="2186262"/>
            <a:ext cx="2176103" cy="411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93934" y="1659012"/>
            <a:ext cx="2798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6060"/>
                </a:solidFill>
              </a:rPr>
              <a:t>Option 3b</a:t>
            </a:r>
            <a:br>
              <a:rPr lang="en-US" sz="1400" b="1" dirty="0">
                <a:solidFill>
                  <a:srgbClr val="606060"/>
                </a:solidFill>
              </a:rPr>
            </a:br>
            <a:r>
              <a:rPr lang="en-US" sz="1400" b="1" dirty="0">
                <a:solidFill>
                  <a:srgbClr val="606060"/>
                </a:solidFill>
              </a:rPr>
              <a:t>Extend length and fill up the space</a:t>
            </a:r>
          </a:p>
        </p:txBody>
      </p:sp>
      <p:sp>
        <p:nvSpPr>
          <p:cNvPr id="2" name="Rectangle 1"/>
          <p:cNvSpPr/>
          <p:nvPr/>
        </p:nvSpPr>
        <p:spPr>
          <a:xfrm>
            <a:off x="4082861" y="4140200"/>
            <a:ext cx="524699" cy="56388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62305" y="5599757"/>
            <a:ext cx="664319" cy="70130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FreightSans Pro Book" panose="02000606030000020004" pitchFamily="50" charset="0"/>
              </a:rPr>
              <a:t>IC on back of PCB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64269" y="4140200"/>
            <a:ext cx="524699" cy="56388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20316" y="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606060"/>
                </a:solidFill>
                <a:latin typeface="+mn-lt"/>
              </a:rPr>
              <a:t>Enumeration of #3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34755" y="412385"/>
            <a:ext cx="4578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8EC640"/>
              </a:buClr>
            </a:pPr>
            <a:endParaRPr lang="en-US" dirty="0">
              <a:solidFill>
                <a:srgbClr val="0000FF"/>
              </a:solidFill>
              <a:latin typeface="FreightSans Pro Book" panose="02000606030000020004" pitchFamily="50" charset="0"/>
            </a:endParaRPr>
          </a:p>
          <a:p>
            <a:pPr>
              <a:buClr>
                <a:srgbClr val="8EC640"/>
              </a:buClr>
            </a:pPr>
            <a:r>
              <a:rPr lang="en-US" dirty="0">
                <a:solidFill>
                  <a:srgbClr val="FF0000"/>
                </a:solidFill>
              </a:rPr>
              <a:t>Put aside this option due to major cons about PCIe routing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0001518">
            <a:off x="-753248" y="4911159"/>
            <a:ext cx="68938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8EC64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Propose to put aside</a:t>
            </a:r>
            <a:endParaRPr lang="en-US" sz="28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rgbClr val="8EC64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9443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0315" y="1016187"/>
            <a:ext cx="5485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Move  Connector B to same side as Connector A</a:t>
            </a:r>
          </a:p>
        </p:txBody>
      </p:sp>
      <p:pic>
        <p:nvPicPr>
          <p:cNvPr id="1187" name="Picture 11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42" y="2257994"/>
            <a:ext cx="3700385" cy="30540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3287" y="1766255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Option 4a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7797" y="1766255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Option 4b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45230" y="3602874"/>
            <a:ext cx="457433" cy="4641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51142" y="3602874"/>
            <a:ext cx="524699" cy="56388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20316" y="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606060"/>
                </a:solidFill>
                <a:latin typeface="+mn-lt"/>
              </a:rPr>
              <a:t>Enumeration #4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19705" y="1018674"/>
            <a:ext cx="46067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06060"/>
                </a:solidFill>
                <a:latin typeface="FreightSans Pro Semibold" panose="02000603040000020004" pitchFamily="50" charset="0"/>
              </a:rPr>
              <a:t>Cons: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Moving connector B location prevents the new system from being able to support current </a:t>
            </a:r>
            <a:r>
              <a:rPr lang="en-US" dirty="0" err="1"/>
              <a:t>Mezz</a:t>
            </a:r>
            <a:r>
              <a:rPr lang="en-US" dirty="0"/>
              <a:t> 2.0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endParaRPr lang="en-US" dirty="0">
              <a:latin typeface="FreightSans Pro Book" panose="02000606030000020004" pitchFamily="50" charset="0"/>
            </a:endParaRP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Placement-wise, it makes PCIe routing very unfavorable and very challenging on DRAM routing </a:t>
            </a:r>
          </a:p>
          <a:p>
            <a:pPr>
              <a:buClr>
                <a:srgbClr val="8EC640"/>
              </a:buClr>
            </a:pPr>
            <a:endParaRPr lang="en-US" dirty="0">
              <a:solidFill>
                <a:srgbClr val="0000FF"/>
              </a:solidFill>
              <a:latin typeface="FreightSans Pro Book" panose="02000606030000020004" pitchFamily="50" charset="0"/>
            </a:endParaRPr>
          </a:p>
          <a:p>
            <a:pPr>
              <a:buClr>
                <a:srgbClr val="8EC640"/>
              </a:buClr>
            </a:pPr>
            <a:r>
              <a:rPr lang="en-US" dirty="0">
                <a:solidFill>
                  <a:srgbClr val="FF0000"/>
                </a:solidFill>
              </a:rPr>
              <a:t>Put aside this option due to negative impact without good enough long term benefit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358265" y="4610770"/>
            <a:ext cx="664319" cy="70130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FreightSans Pro Book" panose="02000606030000020004" pitchFamily="50" charset="0"/>
              </a:rPr>
              <a:t>IC on back of PCB</a:t>
            </a:r>
          </a:p>
        </p:txBody>
      </p:sp>
      <p:sp>
        <p:nvSpPr>
          <p:cNvPr id="22" name="Rectangle 21"/>
          <p:cNvSpPr/>
          <p:nvPr/>
        </p:nvSpPr>
        <p:spPr>
          <a:xfrm rot="20001518">
            <a:off x="-1038884" y="5352763"/>
            <a:ext cx="68938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8EC64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Propose to put aside</a:t>
            </a:r>
            <a:endParaRPr lang="en-US" sz="28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rgbClr val="8EC64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0468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0316" y="969122"/>
            <a:ext cx="5033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Flip the ASIC to top side</a:t>
            </a:r>
          </a:p>
        </p:txBody>
      </p:sp>
      <p:sp>
        <p:nvSpPr>
          <p:cNvPr id="1191" name="TextBox 1190"/>
          <p:cNvSpPr txBox="1"/>
          <p:nvPr/>
        </p:nvSpPr>
        <p:spPr>
          <a:xfrm>
            <a:off x="5486400" y="4091094"/>
            <a:ext cx="670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06060"/>
                </a:solidFill>
              </a:rPr>
              <a:t>Pros: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Solves the PCIe routing direction issue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Retains connector A/B location for best baseboard backward compatibility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rgbClr val="606060"/>
                </a:solidFill>
              </a:rPr>
              <a:t>Cons: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Mezz 3.0 heatsink height is very limited and even shorter than what Mezz2.0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Suggest to put this option aside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14929" y="1929503"/>
            <a:ext cx="820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Option 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7829"/>
          <a:stretch/>
        </p:blipFill>
        <p:spPr>
          <a:xfrm>
            <a:off x="1037026" y="2139217"/>
            <a:ext cx="1739487" cy="367606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817063" y="3883266"/>
            <a:ext cx="463377" cy="500917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17334" y="1018674"/>
            <a:ext cx="7568829" cy="2527565"/>
            <a:chOff x="3893349" y="1082627"/>
            <a:chExt cx="7786345" cy="2854670"/>
          </a:xfrm>
        </p:grpSpPr>
        <p:grpSp>
          <p:nvGrpSpPr>
            <p:cNvPr id="5" name="Group 4"/>
            <p:cNvGrpSpPr/>
            <p:nvPr/>
          </p:nvGrpSpPr>
          <p:grpSpPr>
            <a:xfrm>
              <a:off x="3893349" y="1082627"/>
              <a:ext cx="7786345" cy="2854670"/>
              <a:chOff x="-134784" y="2704801"/>
              <a:chExt cx="10848261" cy="3941418"/>
            </a:xfrm>
          </p:grpSpPr>
          <p:pic>
            <p:nvPicPr>
              <p:cNvPr id="1026" name="Picture 2" descr="image00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69"/>
              <a:stretch/>
            </p:blipFill>
            <p:spPr bwMode="auto">
              <a:xfrm>
                <a:off x="1379220" y="2704801"/>
                <a:ext cx="9334257" cy="3878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-134784" y="3982558"/>
                <a:ext cx="1617938" cy="26636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Platform A (2OU)</a:t>
                </a:r>
              </a:p>
              <a:p>
                <a:r>
                  <a:rPr lang="en-US" sz="1050" dirty="0"/>
                  <a:t>Platform B (2OU)</a:t>
                </a:r>
              </a:p>
              <a:p>
                <a:r>
                  <a:rPr lang="en-US" sz="1050" dirty="0"/>
                  <a:t>Platform C (2OU)</a:t>
                </a:r>
              </a:p>
              <a:p>
                <a:r>
                  <a:rPr lang="en-US" sz="1050" dirty="0"/>
                  <a:t>Platform D (2OU)</a:t>
                </a:r>
              </a:p>
              <a:p>
                <a:r>
                  <a:rPr lang="en-US" sz="1050" dirty="0"/>
                  <a:t>Platform E (2OU)</a:t>
                </a:r>
              </a:p>
              <a:p>
                <a:r>
                  <a:rPr lang="en-US" sz="1050" dirty="0"/>
                  <a:t>Platform F (1RU)</a:t>
                </a:r>
              </a:p>
              <a:p>
                <a:r>
                  <a:rPr lang="en-US" sz="1050" dirty="0"/>
                  <a:t>Platform G (2RU)</a:t>
                </a:r>
              </a:p>
              <a:p>
                <a:r>
                  <a:rPr lang="en-US" sz="1050" dirty="0"/>
                  <a:t>Platform H (1RU)</a:t>
                </a:r>
              </a:p>
              <a:p>
                <a:r>
                  <a:rPr lang="en-US" sz="1050" dirty="0"/>
                  <a:t>Platform I (1RU)</a:t>
                </a:r>
              </a:p>
              <a:p>
                <a:r>
                  <a:rPr lang="en-US" sz="1050" dirty="0"/>
                  <a:t>Platform J (2RU)</a:t>
                </a: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5850636" y="2126866"/>
              <a:ext cx="525780" cy="84582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097794" y="2972686"/>
              <a:ext cx="525780" cy="18288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097794" y="3531890"/>
              <a:ext cx="525780" cy="18288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299974" y="3711723"/>
              <a:ext cx="525780" cy="18288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299974" y="3186046"/>
              <a:ext cx="525780" cy="18288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>
          <a:xfrm>
            <a:off x="120316" y="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606060"/>
                </a:solidFill>
                <a:latin typeface="+mn-lt"/>
              </a:rPr>
              <a:t>Enumeration #5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99703" y="3740441"/>
            <a:ext cx="664319" cy="701305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FreightSans Pro Book" panose="02000606030000020004" pitchFamily="50" charset="0"/>
              </a:rPr>
              <a:t>IC on </a:t>
            </a:r>
            <a:r>
              <a:rPr lang="en-US" sz="1000" b="1" dirty="0">
                <a:solidFill>
                  <a:schemeClr val="tx1"/>
                </a:solidFill>
                <a:latin typeface="FreightSans Pro Book" panose="02000606030000020004" pitchFamily="50" charset="0"/>
              </a:rPr>
              <a:t>Top</a:t>
            </a:r>
            <a:r>
              <a:rPr lang="en-US" sz="1000" dirty="0">
                <a:solidFill>
                  <a:schemeClr val="tx1"/>
                </a:solidFill>
                <a:latin typeface="FreightSans Pro Book" panose="02000606030000020004" pitchFamily="50" charset="0"/>
              </a:rPr>
              <a:t> of PCB</a:t>
            </a:r>
          </a:p>
        </p:txBody>
      </p:sp>
      <p:sp>
        <p:nvSpPr>
          <p:cNvPr id="28" name="Rectangle 27"/>
          <p:cNvSpPr/>
          <p:nvPr/>
        </p:nvSpPr>
        <p:spPr>
          <a:xfrm rot="20001518">
            <a:off x="-1038884" y="5352763"/>
            <a:ext cx="68938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8EC64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Propose to put aside</a:t>
            </a:r>
            <a:endParaRPr lang="en-US" sz="28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rgbClr val="8EC64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9892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20316" y="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606060"/>
                </a:solidFill>
                <a:latin typeface="+mn-lt"/>
              </a:rPr>
              <a:t>OCP NIC 3.0 form factor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82099" y="1144596"/>
            <a:ext cx="49093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#14 (out of 14) concepts is agreed by all stake 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Thermal / Mechanical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Flexible heatsink height definition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Eliminated the complex, and discrete stacking height tradeoff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Better thermal performance for both ASIC facing up and added width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Friendly on EMI design and servicing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For baseboard not able to make cut out, it may </a:t>
            </a:r>
            <a:r>
              <a:rPr lang="en-US" sz="1600" dirty="0">
                <a:solidFill>
                  <a:srgbClr val="606060"/>
                </a:solidFill>
              </a:rPr>
              <a:t>design in the RA connector to take same OCP NIC 3.0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SI potential / form factor stability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In general edge card connector has more potential compare to Mezz style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Target to accommodate 32Gbps NRZ for connector candidate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Leverage and collaborate with SFF-TA-1002 for connector standardization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Hot service potential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930AFAF-7A82-44C1-9038-900BF915DC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6416" y="4287077"/>
            <a:ext cx="4242428" cy="2421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3F52EC-4273-419D-B844-BCC91B5799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649"/>
          <a:stretch/>
        </p:blipFill>
        <p:spPr>
          <a:xfrm>
            <a:off x="393808" y="1170247"/>
            <a:ext cx="5467645" cy="311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2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512" y="2570369"/>
            <a:ext cx="2670992" cy="3657600"/>
          </a:xfrm>
          <a:prstGeom prst="rect">
            <a:avLst/>
          </a:prstGeom>
        </p:spPr>
      </p:pic>
      <p:sp>
        <p:nvSpPr>
          <p:cNvPr id="1191" name="TextBox 1190"/>
          <p:cNvSpPr txBox="1"/>
          <p:nvPr/>
        </p:nvSpPr>
        <p:spPr>
          <a:xfrm>
            <a:off x="6683145" y="1018674"/>
            <a:ext cx="550885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06060"/>
                </a:solidFill>
              </a:rPr>
              <a:t>Pros: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Helpful for thermal (heatsink zone will be enlarged)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Helpful for placement</a:t>
            </a:r>
          </a:p>
          <a:p>
            <a:pPr marL="742950" lvl="1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PCIe routing is short</a:t>
            </a:r>
          </a:p>
          <a:p>
            <a:pPr marL="742950" lvl="1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DRAM placement is feasible</a:t>
            </a:r>
          </a:p>
          <a:p>
            <a:pPr marL="742950" lvl="1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Accommodate larger package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Potential to add one connector for x32 use cases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Possible backward compatibly for x8 card by placing Connector A at the same “Y” 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>
                <a:solidFill>
                  <a:srgbClr val="606060"/>
                </a:solidFill>
              </a:rPr>
              <a:t>Cons</a:t>
            </a:r>
            <a:r>
              <a:rPr lang="en-US" dirty="0"/>
              <a:t> – </a:t>
            </a:r>
            <a:r>
              <a:rPr lang="en-US" i="1" dirty="0"/>
              <a:t>continued on next slide…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19695" y="2201950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FreightSans Pro Semibold" panose="02000603040000020004" pitchFamily="50" charset="0"/>
              </a:rPr>
              <a:t>Option 6a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8619" y="2197368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FreightSans Pro Semibold" panose="02000603040000020004" pitchFamily="50" charset="0"/>
              </a:rPr>
              <a:t>Option 6b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40064" y="4405265"/>
            <a:ext cx="463377" cy="50091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16" y="2570369"/>
            <a:ext cx="2294196" cy="36576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563169" y="4399169"/>
            <a:ext cx="463377" cy="50091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0316" y="1018674"/>
            <a:ext cx="50331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Move  Connector A to the side of Connector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Make 2x width/2x length option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Place Connect A in the same Y location as Mezz2.0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53461" y="5526664"/>
            <a:ext cx="664319" cy="70130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FreightSans Pro Book" panose="02000606030000020004" pitchFamily="50" charset="0"/>
              </a:rPr>
              <a:t>IC on back of PCB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20316" y="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606060"/>
                </a:solidFill>
                <a:latin typeface="+mn-lt"/>
              </a:rPr>
              <a:t>Enumeration of #6</a:t>
            </a:r>
          </a:p>
        </p:txBody>
      </p:sp>
      <p:sp>
        <p:nvSpPr>
          <p:cNvPr id="15" name="Rectangle 14"/>
          <p:cNvSpPr/>
          <p:nvPr/>
        </p:nvSpPr>
        <p:spPr>
          <a:xfrm rot="20001518">
            <a:off x="-1038884" y="5352763"/>
            <a:ext cx="68938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8EC64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Propose to put aside</a:t>
            </a:r>
            <a:endParaRPr lang="en-US" sz="28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rgbClr val="8EC64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93334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6342131" y="1160608"/>
            <a:ext cx="549281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606060"/>
                </a:solidFill>
              </a:rPr>
              <a:t>Pros: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Carries most of the mechanical benefits from option 6 thermal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Easy modification from PCIe card for NIC vendors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A good option for stable form factor compare to #3</a:t>
            </a:r>
          </a:p>
          <a:p>
            <a:endParaRPr lang="en-US" sz="1600" dirty="0"/>
          </a:p>
          <a:p>
            <a:r>
              <a:rPr lang="en-US" sz="1600" b="1" dirty="0"/>
              <a:t>Cons: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Not able to support current Mezz 2.0</a:t>
            </a:r>
          </a:p>
          <a:p>
            <a:pPr marL="742950" lvl="1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Force system vendors to convert without path for backward compatibility and increase the friction of adoption greatly</a:t>
            </a:r>
          </a:p>
          <a:p>
            <a:pPr marL="742950" lvl="1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Increase frication of NIC vendor’s adoption due to lack of supporting systems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SI potential to 25Gbps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Needs NIC vendor input on:</a:t>
            </a:r>
          </a:p>
          <a:p>
            <a:pPr marL="742950" lvl="1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Is this the best option for long term NIC planning?</a:t>
            </a:r>
          </a:p>
          <a:p>
            <a:pPr marL="742950" lvl="1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Willingness to support both Mezz 2.0 and </a:t>
            </a:r>
            <a:r>
              <a:rPr lang="en-US" sz="1600" dirty="0">
                <a:solidFill>
                  <a:srgbClr val="0000FF"/>
                </a:solidFill>
              </a:rPr>
              <a:t>OCP NIC </a:t>
            </a:r>
            <a:r>
              <a:rPr lang="en-US" sz="1600" dirty="0"/>
              <a:t>3.0 form factor in a period to be defined, to encourage system vendors’ adoption of </a:t>
            </a:r>
            <a:r>
              <a:rPr lang="en-US" sz="1600" dirty="0">
                <a:solidFill>
                  <a:srgbClr val="0000FF"/>
                </a:solidFill>
              </a:rPr>
              <a:t>OCP NIC</a:t>
            </a:r>
            <a:r>
              <a:rPr lang="en-US" sz="1600" dirty="0"/>
              <a:t> 3.0?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0316" y="1015029"/>
            <a:ext cx="5033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Move Connector A to the side of Connector B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Make 2x width/2x length options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Place A1 and B1 for same PCIe lane sequence as PCIe CEM gold finger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762" y="2263998"/>
            <a:ext cx="1790699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60"/>
          <a:stretch/>
        </p:blipFill>
        <p:spPr>
          <a:xfrm>
            <a:off x="914400" y="3896360"/>
            <a:ext cx="2028070" cy="197948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87497" y="4818842"/>
            <a:ext cx="400110" cy="1788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1400" dirty="0">
                <a:latin typeface="FreightSans Pro Semibold" panose="02000603040000020004" pitchFamily="50" charset="0"/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7497" y="5587461"/>
            <a:ext cx="400110" cy="1949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1400" dirty="0">
                <a:latin typeface="FreightSans Pro Semibold" panose="02000603040000020004" pitchFamily="50" charset="0"/>
              </a:rPr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7497" y="4620978"/>
            <a:ext cx="400110" cy="1853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1400" dirty="0">
                <a:latin typeface="FreightSans Pro Semibold" panose="02000603040000020004" pitchFamily="50" charset="0"/>
              </a:rPr>
              <a:t>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14200" y="5540334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0000FF"/>
                </a:solidFill>
              </a:rPr>
              <a:t>A1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7497" y="3937204"/>
            <a:ext cx="400110" cy="24141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1400" dirty="0">
                <a:latin typeface="FreightSans Pro Semibold" panose="02000603040000020004" pitchFamily="50" charset="0"/>
              </a:rPr>
              <a:t>15</a:t>
            </a:r>
          </a:p>
        </p:txBody>
      </p:sp>
      <p:cxnSp>
        <p:nvCxnSpPr>
          <p:cNvPr id="25" name="Straight Arrow Connector 24"/>
          <p:cNvCxnSpPr>
            <a:stCxn id="20" idx="0"/>
            <a:endCxn id="18" idx="2"/>
          </p:cNvCxnSpPr>
          <p:nvPr/>
        </p:nvCxnSpPr>
        <p:spPr>
          <a:xfrm flipV="1">
            <a:off x="887552" y="4997737"/>
            <a:ext cx="0" cy="5897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1" idx="0"/>
            <a:endCxn id="23" idx="2"/>
          </p:cNvCxnSpPr>
          <p:nvPr/>
        </p:nvCxnSpPr>
        <p:spPr>
          <a:xfrm flipV="1">
            <a:off x="887552" y="4178617"/>
            <a:ext cx="0" cy="4423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507587" y="4573851"/>
            <a:ext cx="3048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0000FF"/>
                </a:solidFill>
              </a:rPr>
              <a:t>B1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1722121" y="4526280"/>
            <a:ext cx="470534" cy="1021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1719581" y="4469130"/>
            <a:ext cx="476884" cy="3695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1718311" y="4141471"/>
            <a:ext cx="478154" cy="2171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1710690" y="4408170"/>
            <a:ext cx="483870" cy="3276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120316" y="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606060"/>
                </a:solidFill>
                <a:latin typeface="+mn-lt"/>
              </a:rPr>
              <a:t>Enumeration of #7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12479" y="2263998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6060"/>
                </a:solidFill>
                <a:latin typeface="FreightSans Pro Semibold" panose="02000603040000020004" pitchFamily="50" charset="0"/>
              </a:rPr>
              <a:t>Option 7a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75079" y="2261698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6060"/>
                </a:solidFill>
                <a:latin typeface="FreightSans Pro Semibold" panose="02000603040000020004" pitchFamily="50" charset="0"/>
              </a:rPr>
              <a:t>Option 7d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2250" y="5174537"/>
            <a:ext cx="664319" cy="70130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FreightSans Pro Book" panose="02000606030000020004" pitchFamily="50" charset="0"/>
              </a:rPr>
              <a:t>IC on back of PCB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D62DB71-F99D-4D3F-BAD3-3A2F8E96704B}"/>
              </a:ext>
            </a:extLst>
          </p:cNvPr>
          <p:cNvSpPr/>
          <p:nvPr/>
        </p:nvSpPr>
        <p:spPr>
          <a:xfrm rot="20001518">
            <a:off x="-1038884" y="5352763"/>
            <a:ext cx="68938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8EC64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Propose to put aside</a:t>
            </a:r>
            <a:endParaRPr lang="en-US" sz="28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rgbClr val="8EC64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15375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068" y="2810565"/>
            <a:ext cx="2670992" cy="3657600"/>
          </a:xfrm>
          <a:prstGeom prst="rect">
            <a:avLst/>
          </a:prstGeom>
        </p:spPr>
      </p:pic>
      <p:sp>
        <p:nvSpPr>
          <p:cNvPr id="1191" name="TextBox 1190"/>
          <p:cNvSpPr txBox="1"/>
          <p:nvPr/>
        </p:nvSpPr>
        <p:spPr>
          <a:xfrm>
            <a:off x="6658735" y="1014479"/>
            <a:ext cx="55332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06060"/>
                </a:solidFill>
              </a:rPr>
              <a:t>Cons: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Possible routing challenge to be solved for </a:t>
            </a:r>
            <a:r>
              <a:rPr lang="en-US" dirty="0" err="1"/>
              <a:t>Mezz</a:t>
            </a:r>
            <a:r>
              <a:rPr lang="en-US" dirty="0"/>
              <a:t> 2.- mounting hole pattern at baseboard overlapping with Connector B in Mezz 3.0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Upper and lower x8 PCIe routing are crossing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May drive layer count depending on breakout plan and total routing layers available</a:t>
            </a:r>
          </a:p>
          <a:p>
            <a:pPr marL="628650" lvl="1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NIC vendor input is needed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Adds Risk to PCIe Gen4 SI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321055" y="2502788"/>
            <a:ext cx="854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6060"/>
                </a:solidFill>
                <a:latin typeface="FreightSans Pro Semibold" panose="02000603040000020004" pitchFamily="50" charset="0"/>
              </a:rPr>
              <a:t>Option 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92325" y="4639365"/>
            <a:ext cx="463377" cy="50091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23" y="4222890"/>
            <a:ext cx="1574843" cy="219456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131303" y="4671390"/>
            <a:ext cx="463377" cy="50091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011" y="1014479"/>
            <a:ext cx="50331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Move Connector A to the side of Connector B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Make 2x width/2x length option similar to PCIe CEM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Put Connector A in the same “Y” location allows possible baseboard design to accommodate both Mezz 2.0 and Mezz3.0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6736" y="5297004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0000FF"/>
                </a:solidFill>
              </a:rPr>
              <a:t>A1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9853" y="4376627"/>
            <a:ext cx="3048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0000FF"/>
                </a:solidFill>
              </a:rPr>
              <a:t>B1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18613" y="4490491"/>
            <a:ext cx="400110" cy="1837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1400" dirty="0"/>
              <a:t>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18613" y="5417893"/>
            <a:ext cx="400110" cy="1837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18613" y="6262269"/>
            <a:ext cx="400110" cy="1837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1400" dirty="0"/>
              <a:t>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32394" y="5404062"/>
            <a:ext cx="400110" cy="1949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1400" dirty="0">
                <a:latin typeface="FreightSans Pro Semibold" panose="02000603040000020004" pitchFamily="50" charset="0"/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24276" y="4400190"/>
            <a:ext cx="400110" cy="1788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1400" dirty="0">
                <a:latin typeface="FreightSans Pro Semibold" panose="02000603040000020004" pitchFamily="50" charset="0"/>
              </a:rPr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5011" y="4959867"/>
            <a:ext cx="400110" cy="24141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1400" dirty="0">
                <a:latin typeface="FreightSans Pro Semibold" panose="02000603040000020004" pitchFamily="50" charset="0"/>
              </a:rPr>
              <a:t>15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5011" y="4326134"/>
            <a:ext cx="400110" cy="1853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1400" dirty="0">
                <a:latin typeface="FreightSans Pro Semibold" panose="02000603040000020004" pitchFamily="50" charset="0"/>
              </a:rPr>
              <a:t>8</a:t>
            </a:r>
          </a:p>
        </p:txBody>
      </p:sp>
      <p:sp>
        <p:nvSpPr>
          <p:cNvPr id="3" name="Left-Right Arrow 2"/>
          <p:cNvSpPr/>
          <p:nvPr/>
        </p:nvSpPr>
        <p:spPr>
          <a:xfrm>
            <a:off x="3871812" y="4873220"/>
            <a:ext cx="520345" cy="16898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-Right Arrow 37"/>
          <p:cNvSpPr/>
          <p:nvPr/>
        </p:nvSpPr>
        <p:spPr>
          <a:xfrm rot="17638366">
            <a:off x="3509747" y="5224184"/>
            <a:ext cx="1182934" cy="13449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TextBox 197"/>
          <p:cNvSpPr txBox="1"/>
          <p:nvPr/>
        </p:nvSpPr>
        <p:spPr>
          <a:xfrm>
            <a:off x="3663873" y="5370689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0000FF"/>
                </a:solidFill>
              </a:rPr>
              <a:t>A1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3418613" y="5578495"/>
            <a:ext cx="400110" cy="2750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1400" dirty="0"/>
              <a:t>15</a:t>
            </a:r>
          </a:p>
        </p:txBody>
      </p:sp>
      <p:cxnSp>
        <p:nvCxnSpPr>
          <p:cNvPr id="1150" name="Straight Arrow Connector 1149"/>
          <p:cNvCxnSpPr>
            <a:stCxn id="30" idx="0"/>
            <a:endCxn id="31" idx="2"/>
          </p:cNvCxnSpPr>
          <p:nvPr/>
        </p:nvCxnSpPr>
        <p:spPr>
          <a:xfrm flipH="1" flipV="1">
            <a:off x="2124331" y="4579085"/>
            <a:ext cx="8118" cy="8249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>
            <a:stCxn id="33" idx="2"/>
            <a:endCxn id="32" idx="0"/>
          </p:cNvCxnSpPr>
          <p:nvPr/>
        </p:nvCxnSpPr>
        <p:spPr>
          <a:xfrm>
            <a:off x="305066" y="4511441"/>
            <a:ext cx="0" cy="4484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>
            <a:stCxn id="27" idx="0"/>
            <a:endCxn id="24" idx="2"/>
          </p:cNvCxnSpPr>
          <p:nvPr/>
        </p:nvCxnSpPr>
        <p:spPr>
          <a:xfrm flipV="1">
            <a:off x="3618668" y="4674196"/>
            <a:ext cx="0" cy="7436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>
            <a:stCxn id="28" idx="0"/>
            <a:endCxn id="199" idx="2"/>
          </p:cNvCxnSpPr>
          <p:nvPr/>
        </p:nvCxnSpPr>
        <p:spPr>
          <a:xfrm flipV="1">
            <a:off x="3618668" y="5853570"/>
            <a:ext cx="0" cy="4086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TextBox 213"/>
          <p:cNvSpPr txBox="1"/>
          <p:nvPr/>
        </p:nvSpPr>
        <p:spPr>
          <a:xfrm>
            <a:off x="3644602" y="6208990"/>
            <a:ext cx="3048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0000FF"/>
                </a:solidFill>
              </a:rPr>
              <a:t>B1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1932394" y="3517114"/>
            <a:ext cx="156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FreightSans Pro Book" panose="02000606030000020004" pitchFamily="50" charset="0"/>
              </a:rPr>
              <a:t>Connector A allows plug in of x8 Mezz 2.0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120316" y="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606060"/>
                </a:solidFill>
                <a:latin typeface="+mn-lt"/>
              </a:rPr>
              <a:t>Enumeration of #6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794360" y="5716145"/>
            <a:ext cx="664319" cy="70130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FreightSans Pro Book" panose="02000606030000020004" pitchFamily="50" charset="0"/>
              </a:rPr>
              <a:t>IC on back of PCB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53895" y="4044072"/>
            <a:ext cx="1322334" cy="0"/>
          </a:xfrm>
          <a:prstGeom prst="straightConnector1">
            <a:avLst/>
          </a:prstGeom>
          <a:ln w="25400">
            <a:solidFill>
              <a:srgbClr val="8EC64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 rot="20001518">
            <a:off x="-1038884" y="5352763"/>
            <a:ext cx="68938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8EC64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Propose to put aside</a:t>
            </a:r>
            <a:endParaRPr lang="en-US" sz="28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rgbClr val="8EC64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88370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898" y="2434698"/>
            <a:ext cx="2294196" cy="36576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641432" y="1019808"/>
            <a:ext cx="55505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06060"/>
                </a:solidFill>
              </a:rPr>
              <a:t>Pros: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Share most pros from option 6 on thermal and placement wise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Allows </a:t>
            </a:r>
            <a:r>
              <a:rPr lang="en-US" u="sng" dirty="0"/>
              <a:t>possible</a:t>
            </a:r>
            <a:r>
              <a:rPr lang="en-US" dirty="0"/>
              <a:t> baseboard co-layout of Connector B for x16 Mezz 2.0</a:t>
            </a:r>
          </a:p>
          <a:p>
            <a:endParaRPr lang="en-US" dirty="0"/>
          </a:p>
          <a:p>
            <a:r>
              <a:rPr lang="en-US" b="1" dirty="0">
                <a:solidFill>
                  <a:srgbClr val="606060"/>
                </a:solidFill>
              </a:rPr>
              <a:t>Cons: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Possible complication of PCIe breakout for 8 lanes in x16 NIC</a:t>
            </a:r>
          </a:p>
          <a:p>
            <a:pPr marL="628650" lvl="1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NIC vendor input is needed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Adds Risk to PCIe Gen4 SI</a:t>
            </a:r>
          </a:p>
          <a:p>
            <a:pPr marL="628650" lvl="1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NIC vendor input is needed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Challenge with Mezz 2.0 mounting hole pattern hits blocks new Connector A’s breakout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32010" y="957163"/>
            <a:ext cx="5033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Same as #7, except that Pin B1 location is changed to be same as Mezz 2.0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6268" y="4917336"/>
            <a:ext cx="400110" cy="1788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1400" dirty="0">
                <a:latin typeface="FreightSans Pro Semibold" panose="02000603040000020004" pitchFamily="50" charset="0"/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6268" y="5685955"/>
            <a:ext cx="400110" cy="1949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1400" dirty="0">
                <a:latin typeface="FreightSans Pro Semibold" panose="02000603040000020004" pitchFamily="50" charset="0"/>
              </a:rPr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6268" y="4642261"/>
            <a:ext cx="400110" cy="24141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FreightSans Pro Semibold" panose="02000603040000020004" pitchFamily="50" charset="0"/>
              </a:rPr>
              <a:t>15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43671" y="5664926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0000FF"/>
                </a:solidFill>
              </a:rPr>
              <a:t>A1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6268" y="4035698"/>
            <a:ext cx="400110" cy="1853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FreightSans Pro Semibold" panose="02000603040000020004" pitchFamily="50" charset="0"/>
              </a:rPr>
              <a:t>8</a:t>
            </a:r>
          </a:p>
        </p:txBody>
      </p:sp>
      <p:cxnSp>
        <p:nvCxnSpPr>
          <p:cNvPr id="25" name="Straight Arrow Connector 24"/>
          <p:cNvCxnSpPr>
            <a:stCxn id="20" idx="0"/>
            <a:endCxn id="18" idx="2"/>
          </p:cNvCxnSpPr>
          <p:nvPr/>
        </p:nvCxnSpPr>
        <p:spPr>
          <a:xfrm flipV="1">
            <a:off x="886323" y="5096231"/>
            <a:ext cx="0" cy="5897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3" idx="2"/>
            <a:endCxn id="21" idx="0"/>
          </p:cNvCxnSpPr>
          <p:nvPr/>
        </p:nvCxnSpPr>
        <p:spPr>
          <a:xfrm>
            <a:off x="886323" y="4221005"/>
            <a:ext cx="0" cy="42125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43365" y="4082466"/>
            <a:ext cx="3048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0000FF"/>
                </a:solidFill>
              </a:rPr>
              <a:t>B1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944701" y="4379214"/>
            <a:ext cx="438150" cy="26289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1939621" y="4202684"/>
            <a:ext cx="445135" cy="26225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914221" y="4555657"/>
            <a:ext cx="468807" cy="10160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1914221" y="4499229"/>
            <a:ext cx="472441" cy="4458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695" y="2404218"/>
            <a:ext cx="2031906" cy="372795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825949" y="1915923"/>
            <a:ext cx="849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6060"/>
                </a:solidFill>
                <a:latin typeface="FreightSans Pro Semibold" panose="02000603040000020004" pitchFamily="50" charset="0"/>
              </a:rPr>
              <a:t>Option 8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20316" y="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606060"/>
                </a:solidFill>
                <a:latin typeface="+mn-lt"/>
              </a:rPr>
              <a:t>Enumeration of #8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580028" y="5390837"/>
            <a:ext cx="664319" cy="70130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FreightSans Pro Book" panose="02000606030000020004" pitchFamily="50" charset="0"/>
              </a:rPr>
              <a:t>IC on back of PCB</a:t>
            </a:r>
          </a:p>
        </p:txBody>
      </p:sp>
      <p:sp>
        <p:nvSpPr>
          <p:cNvPr id="31" name="Rectangle 30"/>
          <p:cNvSpPr/>
          <p:nvPr/>
        </p:nvSpPr>
        <p:spPr>
          <a:xfrm rot="20001518">
            <a:off x="-1038884" y="5352763"/>
            <a:ext cx="68938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8EC64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Propose to put aside</a:t>
            </a:r>
            <a:endParaRPr lang="en-US" sz="28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rgbClr val="8EC64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637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6054692" y="1018674"/>
            <a:ext cx="55505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06060"/>
                </a:solidFill>
              </a:rPr>
              <a:t>Pros: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Covers 2 x16 PCIe Gen4 towards 400G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New baseboard is backward compatible with existing Mezz 2.0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Larger PCB space for double width card</a:t>
            </a:r>
          </a:p>
          <a:p>
            <a:endParaRPr lang="en-US" dirty="0"/>
          </a:p>
          <a:p>
            <a:r>
              <a:rPr lang="en-US" b="1" dirty="0">
                <a:solidFill>
                  <a:srgbClr val="606060"/>
                </a:solidFill>
              </a:rPr>
              <a:t>Cons: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Only suitable for baseboard with side front I/O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Challenge about how to utilize PCIe lanes to 2</a:t>
            </a:r>
            <a:r>
              <a:rPr lang="en-US" baseline="30000" dirty="0"/>
              <a:t>nd</a:t>
            </a:r>
            <a:r>
              <a:rPr lang="en-US" dirty="0"/>
              <a:t> PCIe 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Not likely to be plug into existing system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ME alignment challenge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Takes almost all I/O space for half width board(high volume) 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Heatsink space is still limited due to connector is in the way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Need feedback: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From NIC vendor for space usage of PCB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From System vendor for system implementation impact</a:t>
            </a:r>
          </a:p>
          <a:p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32010" y="957163"/>
            <a:ext cx="50331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2x Mezz 2.0 connectors side by 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Single width for light weight 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Double width for heavy weight NICs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2648582" y="2222102"/>
            <a:ext cx="854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6060"/>
                </a:solidFill>
                <a:latin typeface="FreightSans Pro Semibold" panose="02000603040000020004" pitchFamily="50" charset="0"/>
              </a:rPr>
              <a:t>Option 9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20316" y="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606060"/>
                </a:solidFill>
                <a:latin typeface="+mn-lt"/>
              </a:rPr>
              <a:t>Enumeration of #9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580028" y="5390837"/>
            <a:ext cx="664319" cy="70130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FreightSans Pro Book" panose="02000606030000020004" pitchFamily="50" charset="0"/>
              </a:rPr>
              <a:t>IC on back of PCB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038" y="2647637"/>
            <a:ext cx="3918851" cy="274320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3733957" y="3218997"/>
            <a:ext cx="594203" cy="59709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0001518">
            <a:off x="-1038884" y="5352763"/>
            <a:ext cx="68938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8EC64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Propose to put aside</a:t>
            </a:r>
            <a:endParaRPr lang="en-US" sz="28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rgbClr val="8EC64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83835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56158" y="1335666"/>
            <a:ext cx="490939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606060"/>
                </a:solidFill>
              </a:rPr>
              <a:t>Pros: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10a has similar PCB layout(routing and placement) as native PCIe CEM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b="1" dirty="0">
                <a:solidFill>
                  <a:srgbClr val="606060"/>
                </a:solidFill>
              </a:rPr>
              <a:t>Cons: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SI is a challenge for PCIe Gen4; 25G KR is almost impossible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Connector density(1mm pitch) lower for PCIe GF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10a adds challenge to stack height; takes about same height as 5mm stacking Mezz.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10b carries similar PCIe routing challenge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32010" y="957163"/>
            <a:ext cx="5033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Using Right Angle native PCIe connector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0316" y="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606060"/>
                </a:solidFill>
                <a:latin typeface="+mn-lt"/>
              </a:rPr>
              <a:t>Enumeration of #10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52" y="2188225"/>
            <a:ext cx="3657600" cy="8356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52" y="4431648"/>
            <a:ext cx="3657600" cy="5977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00239" y="1689668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6060"/>
                </a:solidFill>
                <a:latin typeface="FreightSans Pro Semibold" panose="02000603040000020004" pitchFamily="50" charset="0"/>
              </a:rPr>
              <a:t>Option 10a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00238" y="3947124"/>
            <a:ext cx="1023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6060"/>
                </a:solidFill>
                <a:latin typeface="FreightSans Pro Semibold" panose="02000603040000020004" pitchFamily="50" charset="0"/>
              </a:rPr>
              <a:t>Option 10b</a:t>
            </a:r>
          </a:p>
        </p:txBody>
      </p:sp>
      <p:sp>
        <p:nvSpPr>
          <p:cNvPr id="9" name="Rectangle 8"/>
          <p:cNvSpPr/>
          <p:nvPr/>
        </p:nvSpPr>
        <p:spPr>
          <a:xfrm rot="20001518">
            <a:off x="-1038884" y="5352763"/>
            <a:ext cx="68938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8EC64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Propose to put aside</a:t>
            </a:r>
            <a:endParaRPr lang="en-US" sz="28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rgbClr val="8EC64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50724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05532" y="908367"/>
            <a:ext cx="535174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Easier insertion-removal 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Possible for module hot-swap mechanically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Good potential for easy EMI design and good </a:t>
            </a:r>
            <a:r>
              <a:rPr lang="en-US" dirty="0" err="1"/>
              <a:t>servicebility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Good usage of z-height assuming both baseboard and NIC module takes 3mm as bottom side component max height, assuming using co-planer setup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Better thermal performance in general</a:t>
            </a:r>
          </a:p>
          <a:p>
            <a:endParaRPr lang="en-US" dirty="0"/>
          </a:p>
          <a:p>
            <a:r>
              <a:rPr lang="en-US" b="1" dirty="0"/>
              <a:t>Cons: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Having difficult to have baseboard supporting 2x different depth options; needs an extender card, similar to traditional riser.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Limited width in terms of fitting connector with same pitch and pin 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 NIC suppliers input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How is Network + PCIe + DDR routing?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 system suppliers input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Impact of the cut out size in baseboard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b="1" dirty="0"/>
              <a:t>For the MB cannot afford large cut out, option is to use RA connector, with the tradeoff of higher stack.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Comment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Paul-Intel: worth to explore; maybe offset the card and baseboard and makes a new enumeration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Challenge with Half width(Paul </a:t>
            </a:r>
            <a:r>
              <a:rPr lang="en-US" dirty="0" err="1"/>
              <a:t>Artman@Lenovo</a:t>
            </a:r>
            <a:r>
              <a:rPr lang="en-US" dirty="0"/>
              <a:t>) as well; hard to make it 1U half width 45-50W.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2010" y="957163"/>
            <a:ext cx="5033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Using co-planner/Straddle mount connector in the back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0316" y="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606060"/>
                </a:solidFill>
                <a:latin typeface="+mn-lt"/>
              </a:rPr>
              <a:t>Enumeration of #11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90936" y="1511115"/>
            <a:ext cx="888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6060"/>
                </a:solidFill>
                <a:latin typeface="FreightSans Pro Semibold" panose="02000603040000020004" pitchFamily="50" charset="0"/>
              </a:rPr>
              <a:t>Option 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8782" y="1975836"/>
            <a:ext cx="10267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06060"/>
                </a:solidFill>
                <a:latin typeface="FreightSans Pro Semibold" panose="02000603040000020004" pitchFamily="50" charset="0"/>
              </a:rPr>
              <a:t>Baseboard</a:t>
            </a:r>
            <a:endParaRPr lang="en-US" sz="1400" dirty="0">
              <a:solidFill>
                <a:srgbClr val="606060"/>
              </a:solidFill>
              <a:latin typeface="FreightSans Pro Semibold" panose="02000603040000020004" pitchFamily="50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58997" y="245765"/>
            <a:ext cx="100508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Updated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10284677" y="293271"/>
            <a:ext cx="274320" cy="274320"/>
          </a:xfrm>
          <a:prstGeom prst="star5">
            <a:avLst/>
          </a:prstGeom>
          <a:solidFill>
            <a:schemeClr val="accent1">
              <a:alpha val="5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382" r="18226"/>
          <a:stretch/>
        </p:blipFill>
        <p:spPr>
          <a:xfrm>
            <a:off x="2127514" y="2283613"/>
            <a:ext cx="2020601" cy="3182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8953" r="28066"/>
          <a:stretch/>
        </p:blipFill>
        <p:spPr>
          <a:xfrm>
            <a:off x="357119" y="2283613"/>
            <a:ext cx="1688732" cy="31824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421" y="5773857"/>
            <a:ext cx="5171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Intend to move to close due to #14 has major advantage over #11</a:t>
            </a:r>
          </a:p>
        </p:txBody>
      </p:sp>
      <p:sp>
        <p:nvSpPr>
          <p:cNvPr id="12" name="Rectangle 11"/>
          <p:cNvSpPr/>
          <p:nvPr/>
        </p:nvSpPr>
        <p:spPr>
          <a:xfrm rot="20001518">
            <a:off x="-1038884" y="5352763"/>
            <a:ext cx="68938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8EC64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Propose to put aside</a:t>
            </a:r>
            <a:endParaRPr lang="en-US" sz="28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rgbClr val="8EC64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95746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82" y="1818892"/>
            <a:ext cx="4572000" cy="4580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010" y="957163"/>
            <a:ext cx="5033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Similar to Option 11 in placement, using RA / offset connector to avoid large cut out; connector type TBD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0316" y="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606060"/>
                </a:solidFill>
                <a:latin typeface="+mn-lt"/>
              </a:rPr>
              <a:t>Enumeration of #12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90936" y="1511115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6060"/>
                </a:solidFill>
                <a:latin typeface="FreightSans Pro Semibold" panose="02000603040000020004" pitchFamily="50" charset="0"/>
              </a:rPr>
              <a:t>Option 12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8782" y="1975836"/>
            <a:ext cx="10267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06060"/>
                </a:solidFill>
                <a:latin typeface="FreightSans Pro Semibold" panose="02000603040000020004" pitchFamily="50" charset="0"/>
              </a:rPr>
              <a:t>Baseboard</a:t>
            </a:r>
            <a:endParaRPr lang="en-US" sz="1400" dirty="0">
              <a:solidFill>
                <a:srgbClr val="606060"/>
              </a:solidFill>
              <a:latin typeface="FreightSans Pro Semibold" panose="02000603040000020004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99609" y="1066180"/>
            <a:ext cx="49093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606060"/>
                </a:solidFill>
              </a:rPr>
              <a:t>Based on #11 with difference below: </a:t>
            </a:r>
          </a:p>
          <a:p>
            <a:endParaRPr lang="en-US" sz="1800" b="1" dirty="0">
              <a:solidFill>
                <a:srgbClr val="606060"/>
              </a:solidFill>
            </a:endParaRPr>
          </a:p>
          <a:p>
            <a:r>
              <a:rPr lang="en-US" sz="1800" b="1" dirty="0">
                <a:solidFill>
                  <a:srgbClr val="606060"/>
                </a:solidFill>
              </a:rPr>
              <a:t>Pros: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606060"/>
                </a:solidFill>
              </a:rPr>
              <a:t>Allows smaller cut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r>
              <a:rPr lang="en-US" sz="1800" b="1" dirty="0">
                <a:solidFill>
                  <a:srgbClr val="606060"/>
                </a:solidFill>
              </a:rPr>
              <a:t>Cons: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Connector in the way of air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Potential SI challenge for RA connector with high stacking</a:t>
            </a:r>
          </a:p>
          <a:p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 rot="20001518">
            <a:off x="-1038884" y="5352763"/>
            <a:ext cx="68938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8EC64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Propose to put aside</a:t>
            </a:r>
            <a:endParaRPr lang="en-US" sz="28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rgbClr val="8EC64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73430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2010" y="957163"/>
            <a:ext cx="5033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Straddle Mount/Co-planner – side load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0316" y="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606060"/>
                </a:solidFill>
                <a:latin typeface="+mn-lt"/>
              </a:rPr>
              <a:t>Enumeration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of #13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90936" y="1511115"/>
            <a:ext cx="9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6060"/>
                </a:solidFill>
                <a:latin typeface="FreightSans Pro Semibold" panose="02000603040000020004" pitchFamily="50" charset="0"/>
              </a:rPr>
              <a:t>Option 13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99609" y="1066180"/>
            <a:ext cx="49093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606060"/>
                </a:solidFill>
              </a:rPr>
              <a:t>Pros: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606060"/>
                </a:solidFill>
              </a:rPr>
              <a:t>Flexible heatsink height definition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606060"/>
                </a:solidFill>
              </a:rPr>
              <a:t>Eliminated the complex, and discrete stacking height tradeoff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606060"/>
                </a:solidFill>
              </a:rPr>
              <a:t>Better thermal performance in general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r>
              <a:rPr lang="en-US" sz="1800" b="1" dirty="0">
                <a:solidFill>
                  <a:srgbClr val="606060"/>
                </a:solidFill>
              </a:rPr>
              <a:t>Cons: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Large cut out of baseboard, plus extra width for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Challenging to route signal to connector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Thickness needs to be defined on both sides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300" r="16451"/>
          <a:stretch/>
        </p:blipFill>
        <p:spPr>
          <a:xfrm>
            <a:off x="2903540" y="2065066"/>
            <a:ext cx="2678842" cy="40611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6333" t="25034" r="25984"/>
          <a:stretch/>
        </p:blipFill>
        <p:spPr>
          <a:xfrm>
            <a:off x="285433" y="3081734"/>
            <a:ext cx="2409494" cy="30444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558997" y="245765"/>
            <a:ext cx="100508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Updated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10284677" y="293271"/>
            <a:ext cx="274320" cy="274320"/>
          </a:xfrm>
          <a:prstGeom prst="star5">
            <a:avLst/>
          </a:prstGeom>
          <a:solidFill>
            <a:schemeClr val="accent1">
              <a:alpha val="5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94AE82-DD80-4AFA-AD85-4515DF36AE7D}"/>
              </a:ext>
            </a:extLst>
          </p:cNvPr>
          <p:cNvSpPr/>
          <p:nvPr/>
        </p:nvSpPr>
        <p:spPr>
          <a:xfrm rot="20001518">
            <a:off x="-1038884" y="5352763"/>
            <a:ext cx="68938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8EC64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Propose to put aside</a:t>
            </a:r>
            <a:endParaRPr lang="en-US" sz="28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rgbClr val="8EC64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16599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2011" y="957163"/>
            <a:ext cx="301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#14 Cut out size analysis 1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0316" y="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606060"/>
                </a:solidFill>
                <a:latin typeface="+mn-lt"/>
              </a:rPr>
              <a:t>Enumeration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of #14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99371" y="989479"/>
            <a:ext cx="415962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06060"/>
                </a:solidFill>
              </a:rPr>
              <a:t>Goal: To get a more solid feedback on this option</a:t>
            </a:r>
          </a:p>
          <a:p>
            <a:endParaRPr lang="en-US" sz="1600" b="1" dirty="0">
              <a:solidFill>
                <a:srgbClr val="606060"/>
              </a:solidFill>
            </a:endParaRPr>
          </a:p>
          <a:p>
            <a:r>
              <a:rPr lang="en-US" sz="2000" dirty="0">
                <a:solidFill>
                  <a:srgbClr val="606060"/>
                </a:solidFill>
              </a:rPr>
              <a:t>Summary is made for below key dimensions:</a:t>
            </a:r>
          </a:p>
          <a:p>
            <a:endParaRPr lang="en-US" sz="2000" dirty="0">
              <a:solidFill>
                <a:srgbClr val="606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606060"/>
                </a:solidFill>
              </a:rPr>
              <a:t>Typically I/O types,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606060"/>
                </a:solidFill>
              </a:rPr>
              <a:t>Typical Mezz 2.0 implementation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606060"/>
                </a:solidFill>
              </a:rPr>
              <a:t>Connector/golden finger size to fit x16+ side band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606060"/>
                </a:solidFill>
              </a:rPr>
              <a:t>Connector/golden finger size to fit x8+ side band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19" y="2132338"/>
            <a:ext cx="3493815" cy="34809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74833" y="1696630"/>
            <a:ext cx="920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6060"/>
                </a:solidFill>
                <a:latin typeface="FreightSans Pro Semibold" panose="02000603040000020004" pitchFamily="50" charset="0"/>
              </a:rPr>
              <a:t>Option 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96818" y="1424342"/>
            <a:ext cx="992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Side Views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86838" y="1671879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Straddle</a:t>
            </a:r>
          </a:p>
          <a:p>
            <a:pPr algn="ctr"/>
            <a:r>
              <a:rPr lang="en-US" dirty="0"/>
              <a:t>Mount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9734" y="1671879"/>
            <a:ext cx="60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Right</a:t>
            </a:r>
          </a:p>
          <a:p>
            <a:pPr algn="ctr"/>
            <a:r>
              <a:rPr lang="en-US" dirty="0"/>
              <a:t>Angle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57599" y="5423022"/>
            <a:ext cx="1000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Baseboard</a:t>
            </a:r>
          </a:p>
          <a:p>
            <a:r>
              <a:rPr lang="en-US" dirty="0"/>
              <a:t>w/ cutout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22963" y="5423022"/>
            <a:ext cx="1000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Baseboard</a:t>
            </a:r>
          </a:p>
          <a:p>
            <a:r>
              <a:rPr lang="en-US" dirty="0"/>
              <a:t>w/o cutout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131" y="2139058"/>
            <a:ext cx="740025" cy="346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48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581AC-5E7F-4F91-B787-7F90EEC59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OCP NIC 3.0 form factor</a:t>
            </a:r>
            <a:br>
              <a:rPr lang="en-US" dirty="0"/>
            </a:br>
            <a:r>
              <a:rPr lang="en-US" sz="3600" dirty="0"/>
              <a:t>- </a:t>
            </a:r>
            <a:r>
              <a:rPr lang="en-US" sz="3200" dirty="0">
                <a:solidFill>
                  <a:srgbClr val="606060"/>
                </a:solidFill>
              </a:rPr>
              <a:t>Mounting Variants</a:t>
            </a:r>
            <a:endParaRPr lang="en-US" dirty="0"/>
          </a:p>
        </p:txBody>
      </p:sp>
      <p:pic>
        <p:nvPicPr>
          <p:cNvPr id="5" name="Picture 4" descr="C:\Users\joshuaheld\AppData\Local\Temp\Temp1_Renderings.zip\nic2.PNG">
            <a:extLst>
              <a:ext uri="{FF2B5EF4-FFF2-40B4-BE49-F238E27FC236}">
                <a16:creationId xmlns:a16="http://schemas.microsoft.com/office/drawing/2014/main" id="{534FB694-0667-4047-80E8-0638C2565B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605" y="1703388"/>
            <a:ext cx="3848714" cy="2425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joshuaheld\AppData\Local\Temp\Temp1_Renderings.zip\nic3.PNG">
            <a:extLst>
              <a:ext uri="{FF2B5EF4-FFF2-40B4-BE49-F238E27FC236}">
                <a16:creationId xmlns:a16="http://schemas.microsoft.com/office/drawing/2014/main" id="{A67AB48D-F7A7-4989-B4D4-A891831FEC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605" y="3915760"/>
            <a:ext cx="3841309" cy="24254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FA0FBF-65BA-405F-9E21-045692F0CC93}"/>
              </a:ext>
            </a:extLst>
          </p:cNvPr>
          <p:cNvSpPr txBox="1"/>
          <p:nvPr/>
        </p:nvSpPr>
        <p:spPr>
          <a:xfrm>
            <a:off x="3446764" y="5884643"/>
            <a:ext cx="3868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dirty="0"/>
              <a:t>Straddle Mount Small/Large</a:t>
            </a:r>
          </a:p>
        </p:txBody>
      </p:sp>
      <p:pic>
        <p:nvPicPr>
          <p:cNvPr id="8" name="Picture 7" descr="C:\Users\joshuaheld\AppData\Local\Temp\Temp1_Renderings.zip\nic4.PNG">
            <a:extLst>
              <a:ext uri="{FF2B5EF4-FFF2-40B4-BE49-F238E27FC236}">
                <a16:creationId xmlns:a16="http://schemas.microsoft.com/office/drawing/2014/main" id="{40CAFBAB-A968-4DD6-9C3B-7FA3945C39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058" y="1742308"/>
            <a:ext cx="3848978" cy="2425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joshuaheld\AppData\Local\Temp\Temp1_Renderings.zip\nic5.PNG">
            <a:extLst>
              <a:ext uri="{FF2B5EF4-FFF2-40B4-BE49-F238E27FC236}">
                <a16:creationId xmlns:a16="http://schemas.microsoft.com/office/drawing/2014/main" id="{6A2D3E54-CE45-4AF6-8E6C-64829F615C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098" y="3915760"/>
            <a:ext cx="3847728" cy="242541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328A36-E7D9-48C4-BC7F-D5507E1C20A0}"/>
              </a:ext>
            </a:extLst>
          </p:cNvPr>
          <p:cNvSpPr txBox="1"/>
          <p:nvPr/>
        </p:nvSpPr>
        <p:spPr>
          <a:xfrm>
            <a:off x="8623796" y="5884643"/>
            <a:ext cx="3882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/>
              <a:t>Right Angle (RA) Small/Large</a:t>
            </a:r>
          </a:p>
        </p:txBody>
      </p:sp>
    </p:spTree>
    <p:extLst>
      <p:ext uri="{BB962C8B-B14F-4D97-AF65-F5344CB8AC3E}">
        <p14:creationId xmlns:p14="http://schemas.microsoft.com/office/powerpoint/2010/main" val="10333104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2011" y="957163"/>
            <a:ext cx="301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#14 Cut out size  analysis 2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0316" y="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606060"/>
                </a:solidFill>
                <a:latin typeface="+mn-lt"/>
              </a:rPr>
              <a:t>Enumeration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of #14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5361" y="5903893"/>
            <a:ext cx="88033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"/>
            <a:r>
              <a:rPr lang="en-US" dirty="0"/>
              <a:t>Reference:</a:t>
            </a:r>
          </a:p>
          <a:p>
            <a:pPr fontAlgn="b"/>
            <a:r>
              <a:rPr lang="en-US" dirty="0" err="1"/>
              <a:t>OCP_Mezz</a:t>
            </a:r>
            <a:r>
              <a:rPr lang="en-US" dirty="0"/>
              <a:t> 2.0_rev1.00_20151215b_pub_release_3D_package</a:t>
            </a:r>
          </a:p>
          <a:p>
            <a:pPr fontAlgn="b"/>
            <a:r>
              <a:rPr lang="en-US" dirty="0">
                <a:hlinkClick r:id="rId2"/>
              </a:rPr>
              <a:t>http://files.opencompute.org/oc/public.php?service=files&amp;t=36d4cd91fd8e7cdb10660b0da833fbd6&amp;download</a:t>
            </a:r>
            <a:endParaRPr lang="en-US" dirty="0"/>
          </a:p>
          <a:p>
            <a:pPr fontAlgn="b"/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712018"/>
              </p:ext>
            </p:extLst>
          </p:nvPr>
        </p:nvGraphicFramePr>
        <p:xfrm>
          <a:off x="1765862" y="1613840"/>
          <a:ext cx="5625537" cy="2687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0013">
                  <a:extLst>
                    <a:ext uri="{9D8B030D-6E8A-4147-A177-3AD203B41FA5}">
                      <a16:colId xmlns:a16="http://schemas.microsoft.com/office/drawing/2014/main" val="559457754"/>
                    </a:ext>
                  </a:extLst>
                </a:gridCol>
                <a:gridCol w="2295524">
                  <a:extLst>
                    <a:ext uri="{9D8B030D-6E8A-4147-A177-3AD203B41FA5}">
                      <a16:colId xmlns:a16="http://schemas.microsoft.com/office/drawing/2014/main" val="2587316764"/>
                    </a:ext>
                  </a:extLst>
                </a:gridCol>
              </a:tblGrid>
              <a:tr h="5021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I/O Types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Dimension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994390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1x QSFP cage</a:t>
                      </a:r>
                      <a:endParaRPr lang="en-US" sz="14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2" marR="4542" marT="45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19.75 mm</a:t>
                      </a:r>
                      <a:endParaRPr lang="en-US" sz="14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2" marR="4542" marT="4542" marB="0" anchor="ctr"/>
                </a:tc>
                <a:extLst>
                  <a:ext uri="{0D108BD9-81ED-4DB2-BD59-A6C34878D82A}">
                    <a16:rowId xmlns:a16="http://schemas.microsoft.com/office/drawing/2014/main" val="2416812673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2x QSFP in Mezz 2.0</a:t>
                      </a:r>
                      <a:endParaRPr lang="en-US" sz="14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2" marR="4542" marT="45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42.75 mm</a:t>
                      </a:r>
                      <a:endParaRPr lang="en-US" sz="14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2" marR="4542" marT="4542" marB="0" anchor="ctr"/>
                </a:tc>
                <a:extLst>
                  <a:ext uri="{0D108BD9-81ED-4DB2-BD59-A6C34878D82A}">
                    <a16:rowId xmlns:a16="http://schemas.microsoft.com/office/drawing/2014/main" val="1764614506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2x QSFP Cutout in Mezz 2.0</a:t>
                      </a:r>
                      <a:endParaRPr lang="en-US" sz="14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2" marR="4542" marT="45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47.165 mm</a:t>
                      </a:r>
                      <a:endParaRPr lang="en-US" sz="14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2" marR="4542" marT="4542" marB="0" anchor="ctr"/>
                </a:tc>
                <a:extLst>
                  <a:ext uri="{0D108BD9-81ED-4DB2-BD59-A6C34878D82A}">
                    <a16:rowId xmlns:a16="http://schemas.microsoft.com/office/drawing/2014/main" val="1352057134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4x RJ45 connector</a:t>
                      </a:r>
                      <a:r>
                        <a:rPr lang="en-US" sz="1400" u="none" strike="noStrike" baseline="0" dirty="0"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</a:rPr>
                        <a:t>in Mezz 2.0 </a:t>
                      </a:r>
                      <a:endParaRPr lang="en-US" sz="14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2" marR="4542" marT="45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W 61.8 mm</a:t>
                      </a:r>
                      <a:br>
                        <a:rPr lang="pl-PL" sz="1400" u="none" strike="noStrike" dirty="0">
                          <a:effectLst/>
                        </a:rPr>
                      </a:br>
                      <a:r>
                        <a:rPr lang="pl-PL" sz="1400" u="none" strike="noStrike" dirty="0">
                          <a:effectLst/>
                        </a:rPr>
                        <a:t>D 24.94</a:t>
                      </a:r>
                      <a:endParaRPr lang="pl-PL" sz="14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2" marR="4542" marT="4542" marB="0" anchor="ctr"/>
                </a:tc>
                <a:extLst>
                  <a:ext uri="{0D108BD9-81ED-4DB2-BD59-A6C34878D82A}">
                    <a16:rowId xmlns:a16="http://schemas.microsoft.com/office/drawing/2014/main" val="2280889002"/>
                  </a:ext>
                </a:extLst>
              </a:tr>
              <a:tr h="3347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4x RJ45 cut out width in Mezz 2.0</a:t>
                      </a:r>
                      <a:endParaRPr lang="en-US" sz="14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2" marR="4542" marT="45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63.79 mm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2" marR="4542" marT="4542" marB="0" anchor="ctr"/>
                </a:tc>
                <a:extLst>
                  <a:ext uri="{0D108BD9-81ED-4DB2-BD59-A6C34878D82A}">
                    <a16:rowId xmlns:a16="http://schemas.microsoft.com/office/drawing/2014/main" val="2167316636"/>
                  </a:ext>
                </a:extLst>
              </a:tr>
              <a:tr h="3347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4x SFP+ connector in Mezz 2.0 </a:t>
                      </a:r>
                      <a:endParaRPr lang="en-US" sz="14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2" marR="4542" marT="45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W 58.01 mm</a:t>
                      </a:r>
                      <a:br>
                        <a:rPr lang="pl-PL" sz="1400" u="none" strike="noStrike" dirty="0">
                          <a:effectLst/>
                        </a:rPr>
                      </a:br>
                      <a:r>
                        <a:rPr lang="pl-PL" sz="1400" u="none" strike="noStrike" dirty="0">
                          <a:effectLst/>
                        </a:rPr>
                        <a:t>D 44.51mm</a:t>
                      </a:r>
                      <a:endParaRPr lang="pl-PL" sz="14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2" marR="4542" marT="4542" marB="0" anchor="ctr"/>
                </a:tc>
                <a:extLst>
                  <a:ext uri="{0D108BD9-81ED-4DB2-BD59-A6C34878D82A}">
                    <a16:rowId xmlns:a16="http://schemas.microsoft.com/office/drawing/2014/main" val="2514596089"/>
                  </a:ext>
                </a:extLst>
              </a:tr>
              <a:tr h="3347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4x SFP+ cut out width in Mezz 2.0</a:t>
                      </a:r>
                      <a:endParaRPr lang="en-US" sz="14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2" marR="4542" marT="45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59.85 mm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2" marR="4542" marT="4542" marB="0" anchor="ctr"/>
                </a:tc>
                <a:extLst>
                  <a:ext uri="{0D108BD9-81ED-4DB2-BD59-A6C34878D82A}">
                    <a16:rowId xmlns:a16="http://schemas.microsoft.com/office/drawing/2014/main" val="255624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6417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2011" y="957163"/>
            <a:ext cx="301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#14 Cut out size  analysis 3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0316" y="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606060"/>
                </a:solidFill>
                <a:latin typeface="+mn-lt"/>
              </a:rPr>
              <a:t>Enumeration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of #14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931193"/>
              </p:ext>
            </p:extLst>
          </p:nvPr>
        </p:nvGraphicFramePr>
        <p:xfrm>
          <a:off x="455271" y="1400078"/>
          <a:ext cx="5499759" cy="1278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1029">
                  <a:extLst>
                    <a:ext uri="{9D8B030D-6E8A-4147-A177-3AD203B41FA5}">
                      <a16:colId xmlns:a16="http://schemas.microsoft.com/office/drawing/2014/main" val="559457754"/>
                    </a:ext>
                  </a:extLst>
                </a:gridCol>
                <a:gridCol w="1268730">
                  <a:extLst>
                    <a:ext uri="{9D8B030D-6E8A-4147-A177-3AD203B41FA5}">
                      <a16:colId xmlns:a16="http://schemas.microsoft.com/office/drawing/2014/main" val="2587316764"/>
                    </a:ext>
                  </a:extLst>
                </a:gridCol>
              </a:tblGrid>
              <a:tr h="5021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Mezz 2.0</a:t>
                      </a:r>
                      <a:r>
                        <a:rPr lang="en-US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Card Size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Dimension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994390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Mezz 2.0 width @ Card body, without Connector B area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68mm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16812673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Mezz 2.0 width @ Card body, with Connector B area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78mm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64614506"/>
                  </a:ext>
                </a:extLst>
              </a:tr>
              <a:tr h="3347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Mezz 2.0 </a:t>
                      </a:r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depth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card edge to edge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110.05 mm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67316636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14200"/>
          <a:stretch/>
        </p:blipFill>
        <p:spPr>
          <a:xfrm>
            <a:off x="6827335" y="949123"/>
            <a:ext cx="4893945" cy="265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12732"/>
          <a:stretch/>
        </p:blipFill>
        <p:spPr>
          <a:xfrm>
            <a:off x="6827334" y="3692323"/>
            <a:ext cx="4893945" cy="270274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9123680" y="3987922"/>
            <a:ext cx="1361440" cy="802518"/>
          </a:xfrm>
          <a:prstGeom prst="straightConnector1">
            <a:avLst/>
          </a:prstGeom>
          <a:ln w="38100">
            <a:solidFill>
              <a:srgbClr val="C00000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668607" y="1142593"/>
            <a:ext cx="1180368" cy="658913"/>
          </a:xfrm>
          <a:prstGeom prst="straightConnector1">
            <a:avLst/>
          </a:prstGeom>
          <a:ln w="38100">
            <a:solidFill>
              <a:srgbClr val="C00000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756115"/>
              </p:ext>
            </p:extLst>
          </p:nvPr>
        </p:nvGraphicFramePr>
        <p:xfrm>
          <a:off x="455271" y="3060363"/>
          <a:ext cx="5499759" cy="1416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1504">
                  <a:extLst>
                    <a:ext uri="{9D8B030D-6E8A-4147-A177-3AD203B41FA5}">
                      <a16:colId xmlns:a16="http://schemas.microsoft.com/office/drawing/2014/main" val="559457754"/>
                    </a:ext>
                  </a:extLst>
                </a:gridCol>
                <a:gridCol w="1278255">
                  <a:extLst>
                    <a:ext uri="{9D8B030D-6E8A-4147-A177-3AD203B41FA5}">
                      <a16:colId xmlns:a16="http://schemas.microsoft.com/office/drawing/2014/main" val="2587316764"/>
                    </a:ext>
                  </a:extLst>
                </a:gridCol>
              </a:tblGrid>
              <a:tr h="5021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Straddle Mount connector 0.6mm pitch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Candidate </a:t>
                      </a:r>
                      <a:r>
                        <a:rPr lang="en-US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Dimension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994390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X16</a:t>
                      </a:r>
                      <a:r>
                        <a:rPr lang="en-US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PCIe + Sideband Golden finger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64mm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16812673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sng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X8</a:t>
                      </a:r>
                      <a:r>
                        <a:rPr lang="en-US" sz="1400" u="none" strike="sngStrike" kern="1200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PCIe + Sideband</a:t>
                      </a:r>
                      <a:endParaRPr lang="en-US" sz="1400" u="none" strike="sngStrike" kern="1200" dirty="0"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1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64614506"/>
                  </a:ext>
                </a:extLst>
              </a:tr>
              <a:tr h="334768">
                <a:tc>
                  <a:txBody>
                    <a:bodyPr/>
                    <a:lstStyle/>
                    <a:p>
                      <a:pPr algn="l" fontAlgn="ctr"/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67316636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0" y="6103918"/>
            <a:ext cx="88033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"/>
            <a:r>
              <a:rPr lang="en-US" dirty="0"/>
              <a:t>Reference:</a:t>
            </a:r>
          </a:p>
          <a:p>
            <a:pPr fontAlgn="b"/>
            <a:r>
              <a:rPr lang="en-US" dirty="0" err="1"/>
              <a:t>OCP_Mezz</a:t>
            </a:r>
            <a:r>
              <a:rPr lang="en-US" dirty="0"/>
              <a:t> 2.0_rev1.00_20151215b_pub_release_3D_package</a:t>
            </a:r>
          </a:p>
          <a:p>
            <a:pPr fontAlgn="b"/>
            <a:r>
              <a:rPr lang="en-US" dirty="0">
                <a:hlinkClick r:id="rId4"/>
              </a:rPr>
              <a:t>http://files.opencompute.org/oc/public.php?service=files&amp;t=36d4cd91fd8e7cdb10660b0da833fbd6&amp;download</a:t>
            </a:r>
            <a:endParaRPr lang="en-US" dirty="0"/>
          </a:p>
          <a:p>
            <a:pPr fontAlgn="b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558997" y="245765"/>
            <a:ext cx="100508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Updated</a:t>
            </a:r>
          </a:p>
        </p:txBody>
      </p:sp>
      <p:sp>
        <p:nvSpPr>
          <p:cNvPr id="14" name="5-Point Star 13"/>
          <p:cNvSpPr/>
          <p:nvPr/>
        </p:nvSpPr>
        <p:spPr>
          <a:xfrm>
            <a:off x="10284677" y="293271"/>
            <a:ext cx="274320" cy="274320"/>
          </a:xfrm>
          <a:prstGeom prst="star5">
            <a:avLst/>
          </a:prstGeom>
          <a:solidFill>
            <a:schemeClr val="accent1">
              <a:alpha val="5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025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15" y="1018674"/>
            <a:ext cx="11679335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One more round of feedback collection from System/NIC/CSPs</a:t>
            </a:r>
          </a:p>
          <a:p>
            <a:r>
              <a:rPr lang="en-US" dirty="0">
                <a:latin typeface="+mn-lt"/>
              </a:rPr>
              <a:t>Work on other feedback that has yet to be addressed by the form factor change</a:t>
            </a:r>
          </a:p>
          <a:p>
            <a:r>
              <a:rPr lang="en-US" dirty="0"/>
              <a:t>Carry on activities and make progress in OCP Mezz NIC subgroup</a:t>
            </a:r>
          </a:p>
          <a:p>
            <a:pPr lvl="1"/>
            <a:r>
              <a:rPr lang="en-US" dirty="0"/>
              <a:t>Wiki: </a:t>
            </a:r>
            <a:r>
              <a:rPr lang="en-US" dirty="0">
                <a:hlinkClick r:id="rId2"/>
              </a:rPr>
              <a:t>http://www.opencompute.org/wiki/Server/Mezz</a:t>
            </a:r>
            <a:endParaRPr lang="en-US" dirty="0"/>
          </a:p>
          <a:p>
            <a:pPr lvl="1"/>
            <a:r>
              <a:rPr lang="en-US" dirty="0"/>
              <a:t>Mailing list: </a:t>
            </a:r>
            <a:r>
              <a:rPr lang="en-US" dirty="0">
                <a:hlinkClick r:id="rId3"/>
              </a:rPr>
              <a:t>http://lists.opencompute.org/mailman/listinfo/opencompute-mezz-card</a:t>
            </a:r>
            <a:endParaRPr lang="en-US" dirty="0"/>
          </a:p>
          <a:p>
            <a:pPr lvl="1"/>
            <a:r>
              <a:rPr lang="en-US" dirty="0"/>
              <a:t>Mezz Subgroup calls: </a:t>
            </a:r>
            <a:r>
              <a:rPr lang="en-US" dirty="0">
                <a:hlinkClick r:id="rId4"/>
              </a:rPr>
              <a:t>http://opencompute.org/community/ocp-calendars</a:t>
            </a:r>
            <a:endParaRPr lang="en-US" dirty="0"/>
          </a:p>
          <a:p>
            <a:pPr lvl="1"/>
            <a:r>
              <a:rPr lang="en-US" dirty="0"/>
              <a:t>Workshops: TBD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0316" y="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606060"/>
                </a:solidFill>
                <a:latin typeface="+mn-lt"/>
              </a:rPr>
              <a:t>Next Steps – 2017/2/16</a:t>
            </a:r>
          </a:p>
        </p:txBody>
      </p:sp>
    </p:spTree>
    <p:extLst>
      <p:ext uri="{BB962C8B-B14F-4D97-AF65-F5344CB8AC3E}">
        <p14:creationId xmlns:p14="http://schemas.microsoft.com/office/powerpoint/2010/main" val="28946804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196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16" y="1"/>
            <a:ext cx="12071684" cy="1018673"/>
          </a:xfrm>
        </p:spPr>
        <p:txBody>
          <a:bodyPr>
            <a:normAutofit/>
          </a:bodyPr>
          <a:lstStyle/>
          <a:p>
            <a:r>
              <a:rPr lang="en-US" sz="5070" dirty="0">
                <a:solidFill>
                  <a:srgbClr val="606060"/>
                </a:solidFill>
                <a:latin typeface="+mn-lt"/>
              </a:rPr>
              <a:t>Specification package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B5549C-3209-4C95-8251-A67B0ECF3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436" y="3536980"/>
            <a:ext cx="9384411" cy="2949545"/>
          </a:xfrm>
        </p:spPr>
        <p:txBody>
          <a:bodyPr>
            <a:normAutofit/>
          </a:bodyPr>
          <a:lstStyle/>
          <a:p>
            <a:r>
              <a:rPr lang="en-US" dirty="0"/>
              <a:t>Specification 0v70 </a:t>
            </a:r>
          </a:p>
          <a:p>
            <a:pPr lvl="1"/>
            <a:r>
              <a:rPr lang="en-US" dirty="0"/>
              <a:t>Accessible @ </a:t>
            </a:r>
            <a:r>
              <a:rPr lang="en-US" sz="1400" dirty="0">
                <a:hlinkClick r:id="rId2"/>
              </a:rPr>
              <a:t>http://www.opencompute.org/wiki/Server/Mezz#0v70_Release_Candidate_Package</a:t>
            </a:r>
            <a:endParaRPr lang="en-US" sz="1400" dirty="0"/>
          </a:p>
          <a:p>
            <a:pPr lvl="1"/>
            <a:r>
              <a:rPr lang="en-US" dirty="0"/>
              <a:t>Plan to include on 1/24</a:t>
            </a:r>
          </a:p>
          <a:p>
            <a:pPr lvl="2"/>
            <a:r>
              <a:rPr lang="en-US" dirty="0"/>
              <a:t>Mechanical 2D drawings (key screenshots included in specification pdf) </a:t>
            </a:r>
          </a:p>
          <a:p>
            <a:pPr lvl="2"/>
            <a:r>
              <a:rPr lang="en-US" dirty="0"/>
              <a:t>Thermal simulation models</a:t>
            </a:r>
          </a:p>
          <a:p>
            <a:pPr lvl="2"/>
            <a:r>
              <a:rPr lang="en-US" dirty="0"/>
              <a:t>Thermal testing fixture 3D model</a:t>
            </a:r>
          </a:p>
          <a:p>
            <a:pPr lvl="1"/>
            <a:r>
              <a:rPr lang="en-US" dirty="0"/>
              <a:t>Plan to continue work on the specification to improve details and cover more scope such as SI guideline when data is available.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86B4DC-0940-4100-B05D-492D190BD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903" y="1189635"/>
            <a:ext cx="8490858" cy="1828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D4459B-2C09-4943-A889-3E5BA3D2F14D}"/>
              </a:ext>
            </a:extLst>
          </p:cNvPr>
          <p:cNvSpPr txBox="1"/>
          <p:nvPr/>
        </p:nvSpPr>
        <p:spPr>
          <a:xfrm>
            <a:off x="8174809" y="2342101"/>
            <a:ext cx="1928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To be updated on 1/24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2F3378-4CE1-4727-B2C1-5EF919247D42}"/>
              </a:ext>
            </a:extLst>
          </p:cNvPr>
          <p:cNvSpPr txBox="1"/>
          <p:nvPr/>
        </p:nvSpPr>
        <p:spPr>
          <a:xfrm>
            <a:off x="8174809" y="2509881"/>
            <a:ext cx="1928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To be updated on 1/24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632798-C7B0-423A-923C-8E396F6FB205}"/>
              </a:ext>
            </a:extLst>
          </p:cNvPr>
          <p:cNvSpPr txBox="1"/>
          <p:nvPr/>
        </p:nvSpPr>
        <p:spPr>
          <a:xfrm>
            <a:off x="8174809" y="2713544"/>
            <a:ext cx="1928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To be updated on 1/24</a:t>
            </a:r>
          </a:p>
        </p:txBody>
      </p:sp>
    </p:spTree>
    <p:extLst>
      <p:ext uri="{BB962C8B-B14F-4D97-AF65-F5344CB8AC3E}">
        <p14:creationId xmlns:p14="http://schemas.microsoft.com/office/powerpoint/2010/main" val="3834637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BCAD0-C457-4865-83CE-C74722045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OCP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82DFB-E3E9-4F58-B2E9-808AC214D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Efficiency</a:t>
            </a:r>
          </a:p>
          <a:p>
            <a:pPr lvl="1"/>
            <a:r>
              <a:rPr lang="en-US" sz="1800" dirty="0"/>
              <a:t>Spec requires and defines temperature reporting interface, and make recommendation to temperature reporting accuracy. This allows system design to have higher thermal efficiency without over cooling components.</a:t>
            </a:r>
          </a:p>
          <a:p>
            <a:r>
              <a:rPr lang="en-US" dirty="0"/>
              <a:t>Scale</a:t>
            </a:r>
          </a:p>
          <a:p>
            <a:pPr lvl="1"/>
            <a:r>
              <a:rPr lang="en-US" sz="1800" dirty="0"/>
              <a:t>OCP NIC 3.0 form factor optimizes serviceability for scaling out deployment</a:t>
            </a:r>
          </a:p>
          <a:p>
            <a:pPr lvl="1"/>
            <a:r>
              <a:rPr lang="en-US" sz="1800" dirty="0"/>
              <a:t>The specification defines management interface in detail to allow component and system management at scale</a:t>
            </a:r>
          </a:p>
          <a:p>
            <a:r>
              <a:rPr lang="en-US" dirty="0"/>
              <a:t>Openness</a:t>
            </a:r>
          </a:p>
          <a:p>
            <a:pPr lvl="1"/>
            <a:r>
              <a:rPr lang="en-US" sz="1800" dirty="0"/>
              <a:t>OCP NIC 3.0 form factor defined in community setting with open collaboration</a:t>
            </a:r>
          </a:p>
          <a:p>
            <a:pPr lvl="1"/>
            <a:r>
              <a:rPr lang="en-US" sz="1800" dirty="0"/>
              <a:t>A group of 11x companies contributed to the specification package generation, including document editing, interface definition, mechanical design and modeling, thermal modeling and simulation, management interface definition, etc. </a:t>
            </a:r>
          </a:p>
          <a:p>
            <a:r>
              <a:rPr lang="en-US" dirty="0"/>
              <a:t>Impact</a:t>
            </a:r>
          </a:p>
          <a:p>
            <a:pPr lvl="1"/>
            <a:r>
              <a:rPr lang="en-US" sz="1900" dirty="0"/>
              <a:t>Fulfill industry’s need of a common low profile NIC form factor to support existing and emerging use cases of network interconnect.</a:t>
            </a:r>
          </a:p>
          <a:p>
            <a:pPr lvl="1"/>
            <a:r>
              <a:rPr lang="en-US" sz="1900" dirty="0"/>
              <a:t>Reduce the complexity of system and NIC product planning, with compatible solutions.</a:t>
            </a:r>
          </a:p>
          <a:p>
            <a:pPr marL="228595" lvl="1" indent="0">
              <a:buNone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358731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16" y="1"/>
            <a:ext cx="12071684" cy="1018673"/>
          </a:xfrm>
        </p:spPr>
        <p:txBody>
          <a:bodyPr>
            <a:normAutofit/>
          </a:bodyPr>
          <a:lstStyle/>
          <a:p>
            <a:r>
              <a:rPr lang="en-US" sz="5070" dirty="0">
                <a:solidFill>
                  <a:srgbClr val="606060"/>
                </a:solidFill>
                <a:latin typeface="+mn-lt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934" y="4251326"/>
            <a:ext cx="4499023" cy="2311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606060"/>
                </a:solidFill>
                <a:latin typeface="+mn-lt"/>
              </a:rPr>
              <a:t>OCP Mezz v0.5 </a:t>
            </a:r>
            <a:r>
              <a:rPr lang="en-US" sz="2200" b="1" dirty="0">
                <a:solidFill>
                  <a:srgbClr val="606060"/>
                </a:solidFill>
                <a:latin typeface="+mn-lt"/>
              </a:rPr>
              <a:t>defined ~4-5 years ago: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+mn-lt"/>
              </a:rPr>
              <a:t>10G Ethernet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+mn-lt"/>
              </a:rPr>
              <a:t>2x SFP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+mn-lt"/>
              </a:rPr>
              <a:t>X8 </a:t>
            </a:r>
            <a:r>
              <a:rPr lang="en-US" dirty="0" err="1">
                <a:solidFill>
                  <a:srgbClr val="333333"/>
                </a:solidFill>
                <a:latin typeface="+mn-lt"/>
              </a:rPr>
              <a:t>PCIe</a:t>
            </a:r>
            <a:r>
              <a:rPr lang="en-US" dirty="0">
                <a:solidFill>
                  <a:srgbClr val="333333"/>
                </a:solidFill>
                <a:latin typeface="+mn-lt"/>
              </a:rPr>
              <a:t> Gen3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+mn-lt"/>
              </a:rPr>
              <a:t>I2C sideband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35" y="1380902"/>
            <a:ext cx="10554130" cy="2713919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778577" y="4251326"/>
            <a:ext cx="4499023" cy="2311520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DC63F"/>
              </a:buClr>
              <a:buSzPct val="100000"/>
              <a:buFont typeface="Arial"/>
              <a:buChar char="•"/>
              <a:defRPr sz="2400" kern="1200" baseline="0">
                <a:solidFill>
                  <a:srgbClr val="5F6062"/>
                </a:solidFill>
                <a:latin typeface="Franklin Gothic Book"/>
                <a:ea typeface="Arial" charset="0"/>
                <a:cs typeface="Franklin Gothic Book"/>
              </a:defRPr>
            </a:lvl1pPr>
            <a:lvl2pPr marL="45718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DC63F"/>
              </a:buClr>
              <a:buSzPct val="100000"/>
              <a:buFont typeface="AppleSymbols" charset="0"/>
              <a:buChar char="⎻"/>
              <a:tabLst/>
              <a:defRPr sz="2400" kern="1200">
                <a:solidFill>
                  <a:srgbClr val="5F6062"/>
                </a:solidFill>
                <a:latin typeface="Franklin Gothic Book"/>
                <a:ea typeface="Arial" charset="0"/>
                <a:cs typeface="Franklin Gothic Book"/>
              </a:defRPr>
            </a:lvl2pPr>
            <a:lvl3pPr marL="687371" indent="-230182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DC63F"/>
              </a:buClr>
              <a:buSzPct val="100000"/>
              <a:buFont typeface="Arial"/>
              <a:buChar char="•"/>
              <a:tabLst/>
              <a:defRPr sz="2000" kern="1200">
                <a:solidFill>
                  <a:srgbClr val="5F6062"/>
                </a:solidFill>
                <a:latin typeface="Franklin Gothic Book"/>
                <a:ea typeface="Arial" charset="0"/>
                <a:cs typeface="Franklin Gothic Book"/>
              </a:defRPr>
            </a:lvl3pPr>
            <a:lvl4pPr marL="915965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DC63F"/>
              </a:buClr>
              <a:buSzPct val="100000"/>
              <a:buFont typeface="AppleSymbols" charset="0"/>
              <a:buChar char="⎻"/>
              <a:tabLst/>
              <a:defRPr sz="1867" kern="1200">
                <a:solidFill>
                  <a:srgbClr val="5F6062"/>
                </a:solidFill>
                <a:latin typeface="Franklin Gothic Book"/>
                <a:ea typeface="Arial" charset="0"/>
                <a:cs typeface="Franklin Gothic Book"/>
              </a:defRPr>
            </a:lvl4pPr>
            <a:lvl5pPr marL="1146146" indent="-230182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DC63F"/>
              </a:buClr>
              <a:buSzPct val="75000"/>
              <a:buFont typeface="Courier New" charset="0"/>
              <a:buChar char="o"/>
              <a:tabLst/>
              <a:defRPr sz="1867" kern="1200">
                <a:solidFill>
                  <a:srgbClr val="5F6062"/>
                </a:solidFill>
                <a:latin typeface="Franklin Gothic Book"/>
                <a:ea typeface="Arial" charset="0"/>
                <a:cs typeface="Franklin Gothic Book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>
                <a:solidFill>
                  <a:srgbClr val="606060"/>
                </a:solidFill>
                <a:latin typeface="+mn-lt"/>
              </a:rPr>
              <a:t>OCP </a:t>
            </a:r>
            <a:r>
              <a:rPr lang="en-US" b="1" dirty="0" err="1">
                <a:solidFill>
                  <a:srgbClr val="606060"/>
                </a:solidFill>
                <a:latin typeface="+mn-lt"/>
              </a:rPr>
              <a:t>Mezz</a:t>
            </a:r>
            <a:r>
              <a:rPr lang="en-US" b="1" dirty="0">
                <a:solidFill>
                  <a:srgbClr val="606060"/>
                </a:solidFill>
                <a:latin typeface="+mn-lt"/>
              </a:rPr>
              <a:t> v2.0 </a:t>
            </a:r>
            <a:r>
              <a:rPr lang="en-US" sz="2200" b="1" dirty="0">
                <a:solidFill>
                  <a:srgbClr val="606060"/>
                </a:solidFill>
                <a:latin typeface="+mn-lt"/>
              </a:rPr>
              <a:t>defined ~1-2 years </a:t>
            </a:r>
            <a:br>
              <a:rPr lang="en-US" sz="2200" b="1" dirty="0">
                <a:solidFill>
                  <a:srgbClr val="606060"/>
                </a:solidFill>
                <a:latin typeface="+mn-lt"/>
              </a:rPr>
            </a:br>
            <a:r>
              <a:rPr lang="en-US" sz="2200" b="1" dirty="0">
                <a:solidFill>
                  <a:srgbClr val="606060"/>
                </a:solidFill>
                <a:latin typeface="+mn-lt"/>
              </a:rPr>
              <a:t>ago: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+mn-lt"/>
              </a:rPr>
              <a:t>10/25/40/50/100G Ethernet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+mn-lt"/>
              </a:rPr>
              <a:t>Up to 4x SFP28, 2x QSFP28, 4x RJ45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+mn-lt"/>
              </a:rPr>
              <a:t>X16 </a:t>
            </a:r>
            <a:r>
              <a:rPr lang="en-US" dirty="0" err="1">
                <a:solidFill>
                  <a:srgbClr val="333333"/>
                </a:solidFill>
                <a:latin typeface="+mn-lt"/>
              </a:rPr>
              <a:t>PCIe</a:t>
            </a:r>
            <a:r>
              <a:rPr lang="en-US" dirty="0">
                <a:solidFill>
                  <a:srgbClr val="333333"/>
                </a:solidFill>
                <a:latin typeface="+mn-lt"/>
              </a:rPr>
              <a:t> Gen3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+mn-lt"/>
              </a:rPr>
              <a:t>NCSI Sideband</a:t>
            </a:r>
          </a:p>
        </p:txBody>
      </p:sp>
    </p:spTree>
    <p:extLst>
      <p:ext uri="{BB962C8B-B14F-4D97-AF65-F5344CB8AC3E}">
        <p14:creationId xmlns:p14="http://schemas.microsoft.com/office/powerpoint/2010/main" val="3171282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16" y="1026695"/>
            <a:ext cx="6442610" cy="5335827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In general, the community is seeing healthy adoption on both the NIC side and system side</a:t>
            </a:r>
          </a:p>
          <a:p>
            <a:r>
              <a:rPr lang="en-US" dirty="0">
                <a:latin typeface="+mn-lt"/>
              </a:rPr>
              <a:t>Host side connection has path to Gen4 16Gbps </a:t>
            </a:r>
          </a:p>
          <a:p>
            <a:pPr marL="0" indent="0">
              <a:buNone/>
            </a:pPr>
            <a:r>
              <a:rPr lang="en-US" sz="1400" i="1" dirty="0">
                <a:latin typeface="+mn-lt"/>
                <a:hlinkClick r:id="rId2"/>
              </a:rPr>
              <a:t>http://www.fci.com/en/products/board-to-board-wire-to-board/board-to-board/08mm-board-to-board-signal/bergstak-plus-08mm-pcie-4-mezzanine.html</a:t>
            </a:r>
            <a:endParaRPr lang="en-US" sz="1400" i="1" dirty="0">
              <a:latin typeface="+mn-lt"/>
            </a:endParaRPr>
          </a:p>
          <a:p>
            <a:r>
              <a:rPr lang="en-US" dirty="0">
                <a:latin typeface="+mn-lt"/>
              </a:rPr>
              <a:t>Receiving many inquiries for implementation detail </a:t>
            </a:r>
          </a:p>
          <a:p>
            <a:r>
              <a:rPr lang="en-US" dirty="0">
                <a:latin typeface="+mn-lt"/>
              </a:rPr>
              <a:t>Receiving feedback for “pain points”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6863868" y="655938"/>
            <a:ext cx="500729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606060"/>
                </a:solidFill>
              </a:rPr>
              <a:t>Examples of adopters of OCP Mezz NIC form factor:</a:t>
            </a:r>
          </a:p>
          <a:p>
            <a:endParaRPr lang="en-US" sz="1400" b="1" dirty="0"/>
          </a:p>
          <a:p>
            <a:pPr lvl="0"/>
            <a:r>
              <a:rPr lang="en-US" sz="1600" dirty="0">
                <a:solidFill>
                  <a:srgbClr val="5F6061"/>
                </a:solidFill>
              </a:rPr>
              <a:t>Broadcom</a:t>
            </a:r>
          </a:p>
          <a:p>
            <a:pPr lvl="0"/>
            <a:r>
              <a:rPr lang="en-US" sz="800" i="1" dirty="0">
                <a:solidFill>
                  <a:srgbClr val="5F6061"/>
                </a:solidFill>
                <a:hlinkClick r:id="rId3"/>
              </a:rPr>
              <a:t>https://www.broadcom.com/products/ethernet-connectivity/network-adapters/ocm14102-nx-ocp</a:t>
            </a:r>
            <a:endParaRPr lang="en-US" sz="800" i="1" dirty="0">
              <a:solidFill>
                <a:srgbClr val="5F6061"/>
              </a:solidFill>
            </a:endParaRPr>
          </a:p>
          <a:p>
            <a:pPr lvl="0"/>
            <a:endParaRPr lang="en-US" sz="1600" dirty="0">
              <a:solidFill>
                <a:srgbClr val="5F6061"/>
              </a:solidFill>
            </a:endParaRPr>
          </a:p>
          <a:p>
            <a:pPr lvl="0"/>
            <a:r>
              <a:rPr lang="en-US" sz="1600" dirty="0" err="1">
                <a:solidFill>
                  <a:srgbClr val="5F6061"/>
                </a:solidFill>
              </a:rPr>
              <a:t>Chelsio</a:t>
            </a:r>
            <a:r>
              <a:rPr lang="en-US" sz="1600" dirty="0">
                <a:solidFill>
                  <a:srgbClr val="5F6061"/>
                </a:solidFill>
              </a:rPr>
              <a:t> </a:t>
            </a:r>
          </a:p>
          <a:p>
            <a:pPr lvl="0"/>
            <a:r>
              <a:rPr lang="en-US" sz="800" i="1" dirty="0">
                <a:solidFill>
                  <a:srgbClr val="5F6061"/>
                </a:solidFill>
                <a:hlinkClick r:id="rId4"/>
              </a:rPr>
              <a:t>http://www.chelsio.com/nic/unified-wire-adapters/t580-ocp-so/</a:t>
            </a:r>
            <a:endParaRPr lang="en-US" sz="800" i="1" dirty="0">
              <a:solidFill>
                <a:srgbClr val="5F6061"/>
              </a:solidFill>
            </a:endParaRPr>
          </a:p>
          <a:p>
            <a:pPr lvl="0"/>
            <a:endParaRPr lang="en-US" sz="1600" dirty="0">
              <a:solidFill>
                <a:srgbClr val="5F6061"/>
              </a:solidFill>
            </a:endParaRPr>
          </a:p>
          <a:p>
            <a:pPr lvl="0"/>
            <a:r>
              <a:rPr lang="en-US" sz="1600" dirty="0">
                <a:solidFill>
                  <a:srgbClr val="5F6061"/>
                </a:solidFill>
              </a:rPr>
              <a:t>Intel</a:t>
            </a:r>
          </a:p>
          <a:p>
            <a:pPr lvl="0"/>
            <a:r>
              <a:rPr lang="en-US" sz="800" i="1" dirty="0">
                <a:solidFill>
                  <a:srgbClr val="5F6061"/>
                </a:solidFill>
                <a:hlinkClick r:id="rId5"/>
              </a:rPr>
              <a:t>http://www.intel.com/content/www/us/en/ethernet-products/converged-network-adapters/server-adapter-x520-da1-da2-for-ocp-brief.html</a:t>
            </a:r>
            <a:endParaRPr lang="en-US" sz="800" i="1" dirty="0">
              <a:solidFill>
                <a:srgbClr val="5F6061"/>
              </a:solidFill>
            </a:endParaRPr>
          </a:p>
          <a:p>
            <a:endParaRPr lang="en-US" sz="1600" dirty="0"/>
          </a:p>
          <a:p>
            <a:r>
              <a:rPr lang="en-US" sz="1600" dirty="0" err="1"/>
              <a:t>Mellanox</a:t>
            </a:r>
            <a:endParaRPr lang="en-US" sz="1600" dirty="0"/>
          </a:p>
          <a:p>
            <a:r>
              <a:rPr lang="en-US" sz="800" i="1" dirty="0">
                <a:hlinkClick r:id="rId6"/>
              </a:rPr>
              <a:t>http://www.mellanox.com/ocp/index.php</a:t>
            </a:r>
            <a:endParaRPr lang="en-US" sz="800" i="1" dirty="0"/>
          </a:p>
          <a:p>
            <a:endParaRPr lang="en-US" sz="1400" dirty="0"/>
          </a:p>
          <a:p>
            <a:r>
              <a:rPr lang="en-US" sz="1600" dirty="0" err="1"/>
              <a:t>Qlogic</a:t>
            </a:r>
            <a:endParaRPr lang="en-US" sz="1600" dirty="0"/>
          </a:p>
          <a:p>
            <a:r>
              <a:rPr lang="en-US" sz="800" i="1" dirty="0">
                <a:hlinkClick r:id="rId7"/>
              </a:rPr>
              <a:t>http://www.qlogic.com/Resources/Documents/DataSheets/Adapters/Datasheet_QOE2562_Adapters.pdf</a:t>
            </a:r>
            <a:endParaRPr lang="en-US" sz="800" i="1" dirty="0"/>
          </a:p>
          <a:p>
            <a:endParaRPr lang="en-US" sz="1400" dirty="0"/>
          </a:p>
          <a:p>
            <a:pPr lvl="0"/>
            <a:r>
              <a:rPr lang="en-US" sz="1600" dirty="0">
                <a:solidFill>
                  <a:srgbClr val="5F6061"/>
                </a:solidFill>
              </a:rPr>
              <a:t>Quanta</a:t>
            </a:r>
          </a:p>
          <a:p>
            <a:pPr lvl="0"/>
            <a:r>
              <a:rPr lang="en-US" sz="800" i="1" dirty="0">
                <a:solidFill>
                  <a:srgbClr val="5F6061"/>
                </a:solidFill>
                <a:hlinkClick r:id="rId8"/>
              </a:rPr>
              <a:t>https://www.qct.io/product/index/Server/Server-Accessory/OCP-Network-Mezzanine-For-Server</a:t>
            </a:r>
            <a:endParaRPr lang="en-US" sz="800" i="1" dirty="0">
              <a:solidFill>
                <a:srgbClr val="5F6061"/>
              </a:solidFill>
            </a:endParaRPr>
          </a:p>
          <a:p>
            <a:endParaRPr lang="en-US" sz="1400" dirty="0"/>
          </a:p>
          <a:p>
            <a:r>
              <a:rPr lang="en-US" sz="1600" dirty="0" err="1"/>
              <a:t>Silicom</a:t>
            </a:r>
            <a:endParaRPr lang="en-US" sz="1600" dirty="0"/>
          </a:p>
          <a:p>
            <a:r>
              <a:rPr lang="en-US" sz="800" i="1" dirty="0">
                <a:hlinkClick r:id="rId9"/>
              </a:rPr>
              <a:t>http://www.silicom-usa.com/cats/server-adapters/ocp-mezzanine-adapters/</a:t>
            </a:r>
            <a:endParaRPr lang="en-US" sz="800" i="1" dirty="0"/>
          </a:p>
          <a:p>
            <a:endParaRPr lang="en-US" sz="1400" dirty="0"/>
          </a:p>
          <a:p>
            <a:r>
              <a:rPr lang="en-US" sz="1600" dirty="0" err="1"/>
              <a:t>Wiwynn</a:t>
            </a:r>
            <a:endParaRPr lang="en-US" sz="1600" dirty="0"/>
          </a:p>
          <a:p>
            <a:r>
              <a:rPr lang="en-US" sz="800" i="1" dirty="0">
                <a:hlinkClick r:id="rId10"/>
              </a:rPr>
              <a:t>http://www.wiwynn.com/english/product/type/details/59?ptype=37</a:t>
            </a:r>
            <a:endParaRPr lang="en-US" sz="800" i="1" dirty="0"/>
          </a:p>
          <a:p>
            <a:endParaRPr lang="en-US" sz="800" dirty="0"/>
          </a:p>
          <a:p>
            <a:endParaRPr lang="en-US" sz="800" dirty="0"/>
          </a:p>
          <a:p>
            <a:r>
              <a:rPr lang="en-US" sz="1600" dirty="0" err="1"/>
              <a:t>Zaius</a:t>
            </a:r>
            <a:r>
              <a:rPr lang="en-US" sz="1600" dirty="0"/>
              <a:t> (Rackspace/Google)</a:t>
            </a:r>
          </a:p>
          <a:p>
            <a:r>
              <a:rPr lang="en-US" sz="800" i="1" dirty="0">
                <a:hlinkClick r:id="rId11"/>
              </a:rPr>
              <a:t>http://files.opencompute.org/oc/public.php?service=files&amp;t=d99c1c5aac68df38e09856f5c6e96a13&amp;download</a:t>
            </a:r>
            <a:endParaRPr lang="en-US" sz="800" i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0316" y="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sz="5070" b="1" dirty="0">
                <a:solidFill>
                  <a:srgbClr val="606060"/>
                </a:solidFill>
                <a:latin typeface="+mn-lt"/>
              </a:rPr>
              <a:t>Status of Mezz 2.0</a:t>
            </a:r>
          </a:p>
        </p:txBody>
      </p:sp>
    </p:spTree>
    <p:extLst>
      <p:ext uri="{BB962C8B-B14F-4D97-AF65-F5344CB8AC3E}">
        <p14:creationId xmlns:p14="http://schemas.microsoft.com/office/powerpoint/2010/main" val="1415065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72636" y="1889760"/>
            <a:ext cx="8251524" cy="252983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sz="7200" dirty="0">
                <a:solidFill>
                  <a:srgbClr val="606060"/>
                </a:solidFill>
                <a:latin typeface="+mn-lt"/>
              </a:rPr>
              <a:t>Backups after this page</a:t>
            </a:r>
          </a:p>
        </p:txBody>
      </p:sp>
    </p:spTree>
    <p:extLst>
      <p:ext uri="{BB962C8B-B14F-4D97-AF65-F5344CB8AC3E}">
        <p14:creationId xmlns:p14="http://schemas.microsoft.com/office/powerpoint/2010/main" val="633609779"/>
      </p:ext>
    </p:extLst>
  </p:cSld>
  <p:clrMapOvr>
    <a:masterClrMapping/>
  </p:clrMapOvr>
</p:sld>
</file>

<file path=ppt/theme/theme1.xml><?xml version="1.0" encoding="utf-8"?>
<a:theme xmlns:a="http://schemas.openxmlformats.org/drawingml/2006/main" name="OCP Template">
  <a:themeElements>
    <a:clrScheme name="Custom 1">
      <a:dk1>
        <a:srgbClr val="5F6061"/>
      </a:dk1>
      <a:lt1>
        <a:srgbClr val="FFFFFF"/>
      </a:lt1>
      <a:dk2>
        <a:srgbClr val="8DC63F"/>
      </a:dk2>
      <a:lt2>
        <a:srgbClr val="FDFEFC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8DC63F"/>
      </a:hlink>
      <a:folHlink>
        <a:srgbClr val="343895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P_Template_PPT" id="{293F31CC-3D1A-3B46-A074-48E9D9BDD0E5}" vid="{B2F325A2-E1AB-C44C-941F-8F19C2B2705D}"/>
    </a:ext>
  </a:extLst>
</a:theme>
</file>

<file path=ppt/theme/theme2.xml><?xml version="1.0" encoding="utf-8"?>
<a:theme xmlns:a="http://schemas.openxmlformats.org/drawingml/2006/main" name="1_OCP Template">
  <a:themeElements>
    <a:clrScheme name="Custom 1">
      <a:dk1>
        <a:srgbClr val="5F6061"/>
      </a:dk1>
      <a:lt1>
        <a:srgbClr val="FFFFFF"/>
      </a:lt1>
      <a:dk2>
        <a:srgbClr val="8DC63F"/>
      </a:dk2>
      <a:lt2>
        <a:srgbClr val="FDFEFC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8DC63F"/>
      </a:hlink>
      <a:folHlink>
        <a:srgbClr val="343895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P_Template_PPT" id="{293F31CC-3D1A-3B46-A074-48E9D9BDD0E5}" vid="{B2F325A2-E1AB-C44C-941F-8F19C2B270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OCP17 Eng Workshop Bumpers_Final_PPT</Template>
  <TotalTime>31488</TotalTime>
  <Words>4129</Words>
  <Application>Microsoft Office PowerPoint</Application>
  <PresentationFormat>Widescreen</PresentationFormat>
  <Paragraphs>797</Paragraphs>
  <Slides>43</Slides>
  <Notes>0</Notes>
  <HiddenSlides>34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5" baseType="lpstr">
      <vt:lpstr>AppleSymbols</vt:lpstr>
      <vt:lpstr>Arial</vt:lpstr>
      <vt:lpstr>Calibri</vt:lpstr>
      <vt:lpstr>Courier New</vt:lpstr>
      <vt:lpstr>Franklin Gothic Book</vt:lpstr>
      <vt:lpstr>FreightSans Pro Book</vt:lpstr>
      <vt:lpstr>FreightSans Pro Semibold</vt:lpstr>
      <vt:lpstr>Times New Roman</vt:lpstr>
      <vt:lpstr>Vista Sans OT Reg</vt:lpstr>
      <vt:lpstr>OCP Template</vt:lpstr>
      <vt:lpstr>1_OCP Template</vt:lpstr>
      <vt:lpstr>Worksheet</vt:lpstr>
      <vt:lpstr>OCP NIC 3.0 Discussion - Presentation to Server WG / IC</vt:lpstr>
      <vt:lpstr>Snapshot of milestones :</vt:lpstr>
      <vt:lpstr>PowerPoint Presentation</vt:lpstr>
      <vt:lpstr>OCP NIC 3.0 form factor - Mounting Variants</vt:lpstr>
      <vt:lpstr>Specification package</vt:lpstr>
      <vt:lpstr>OCP Principles</vt:lpstr>
      <vt:lpstr>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 Feedback/AR List</vt:lpstr>
      <vt:lpstr>Design boundary survey template: </vt:lpstr>
      <vt:lpstr>Design boundary survey update 4/17:</vt:lpstr>
      <vt:lpstr>Design boundary survey update 4/17: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9/25 workshop @ Dallas, TX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Facebook,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Jia Ning</dc:creator>
  <cp:lastModifiedBy>Jia Ning</cp:lastModifiedBy>
  <cp:revision>1390</cp:revision>
  <cp:lastPrinted>2017-02-06T19:36:05Z</cp:lastPrinted>
  <dcterms:created xsi:type="dcterms:W3CDTF">2016-10-26T21:39:38Z</dcterms:created>
  <dcterms:modified xsi:type="dcterms:W3CDTF">2018-01-24T07:33:46Z</dcterms:modified>
</cp:coreProperties>
</file>