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66" r:id="rId4"/>
    <p:sldId id="264" r:id="rId5"/>
    <p:sldId id="267" r:id="rId6"/>
    <p:sldId id="270" r:id="rId7"/>
    <p:sldId id="271" r:id="rId8"/>
    <p:sldId id="274" r:id="rId9"/>
    <p:sldId id="275" r:id="rId10"/>
    <p:sldId id="276" r:id="rId11"/>
    <p:sldId id="268" r:id="rId12"/>
    <p:sldId id="269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5"/>
    <p:restoredTop sz="95633" autoAdjust="0"/>
  </p:normalViewPr>
  <p:slideViewPr>
    <p:cSldViewPr snapToGrid="0">
      <p:cViewPr varScale="1">
        <p:scale>
          <a:sx n="193" d="100"/>
          <a:sy n="193" d="100"/>
        </p:scale>
        <p:origin x="157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33E7C-92BE-624F-9C7E-62CC7BB8689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E62E8-9129-814B-8B68-47EA9E913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62E8-9129-814B-8B68-47EA9E9134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62E8-9129-814B-8B68-47EA9E9134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0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62E8-9129-814B-8B68-47EA9E9134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7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62E8-9129-814B-8B68-47EA9E913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3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62E8-9129-814B-8B68-47EA9E9134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62E8-9129-814B-8B68-47EA9E9134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62E8-9129-814B-8B68-47EA9E9134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1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E62E8-9129-814B-8B68-47EA9E9134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6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48644" cy="365125"/>
          </a:xfrm>
        </p:spPr>
        <p:txBody>
          <a:bodyPr/>
          <a:lstStyle/>
          <a:p>
            <a:fld id="{28A8B405-E077-4474-B4BD-C38E3C39A6B2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1347" y="6356350"/>
            <a:ext cx="6498637" cy="365125"/>
          </a:xfrm>
        </p:spPr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35732" y="6356350"/>
            <a:ext cx="618067" cy="365125"/>
          </a:xfrm>
        </p:spPr>
        <p:txBody>
          <a:bodyPr/>
          <a:lstStyle/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BB53-994F-4D5A-99F7-31C89C4F6757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6CFB-2755-47B2-8956-3930664ECA0C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F293-7328-456D-AD57-518C1059E2DA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3C3-520C-4F34-AB61-5CA8A8682606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BFCB-B2D7-4396-B92E-3DB5D4915D3B}" type="datetime1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99E8-ED27-4D5C-9262-FF05111E5C37}" type="datetime1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5383-BD94-4192-B7F7-27A927E26106}" type="datetime1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2038-038B-48CE-8024-73784B959216}" type="datetime1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E2E0-D15E-4F95-8456-2F7C85311DBA}" type="datetime1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409A-A03E-401E-864A-40D6ED4AA0DE}" type="datetime1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931A-8051-465A-9ACE-019F92798002}" type="datetime1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8875" y="6356350"/>
            <a:ext cx="6592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1556" y="6356350"/>
            <a:ext cx="742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1DF4-AA7B-4C31-BB24-11EBFED0A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7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defTabSz="914377"/>
            <a:r>
              <a:rPr lang="en-US" sz="5070" dirty="0">
                <a:solidFill>
                  <a:srgbClr val="606060"/>
                </a:solidFill>
                <a:latin typeface="+mn-lt"/>
              </a:rPr>
              <a:t>Comments on OCP Mezz v3</a:t>
            </a:r>
            <a:br>
              <a:rPr lang="en-US" sz="5070" dirty="0">
                <a:solidFill>
                  <a:srgbClr val="606060"/>
                </a:solidFill>
                <a:latin typeface="+mn-lt"/>
              </a:rPr>
            </a:br>
            <a:r>
              <a:rPr lang="en-US" sz="5070" dirty="0">
                <a:solidFill>
                  <a:srgbClr val="606060"/>
                </a:solidFill>
                <a:latin typeface="+mn-lt"/>
              </a:rPr>
              <a:t>&amp; </a:t>
            </a:r>
            <a:br>
              <a:rPr lang="en-US" sz="5070" dirty="0">
                <a:solidFill>
                  <a:srgbClr val="606060"/>
                </a:solidFill>
                <a:latin typeface="+mn-lt"/>
              </a:rPr>
            </a:br>
            <a:r>
              <a:rPr lang="en-US" sz="5070" dirty="0">
                <a:solidFill>
                  <a:srgbClr val="606060"/>
                </a:solidFill>
                <a:latin typeface="+mn-lt"/>
              </a:rPr>
              <a:t>Connector/Pinout Proposal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1180" y="4607938"/>
            <a:ext cx="4915428" cy="1598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rgbClr val="6B6A6A"/>
                </a:solidFill>
              </a:rPr>
              <a:t>Rev 01</a:t>
            </a:r>
          </a:p>
          <a:p>
            <a:pPr algn="l"/>
            <a:r>
              <a:rPr lang="en-US" sz="1400" dirty="0">
                <a:solidFill>
                  <a:srgbClr val="6B6A6A"/>
                </a:solidFill>
              </a:rPr>
              <a:t>8/16/2017</a:t>
            </a:r>
          </a:p>
          <a:p>
            <a:pPr algn="l"/>
            <a:r>
              <a:rPr lang="en-US" sz="1400" dirty="0">
                <a:solidFill>
                  <a:srgbClr val="6B6A6A"/>
                </a:solidFill>
              </a:rPr>
              <a:t>Mike Witkowski, Paul Chuang, Bao Chen, Alex Kuo</a:t>
            </a:r>
          </a:p>
          <a:p>
            <a:pPr algn="l"/>
            <a:endParaRPr lang="en-US" sz="1400" dirty="0">
              <a:solidFill>
                <a:srgbClr val="6B6A6A"/>
              </a:solidFill>
            </a:endParaRPr>
          </a:p>
          <a:p>
            <a:pPr algn="l"/>
            <a:r>
              <a:rPr lang="en-US" sz="1400" dirty="0">
                <a:solidFill>
                  <a:srgbClr val="6B6A6A"/>
                </a:solidFill>
              </a:rPr>
              <a:t>Send comments/questions to mike.witkowski@hpe.com</a:t>
            </a:r>
          </a:p>
          <a:p>
            <a:pPr algn="l"/>
            <a:endParaRPr lang="en-US" sz="1400" dirty="0">
              <a:solidFill>
                <a:srgbClr val="6B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9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01590" y="199933"/>
            <a:ext cx="694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169863">
              <a:buFont typeface="Arial" panose="020B0604020202020204" pitchFamily="34" charset="0"/>
              <a:buChar char="•"/>
            </a:pPr>
            <a:r>
              <a:rPr lang="en-US" dirty="0"/>
              <a:t>OCP Mezz is identical to PCIe CEM alternative, </a:t>
            </a:r>
            <a:br>
              <a:rPr lang="en-US" dirty="0"/>
            </a:br>
            <a:r>
              <a:rPr lang="en-US" dirty="0"/>
              <a:t>except with additional 28 pin section at the beginning of connector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678" y="103824"/>
            <a:ext cx="4437413" cy="84821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914377"/>
            <a:r>
              <a:rPr lang="en-US" sz="3600" dirty="0">
                <a:solidFill>
                  <a:srgbClr val="606060"/>
                </a:solidFill>
                <a:latin typeface="+mn-lt"/>
              </a:rPr>
              <a:t>Proposed OCP Pinout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C1248-FD30-42E3-866A-C0B6A9985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81383" y="-2014096"/>
            <a:ext cx="5817364" cy="1157052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6736D-40A5-4404-BCE0-1318D083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C7BE9-760E-4AF0-898B-52BEB665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2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Mezz 3.0</a:t>
            </a:r>
            <a:br>
              <a:rPr lang="en-US" dirty="0"/>
            </a:br>
            <a:r>
              <a:rPr lang="en-US" sz="4400" dirty="0"/>
              <a:t>Additional questions to consider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E091E-DE61-4D7C-BBA5-6F25199BA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4398-3478-44DD-AD7C-051C02B2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3739" y="1275530"/>
            <a:ext cx="101687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Existing PCIe specification generally states the following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Support for common REFCLKs are mandatory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Support for SRIS is optional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With the dawn of PCIe Gen 4 and 5, some members of the SIG would like to consider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Support for SRIS is mandatory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Support for common REFCLKs is optional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Why?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Reduce the number of pins on the connectors (especially multi-host, socket direct functionality)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We need to understand the capabilities of current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Root Ports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/>
              <a:t>We understand that most high volume devices with root ports already support SRIS, correct?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End Points  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/>
              <a:t>What is the current state of the art in regards to SRIS support in end points?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3740" y="103824"/>
            <a:ext cx="10515600" cy="848213"/>
          </a:xfrm>
        </p:spPr>
        <p:txBody>
          <a:bodyPr vert="horz" lIns="68580" tIns="34290" rIns="68580" bIns="34290" rtlCol="0" anchor="ctr">
            <a:noAutofit/>
          </a:bodyPr>
          <a:lstStyle/>
          <a:p>
            <a:pPr defTabSz="914377"/>
            <a:r>
              <a:rPr lang="en-US" sz="2800" dirty="0">
                <a:solidFill>
                  <a:srgbClr val="606060"/>
                </a:solidFill>
                <a:latin typeface="+mn-lt"/>
              </a:rPr>
              <a:t>Separate REFCLK with Independent SSC (SRIS) vs. Common REFCLK Rx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08306F-F233-4B74-85F4-FF2C4E46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C3FD3C-3620-4E77-994A-AE6E7EB4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89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Questions/Issues?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F842D-1E65-4FEA-8312-422327DE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5385C-9FAD-4775-A276-17239D51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9E011-AEE8-409F-B198-B9EC3A21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FCA1B-6F45-43AA-954E-073738C3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0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40" y="103824"/>
            <a:ext cx="10515600" cy="84821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914377"/>
            <a:r>
              <a:rPr lang="en-US" sz="5070" dirty="0">
                <a:solidFill>
                  <a:srgbClr val="606060"/>
                </a:solidFill>
                <a:latin typeface="+mn-lt"/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40" y="1275530"/>
            <a:ext cx="1047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Brief comments on Options #13 and #14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Proposal for connector/pinout for OCP Mezz v3 (works with Options #13 and #14)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Other questions HPE would like OCP Mezz community to consider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3873C-D88D-4400-B067-F227E0EA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6E186-2DB4-4EA4-AF03-725076C0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5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on Options #13 &amp; #14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C9DDD-3F9B-4B1B-AE05-AD804FE5D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5B77E-6E1B-4C84-907B-1A105C77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3138" y="1275530"/>
            <a:ext cx="1140031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HPE supports Option #14 as the primary option for OCP with the following caveats: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Because the large form factor uses width for expansion, this model not aligned with majority of our platforms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Size of the cut out, impact to signal routing, impact to component placement,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Thus, our adoption might be limited to only the small form factor version of Option #14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Still under investigation, depends on final dimensions of large form factor adopted by OCP Mezz community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Looking at possible ways of mounting large Option #14 cards in different locations/orientations (vertical/horizontal)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Another option to consider is to merge Option #13 with proposed PCIe CEM Alternative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Several PCI SIG members are in process of proposing PCIe CEM alternative for PCIe Gen 4, 5, and beyond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Uses SNIA SFF TA-1002 instead of existing PCIe CEM (improved mechanical and electrical properties)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Propose using extra set of pins for OCP Mezz specific signals and make compatible with PCIe CEM Alternative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Supports ability to build slight modification of PCIe CEM Alt cards to enable them to act as OCP Mezz cards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Primarily to support large form factor, high power OCP Mezz applications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3740" y="103824"/>
            <a:ext cx="10515600" cy="84821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914377"/>
            <a:r>
              <a:rPr lang="en-US" sz="5070" dirty="0">
                <a:solidFill>
                  <a:srgbClr val="606060"/>
                </a:solidFill>
                <a:latin typeface="+mn-lt"/>
              </a:rPr>
              <a:t>Comments on Options #13 and #14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D45166-A898-4E60-A9A9-C506996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49FF6E-5698-49AA-9568-0A2B3269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Mezz 3.0 </a:t>
            </a:r>
            <a:br>
              <a:rPr lang="en-US" dirty="0"/>
            </a:br>
            <a:r>
              <a:rPr lang="en-US" sz="4400" dirty="0"/>
              <a:t>Connector/Pin-out Proposal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9C2F4-36A5-4170-9323-59C4EA66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653B7-924C-4EA9-B6FC-5EED21AB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3739" y="1275530"/>
            <a:ext cx="10834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Support higher data rates (at least up to </a:t>
            </a:r>
            <a:r>
              <a:rPr lang="en-US" sz="2400" dirty="0"/>
              <a:t>112 GT/s)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Excellent electrical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Edge card connector with multiple mounting options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Vertical, co-planar (straddle mount), right angle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Cabled and optical options are a big bonus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Small, high pin density connector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More flexible placement, better/shorter signal routes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Supports OCP Mezz 3.0 Options #13 and #14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Connector compatibility with other industry 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SNIA SFF TA-1002 (supports EDSFF, Gen-Z, and proposed PCIe CEM alternative)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future SFF-8639 follow-on connector for drives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3740" y="103824"/>
            <a:ext cx="10515600" cy="84821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914377"/>
            <a:r>
              <a:rPr lang="en-US" sz="5070" dirty="0">
                <a:solidFill>
                  <a:srgbClr val="606060"/>
                </a:solidFill>
                <a:latin typeface="+mn-lt"/>
              </a:rPr>
              <a:t>Goals and Attributes of this Proposal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820910-5870-4E41-99C9-FEA11DEC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69649-0FF3-47DD-9561-C8474CB9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9D9379-BA89-4718-A7A1-9AAFDABF2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317" y="153995"/>
            <a:ext cx="3948269" cy="3824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96883" y="1317683"/>
            <a:ext cx="6028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169863">
              <a:buFont typeface="Arial" panose="020B0604020202020204" pitchFamily="34" charset="0"/>
              <a:buChar char="•"/>
            </a:pPr>
            <a:r>
              <a:rPr lang="en-US" dirty="0"/>
              <a:t>Currently specifies vertical and right angle connectors</a:t>
            </a:r>
          </a:p>
          <a:p>
            <a:pPr marL="342900" lvl="1" indent="-169863">
              <a:buFont typeface="Arial" panose="020B0604020202020204" pitchFamily="34" charset="0"/>
              <a:buChar char="•"/>
            </a:pPr>
            <a:r>
              <a:rPr lang="en-US" dirty="0"/>
              <a:t>Three lengths: 4x lane pairs, x8 lane pairs, x16 lane pairs</a:t>
            </a:r>
          </a:p>
          <a:p>
            <a:pPr marL="342900" lvl="1" indent="-169863">
              <a:buFont typeface="Arial" panose="020B0604020202020204" pitchFamily="34" charset="0"/>
              <a:buChar char="•"/>
            </a:pPr>
            <a:r>
              <a:rPr lang="en-US" dirty="0"/>
              <a:t>Up to 112 GT/s </a:t>
            </a:r>
          </a:p>
          <a:p>
            <a:pPr marL="342900" lvl="1" indent="-169863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169863">
              <a:buFont typeface="Arial" panose="020B0604020202020204" pitchFamily="34" charset="0"/>
              <a:buChar char="•"/>
            </a:pPr>
            <a:r>
              <a:rPr lang="en-US" dirty="0"/>
              <a:t>In process of adding co-planar straddle mount connector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3740" y="103824"/>
            <a:ext cx="10515600" cy="84821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914377"/>
            <a:r>
              <a:rPr lang="en-US" sz="5070" dirty="0">
                <a:solidFill>
                  <a:srgbClr val="606060"/>
                </a:solidFill>
                <a:latin typeface="+mn-lt"/>
              </a:rPr>
              <a:t>SFF TA-1002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 l="23959" t="25152" r="13030" b="30303"/>
          <a:stretch/>
        </p:blipFill>
        <p:spPr>
          <a:xfrm>
            <a:off x="1896972" y="3410910"/>
            <a:ext cx="2614597" cy="1039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A37F80-E6B6-4597-9402-0ACDE6770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141" y="4232593"/>
            <a:ext cx="3940446" cy="2419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99DF1EE-F00A-48A0-8A6E-23D643B4AA31}"/>
              </a:ext>
            </a:extLst>
          </p:cNvPr>
          <p:cNvSpPr/>
          <p:nvPr/>
        </p:nvSpPr>
        <p:spPr>
          <a:xfrm>
            <a:off x="3094585" y="718687"/>
            <a:ext cx="4871476" cy="666889"/>
          </a:xfrm>
          <a:custGeom>
            <a:avLst/>
            <a:gdLst>
              <a:gd name="connsiteX0" fmla="*/ 0 w 4871476"/>
              <a:gd name="connsiteY0" fmla="*/ 671403 h 671403"/>
              <a:gd name="connsiteX1" fmla="*/ 958323 w 4871476"/>
              <a:gd name="connsiteY1" fmla="*/ 300052 h 671403"/>
              <a:gd name="connsiteX2" fmla="*/ 2874970 w 4871476"/>
              <a:gd name="connsiteY2" fmla="*/ 4569 h 671403"/>
              <a:gd name="connsiteX3" fmla="*/ 4871476 w 4871476"/>
              <a:gd name="connsiteY3" fmla="*/ 535640 h 671403"/>
              <a:gd name="connsiteX0" fmla="*/ 0 w 4871476"/>
              <a:gd name="connsiteY0" fmla="*/ 666834 h 666834"/>
              <a:gd name="connsiteX1" fmla="*/ 2874970 w 4871476"/>
              <a:gd name="connsiteY1" fmla="*/ 0 h 666834"/>
              <a:gd name="connsiteX2" fmla="*/ 4871476 w 4871476"/>
              <a:gd name="connsiteY2" fmla="*/ 531071 h 666834"/>
              <a:gd name="connsiteX0" fmla="*/ 0 w 4871476"/>
              <a:gd name="connsiteY0" fmla="*/ 666834 h 666834"/>
              <a:gd name="connsiteX1" fmla="*/ 2874970 w 4871476"/>
              <a:gd name="connsiteY1" fmla="*/ 0 h 666834"/>
              <a:gd name="connsiteX2" fmla="*/ 4871476 w 4871476"/>
              <a:gd name="connsiteY2" fmla="*/ 531071 h 666834"/>
              <a:gd name="connsiteX0" fmla="*/ 0 w 4871476"/>
              <a:gd name="connsiteY0" fmla="*/ 666889 h 666889"/>
              <a:gd name="connsiteX1" fmla="*/ 2874970 w 4871476"/>
              <a:gd name="connsiteY1" fmla="*/ 55 h 666889"/>
              <a:gd name="connsiteX2" fmla="*/ 4871476 w 4871476"/>
              <a:gd name="connsiteY2" fmla="*/ 531126 h 66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1476" h="666889">
                <a:moveTo>
                  <a:pt x="0" y="666889"/>
                </a:moveTo>
                <a:cubicBezTo>
                  <a:pt x="614924" y="400189"/>
                  <a:pt x="2302639" y="4713"/>
                  <a:pt x="2874970" y="55"/>
                </a:cubicBezTo>
                <a:cubicBezTo>
                  <a:pt x="3447301" y="-4603"/>
                  <a:pt x="4199319" y="285223"/>
                  <a:pt x="4871476" y="53112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3663A39-1009-457A-A813-ED53E9586167}"/>
              </a:ext>
            </a:extLst>
          </p:cNvPr>
          <p:cNvSpPr/>
          <p:nvPr/>
        </p:nvSpPr>
        <p:spPr>
          <a:xfrm>
            <a:off x="4388321" y="969735"/>
            <a:ext cx="3418020" cy="3434558"/>
          </a:xfrm>
          <a:custGeom>
            <a:avLst/>
            <a:gdLst>
              <a:gd name="connsiteX0" fmla="*/ 0 w 3857251"/>
              <a:gd name="connsiteY0" fmla="*/ 512501 h 3706911"/>
              <a:gd name="connsiteX1" fmla="*/ 491141 w 3857251"/>
              <a:gd name="connsiteY1" fmla="*/ 276913 h 3706911"/>
              <a:gd name="connsiteX2" fmla="*/ 1038184 w 3857251"/>
              <a:gd name="connsiteY2" fmla="*/ 197053 h 3706911"/>
              <a:gd name="connsiteX3" fmla="*/ 1657101 w 3857251"/>
              <a:gd name="connsiteY3" fmla="*/ 165108 h 3706911"/>
              <a:gd name="connsiteX4" fmla="*/ 2128276 w 3857251"/>
              <a:gd name="connsiteY4" fmla="*/ 296878 h 3706911"/>
              <a:gd name="connsiteX5" fmla="*/ 3857251 w 3857251"/>
              <a:gd name="connsiteY5" fmla="*/ 3706911 h 3706911"/>
              <a:gd name="connsiteX0" fmla="*/ 0 w 3857251"/>
              <a:gd name="connsiteY0" fmla="*/ 503401 h 3697811"/>
              <a:gd name="connsiteX1" fmla="*/ 491141 w 3857251"/>
              <a:gd name="connsiteY1" fmla="*/ 267813 h 3697811"/>
              <a:gd name="connsiteX2" fmla="*/ 1038184 w 3857251"/>
              <a:gd name="connsiteY2" fmla="*/ 187953 h 3697811"/>
              <a:gd name="connsiteX3" fmla="*/ 2128276 w 3857251"/>
              <a:gd name="connsiteY3" fmla="*/ 287778 h 3697811"/>
              <a:gd name="connsiteX4" fmla="*/ 3857251 w 3857251"/>
              <a:gd name="connsiteY4" fmla="*/ 3697811 h 3697811"/>
              <a:gd name="connsiteX0" fmla="*/ 0 w 3857251"/>
              <a:gd name="connsiteY0" fmla="*/ 483447 h 3677857"/>
              <a:gd name="connsiteX1" fmla="*/ 491141 w 3857251"/>
              <a:gd name="connsiteY1" fmla="*/ 247859 h 3677857"/>
              <a:gd name="connsiteX2" fmla="*/ 2128276 w 3857251"/>
              <a:gd name="connsiteY2" fmla="*/ 267824 h 3677857"/>
              <a:gd name="connsiteX3" fmla="*/ 3857251 w 3857251"/>
              <a:gd name="connsiteY3" fmla="*/ 3677857 h 3677857"/>
              <a:gd name="connsiteX0" fmla="*/ 0 w 3857251"/>
              <a:gd name="connsiteY0" fmla="*/ 413949 h 3608359"/>
              <a:gd name="connsiteX1" fmla="*/ 2128276 w 3857251"/>
              <a:gd name="connsiteY1" fmla="*/ 198326 h 3608359"/>
              <a:gd name="connsiteX2" fmla="*/ 3857251 w 3857251"/>
              <a:gd name="connsiteY2" fmla="*/ 3608359 h 3608359"/>
              <a:gd name="connsiteX0" fmla="*/ 0 w 3857251"/>
              <a:gd name="connsiteY0" fmla="*/ 445977 h 3640387"/>
              <a:gd name="connsiteX1" fmla="*/ 2128276 w 3857251"/>
              <a:gd name="connsiteY1" fmla="*/ 230354 h 3640387"/>
              <a:gd name="connsiteX2" fmla="*/ 3857251 w 3857251"/>
              <a:gd name="connsiteY2" fmla="*/ 3640387 h 3640387"/>
              <a:gd name="connsiteX0" fmla="*/ 0 w 3857251"/>
              <a:gd name="connsiteY0" fmla="*/ 324911 h 3519321"/>
              <a:gd name="connsiteX1" fmla="*/ 2128276 w 3857251"/>
              <a:gd name="connsiteY1" fmla="*/ 109288 h 3519321"/>
              <a:gd name="connsiteX2" fmla="*/ 3857251 w 3857251"/>
              <a:gd name="connsiteY2" fmla="*/ 3519321 h 3519321"/>
              <a:gd name="connsiteX0" fmla="*/ 0 w 3857251"/>
              <a:gd name="connsiteY0" fmla="*/ 324911 h 3519321"/>
              <a:gd name="connsiteX1" fmla="*/ 2128276 w 3857251"/>
              <a:gd name="connsiteY1" fmla="*/ 109288 h 3519321"/>
              <a:gd name="connsiteX2" fmla="*/ 3857251 w 3857251"/>
              <a:gd name="connsiteY2" fmla="*/ 3519321 h 3519321"/>
              <a:gd name="connsiteX0" fmla="*/ 0 w 3418020"/>
              <a:gd name="connsiteY0" fmla="*/ 431813 h 3434558"/>
              <a:gd name="connsiteX1" fmla="*/ 2128276 w 3418020"/>
              <a:gd name="connsiteY1" fmla="*/ 216190 h 3434558"/>
              <a:gd name="connsiteX2" fmla="*/ 3418020 w 3418020"/>
              <a:gd name="connsiteY2" fmla="*/ 3434558 h 343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8020" h="3434558">
                <a:moveTo>
                  <a:pt x="0" y="431813"/>
                </a:moveTo>
                <a:cubicBezTo>
                  <a:pt x="531237" y="211200"/>
                  <a:pt x="1558606" y="-284267"/>
                  <a:pt x="2128276" y="216190"/>
                </a:cubicBezTo>
                <a:cubicBezTo>
                  <a:pt x="2697946" y="716647"/>
                  <a:pt x="1890359" y="2384063"/>
                  <a:pt x="3418020" y="343455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B30933-2583-4F36-8492-6B8E39970527}"/>
              </a:ext>
            </a:extLst>
          </p:cNvPr>
          <p:cNvSpPr txBox="1"/>
          <p:nvPr/>
        </p:nvSpPr>
        <p:spPr>
          <a:xfrm>
            <a:off x="8661070" y="3970983"/>
            <a:ext cx="28838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Copyright © 2017 SNIA. All Rights Reserved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4CE671-1860-48E4-9CAC-92EF55F57380}"/>
              </a:ext>
            </a:extLst>
          </p:cNvPr>
          <p:cNvCxnSpPr/>
          <p:nvPr/>
        </p:nvCxnSpPr>
        <p:spPr>
          <a:xfrm>
            <a:off x="3178629" y="2790701"/>
            <a:ext cx="118753" cy="89065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3E007E2-0ED2-49A7-A247-FC011B62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735DBC2-DDC5-47AE-8F9E-83404F89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7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01590" y="199933"/>
            <a:ext cx="639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169863">
              <a:buFont typeface="Arial" panose="020B0604020202020204" pitchFamily="34" charset="0"/>
              <a:buChar char="•"/>
            </a:pPr>
            <a:r>
              <a:rPr lang="en-US" dirty="0"/>
              <a:t>Current proposed pinouts for Gen-Z and PCIe CEM alternative </a:t>
            </a:r>
          </a:p>
          <a:p>
            <a:pPr marL="342900" lvl="1" indent="-169863">
              <a:buFont typeface="Arial" panose="020B0604020202020204" pitchFamily="34" charset="0"/>
              <a:buChar char="•"/>
            </a:pPr>
            <a:r>
              <a:rPr lang="en-US" dirty="0"/>
              <a:t>EDSFF is similar but has not been publicly published yet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3739" y="103824"/>
            <a:ext cx="4206811" cy="84821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914377"/>
            <a:r>
              <a:rPr lang="en-US" sz="5070" dirty="0">
                <a:solidFill>
                  <a:srgbClr val="606060"/>
                </a:solidFill>
                <a:latin typeface="+mn-lt"/>
              </a:rPr>
              <a:t>SFF TA-1002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71190-D41A-4DA1-B2DC-14E9E128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13871" y="-1844994"/>
            <a:ext cx="5732588" cy="1127364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9F755-55A0-472C-9FC9-E67A4059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B4C8E1-B1C2-4E11-A461-CE03B8C3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1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3739" y="1140944"/>
            <a:ext cx="108340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Enhance SFF TA 1022 to support OCP Mezz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Specify an additional 28 pin section for additional OCP Mezz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Add this section for the x8 and x16 versions (could also support x4)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These would be specified as options 3C (for x8) and 5C (for x16)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editor/chair of SFF TA-1002 is ready to make these changes for OCP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Place the OCP Mezz section to enable PCIe CEM Alt compatible slots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OCP Mezz placed at the “front end” of the connector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Supports OCP Mezz Option #14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But also enables slight modification to PCIe CEM alternative to enable Option #13 in systems/solutions that require it (i.e. large form factor OCP Mezz)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PCIe CEM Alt slots can accommodate Option #13 OCP cards (w/o OCP support)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Option #13 slots can accommodate PCI CEM Alt cards (w/o OCP support)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3740" y="103824"/>
            <a:ext cx="10515600" cy="84821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defTabSz="914377"/>
            <a:r>
              <a:rPr lang="en-US" sz="5070" dirty="0">
                <a:solidFill>
                  <a:srgbClr val="606060"/>
                </a:solidFill>
                <a:latin typeface="+mn-lt"/>
              </a:rPr>
              <a:t>OCP Mezz Connector/Pinout Proposal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2CCF11-3CB3-4AAE-9174-F6E66076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Comments on OCP Mezz 3.0 Options #13 and 14; Proposed Connector/Pinout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04B540-7D45-4592-8CBC-EE5C7286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01DF4-AA7B-4C31-BB24-11EBFED0AF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4477</TotalTime>
  <Words>1000</Words>
  <Application>Microsoft Office PowerPoint</Application>
  <PresentationFormat>Widescreen</PresentationFormat>
  <Paragraphs>114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Comments on OCP Mezz v3 &amp;  Connector/Pinout Proposal</vt:lpstr>
      <vt:lpstr>Agenda</vt:lpstr>
      <vt:lpstr>Comments on Options #13 &amp; #14</vt:lpstr>
      <vt:lpstr>Comments on Options #13 and #14</vt:lpstr>
      <vt:lpstr>OCP Mezz 3.0  Connector/Pin-out Proposal</vt:lpstr>
      <vt:lpstr>Goals and Attributes of this Proposal</vt:lpstr>
      <vt:lpstr>SFF TA-1002</vt:lpstr>
      <vt:lpstr>SFF TA-1002</vt:lpstr>
      <vt:lpstr>OCP Mezz Connector/Pinout Proposal</vt:lpstr>
      <vt:lpstr>Proposed OCP Pinout</vt:lpstr>
      <vt:lpstr>OCP Mezz 3.0 Additional questions to consider </vt:lpstr>
      <vt:lpstr>Separate REFCLK with Independent SSC (SRIS) vs. Common REFCLK Rx</vt:lpstr>
      <vt:lpstr>Questions/Issues?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OCP Mezz v3 Proposal</dc:title>
  <dc:creator>mike.witkowski@hp.com</dc:creator>
  <cp:lastModifiedBy>Witkowski, Mike</cp:lastModifiedBy>
  <cp:revision>95</cp:revision>
  <dcterms:created xsi:type="dcterms:W3CDTF">2017-04-24T19:23:52Z</dcterms:created>
  <dcterms:modified xsi:type="dcterms:W3CDTF">2017-08-16T12:02:59Z</dcterms:modified>
</cp:coreProperties>
</file>