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1" r:id="rId3"/>
  </p:sldMasterIdLst>
  <p:notesMasterIdLst>
    <p:notesMasterId r:id="rId22"/>
  </p:notesMasterIdLst>
  <p:handoutMasterIdLst>
    <p:handoutMasterId r:id="rId23"/>
  </p:handoutMasterIdLst>
  <p:sldIdLst>
    <p:sldId id="298" r:id="rId4"/>
    <p:sldId id="299" r:id="rId5"/>
    <p:sldId id="291" r:id="rId6"/>
    <p:sldId id="294" r:id="rId7"/>
    <p:sldId id="277" r:id="rId8"/>
    <p:sldId id="278" r:id="rId9"/>
    <p:sldId id="279" r:id="rId10"/>
    <p:sldId id="293" r:id="rId11"/>
    <p:sldId id="300" r:id="rId12"/>
    <p:sldId id="290" r:id="rId13"/>
    <p:sldId id="280" r:id="rId14"/>
    <p:sldId id="285" r:id="rId15"/>
    <p:sldId id="295" r:id="rId16"/>
    <p:sldId id="296" r:id="rId17"/>
    <p:sldId id="286" r:id="rId18"/>
    <p:sldId id="275" r:id="rId19"/>
    <p:sldId id="273" r:id="rId20"/>
    <p:sldId id="297" r:id="rId21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8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707" autoAdjust="0"/>
  </p:normalViewPr>
  <p:slideViewPr>
    <p:cSldViewPr showGuides="1">
      <p:cViewPr varScale="1">
        <p:scale>
          <a:sx n="47" d="100"/>
          <a:sy n="47" d="100"/>
        </p:scale>
        <p:origin x="366" y="42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3/10/2016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3/10/2016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0982" y="1066803"/>
            <a:ext cx="10061020" cy="5029202"/>
          </a:xfrm>
        </p:spPr>
        <p:txBody>
          <a:bodyPr>
            <a:normAutofit/>
          </a:bodyPr>
          <a:lstStyle>
            <a:lvl1pPr>
              <a:defRPr sz="10804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0981" y="6807200"/>
            <a:ext cx="10061022" cy="27940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480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7222512" y="12712703"/>
            <a:ext cx="54846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21C1332A-F011-4968-B002-8CDF23AEF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980" y="1066800"/>
            <a:ext cx="8231744" cy="3048000"/>
          </a:xfrm>
        </p:spPr>
        <p:txBody>
          <a:bodyPr anchor="b">
            <a:noAutofit/>
          </a:bodyPr>
          <a:lstStyle>
            <a:lvl1pPr algn="l">
              <a:defRPr sz="7202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734681" y="1066800"/>
            <a:ext cx="11563358" cy="115824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4802"/>
            </a:lvl1pPr>
            <a:lvl2pPr marL="914674" indent="0">
              <a:buNone/>
              <a:defRPr sz="5602"/>
            </a:lvl2pPr>
            <a:lvl3pPr marL="1829348" indent="0">
              <a:buNone/>
              <a:defRPr sz="4802"/>
            </a:lvl3pPr>
            <a:lvl4pPr marL="2744022" indent="0">
              <a:buNone/>
              <a:defRPr sz="4002"/>
            </a:lvl4pPr>
            <a:lvl5pPr marL="3658698" indent="0">
              <a:buNone/>
              <a:defRPr sz="4002"/>
            </a:lvl5pPr>
            <a:lvl6pPr marL="4573372" indent="0">
              <a:buNone/>
              <a:defRPr sz="4002"/>
            </a:lvl6pPr>
            <a:lvl7pPr marL="5488046" indent="0">
              <a:buNone/>
              <a:defRPr sz="4002"/>
            </a:lvl7pPr>
            <a:lvl8pPr marL="6402720" indent="0">
              <a:buNone/>
              <a:defRPr sz="4002"/>
            </a:lvl8pPr>
            <a:lvl9pPr marL="7317394" indent="0">
              <a:buNone/>
              <a:defRPr sz="4002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0980" y="4419600"/>
            <a:ext cx="8231744" cy="762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3602"/>
            </a:lvl1pPr>
            <a:lvl2pPr marL="914674" indent="0">
              <a:buNone/>
              <a:defRPr sz="2400"/>
            </a:lvl2pPr>
            <a:lvl3pPr marL="1829348" indent="0">
              <a:buNone/>
              <a:defRPr sz="2000"/>
            </a:lvl3pPr>
            <a:lvl4pPr marL="2744022" indent="0">
              <a:buNone/>
              <a:defRPr sz="1800"/>
            </a:lvl4pPr>
            <a:lvl5pPr marL="3658698" indent="0">
              <a:buNone/>
              <a:defRPr sz="1800"/>
            </a:lvl5pPr>
            <a:lvl6pPr marL="4573372" indent="0">
              <a:buNone/>
              <a:defRPr sz="1800"/>
            </a:lvl6pPr>
            <a:lvl7pPr marL="5488046" indent="0">
              <a:buNone/>
              <a:defRPr sz="1800"/>
            </a:lvl7pPr>
            <a:lvl8pPr marL="6402720" indent="0">
              <a:buNone/>
              <a:defRPr sz="1800"/>
            </a:lvl8pPr>
            <a:lvl9pPr marL="7317394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27390" y="1066800"/>
            <a:ext cx="4725632" cy="1097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0982" y="1066800"/>
            <a:ext cx="14939088" cy="1097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-3913091"/>
            <a:ext cx="24384000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3">
            <a:alphaModFix amt="57962"/>
            <a:extLst/>
          </a:blip>
          <a:stretch>
            <a:fillRect/>
          </a:stretch>
        </p:blipFill>
        <p:spPr>
          <a:xfrm>
            <a:off x="-2142014" y="-2628907"/>
            <a:ext cx="6794344" cy="680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6932615"/>
            <a:ext cx="12625460" cy="1264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275" y="1668334"/>
            <a:ext cx="2976526" cy="297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13550673" y="3040095"/>
            <a:ext cx="4092670" cy="409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712" y="10689140"/>
            <a:ext cx="186563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5589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014" y="3340097"/>
            <a:ext cx="6794344" cy="680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963615"/>
            <a:ext cx="12625460" cy="1264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5895" y="11193334"/>
            <a:ext cx="4710486" cy="4715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5675" y="-952107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5902" y="5229229"/>
            <a:ext cx="21412200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3402" spc="-132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5902" y="6802061"/>
            <a:ext cx="21412200" cy="14326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7200" spc="-7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pic>
        <p:nvPicPr>
          <p:cNvPr id="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460" y="1638208"/>
            <a:ext cx="5486644" cy="68317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body" sz="quarter" idx="15"/>
          </p:nvPr>
        </p:nvSpPr>
        <p:spPr>
          <a:xfrm>
            <a:off x="1525886" y="11079365"/>
            <a:ext cx="20154900" cy="1406539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sym typeface="Avenir Roman"/>
              </a:defRPr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t>Speaker Name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TITLE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22430842" y="12973053"/>
            <a:ext cx="355600" cy="3520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82916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64533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-3913091"/>
            <a:ext cx="24384000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3">
            <a:alphaModFix amt="57962"/>
            <a:extLst/>
          </a:blip>
          <a:stretch>
            <a:fillRect/>
          </a:stretch>
        </p:blipFill>
        <p:spPr>
          <a:xfrm>
            <a:off x="-2142014" y="-2628907"/>
            <a:ext cx="6794344" cy="680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6932615"/>
            <a:ext cx="12625460" cy="1264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275" y="1668334"/>
            <a:ext cx="2976526" cy="297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13550673" y="3040095"/>
            <a:ext cx="4092670" cy="409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712" y="10689140"/>
            <a:ext cx="186563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048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014" y="3340097"/>
            <a:ext cx="6794344" cy="680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963615"/>
            <a:ext cx="12625460" cy="1264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5895" y="11193334"/>
            <a:ext cx="4710486" cy="4715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5675" y="-952107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5902" y="5229229"/>
            <a:ext cx="21412200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3402" spc="-132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5902" y="6802061"/>
            <a:ext cx="21412200" cy="14326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7200" spc="-7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pic>
        <p:nvPicPr>
          <p:cNvPr id="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460" y="1638208"/>
            <a:ext cx="5486644" cy="68317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body" sz="quarter" idx="15"/>
          </p:nvPr>
        </p:nvSpPr>
        <p:spPr>
          <a:xfrm>
            <a:off x="1525886" y="11079365"/>
            <a:ext cx="20154900" cy="1406539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sym typeface="Avenir Roman"/>
              </a:defRPr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t>Speaker Name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TITLE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22430842" y="12973053"/>
            <a:ext cx="355600" cy="352070"/>
          </a:xfrm>
          <a:prstGeom prst="rect">
            <a:avLst/>
          </a:prstGeom>
        </p:spPr>
        <p:txBody>
          <a:bodyPr/>
          <a:lstStyle/>
          <a:p>
            <a:pPr defTabSz="685868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pPr defTabSz="685868" hangingPunct="0"/>
              <a:t>‹#›</a:t>
            </a:fld>
            <a:endParaRPr lang="en-US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7419644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22430842" y="12973053"/>
            <a:ext cx="355600" cy="352070"/>
          </a:xfrm>
          <a:prstGeom prst="rect">
            <a:avLst/>
          </a:prstGeom>
        </p:spPr>
        <p:txBody>
          <a:bodyPr/>
          <a:lstStyle/>
          <a:p>
            <a:pPr defTabSz="685868" hangingPunct="0"/>
            <a:fld id="{86CB4B4D-7CA3-9044-876B-883B54F8677D}" type="slidenum">
              <a:rPr lang="en-US" kern="0" smtClean="0">
                <a:solidFill>
                  <a:srgbClr val="000000"/>
                </a:solidFill>
                <a:latin typeface="Helvetica"/>
                <a:cs typeface="Helvetica"/>
                <a:sym typeface="Helvetica"/>
              </a:rPr>
              <a:pPr defTabSz="685868" hangingPunct="0"/>
              <a:t>‹#›</a:t>
            </a:fld>
            <a:endParaRPr lang="en-US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860330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7222512" y="12712703"/>
            <a:ext cx="54846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21C1332A-F011-4968-B002-8CDF23AEF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983" y="1066800"/>
            <a:ext cx="17378126" cy="4572000"/>
          </a:xfrm>
        </p:spPr>
        <p:txBody>
          <a:bodyPr anchor="b">
            <a:normAutofit/>
          </a:bodyPr>
          <a:lstStyle>
            <a:lvl1pPr algn="l">
              <a:defRPr sz="10804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0983" y="6248400"/>
            <a:ext cx="17378126" cy="2743200"/>
          </a:xfrm>
        </p:spPr>
        <p:txBody>
          <a:bodyPr anchor="t">
            <a:normAutofit/>
          </a:bodyPr>
          <a:lstStyle>
            <a:lvl1pPr marL="0" indent="0">
              <a:spcBef>
                <a:spcPts val="1200"/>
              </a:spcBef>
              <a:buNone/>
              <a:defRPr sz="480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674" indent="0">
              <a:buNone/>
              <a:defRPr sz="3602">
                <a:solidFill>
                  <a:schemeClr val="tx1">
                    <a:tint val="75000"/>
                  </a:schemeClr>
                </a:solidFill>
              </a:defRPr>
            </a:lvl2pPr>
            <a:lvl3pPr marL="18293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402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69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337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80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7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739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0978" y="3657600"/>
            <a:ext cx="8506136" cy="8382000"/>
          </a:xfrm>
        </p:spPr>
        <p:txBody>
          <a:bodyPr>
            <a:normAutofit/>
          </a:bodyPr>
          <a:lstStyle>
            <a:lvl1pPr>
              <a:defRPr sz="4002"/>
            </a:lvl1pPr>
            <a:lvl2pPr>
              <a:defRPr sz="3602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2042" y="3657600"/>
            <a:ext cx="8506136" cy="8382000"/>
          </a:xfrm>
        </p:spPr>
        <p:txBody>
          <a:bodyPr>
            <a:normAutofit/>
          </a:bodyPr>
          <a:lstStyle>
            <a:lvl1pPr>
              <a:defRPr sz="4002"/>
            </a:lvl1pPr>
            <a:lvl2pPr>
              <a:defRPr sz="3602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0980" y="3657601"/>
            <a:ext cx="8506136" cy="13716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002" b="0"/>
            </a:lvl1pPr>
            <a:lvl2pPr marL="914674" indent="0">
              <a:buNone/>
              <a:defRPr sz="4002" b="1"/>
            </a:lvl2pPr>
            <a:lvl3pPr marL="1829348" indent="0">
              <a:buNone/>
              <a:defRPr sz="3602" b="1"/>
            </a:lvl3pPr>
            <a:lvl4pPr marL="2744022" indent="0">
              <a:buNone/>
              <a:defRPr sz="3200" b="1"/>
            </a:lvl4pPr>
            <a:lvl5pPr marL="3658698" indent="0">
              <a:buNone/>
              <a:defRPr sz="3200" b="1"/>
            </a:lvl5pPr>
            <a:lvl6pPr marL="4573372" indent="0">
              <a:buNone/>
              <a:defRPr sz="3200" b="1"/>
            </a:lvl6pPr>
            <a:lvl7pPr marL="5488046" indent="0">
              <a:buNone/>
              <a:defRPr sz="3200" b="1"/>
            </a:lvl7pPr>
            <a:lvl8pPr marL="6402720" indent="0">
              <a:buNone/>
              <a:defRPr sz="3200" b="1"/>
            </a:lvl8pPr>
            <a:lvl9pPr marL="7317394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0980" y="5181600"/>
            <a:ext cx="8506136" cy="6858000"/>
          </a:xfrm>
        </p:spPr>
        <p:txBody>
          <a:bodyPr>
            <a:normAutofit/>
          </a:bodyPr>
          <a:lstStyle>
            <a:lvl1pPr>
              <a:defRPr sz="4002"/>
            </a:lvl1pPr>
            <a:lvl2pPr>
              <a:defRPr sz="3602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002970" y="3657601"/>
            <a:ext cx="8506136" cy="13716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002" b="0"/>
            </a:lvl1pPr>
            <a:lvl2pPr marL="914674" indent="0">
              <a:buNone/>
              <a:defRPr sz="4002" b="1"/>
            </a:lvl2pPr>
            <a:lvl3pPr marL="1829348" indent="0">
              <a:buNone/>
              <a:defRPr sz="3602" b="1"/>
            </a:lvl3pPr>
            <a:lvl4pPr marL="2744022" indent="0">
              <a:buNone/>
              <a:defRPr sz="3200" b="1"/>
            </a:lvl4pPr>
            <a:lvl5pPr marL="3658698" indent="0">
              <a:buNone/>
              <a:defRPr sz="3200" b="1"/>
            </a:lvl5pPr>
            <a:lvl6pPr marL="4573372" indent="0">
              <a:buNone/>
              <a:defRPr sz="3200" b="1"/>
            </a:lvl6pPr>
            <a:lvl7pPr marL="5488046" indent="0">
              <a:buNone/>
              <a:defRPr sz="3200" b="1"/>
            </a:lvl7pPr>
            <a:lvl8pPr marL="6402720" indent="0">
              <a:buNone/>
              <a:defRPr sz="3200" b="1"/>
            </a:lvl8pPr>
            <a:lvl9pPr marL="7317394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002970" y="5181600"/>
            <a:ext cx="8506136" cy="6858000"/>
          </a:xfrm>
        </p:spPr>
        <p:txBody>
          <a:bodyPr>
            <a:normAutofit/>
          </a:bodyPr>
          <a:lstStyle>
            <a:lvl1pPr>
              <a:defRPr sz="4002"/>
            </a:lvl1pPr>
            <a:lvl2pPr>
              <a:defRPr sz="3602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20043" y="9296400"/>
            <a:ext cx="3353674" cy="2743200"/>
          </a:xfrm>
        </p:spPr>
        <p:txBody>
          <a:bodyPr anchor="t">
            <a:normAutofit/>
          </a:bodyPr>
          <a:lstStyle>
            <a:lvl1pPr marL="0" indent="0">
              <a:spcBef>
                <a:spcPts val="1200"/>
              </a:spcBef>
              <a:buNone/>
              <a:defRPr sz="480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674" indent="0">
              <a:buNone/>
              <a:defRPr sz="3602">
                <a:solidFill>
                  <a:schemeClr val="tx1">
                    <a:tint val="75000"/>
                  </a:schemeClr>
                </a:solidFill>
              </a:defRPr>
            </a:lvl2pPr>
            <a:lvl3pPr marL="18293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402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69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337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80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7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739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3" y="2502215"/>
            <a:ext cx="9755334" cy="6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980" y="1066800"/>
            <a:ext cx="8231744" cy="3048000"/>
          </a:xfrm>
        </p:spPr>
        <p:txBody>
          <a:bodyPr anchor="b">
            <a:normAutofit/>
          </a:bodyPr>
          <a:lstStyle>
            <a:lvl1pPr algn="l">
              <a:defRPr sz="7202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4682" y="1066800"/>
            <a:ext cx="11737856" cy="10972800"/>
          </a:xfrm>
        </p:spPr>
        <p:txBody>
          <a:bodyPr>
            <a:normAutofit/>
          </a:bodyPr>
          <a:lstStyle>
            <a:lvl1pPr>
              <a:defRPr sz="4002"/>
            </a:lvl1pPr>
            <a:lvl2pPr>
              <a:defRPr sz="3602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0980" y="4419600"/>
            <a:ext cx="8231744" cy="762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360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674" indent="0">
              <a:buNone/>
              <a:defRPr sz="2400"/>
            </a:lvl2pPr>
            <a:lvl3pPr marL="1829348" indent="0">
              <a:buNone/>
              <a:defRPr sz="2000"/>
            </a:lvl3pPr>
            <a:lvl4pPr marL="2744022" indent="0">
              <a:buNone/>
              <a:defRPr sz="1800"/>
            </a:lvl4pPr>
            <a:lvl5pPr marL="3658698" indent="0">
              <a:buNone/>
              <a:defRPr sz="1800"/>
            </a:lvl5pPr>
            <a:lvl6pPr marL="4573372" indent="0">
              <a:buNone/>
              <a:defRPr sz="1800"/>
            </a:lvl6pPr>
            <a:lvl7pPr marL="5488046" indent="0">
              <a:buNone/>
              <a:defRPr sz="1800"/>
            </a:lvl7pPr>
            <a:lvl8pPr marL="6402720" indent="0">
              <a:buNone/>
              <a:defRPr sz="1800"/>
            </a:lvl8pPr>
            <a:lvl9pPr marL="7317394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" y="12496800"/>
            <a:ext cx="24384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2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0980" y="1066800"/>
            <a:ext cx="17378128" cy="2133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0980" y="3657600"/>
            <a:ext cx="17378128" cy="838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2" y="12604700"/>
            <a:ext cx="1524396" cy="963168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7222512" y="12712703"/>
            <a:ext cx="548465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21C1332A-F011-4968-B002-8CDF23AEF5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6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1829348" rtl="0" eaLnBrk="1" latinLnBrk="0" hangingPunct="1">
        <a:lnSpc>
          <a:spcPct val="80000"/>
        </a:lnSpc>
        <a:spcBef>
          <a:spcPct val="0"/>
        </a:spcBef>
        <a:buNone/>
        <a:defRPr sz="7202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548804" indent="-457338" algn="l" defTabSz="1829348" rtl="0" eaLnBrk="1" latinLnBrk="0" hangingPunct="1">
        <a:lnSpc>
          <a:spcPct val="90000"/>
        </a:lnSpc>
        <a:spcBef>
          <a:spcPts val="3602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40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189076" indent="-457338" algn="l" defTabSz="1829348" rtl="0" eaLnBrk="1" latinLnBrk="0" hangingPunct="1">
        <a:lnSpc>
          <a:spcPct val="90000"/>
        </a:lnSpc>
        <a:spcBef>
          <a:spcPts val="2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6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54946" indent="-365870" algn="l" defTabSz="1829348" rtl="0" eaLnBrk="1" latinLnBrk="0" hangingPunct="1">
        <a:lnSpc>
          <a:spcPct val="90000"/>
        </a:lnSpc>
        <a:spcBef>
          <a:spcPts val="12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920816" indent="-365870" algn="l" defTabSz="1829348" rtl="0" eaLnBrk="1" latinLnBrk="0" hangingPunct="1">
        <a:lnSpc>
          <a:spcPct val="90000"/>
        </a:lnSpc>
        <a:spcBef>
          <a:spcPts val="12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195218" indent="-274402" algn="l" defTabSz="1829348" rtl="0" eaLnBrk="1" latinLnBrk="0" hangingPunct="1">
        <a:lnSpc>
          <a:spcPct val="90000"/>
        </a:lnSpc>
        <a:spcBef>
          <a:spcPts val="12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469620" indent="-274402" algn="l" defTabSz="1829348" rtl="0" eaLnBrk="1" latinLnBrk="0" hangingPunct="1">
        <a:spcBef>
          <a:spcPts val="1200"/>
        </a:spcBef>
        <a:buSzPct val="80000"/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744022" indent="-274402" algn="l" defTabSz="1829348" rtl="0" eaLnBrk="1" latinLnBrk="0" hangingPunct="1">
        <a:spcBef>
          <a:spcPts val="1200"/>
        </a:spcBef>
        <a:buSzPct val="80000"/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18426" indent="-274402" algn="l" defTabSz="1829348" rtl="0" eaLnBrk="1" latinLnBrk="0" hangingPunct="1">
        <a:spcBef>
          <a:spcPts val="1200"/>
        </a:spcBef>
        <a:buSzPct val="80000"/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292828" indent="-274402" algn="l" defTabSz="1829348" rtl="0" eaLnBrk="1" latinLnBrk="0" hangingPunct="1">
        <a:spcBef>
          <a:spcPts val="1200"/>
        </a:spcBef>
        <a:buSzPct val="80000"/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1pPr>
      <a:lvl2pPr marL="914674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2pPr>
      <a:lvl3pPr marL="1829348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3pPr>
      <a:lvl4pPr marL="2744022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4pPr>
      <a:lvl5pPr marL="3658698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5pPr>
      <a:lvl6pPr marL="4573372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6pPr>
      <a:lvl7pPr marL="5488046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7pPr>
      <a:lvl8pPr marL="6402720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8pPr>
      <a:lvl9pPr marL="7317394" algn="l" defTabSz="1829348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680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ng"/>
          <p:cNvPicPr>
            <a:picLocks noChangeAspect="1"/>
          </p:cNvPicPr>
          <p:nvPr/>
        </p:nvPicPr>
        <p:blipFill>
          <a:blip r:embed="rId6">
            <a:alphaModFix amt="71410"/>
            <a:extLst/>
          </a:blip>
          <a:stretch>
            <a:fillRect/>
          </a:stretch>
        </p:blipFill>
        <p:spPr>
          <a:xfrm>
            <a:off x="2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>
            <a:picLocks noChangeAspect="1"/>
          </p:cNvPicPr>
          <p:nvPr/>
        </p:nvPicPr>
        <p:blipFill>
          <a:blip r:embed="rId7">
            <a:alphaModFix amt="26808"/>
            <a:extLst/>
          </a:blip>
          <a:stretch>
            <a:fillRect/>
          </a:stretch>
        </p:blipFill>
        <p:spPr>
          <a:xfrm>
            <a:off x="-1362931" y="9810448"/>
            <a:ext cx="5354862" cy="536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7">
            <a:alphaModFix amt="10145"/>
            <a:extLst/>
          </a:blip>
          <a:stretch>
            <a:fillRect/>
          </a:stretch>
        </p:blipFill>
        <p:spPr>
          <a:xfrm>
            <a:off x="16196786" y="8104185"/>
            <a:ext cx="12625460" cy="1264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7">
            <a:alphaModFix amt="36617"/>
            <a:extLst/>
          </a:blip>
          <a:stretch>
            <a:fillRect/>
          </a:stretch>
        </p:blipFill>
        <p:spPr>
          <a:xfrm>
            <a:off x="8923603" y="11066334"/>
            <a:ext cx="1863198" cy="1865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19979" y="4065718"/>
            <a:ext cx="12144046" cy="55845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485902" y="1123953"/>
            <a:ext cx="21412200" cy="112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485902" y="2724150"/>
            <a:ext cx="21412200" cy="1005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spcBef>
                <a:spcPts val="1500"/>
              </a:spcBef>
              <a:buClrTx/>
            </a:lvl2pPr>
            <a:lvl3pPr marL="766859" indent="-258859">
              <a:spcBef>
                <a:spcPts val="1200"/>
              </a:spcBef>
              <a:buClrTx/>
              <a:defRPr sz="5600" spc="-56"/>
            </a:lvl3pPr>
            <a:lvl4pPr marL="1021164" indent="-266656">
              <a:spcBef>
                <a:spcPts val="2400"/>
              </a:spcBef>
              <a:buClrTx/>
              <a:defRPr sz="5600" spc="-56"/>
            </a:lvl4pPr>
            <a:lvl5pPr marL="1264793" indent="-252089">
              <a:spcBef>
                <a:spcPts val="2400"/>
              </a:spcBef>
              <a:buClrTx/>
              <a:defRPr sz="3800" spc="-3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4918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med"/>
  <p:txStyles>
    <p:titleStyle>
      <a:lvl1pPr marL="0" marR="0" indent="0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1pPr>
      <a:lvl2pPr marL="0" marR="0" indent="228622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2pPr>
      <a:lvl3pPr marL="0" marR="0" indent="457246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3pPr>
      <a:lvl4pPr marL="0" marR="0" indent="685868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4pPr>
      <a:lvl5pPr marL="0" marR="0" indent="914492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5pPr>
      <a:lvl6pPr marL="0" marR="0" indent="1143114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6pPr>
      <a:lvl7pPr marL="0" marR="0" indent="1371738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7pPr>
      <a:lvl8pPr marL="0" marR="0" indent="1600360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8pPr>
      <a:lvl9pPr marL="0" marR="0" indent="1828982" algn="l" defTabSz="819232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9pPr>
    </p:titleStyle>
    <p:bodyStyle>
      <a:lvl1pPr marL="322098" marR="0" indent="-322098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1pPr>
      <a:lvl2pPr marL="600076" marR="0" indent="-358752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2pPr>
      <a:lvl3pPr marL="785428" marR="0" indent="-277378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54999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3pPr>
      <a:lvl4pPr marL="1040314" marR="0" indent="-285732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4pPr>
      <a:lvl5pPr marL="1410880" marR="0" indent="-398076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5pPr>
      <a:lvl6pPr marL="1669102" marR="0" indent="-398076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6pPr>
      <a:lvl7pPr marL="1927322" marR="0" indent="-398076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7pPr>
      <a:lvl8pPr marL="2185544" marR="0" indent="-398076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8pPr>
      <a:lvl9pPr marL="2443766" marR="0" indent="-398076" algn="l" defTabSz="819232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8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1pPr>
      <a:lvl2pPr marL="0" marR="0" indent="228622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2pPr>
      <a:lvl3pPr marL="0" marR="0" indent="457246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3pPr>
      <a:lvl4pPr marL="0" marR="0" indent="685868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4pPr>
      <a:lvl5pPr marL="0" marR="0" indent="914492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5pPr>
      <a:lvl6pPr marL="0" marR="0" indent="1143114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6pPr>
      <a:lvl7pPr marL="0" marR="0" indent="1371738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7pPr>
      <a:lvl8pPr marL="0" marR="0" indent="1600360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8pPr>
      <a:lvl9pPr marL="0" marR="0" indent="1828982" algn="r" defTabSz="81923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vapor-ware/opendcr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n@vapor.io" TargetMode="External"/><Relationship Id="rId2" Type="http://schemas.openxmlformats.org/officeDocument/2006/relationships/hyperlink" Target="mailto:andrew@vapor.i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45322" b="45322"/>
          <a:stretch>
            <a:fillRect/>
          </a:stretch>
        </p:blipFill>
        <p:spPr>
          <a:xfrm>
            <a:off x="0" y="12884550"/>
            <a:ext cx="24384000" cy="127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36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– The Gateway Drug…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982" y="3656766"/>
            <a:ext cx="10061020" cy="8384184"/>
          </a:xfrm>
        </p:spPr>
        <p:txBody>
          <a:bodyPr>
            <a:normAutofit lnSpcReduction="10000"/>
          </a:bodyPr>
          <a:lstStyle/>
          <a:p>
            <a:pPr marL="91468" indent="0">
              <a:buNone/>
            </a:pPr>
            <a:r>
              <a:rPr lang="en-US" sz="4802" dirty="0" err="1"/>
              <a:t>OpenDCRE</a:t>
            </a:r>
            <a:r>
              <a:rPr lang="en-US" sz="4802" dirty="0"/>
              <a:t> </a:t>
            </a:r>
            <a:r>
              <a:rPr lang="en-US" sz="4802" dirty="0" smtClean="0"/>
              <a:t>v1.2 – IPMI 1.5/2.0 Support</a:t>
            </a:r>
            <a:endParaRPr lang="en-US" sz="4802" dirty="0"/>
          </a:p>
          <a:p>
            <a:pPr lvl="1"/>
            <a:r>
              <a:rPr lang="en-US" sz="4402" dirty="0"/>
              <a:t>All features of </a:t>
            </a:r>
            <a:r>
              <a:rPr lang="en-US" sz="4402" dirty="0" err="1"/>
              <a:t>OpenDCRE</a:t>
            </a:r>
            <a:endParaRPr lang="en-US" sz="4402" dirty="0"/>
          </a:p>
          <a:p>
            <a:pPr lvl="1"/>
            <a:r>
              <a:rPr lang="en-US" sz="4402" dirty="0" err="1" smtClean="0"/>
              <a:t>Auth</a:t>
            </a:r>
            <a:r>
              <a:rPr lang="en-US" sz="4402" dirty="0" smtClean="0"/>
              <a:t>: </a:t>
            </a:r>
            <a:r>
              <a:rPr lang="en-US" sz="4002" dirty="0" smtClean="0"/>
              <a:t>None</a:t>
            </a:r>
            <a:r>
              <a:rPr lang="en-US" sz="4002" dirty="0"/>
              <a:t>, Password, MD2, MD5, RAKP_HMAC_SHA1</a:t>
            </a:r>
          </a:p>
          <a:p>
            <a:pPr lvl="1"/>
            <a:r>
              <a:rPr lang="en-US" sz="4402" dirty="0" smtClean="0"/>
              <a:t>Integrity: </a:t>
            </a:r>
            <a:r>
              <a:rPr lang="en-US" sz="4002" dirty="0" smtClean="0"/>
              <a:t>None</a:t>
            </a:r>
            <a:r>
              <a:rPr lang="en-US" sz="4002" dirty="0"/>
              <a:t>, HMAC_SHA1_96</a:t>
            </a:r>
          </a:p>
          <a:p>
            <a:pPr lvl="1"/>
            <a:r>
              <a:rPr lang="en-US" sz="4402" dirty="0" smtClean="0"/>
              <a:t>Encryption: </a:t>
            </a:r>
            <a:r>
              <a:rPr lang="en-US" sz="4002" dirty="0" smtClean="0"/>
              <a:t>None</a:t>
            </a:r>
            <a:r>
              <a:rPr lang="en-US" sz="4002" dirty="0"/>
              <a:t>, AES_CBC_128</a:t>
            </a:r>
          </a:p>
          <a:p>
            <a:pPr lvl="1"/>
            <a:r>
              <a:rPr lang="en-US" sz="4402" dirty="0"/>
              <a:t>Virtually unlimited #BMCs from single </a:t>
            </a:r>
            <a:r>
              <a:rPr lang="en-US" sz="4402" dirty="0" err="1"/>
              <a:t>OpenDCRE</a:t>
            </a:r>
            <a:r>
              <a:rPr lang="en-US" sz="4402" dirty="0"/>
              <a:t> </a:t>
            </a:r>
            <a:r>
              <a:rPr lang="en-US" sz="4402" dirty="0" smtClean="0"/>
              <a:t>endpoint</a:t>
            </a:r>
          </a:p>
          <a:p>
            <a:r>
              <a:rPr lang="en-US" sz="4802" dirty="0" smtClean="0"/>
              <a:t>Redfish &amp; </a:t>
            </a:r>
            <a:r>
              <a:rPr lang="en-US" sz="4802" dirty="0" err="1" smtClean="0"/>
              <a:t>OpenBMC</a:t>
            </a:r>
            <a:r>
              <a:rPr lang="en-US" sz="4802" dirty="0"/>
              <a:t> </a:t>
            </a:r>
            <a:r>
              <a:rPr lang="en-US" sz="4802" dirty="0" smtClean="0"/>
              <a:t>support coming soon</a:t>
            </a:r>
            <a:endParaRPr lang="en-US" sz="4802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0312" y="3809206"/>
            <a:ext cx="4319124" cy="43191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155433" y="8229958"/>
            <a:ext cx="457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http://sr.photos3.fotosearch.com/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bthumb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/CSP/CSP991/k12456743.jpg</a:t>
            </a:r>
          </a:p>
        </p:txBody>
      </p:sp>
    </p:spTree>
    <p:extLst>
      <p:ext uri="{BB962C8B-B14F-4D97-AF65-F5344CB8AC3E}">
        <p14:creationId xmlns:p14="http://schemas.microsoft.com/office/powerpoint/2010/main" val="22974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- 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Raspberry Pi 2 Model B</a:t>
            </a:r>
          </a:p>
          <a:p>
            <a:r>
              <a:rPr lang="en-US" dirty="0" err="1" smtClean="0"/>
              <a:t>OpenDCRE</a:t>
            </a:r>
            <a:r>
              <a:rPr lang="en-US" dirty="0" smtClean="0"/>
              <a:t> HAT Board</a:t>
            </a:r>
          </a:p>
          <a:p>
            <a:r>
              <a:rPr lang="en-US" dirty="0" smtClean="0"/>
              <a:t>Power-Line Communications (PLC)</a:t>
            </a:r>
          </a:p>
          <a:p>
            <a:r>
              <a:rPr lang="en-US" dirty="0" smtClean="0"/>
              <a:t>Sensors/Devices</a:t>
            </a:r>
          </a:p>
          <a:p>
            <a:pPr lvl="1"/>
            <a:r>
              <a:rPr lang="en-US" dirty="0" smtClean="0"/>
              <a:t>Temperature (thermistor)</a:t>
            </a:r>
          </a:p>
          <a:p>
            <a:pPr lvl="1"/>
            <a:r>
              <a:rPr lang="en-US" dirty="0" smtClean="0"/>
              <a:t>Power Control (OCP)</a:t>
            </a:r>
          </a:p>
          <a:p>
            <a:pPr lvl="1"/>
            <a:r>
              <a:rPr lang="en-US" dirty="0" smtClean="0"/>
              <a:t>Other hardware – fans, LED, etc.</a:t>
            </a:r>
          </a:p>
          <a:p>
            <a:r>
              <a:rPr lang="en-US" dirty="0" smtClean="0"/>
              <a:t>Open-Source HW (OCP)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250" t="2245" r="13750" b="6135"/>
          <a:stretch/>
        </p:blipFill>
        <p:spPr>
          <a:xfrm rot="5400000">
            <a:off x="12544400" y="712893"/>
            <a:ext cx="11432984" cy="112231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04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307872" y="303092"/>
            <a:ext cx="7777600" cy="2134156"/>
          </a:xfrm>
        </p:spPr>
        <p:txBody>
          <a:bodyPr/>
          <a:lstStyle/>
          <a:p>
            <a:r>
              <a:rPr lang="en-US" dirty="0" smtClean="0"/>
              <a:t>Power Line Communications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698114" y="3047008"/>
            <a:ext cx="7621984" cy="8384184"/>
          </a:xfrm>
        </p:spPr>
        <p:txBody>
          <a:bodyPr>
            <a:normAutofit/>
          </a:bodyPr>
          <a:lstStyle/>
          <a:p>
            <a:pPr lvl="1"/>
            <a:r>
              <a:rPr lang="en-US" sz="4402" dirty="0"/>
              <a:t>Based on </a:t>
            </a:r>
            <a:r>
              <a:rPr lang="en-US" sz="4402" dirty="0" err="1"/>
              <a:t>Yamar</a:t>
            </a:r>
            <a:r>
              <a:rPr lang="en-US" sz="4402" dirty="0"/>
              <a:t> SIG60</a:t>
            </a:r>
          </a:p>
          <a:p>
            <a:pPr lvl="1"/>
            <a:r>
              <a:rPr lang="en-US" sz="4402" dirty="0"/>
              <a:t>Tightly integrated design</a:t>
            </a:r>
          </a:p>
          <a:p>
            <a:pPr lvl="1"/>
            <a:r>
              <a:rPr lang="en-US" sz="4402" dirty="0"/>
              <a:t>Two frequency choices</a:t>
            </a:r>
          </a:p>
          <a:p>
            <a:pPr lvl="1"/>
            <a:r>
              <a:rPr lang="en-US" sz="4402" dirty="0"/>
              <a:t>Optimized for noisy 12VDC automotive environments</a:t>
            </a:r>
          </a:p>
          <a:p>
            <a:pPr lvl="1"/>
            <a:r>
              <a:rPr lang="en-US" sz="4402" dirty="0"/>
              <a:t>Simple control through a UART connection with 4 additional GPIO</a:t>
            </a:r>
          </a:p>
          <a:p>
            <a:pPr lvl="1"/>
            <a:r>
              <a:rPr lang="en-US" sz="4402" dirty="0"/>
              <a:t>Low power with sleep capability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13987462" cy="109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1066800"/>
            <a:ext cx="6402468" cy="1219518"/>
          </a:xfrm>
        </p:spPr>
        <p:txBody>
          <a:bodyPr/>
          <a:lstStyle/>
          <a:p>
            <a:r>
              <a:rPr lang="en-US" dirty="0" smtClean="0"/>
              <a:t>PCB  Layout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621" y="2894569"/>
            <a:ext cx="10311298" cy="89939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3505200"/>
            <a:ext cx="8763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Pi HAT (</a:t>
            </a:r>
            <a:r>
              <a:rPr lang="en-US" b="1" dirty="0" smtClean="0"/>
              <a:t>H</a:t>
            </a:r>
            <a:r>
              <a:rPr lang="en-US" dirty="0" smtClean="0"/>
              <a:t>ardware </a:t>
            </a:r>
            <a:r>
              <a:rPr lang="en-US" b="1" dirty="0" smtClean="0"/>
              <a:t>A</a:t>
            </a:r>
            <a:r>
              <a:rPr lang="en-US" dirty="0" smtClean="0"/>
              <a:t>ttached on </a:t>
            </a:r>
            <a:r>
              <a:rPr lang="en-US" b="1" dirty="0" smtClean="0"/>
              <a:t>T</a:t>
            </a:r>
            <a:r>
              <a:rPr lang="en-US" dirty="0" smtClean="0"/>
              <a:t>op) compliant form factor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EEPROM for identification and auto-configuration in the operating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Simple 2 layer layout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Only top side components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Connections for RS232 and </a:t>
            </a:r>
            <a:r>
              <a:rPr lang="en-US" dirty="0" err="1" smtClean="0"/>
              <a:t>SMBus</a:t>
            </a: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Switching between PLC and onboard microcontroller for firmware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Powered completely from 12VDC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- 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0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1.2 Release – March 10, 2016</a:t>
            </a:r>
          </a:p>
          <a:p>
            <a:r>
              <a:rPr lang="en-US" dirty="0" smtClean="0"/>
              <a:t>Community contributions – additional device types, sensors, etc.</a:t>
            </a:r>
          </a:p>
          <a:p>
            <a:r>
              <a:rPr lang="en-US" dirty="0" smtClean="0"/>
              <a:t>Additional form factors to be announced</a:t>
            </a:r>
          </a:p>
          <a:p>
            <a:r>
              <a:rPr lang="en-US" dirty="0" err="1" smtClean="0"/>
              <a:t>OpenMistOS</a:t>
            </a:r>
            <a:r>
              <a:rPr lang="en-US" dirty="0" smtClean="0"/>
              <a:t> for Raspberry Pi – wheezy to </a:t>
            </a:r>
            <a:r>
              <a:rPr lang="en-US" dirty="0" err="1" smtClean="0"/>
              <a:t>jessie</a:t>
            </a:r>
            <a:r>
              <a:rPr lang="en-US" dirty="0" smtClean="0"/>
              <a:t> migration.</a:t>
            </a:r>
          </a:p>
          <a:p>
            <a:r>
              <a:rPr lang="en-US" dirty="0" err="1" smtClean="0"/>
              <a:t>Docker</a:t>
            </a:r>
            <a:r>
              <a:rPr lang="en-US" dirty="0" smtClean="0"/>
              <a:t>-compose support.</a:t>
            </a:r>
          </a:p>
          <a:p>
            <a:r>
              <a:rPr lang="en-US" dirty="0" smtClean="0"/>
              <a:t>Additional integrations (</a:t>
            </a:r>
            <a:r>
              <a:rPr lang="en-US" dirty="0" err="1" smtClean="0"/>
              <a:t>OpenStack</a:t>
            </a:r>
            <a:r>
              <a:rPr lang="en-US" dirty="0" smtClean="0"/>
              <a:t>, etc.).</a:t>
            </a:r>
          </a:p>
          <a:p>
            <a:r>
              <a:rPr lang="en-US" dirty="0" smtClean="0"/>
              <a:t>Further support for 19” environments, Redfish, </a:t>
            </a:r>
            <a:r>
              <a:rPr lang="en-US" dirty="0" err="1" smtClean="0"/>
              <a:t>OpenBMC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GitHub</a:t>
            </a:r>
            <a:r>
              <a:rPr lang="en-US" dirty="0" smtClean="0"/>
              <a:t>:  </a:t>
            </a:r>
            <a:r>
              <a:rPr lang="en-US" dirty="0" smtClean="0">
                <a:hlinkClick r:id="rId2"/>
              </a:rPr>
              <a:t>https://github.com/vapor-ware/opendcre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Contact:</a:t>
            </a:r>
          </a:p>
          <a:p>
            <a:pPr lvl="1"/>
            <a:r>
              <a:rPr lang="en-US" dirty="0" smtClean="0"/>
              <a:t>Andrew Cencini</a:t>
            </a:r>
          </a:p>
          <a:p>
            <a:pPr lvl="1"/>
            <a:r>
              <a:rPr lang="en-US" dirty="0" smtClean="0">
                <a:hlinkClick r:id="rId2"/>
              </a:rPr>
              <a:t>andrew@vapor.io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Steven White</a:t>
            </a:r>
          </a:p>
          <a:p>
            <a:pPr lvl="1"/>
            <a:r>
              <a:rPr lang="en-US" dirty="0" smtClean="0">
                <a:hlinkClick r:id="rId3"/>
              </a:rPr>
              <a:t>steven@vapor.io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" y="12311956"/>
            <a:ext cx="24383998" cy="14058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7222512" y="12714226"/>
            <a:ext cx="5484652" cy="730440"/>
          </a:xfrm>
        </p:spPr>
        <p:txBody>
          <a:bodyPr/>
          <a:lstStyle/>
          <a:p>
            <a:fld id="{21C1332A-F011-4968-B002-8CDF23AEF52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45322" b="45322"/>
          <a:stretch>
            <a:fillRect/>
          </a:stretch>
        </p:blipFill>
        <p:spPr>
          <a:xfrm>
            <a:off x="0" y="12884550"/>
            <a:ext cx="24384000" cy="127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51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OpenDCRE</a:t>
            </a:r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Next-Generation Data Center Management</a:t>
            </a:r>
            <a:endParaRPr dirty="0"/>
          </a:p>
        </p:txBody>
      </p:sp>
      <p:sp>
        <p:nvSpPr>
          <p:cNvPr id="127" name="Shape 127"/>
          <p:cNvSpPr>
            <a:spLocks noGrp="1"/>
          </p:cNvSpPr>
          <p:nvPr>
            <p:ph type="body" idx="15"/>
          </p:nvPr>
        </p:nvSpPr>
        <p:spPr>
          <a:xfrm>
            <a:off x="1482726" y="9144596"/>
            <a:ext cx="19817160" cy="2404697"/>
          </a:xfrm>
          <a:prstGeom prst="rect">
            <a:avLst/>
          </a:prstGeom>
        </p:spPr>
        <p:txBody>
          <a:bodyPr/>
          <a:lstStyle/>
          <a:p>
            <a:pPr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sz="5602" dirty="0"/>
              <a:t>Andrew Cencini &amp; </a:t>
            </a:r>
            <a:r>
              <a:rPr lang="en-US" sz="5602" dirty="0" smtClean="0"/>
              <a:t>Steven </a:t>
            </a:r>
            <a:r>
              <a:rPr lang="en-US" sz="5602" dirty="0"/>
              <a:t>White</a:t>
            </a:r>
          </a:p>
          <a:p>
            <a:pPr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sz="5602" dirty="0"/>
              <a:t>VP Engineering / Chief Architect</a:t>
            </a:r>
          </a:p>
          <a:p>
            <a:pPr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sz="5602" dirty="0"/>
              <a:t>Vapor IO</a:t>
            </a:r>
            <a:endParaRPr sz="5602" dirty="0"/>
          </a:p>
        </p:txBody>
      </p:sp>
    </p:spTree>
    <p:extLst>
      <p:ext uri="{BB962C8B-B14F-4D97-AF65-F5344CB8AC3E}">
        <p14:creationId xmlns:p14="http://schemas.microsoft.com/office/powerpoint/2010/main" val="12095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&amp; Motivation</a:t>
            </a:r>
          </a:p>
          <a:p>
            <a:r>
              <a:rPr lang="en-US" dirty="0" smtClean="0"/>
              <a:t>Hardware</a:t>
            </a:r>
          </a:p>
          <a:p>
            <a:r>
              <a:rPr lang="en-US" dirty="0" smtClean="0"/>
              <a:t>Software</a:t>
            </a:r>
          </a:p>
          <a:p>
            <a:r>
              <a:rPr lang="en-US" dirty="0" smtClean="0"/>
              <a:t>Features</a:t>
            </a:r>
          </a:p>
          <a:p>
            <a:r>
              <a:rPr lang="en-US" dirty="0" smtClean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0" y="3200400"/>
            <a:ext cx="6807500" cy="752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32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–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: Open Data Center Runtime Environment.</a:t>
            </a:r>
          </a:p>
          <a:p>
            <a:r>
              <a:rPr lang="en-US" dirty="0" smtClean="0"/>
              <a:t>Combination of open-source hardware and software for out of band data center telemetry and management.</a:t>
            </a:r>
          </a:p>
          <a:p>
            <a:r>
              <a:rPr lang="en-US" dirty="0" smtClean="0"/>
              <a:t>Built by Vapor IO and contributed to the community.</a:t>
            </a:r>
          </a:p>
          <a:p>
            <a:r>
              <a:rPr lang="en-US" dirty="0" smtClean="0"/>
              <a:t>Multiple form factors and broad vendor support.</a:t>
            </a:r>
          </a:p>
          <a:p>
            <a:r>
              <a:rPr lang="en-US" dirty="0" smtClean="0"/>
              <a:t>Modern, flexible, easy-to-use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Uses power line and/or LAN as communications channels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- Motivation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130983" y="3656766"/>
            <a:ext cx="13414694" cy="8384184"/>
          </a:xfrm>
        </p:spPr>
        <p:txBody>
          <a:bodyPr>
            <a:normAutofit fontScale="92500"/>
          </a:bodyPr>
          <a:lstStyle/>
          <a:p>
            <a:r>
              <a:rPr lang="en-US" sz="4802" dirty="0"/>
              <a:t>Out-of-Band Management (IPMI) is painful</a:t>
            </a:r>
          </a:p>
          <a:p>
            <a:pPr lvl="1"/>
            <a:r>
              <a:rPr lang="en-US" sz="4402" dirty="0"/>
              <a:t>Legacy binary protocol (IPMI 1.0: 1998)</a:t>
            </a:r>
          </a:p>
          <a:p>
            <a:pPr lvl="1"/>
            <a:r>
              <a:rPr lang="en-US" sz="4402" dirty="0"/>
              <a:t>Complex and opaque (IPMI 2.0 Spec, 644 pages)</a:t>
            </a:r>
          </a:p>
          <a:p>
            <a:pPr lvl="1"/>
            <a:r>
              <a:rPr lang="en-US" sz="4402" dirty="0"/>
              <a:t>Varied tool support</a:t>
            </a:r>
          </a:p>
          <a:p>
            <a:pPr lvl="1"/>
            <a:r>
              <a:rPr lang="en-US" sz="4402" dirty="0"/>
              <a:t>Requires BMC (Baseboard Management Controller)</a:t>
            </a:r>
          </a:p>
          <a:p>
            <a:pPr lvl="1"/>
            <a:r>
              <a:rPr lang="en-US" sz="4402" dirty="0"/>
              <a:t>Requires OOB Switch, Cabling</a:t>
            </a:r>
          </a:p>
          <a:p>
            <a:r>
              <a:rPr lang="en-US" sz="4802" dirty="0" err="1"/>
              <a:t>OpenDCRE</a:t>
            </a:r>
            <a:r>
              <a:rPr lang="en-US" sz="4802" dirty="0"/>
              <a:t> is not painful!</a:t>
            </a:r>
          </a:p>
          <a:p>
            <a:pPr lvl="1"/>
            <a:r>
              <a:rPr lang="en-US" sz="4402" dirty="0"/>
              <a:t>Securable, GPLv2 </a:t>
            </a:r>
            <a:r>
              <a:rPr lang="en-US" sz="4402" dirty="0" err="1"/>
              <a:t>RESTful</a:t>
            </a:r>
            <a:r>
              <a:rPr lang="en-US" sz="4402" dirty="0"/>
              <a:t> API, hardware and </a:t>
            </a:r>
          </a:p>
          <a:p>
            <a:pPr marL="731740" lvl="1" indent="0">
              <a:buNone/>
            </a:pPr>
            <a:r>
              <a:rPr lang="en-US" sz="4402" dirty="0"/>
              <a:t>   Linux Distribution for data center management.</a:t>
            </a:r>
          </a:p>
          <a:p>
            <a:pPr lvl="1"/>
            <a:r>
              <a:rPr lang="en-US" sz="4402" dirty="0"/>
              <a:t>NO BMC, TOR Switch, Cabling (PLC </a:t>
            </a:r>
            <a:r>
              <a:rPr lang="en-US" sz="4402" dirty="0" err="1"/>
              <a:t>Comms</a:t>
            </a:r>
            <a:r>
              <a:rPr lang="en-US" sz="4402" dirty="0"/>
              <a:t>)</a:t>
            </a:r>
          </a:p>
          <a:p>
            <a:pPr lvl="2"/>
            <a:endParaRPr lang="en-US" sz="4002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" y="12311956"/>
            <a:ext cx="24383998" cy="14058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Screen Shot 2015-10-07 at 3.5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672" y="1522612"/>
            <a:ext cx="8153096" cy="9745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984708" y="11126313"/>
            <a:ext cx="564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/>
              <a:t>IPMI 2.0 Specification, Intel (2013)</a:t>
            </a:r>
          </a:p>
        </p:txBody>
      </p:sp>
    </p:spTree>
    <p:extLst>
      <p:ext uri="{BB962C8B-B14F-4D97-AF65-F5344CB8AC3E}">
        <p14:creationId xmlns:p14="http://schemas.microsoft.com/office/powerpoint/2010/main" val="24366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982" y="3656766"/>
            <a:ext cx="12347616" cy="83841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world runs on REST</a:t>
            </a:r>
          </a:p>
          <a:p>
            <a:r>
              <a:rPr lang="en-US" dirty="0" err="1" smtClean="0"/>
              <a:t>DevOps</a:t>
            </a:r>
            <a:r>
              <a:rPr lang="en-US" dirty="0" smtClean="0"/>
              <a:t> tasks tend to fall into the same broad categories</a:t>
            </a:r>
          </a:p>
          <a:p>
            <a:pPr lvl="1"/>
            <a:r>
              <a:rPr lang="en-US" sz="4002" dirty="0"/>
              <a:t>Sensor reading</a:t>
            </a:r>
          </a:p>
          <a:p>
            <a:pPr lvl="1"/>
            <a:r>
              <a:rPr lang="en-US" sz="4002" dirty="0"/>
              <a:t>Power control</a:t>
            </a:r>
          </a:p>
          <a:p>
            <a:pPr lvl="1"/>
            <a:r>
              <a:rPr lang="en-US" sz="4002" dirty="0"/>
              <a:t>Inventory/Provisioning</a:t>
            </a:r>
          </a:p>
          <a:p>
            <a:r>
              <a:rPr lang="en-US" dirty="0" smtClean="0"/>
              <a:t>OCP </a:t>
            </a:r>
            <a:r>
              <a:rPr lang="en-US" dirty="0" err="1" smtClean="0"/>
              <a:t>OpenRack</a:t>
            </a:r>
            <a:r>
              <a:rPr lang="en-US" dirty="0" smtClean="0"/>
              <a:t> bus bar makes for great communications channel</a:t>
            </a:r>
          </a:p>
          <a:p>
            <a:r>
              <a:rPr lang="en-US" dirty="0" smtClean="0"/>
              <a:t>Related work:</a:t>
            </a:r>
          </a:p>
          <a:p>
            <a:pPr lvl="1"/>
            <a:r>
              <a:rPr lang="en-US" sz="4002" dirty="0"/>
              <a:t>Redfish (HP)</a:t>
            </a:r>
          </a:p>
          <a:p>
            <a:pPr lvl="1"/>
            <a:r>
              <a:rPr lang="en-US" sz="4002" dirty="0" err="1"/>
              <a:t>OpenBMC</a:t>
            </a:r>
            <a:r>
              <a:rPr lang="en-US" sz="4002" dirty="0"/>
              <a:t> (Facebook)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6156" y="4266526"/>
            <a:ext cx="9276592" cy="695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6460313" y="11126312"/>
            <a:ext cx="716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7F7F7F"/>
                </a:solidFill>
              </a:rPr>
              <a:t>http://</a:t>
            </a:r>
            <a:r>
              <a:rPr lang="en-US" sz="2000" dirty="0" err="1">
                <a:solidFill>
                  <a:srgbClr val="7F7F7F"/>
                </a:solidFill>
              </a:rPr>
              <a:t>i.imgur.com</a:t>
            </a:r>
            <a:r>
              <a:rPr lang="en-US" sz="2000" dirty="0">
                <a:solidFill>
                  <a:srgbClr val="7F7F7F"/>
                </a:solidFill>
              </a:rPr>
              <a:t>/o0lb2ek.jpg</a:t>
            </a:r>
          </a:p>
        </p:txBody>
      </p:sp>
    </p:spTree>
    <p:extLst>
      <p:ext uri="{BB962C8B-B14F-4D97-AF65-F5344CB8AC3E}">
        <p14:creationId xmlns:p14="http://schemas.microsoft.com/office/powerpoint/2010/main" val="20967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-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983" y="3656766"/>
            <a:ext cx="9756138" cy="8384184"/>
          </a:xfrm>
        </p:spPr>
        <p:txBody>
          <a:bodyPr/>
          <a:lstStyle/>
          <a:p>
            <a:r>
              <a:rPr lang="en-US" dirty="0" err="1" smtClean="0"/>
              <a:t>OpenDCRE</a:t>
            </a:r>
            <a:endParaRPr lang="en-US" dirty="0" smtClean="0"/>
          </a:p>
          <a:p>
            <a:pPr lvl="1"/>
            <a:r>
              <a:rPr lang="en-US" dirty="0" smtClean="0"/>
              <a:t>Runs as </a:t>
            </a:r>
            <a:r>
              <a:rPr lang="en-US" dirty="0" err="1" smtClean="0"/>
              <a:t>Docker</a:t>
            </a:r>
            <a:r>
              <a:rPr lang="en-US" dirty="0" smtClean="0"/>
              <a:t> container on </a:t>
            </a:r>
            <a:r>
              <a:rPr lang="en-US" dirty="0" err="1" smtClean="0"/>
              <a:t>OpenMistOS</a:t>
            </a:r>
            <a:endParaRPr lang="en-US" dirty="0" smtClean="0"/>
          </a:p>
          <a:p>
            <a:pPr lvl="1"/>
            <a:r>
              <a:rPr lang="en-US" dirty="0" smtClean="0"/>
              <a:t>Serial Communications via GPIO to HAT</a:t>
            </a:r>
          </a:p>
          <a:p>
            <a:pPr lvl="1"/>
            <a:r>
              <a:rPr lang="en-US" dirty="0" smtClean="0"/>
              <a:t>HAT uses PLC to communicate with device bus</a:t>
            </a:r>
          </a:p>
          <a:p>
            <a:pPr lvl="1"/>
            <a:r>
              <a:rPr lang="en-US" dirty="0" smtClean="0"/>
              <a:t>REST Endpoint for interacting with bus:</a:t>
            </a:r>
          </a:p>
          <a:p>
            <a:pPr lvl="2"/>
            <a:r>
              <a:rPr lang="en-US" dirty="0" smtClean="0"/>
              <a:t>Scan, read sensors, power control, etc.</a:t>
            </a:r>
          </a:p>
          <a:p>
            <a:pPr lvl="2"/>
            <a:r>
              <a:rPr lang="en-US" dirty="0" smtClean="0"/>
              <a:t>Can drop in TLS Certs for SSL, integrate with </a:t>
            </a:r>
            <a:r>
              <a:rPr lang="en-US" dirty="0" err="1" smtClean="0"/>
              <a:t>OAuth</a:t>
            </a:r>
            <a:r>
              <a:rPr lang="en-US" dirty="0"/>
              <a:t> </a:t>
            </a:r>
            <a:r>
              <a:rPr lang="en-US" dirty="0" smtClean="0"/>
              <a:t>via </a:t>
            </a:r>
            <a:r>
              <a:rPr lang="en-US" dirty="0" err="1" smtClean="0"/>
              <a:t>config</a:t>
            </a:r>
            <a:r>
              <a:rPr lang="en-US" dirty="0" smtClean="0"/>
              <a:t> as well (</a:t>
            </a:r>
            <a:r>
              <a:rPr lang="en-US" dirty="0" err="1" smtClean="0"/>
              <a:t>Nginx</a:t>
            </a:r>
            <a:r>
              <a:rPr lang="en-US" dirty="0" smtClean="0"/>
              <a:t>/</a:t>
            </a:r>
            <a:r>
              <a:rPr lang="en-US" dirty="0" err="1" smtClean="0"/>
              <a:t>uwsgi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Emulator included for evaluation w/o HW</a:t>
            </a:r>
          </a:p>
          <a:p>
            <a:pPr lvl="2"/>
            <a:r>
              <a:rPr lang="en-US" dirty="0" smtClean="0"/>
              <a:t>Configurable (JSON), automatically runs in absence of HAT</a:t>
            </a:r>
          </a:p>
          <a:p>
            <a:pPr lvl="1"/>
            <a:r>
              <a:rPr lang="en-US" dirty="0" smtClean="0"/>
              <a:t>GPLv2, integrated into OMOS.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795" y="4114086"/>
            <a:ext cx="6939862" cy="7585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30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– API/Features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002" u="sng" dirty="0"/>
              <a:t>Version</a:t>
            </a:r>
            <a:r>
              <a:rPr lang="en-US" sz="4002" dirty="0"/>
              <a:t>: Get HW/API/SW version</a:t>
            </a:r>
          </a:p>
          <a:p>
            <a:pPr lvl="1"/>
            <a:r>
              <a:rPr lang="en-US" sz="4002" u="sng" dirty="0"/>
              <a:t>Scan</a:t>
            </a:r>
            <a:r>
              <a:rPr lang="en-US" sz="4002" dirty="0"/>
              <a:t>: Enumerate items connected to the bus</a:t>
            </a:r>
          </a:p>
          <a:p>
            <a:pPr lvl="1"/>
            <a:r>
              <a:rPr lang="en-US" sz="4002" u="sng" dirty="0"/>
              <a:t>Read</a:t>
            </a:r>
            <a:r>
              <a:rPr lang="en-US" sz="4002" dirty="0"/>
              <a:t>: Read and interpret a given sensor or device attached to bus</a:t>
            </a:r>
          </a:p>
          <a:p>
            <a:pPr lvl="2"/>
            <a:r>
              <a:rPr lang="en-US" dirty="0" smtClean="0"/>
              <a:t>Temperature, humidity, fan speed, power consumption</a:t>
            </a:r>
            <a:endParaRPr lang="en-US" dirty="0"/>
          </a:p>
          <a:p>
            <a:pPr lvl="1"/>
            <a:r>
              <a:rPr lang="en-US" sz="4002" u="sng" dirty="0"/>
              <a:t>Power</a:t>
            </a:r>
            <a:r>
              <a:rPr lang="en-US" sz="4002" dirty="0"/>
              <a:t>: Turn power on, off, cycle, and get status</a:t>
            </a:r>
          </a:p>
          <a:p>
            <a:pPr lvl="2"/>
            <a:r>
              <a:rPr lang="en-US" dirty="0"/>
              <a:t>Voltage, current, on/off, over/under voltage/current</a:t>
            </a:r>
          </a:p>
          <a:p>
            <a:pPr lvl="1"/>
            <a:r>
              <a:rPr lang="en-US" sz="4002" u="sng" dirty="0"/>
              <a:t>Asset</a:t>
            </a:r>
            <a:r>
              <a:rPr lang="en-US" sz="4002" dirty="0"/>
              <a:t>: Asset and hardware information</a:t>
            </a:r>
          </a:p>
          <a:p>
            <a:pPr lvl="1"/>
            <a:r>
              <a:rPr lang="en-US" sz="4002" u="sng" dirty="0"/>
              <a:t>Boot Target</a:t>
            </a:r>
            <a:r>
              <a:rPr lang="en-US" sz="4002" dirty="0"/>
              <a:t>: Set/get boot target for PXE/HDD boot for provisioning, etc.</a:t>
            </a:r>
          </a:p>
          <a:p>
            <a:pPr lvl="1"/>
            <a:r>
              <a:rPr lang="en-US" sz="4002" u="sng" dirty="0"/>
              <a:t>LED</a:t>
            </a:r>
            <a:r>
              <a:rPr lang="en-US" sz="4002" dirty="0"/>
              <a:t>: Toggle chassis LED for visual location/verification, remote service</a:t>
            </a:r>
          </a:p>
          <a:p>
            <a:pPr lvl="1"/>
            <a:r>
              <a:rPr lang="en-US" sz="4002" u="sng" dirty="0"/>
              <a:t>Fan</a:t>
            </a:r>
            <a:r>
              <a:rPr lang="en-US" sz="4002" dirty="0"/>
              <a:t>: Control fan speed</a:t>
            </a:r>
            <a:endParaRPr lang="en-US" sz="4002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OpenDCRE</a:t>
            </a:r>
            <a:r>
              <a:rPr lang="en-US" dirty="0" smtClean="0"/>
              <a:t> REST API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host:port</a:t>
            </a:r>
            <a:r>
              <a:rPr lang="en-US" dirty="0"/>
              <a:t>/</a:t>
            </a:r>
            <a:r>
              <a:rPr lang="en-US" dirty="0" err="1"/>
              <a:t>opendcre</a:t>
            </a:r>
            <a:r>
              <a:rPr lang="en-US" dirty="0"/>
              <a:t>/1.2/power/1/1[/{</a:t>
            </a:r>
            <a:r>
              <a:rPr lang="en-US" dirty="0" err="1"/>
              <a:t>on|off|cycle|shutdown|status</a:t>
            </a:r>
            <a:r>
              <a:rPr lang="en-US" dirty="0"/>
              <a:t>}]</a:t>
            </a:r>
          </a:p>
          <a:p>
            <a:r>
              <a:rPr lang="en-US" dirty="0"/>
              <a:t>https://</a:t>
            </a:r>
            <a:r>
              <a:rPr lang="en-US" dirty="0" err="1"/>
              <a:t>host:port</a:t>
            </a:r>
            <a:r>
              <a:rPr lang="en-US" dirty="0"/>
              <a:t>/</a:t>
            </a:r>
            <a:r>
              <a:rPr lang="en-US" dirty="0" err="1"/>
              <a:t>opendcre</a:t>
            </a:r>
            <a:r>
              <a:rPr lang="en-US" dirty="0"/>
              <a:t>/1.2/read/thermistor/1/2</a:t>
            </a:r>
          </a:p>
          <a:p>
            <a:r>
              <a:rPr lang="en-US" dirty="0"/>
              <a:t>https://</a:t>
            </a:r>
            <a:r>
              <a:rPr lang="en-US" dirty="0" err="1"/>
              <a:t>host:port</a:t>
            </a:r>
            <a:r>
              <a:rPr lang="en-US" dirty="0"/>
              <a:t>/</a:t>
            </a:r>
            <a:r>
              <a:rPr lang="en-US" dirty="0" err="1"/>
              <a:t>opendcre</a:t>
            </a:r>
            <a:r>
              <a:rPr lang="en-US" dirty="0"/>
              <a:t>/1.2/asset/1/5</a:t>
            </a:r>
          </a:p>
          <a:p>
            <a:r>
              <a:rPr lang="en-US" dirty="0"/>
              <a:t>https://</a:t>
            </a:r>
            <a:r>
              <a:rPr lang="en-US" dirty="0" err="1"/>
              <a:t>host:port</a:t>
            </a:r>
            <a:r>
              <a:rPr lang="en-US" dirty="0"/>
              <a:t>/</a:t>
            </a:r>
            <a:r>
              <a:rPr lang="en-US" dirty="0" err="1"/>
              <a:t>opendcre</a:t>
            </a:r>
            <a:r>
              <a:rPr lang="en-US" dirty="0"/>
              <a:t>/1.2/led/1/7[/{</a:t>
            </a:r>
            <a:r>
              <a:rPr lang="en-US" dirty="0" err="1"/>
              <a:t>on|off</a:t>
            </a:r>
            <a:r>
              <a:rPr lang="en-US" dirty="0"/>
              <a:t>}]</a:t>
            </a:r>
          </a:p>
          <a:p>
            <a:r>
              <a:rPr lang="en-US" dirty="0"/>
              <a:t>https://</a:t>
            </a:r>
            <a:r>
              <a:rPr lang="en-US" dirty="0" err="1"/>
              <a:t>host:port</a:t>
            </a:r>
            <a:r>
              <a:rPr lang="en-US" dirty="0"/>
              <a:t>/</a:t>
            </a:r>
            <a:r>
              <a:rPr lang="en-US" dirty="0" err="1"/>
              <a:t>opendcre</a:t>
            </a:r>
            <a:r>
              <a:rPr lang="en-US" dirty="0"/>
              <a:t>/1.2/</a:t>
            </a:r>
            <a:r>
              <a:rPr lang="en-US" dirty="0" err="1"/>
              <a:t>fan_speed</a:t>
            </a:r>
            <a:r>
              <a:rPr lang="en-US" dirty="0"/>
              <a:t>[/</a:t>
            </a:r>
            <a:r>
              <a:rPr lang="en-US" dirty="0" err="1"/>
              <a:t>speed_rpm</a:t>
            </a:r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C1332A-F011-4968-B002-8CDF23AEF52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usiness Contrast 16x9">
  <a:themeElements>
    <a:clrScheme name="Custom 2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2BA6DD"/>
      </a:accent1>
      <a:accent2>
        <a:srgbClr val="7F7F7F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2BA6DD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D0870B-5333-4B89-B14A-85A8EA464D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687</Words>
  <Application>Microsoft Office PowerPoint</Application>
  <PresentationFormat>Custom</PresentationFormat>
  <Paragraphs>135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Avenir Medium</vt:lpstr>
      <vt:lpstr>Avenir Roman</vt:lpstr>
      <vt:lpstr>Berthold Akzidenz Grotesk BE Bold</vt:lpstr>
      <vt:lpstr>Berthold Akzidenz Grotesk BE Bold Condensed</vt:lpstr>
      <vt:lpstr>Franklin Gothic Medium</vt:lpstr>
      <vt:lpstr>Helvetica</vt:lpstr>
      <vt:lpstr>Vista Sans OT Medium</vt:lpstr>
      <vt:lpstr>Business Contrast 16x9</vt:lpstr>
      <vt:lpstr>White</vt:lpstr>
      <vt:lpstr>PowerPoint Presentation</vt:lpstr>
      <vt:lpstr>PowerPoint Presentation</vt:lpstr>
      <vt:lpstr>Agenda</vt:lpstr>
      <vt:lpstr>OpenDCRE – Overview</vt:lpstr>
      <vt:lpstr>OpenDCRE - Motivation</vt:lpstr>
      <vt:lpstr>OpenDCRE - Motivation</vt:lpstr>
      <vt:lpstr>OpenDCRE - Software</vt:lpstr>
      <vt:lpstr>OpenDCRE – API/Features</vt:lpstr>
      <vt:lpstr>OpenDCRE REST API Examples</vt:lpstr>
      <vt:lpstr>OpenDCRE – The Gateway Drug…</vt:lpstr>
      <vt:lpstr>OpenDCRE - Hardware</vt:lpstr>
      <vt:lpstr>Power Line Communications</vt:lpstr>
      <vt:lpstr>PCB  Layout</vt:lpstr>
      <vt:lpstr>OpenDCRE - Demo</vt:lpstr>
      <vt:lpstr>Future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2015-06-01T20:26:40Z</dcterms:created>
  <dcterms:modified xsi:type="dcterms:W3CDTF">2016-03-10T17:36:57Z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