
<file path=[Content_Types].xml><?xml version="1.0" encoding="utf-8"?>
<Types xmlns="http://schemas.openxmlformats.org/package/2006/content-types">
  <Default Extension="xml" ContentType="application/xml"/>
  <Default Extension="tif" ContentType="image/ti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59" r:id="rId3"/>
    <p:sldId id="282" r:id="rId4"/>
    <p:sldId id="280" r:id="rId5"/>
    <p:sldId id="281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3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Vista Sans OT Reg"/>
          <a:ea typeface="Vista Sans OT Reg"/>
          <a:cs typeface="Vista Sans OT Reg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2F2F2"/>
          </a:solidFill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D8DFEA"/>
          </a:solidFill>
        </a:fill>
      </a:tcStyle>
    </a:firstCol>
    <a:lastRow>
      <a:tcTxStyle b="on" i="off">
        <a:font>
          <a:latin typeface="Vista Sans OT Reg"/>
          <a:ea typeface="Vista Sans OT Reg"/>
          <a:cs typeface="Vista Sans OT Reg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3B5998"/>
          </a:solidFill>
        </a:fill>
      </a:tcStyle>
    </a:lastRow>
    <a:firstRow>
      <a:tcTxStyle b="on" i="off">
        <a:font>
          <a:latin typeface="Vista Sans OT Reg"/>
          <a:ea typeface="Vista Sans OT Reg"/>
          <a:cs typeface="Vista Sans OT Reg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3B5998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381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4"/>
  </p:normalViewPr>
  <p:slideViewPr>
    <p:cSldViewPr snapToGrid="0" snapToObjects="1">
      <p:cViewPr varScale="1">
        <p:scale>
          <a:sx n="54" d="100"/>
          <a:sy n="54" d="100"/>
        </p:scale>
        <p:origin x="79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015342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46100" latinLnBrk="0">
      <a:defRPr>
        <a:latin typeface="Vista Sans OT Reg"/>
        <a:ea typeface="Vista Sans OT Reg"/>
        <a:cs typeface="Vista Sans OT Reg"/>
        <a:sym typeface="Vista Sans OT Reg"/>
      </a:defRPr>
    </a:lvl1pPr>
    <a:lvl2pPr indent="228600" defTabSz="546100" latinLnBrk="0">
      <a:defRPr>
        <a:latin typeface="Vista Sans OT Reg"/>
        <a:ea typeface="Vista Sans OT Reg"/>
        <a:cs typeface="Vista Sans OT Reg"/>
        <a:sym typeface="Vista Sans OT Reg"/>
      </a:defRPr>
    </a:lvl2pPr>
    <a:lvl3pPr indent="457200" defTabSz="546100" latinLnBrk="0">
      <a:defRPr>
        <a:latin typeface="Vista Sans OT Reg"/>
        <a:ea typeface="Vista Sans OT Reg"/>
        <a:cs typeface="Vista Sans OT Reg"/>
        <a:sym typeface="Vista Sans OT Reg"/>
      </a:defRPr>
    </a:lvl3pPr>
    <a:lvl4pPr indent="685800" defTabSz="546100" latinLnBrk="0">
      <a:defRPr>
        <a:latin typeface="Vista Sans OT Reg"/>
        <a:ea typeface="Vista Sans OT Reg"/>
        <a:cs typeface="Vista Sans OT Reg"/>
        <a:sym typeface="Vista Sans OT Reg"/>
      </a:defRPr>
    </a:lvl4pPr>
    <a:lvl5pPr indent="914400" defTabSz="546100" latinLnBrk="0">
      <a:defRPr>
        <a:latin typeface="Vista Sans OT Reg"/>
        <a:ea typeface="Vista Sans OT Reg"/>
        <a:cs typeface="Vista Sans OT Reg"/>
        <a:sym typeface="Vista Sans OT Reg"/>
      </a:defRPr>
    </a:lvl5pPr>
    <a:lvl6pPr indent="1143000" defTabSz="546100" latinLnBrk="0">
      <a:defRPr>
        <a:latin typeface="Vista Sans OT Reg"/>
        <a:ea typeface="Vista Sans OT Reg"/>
        <a:cs typeface="Vista Sans OT Reg"/>
        <a:sym typeface="Vista Sans OT Reg"/>
      </a:defRPr>
    </a:lvl6pPr>
    <a:lvl7pPr indent="1371600" defTabSz="546100" latinLnBrk="0">
      <a:defRPr>
        <a:latin typeface="Vista Sans OT Reg"/>
        <a:ea typeface="Vista Sans OT Reg"/>
        <a:cs typeface="Vista Sans OT Reg"/>
        <a:sym typeface="Vista Sans OT Reg"/>
      </a:defRPr>
    </a:lvl7pPr>
    <a:lvl8pPr indent="1600200" defTabSz="546100" latinLnBrk="0">
      <a:defRPr>
        <a:latin typeface="Vista Sans OT Reg"/>
        <a:ea typeface="Vista Sans OT Reg"/>
        <a:cs typeface="Vista Sans OT Reg"/>
        <a:sym typeface="Vista Sans OT Reg"/>
      </a:defRPr>
    </a:lvl8pPr>
    <a:lvl9pPr indent="1828800" defTabSz="546100" latinLnBrk="0">
      <a:defRPr>
        <a:latin typeface="Vista Sans OT Reg"/>
        <a:ea typeface="Vista Sans OT Reg"/>
        <a:cs typeface="Vista Sans OT Reg"/>
        <a:sym typeface="Vista Sans OT Reg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Shape 14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9" name="Shape 14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Bidirectional P2P=Enabled Bandwidth Matrix (GB/s)</a:t>
            </a:r>
          </a:p>
          <a:p>
            <a:r>
              <a:t>   D\D     0      1      2      3      4      5      6      7</a:t>
            </a:r>
          </a:p>
          <a:p>
            <a:r>
              <a:t>     0 106.98  25.01  25.02  25.01  25.00  24.99  25.01  25.01</a:t>
            </a:r>
          </a:p>
          <a:p>
            <a:r>
              <a:t>     1  25.04 106.94  25.03  25.01  25.02  25.04  25.02  25.02</a:t>
            </a:r>
          </a:p>
          <a:p>
            <a:r>
              <a:t>     2  25.03  25.02 107.10  25.01  25.03  25.00  25.04  25.03</a:t>
            </a:r>
          </a:p>
          <a:p>
            <a:r>
              <a:t>     3  25.03  25.04  25.01 107.01  25.01  25.01  25.01  25.03</a:t>
            </a:r>
          </a:p>
          <a:p>
            <a:r>
              <a:t>     4  25.01  25.02  25.01  25.01 107.44  25.02  25.02  25.02</a:t>
            </a:r>
          </a:p>
          <a:p>
            <a:r>
              <a:t>     5  25.01  24.99  25.01  25.00  25.00 107.42  25.03  25.01</a:t>
            </a:r>
          </a:p>
          <a:p>
            <a:r>
              <a:t>     6  24.98  25.00  25.01  25.00  25.02  25.02 107.41  25.01</a:t>
            </a:r>
          </a:p>
          <a:p>
            <a:r>
              <a:t>     7  24.99  25.01  25.01  25.01  25.01  25.04  25.02 107.42</a:t>
            </a:r>
          </a:p>
          <a:p>
            <a:endParaRPr/>
          </a:p>
          <a:p>
            <a:r>
              <a:t>P2P=Enabled Latency Matrix (us)</a:t>
            </a:r>
          </a:p>
          <a:p>
            <a:r>
              <a:t>   D\D     0      1      2      3      4      5      6      7</a:t>
            </a:r>
          </a:p>
          <a:p>
            <a:r>
              <a:t>     0   5.51   8.32   7.96   8.06   6.68   6.82   6.86   6.78</a:t>
            </a:r>
          </a:p>
          <a:p>
            <a:r>
              <a:t>     1   7.99   5.16   7.96   8.10   6.83   6.70   6.68   6.68</a:t>
            </a:r>
          </a:p>
          <a:p>
            <a:r>
              <a:t>     2   8.01   8.16   5.02   8.04   6.66   6.66   6.84   6.86</a:t>
            </a:r>
          </a:p>
          <a:p>
            <a:r>
              <a:t>     3   7.92   7.93   7.79   5.10   6.81   6.88   6.80   6.72</a:t>
            </a:r>
          </a:p>
          <a:p>
            <a:r>
              <a:t>     4   7.88   8.16   7.79   8.19   4.48   6.69   6.75   6.76</a:t>
            </a:r>
          </a:p>
          <a:p>
            <a:r>
              <a:t>     5   7.96   8.17   7.91   7.93   6.73   4.51   6.93   6.82</a:t>
            </a:r>
          </a:p>
          <a:p>
            <a:r>
              <a:t>     6   7.91   8.11   7.94   8.26   6.88   6.72   4.48   6.73</a:t>
            </a:r>
          </a:p>
          <a:p>
            <a:r>
              <a:t>     7   8.04   8.22   7.88   8.11   6.78   6.89   6.90   4.49</a:t>
            </a:r>
          </a:p>
        </p:txBody>
      </p:sp>
    </p:spTree>
    <p:extLst>
      <p:ext uri="{BB962C8B-B14F-4D97-AF65-F5344CB8AC3E}">
        <p14:creationId xmlns:p14="http://schemas.microsoft.com/office/powerpoint/2010/main" val="1511119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bg>
      <p:bgPr>
        <a:solidFill>
          <a:srgbClr val="8BC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asted-image.png"/>
          <p:cNvPicPr>
            <a:picLocks noChangeAspect="1"/>
          </p:cNvPicPr>
          <p:nvPr/>
        </p:nvPicPr>
        <p:blipFill>
          <a:blip r:embed="rId2">
            <a:alphaModFix amt="64538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pasted-image.pdf"/>
          <p:cNvPicPr>
            <a:picLocks noChangeAspect="1"/>
          </p:cNvPicPr>
          <p:nvPr/>
        </p:nvPicPr>
        <p:blipFill>
          <a:blip r:embed="rId3">
            <a:alphaModFix amt="40073"/>
            <a:extLst/>
          </a:blip>
          <a:stretch>
            <a:fillRect/>
          </a:stretch>
        </p:blipFill>
        <p:spPr>
          <a:xfrm>
            <a:off x="-2142014" y="3340093"/>
            <a:ext cx="6794343" cy="6802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asted-image.pdf"/>
          <p:cNvPicPr>
            <a:picLocks noChangeAspect="1"/>
          </p:cNvPicPr>
          <p:nvPr/>
        </p:nvPicPr>
        <p:blipFill>
          <a:blip r:embed="rId3">
            <a:alphaModFix amt="43973"/>
            <a:extLst/>
          </a:blip>
          <a:stretch>
            <a:fillRect/>
          </a:stretch>
        </p:blipFill>
        <p:spPr>
          <a:xfrm>
            <a:off x="16196786" y="-963616"/>
            <a:ext cx="12625459" cy="1264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asted-image.pdf"/>
          <p:cNvPicPr>
            <a:picLocks noChangeAspect="1"/>
          </p:cNvPicPr>
          <p:nvPr/>
        </p:nvPicPr>
        <p:blipFill>
          <a:blip r:embed="rId3">
            <a:alphaModFix amt="53671"/>
            <a:extLst/>
          </a:blip>
          <a:stretch>
            <a:fillRect/>
          </a:stretch>
        </p:blipFill>
        <p:spPr>
          <a:xfrm>
            <a:off x="7005894" y="11193334"/>
            <a:ext cx="4710486" cy="4715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pasted-image.pdf"/>
          <p:cNvPicPr>
            <a:picLocks noChangeAspect="1"/>
          </p:cNvPicPr>
          <p:nvPr/>
        </p:nvPicPr>
        <p:blipFill>
          <a:blip r:embed="rId3">
            <a:alphaModFix amt="37655"/>
            <a:extLst/>
          </a:blip>
          <a:stretch>
            <a:fillRect/>
          </a:stretch>
        </p:blipFill>
        <p:spPr>
          <a:xfrm>
            <a:off x="9745674" y="-952107"/>
            <a:ext cx="4092670" cy="409743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>
            <a:spLocks noGrp="1"/>
          </p:cNvSpPr>
          <p:nvPr>
            <p:ph type="body" sz="quarter" idx="13"/>
          </p:nvPr>
        </p:nvSpPr>
        <p:spPr>
          <a:xfrm>
            <a:off x="1485900" y="5229225"/>
            <a:ext cx="21412200" cy="17335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3400" spc="-133">
                <a:solidFill>
                  <a:srgbClr val="FFFFFF"/>
                </a:solidFill>
                <a:latin typeface="Avenir Book" charset="0"/>
                <a:ea typeface="Avenir Book" charset="0"/>
                <a:cs typeface="Avenir Book" charset="0"/>
                <a:sym typeface="Berthold Akzidenz Grotesk BE Bold Condensed"/>
              </a:defRPr>
            </a:lvl1pPr>
          </a:lstStyle>
          <a:p>
            <a:r>
              <a:rPr dirty="0"/>
              <a:t>Presentation Title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sz="quarter" idx="14"/>
          </p:nvPr>
        </p:nvSpPr>
        <p:spPr>
          <a:xfrm>
            <a:off x="1485900" y="6651625"/>
            <a:ext cx="21412200" cy="17335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7200" spc="-72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/>
              <a:t>Presentation Subtitle</a:t>
            </a:r>
          </a:p>
        </p:txBody>
      </p:sp>
      <p:pic>
        <p:nvPicPr>
          <p:cNvPr id="4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7459" y="1638208"/>
            <a:ext cx="5486644" cy="683175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hape 44"/>
          <p:cNvSpPr>
            <a:spLocks noGrp="1"/>
          </p:cNvSpPr>
          <p:nvPr>
            <p:ph type="body" sz="quarter" idx="15"/>
          </p:nvPr>
        </p:nvSpPr>
        <p:spPr>
          <a:xfrm>
            <a:off x="1525885" y="11079361"/>
            <a:ext cx="20154901" cy="1406539"/>
          </a:xfrm>
          <a:prstGeom prst="rect">
            <a:avLst/>
          </a:prstGeom>
        </p:spPr>
        <p:txBody>
          <a:bodyPr lIns="38100" tIns="38100" rIns="38100" bIns="38100">
            <a:spAutoFit/>
          </a:bodyPr>
          <a:lstStyle>
            <a:lvl1pPr>
              <a:defRPr b="1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marL="0" indent="0">
              <a:spcBef>
                <a:spcPts val="0"/>
              </a:spcBef>
              <a:buClrTx/>
              <a:buSzTx/>
              <a:buNone/>
              <a:defRPr sz="5400" spc="-53">
                <a:solidFill>
                  <a:srgbClr val="FFFFFF"/>
                </a:solidFill>
                <a:latin typeface="Berthold Akzidenz Grotesk BE Bold"/>
                <a:ea typeface="Berthold Akzidenz Grotesk BE Bold"/>
                <a:cs typeface="Berthold Akzidenz Grotesk BE Bold"/>
                <a:sym typeface="Berthold Akzidenz Grotesk BE Bold"/>
              </a:defRPr>
            </a:pPr>
            <a:r>
              <a:rPr dirty="0"/>
              <a:t>Speaker Name</a:t>
            </a:r>
          </a:p>
          <a:p>
            <a:pPr marL="0" indent="0">
              <a:spcBef>
                <a:spcPts val="0"/>
              </a:spcBef>
              <a:buClrTx/>
              <a:buSzTx/>
              <a:buNone/>
              <a:defRPr sz="4200" spc="-42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/>
              <a:t>TITLE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body" idx="13"/>
          </p:nvPr>
        </p:nvSpPr>
        <p:spPr>
          <a:xfrm>
            <a:off x="1525359" y="5484488"/>
            <a:ext cx="21584702" cy="64135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marL="0" indent="0" defTabSz="825500">
              <a:lnSpc>
                <a:spcPct val="150000"/>
              </a:lnSpc>
              <a:spcBef>
                <a:spcPts val="5900"/>
              </a:spcBef>
              <a:buClrTx/>
              <a:buSzTx/>
              <a:buNone/>
              <a:defRPr sz="5200" spc="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Lorem ipsum dolor sit amet, higlighted text adipiscing elit. Ut vulputate pharetra felis, nec faucibus dolor lacinia vitae. Morbi nec orci accumsan, feugiat neque sed, malesuada eros. Donec a lorem magna. Quisque dictum ipsum lacus, eu feugiat velit rhoncus ut. Vivamus gravida neque mauris, congue finibus.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sz="quarter" idx="14"/>
          </p:nvPr>
        </p:nvSpPr>
        <p:spPr>
          <a:xfrm>
            <a:off x="1485900" y="2740025"/>
            <a:ext cx="21412200" cy="162917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500"/>
              </a:spcBef>
              <a:buClrTx/>
              <a:buSzTx/>
              <a:buNone/>
              <a:defRPr sz="6400" spc="-64">
                <a:solidFill>
                  <a:srgbClr val="8CC558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Subtitle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5"/>
          </p:nvPr>
        </p:nvSpPr>
        <p:spPr>
          <a:xfrm>
            <a:off x="1485900" y="1311793"/>
            <a:ext cx="21412200" cy="17335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2000" spc="-119">
                <a:latin typeface="Avenir Book" charset="0"/>
                <a:ea typeface="Avenir Book" charset="0"/>
                <a:cs typeface="Avenir Book" charset="0"/>
                <a:sym typeface="Berthold Akzidenz Grotesk BE Bold Condensed"/>
              </a:defRPr>
            </a:lvl1pPr>
          </a:lstStyle>
          <a:p>
            <a:r>
              <a:rPr dirty="0"/>
              <a:t>Slide Title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sz="quarter" idx="13"/>
          </p:nvPr>
        </p:nvSpPr>
        <p:spPr>
          <a:xfrm>
            <a:off x="1485900" y="2740025"/>
            <a:ext cx="21412200" cy="162917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500"/>
              </a:spcBef>
              <a:buClrTx/>
              <a:buSzTx/>
              <a:buNone/>
              <a:defRPr sz="6400" spc="-64">
                <a:solidFill>
                  <a:srgbClr val="8CC558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Subtitle</a:t>
            </a:r>
          </a:p>
        </p:txBody>
      </p:sp>
      <p:sp>
        <p:nvSpPr>
          <p:cNvPr id="76" name="Shape 76"/>
          <p:cNvSpPr>
            <a:spLocks noGrp="1"/>
          </p:cNvSpPr>
          <p:nvPr>
            <p:ph type="pic" sz="half" idx="14"/>
          </p:nvPr>
        </p:nvSpPr>
        <p:spPr>
          <a:xfrm>
            <a:off x="14220825" y="4732171"/>
            <a:ext cx="8679298" cy="7833058"/>
          </a:xfrm>
          <a:prstGeom prst="rect">
            <a:avLst/>
          </a:prstGeom>
          <a:ln w="88900">
            <a:solidFill>
              <a:schemeClr val="accent2">
                <a:hueOff val="-2473792"/>
                <a:satOff val="-50209"/>
                <a:lumOff val="23543"/>
              </a:schemeClr>
            </a:solidFill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pic" sz="half" idx="15"/>
          </p:nvPr>
        </p:nvSpPr>
        <p:spPr>
          <a:xfrm>
            <a:off x="1531798" y="4732171"/>
            <a:ext cx="11962546" cy="7833058"/>
          </a:xfrm>
          <a:prstGeom prst="rect">
            <a:avLst/>
          </a:prstGeom>
          <a:ln w="88900">
            <a:solidFill>
              <a:schemeClr val="accent2">
                <a:hueOff val="-2473792"/>
                <a:satOff val="-50209"/>
                <a:lumOff val="23543"/>
              </a:schemeClr>
            </a:solidFill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body" sz="quarter" idx="16"/>
          </p:nvPr>
        </p:nvSpPr>
        <p:spPr>
          <a:xfrm>
            <a:off x="1485900" y="1311793"/>
            <a:ext cx="21412200" cy="17335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2000" spc="-119">
                <a:latin typeface="Avenir Book" charset="0"/>
                <a:ea typeface="Avenir Book" charset="0"/>
                <a:cs typeface="Avenir Book" charset="0"/>
                <a:sym typeface="Berthold Akzidenz Grotesk BE Bold Condensed"/>
              </a:defRPr>
            </a:lvl1pPr>
          </a:lstStyle>
          <a:p>
            <a:r>
              <a:rPr dirty="0" smtClean="0"/>
              <a:t>Slide Title</a:t>
            </a:r>
            <a:endParaRPr dirty="0"/>
          </a:p>
        </p:txBody>
      </p:sp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tersiti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pic" idx="13"/>
          </p:nvPr>
        </p:nvSpPr>
        <p:spPr>
          <a:xfrm>
            <a:off x="0" y="1422400"/>
            <a:ext cx="24384000" cy="13716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dirty="0"/>
          </a:p>
        </p:txBody>
      </p:sp>
      <p:pic>
        <p:nvPicPr>
          <p:cNvPr id="87" name="pasted-image.pdf"/>
          <p:cNvPicPr>
            <a:picLocks noChangeAspect="1"/>
          </p:cNvPicPr>
          <p:nvPr/>
        </p:nvPicPr>
        <p:blipFill>
          <a:blip r:embed="rId2">
            <a:alphaModFix amt="26808"/>
            <a:extLst/>
          </a:blip>
          <a:stretch>
            <a:fillRect/>
          </a:stretch>
        </p:blipFill>
        <p:spPr>
          <a:xfrm>
            <a:off x="-1362934" y="9810447"/>
            <a:ext cx="5354863" cy="5361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pasted-image.pdf"/>
          <p:cNvPicPr>
            <a:picLocks noChangeAspect="1"/>
          </p:cNvPicPr>
          <p:nvPr/>
        </p:nvPicPr>
        <p:blipFill>
          <a:blip r:embed="rId2">
            <a:alphaModFix amt="10145"/>
            <a:extLst/>
          </a:blip>
          <a:stretch>
            <a:fillRect/>
          </a:stretch>
        </p:blipFill>
        <p:spPr>
          <a:xfrm>
            <a:off x="16196786" y="8104184"/>
            <a:ext cx="12625459" cy="1264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pasted-image.pdf"/>
          <p:cNvPicPr>
            <a:picLocks noChangeAspect="1"/>
          </p:cNvPicPr>
          <p:nvPr/>
        </p:nvPicPr>
        <p:blipFill>
          <a:blip r:embed="rId2">
            <a:alphaModFix amt="36617"/>
            <a:extLst/>
          </a:blip>
          <a:stretch>
            <a:fillRect/>
          </a:stretch>
        </p:blipFill>
        <p:spPr>
          <a:xfrm>
            <a:off x="8923601" y="11066334"/>
            <a:ext cx="1863197" cy="1865364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hape 90"/>
          <p:cNvSpPr>
            <a:spLocks noGrp="1"/>
          </p:cNvSpPr>
          <p:nvPr>
            <p:ph type="body" sz="quarter" idx="14"/>
          </p:nvPr>
        </p:nvSpPr>
        <p:spPr>
          <a:xfrm>
            <a:off x="1485900" y="5991225"/>
            <a:ext cx="21412200" cy="173355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13400" spc="-133">
                <a:latin typeface="Avenir Book" charset="0"/>
                <a:ea typeface="Avenir Book" charset="0"/>
                <a:cs typeface="Avenir Book" charset="0"/>
                <a:sym typeface="Berthold Akzidenz Grotesk BE Bold Condensed"/>
              </a:defRPr>
            </a:lvl1pPr>
          </a:lstStyle>
          <a:p>
            <a:r>
              <a:rPr dirty="0"/>
              <a:t>Interstitial Slide</a:t>
            </a:r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de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body" sz="quarter" idx="13"/>
          </p:nvPr>
        </p:nvSpPr>
        <p:spPr>
          <a:xfrm>
            <a:off x="1485900" y="2740025"/>
            <a:ext cx="21412200" cy="162917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500"/>
              </a:spcBef>
              <a:buClrTx/>
              <a:buSzTx/>
              <a:buNone/>
              <a:defRPr sz="6400" spc="-64">
                <a:solidFill>
                  <a:srgbClr val="8CC558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Subtitle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sz="half" idx="14"/>
          </p:nvPr>
        </p:nvSpPr>
        <p:spPr>
          <a:xfrm>
            <a:off x="2335623" y="5484488"/>
            <a:ext cx="21584702" cy="568579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marL="0" indent="0" defTabSz="825500">
              <a:spcBef>
                <a:spcPts val="5900"/>
              </a:spcBef>
              <a:buClrTx/>
              <a:buSzTx/>
              <a:buNone/>
              <a:defRPr sz="5200" spc="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Bullet</a:t>
            </a:r>
          </a:p>
          <a:p>
            <a:pPr marL="0" indent="0" defTabSz="825500">
              <a:spcBef>
                <a:spcPts val="5900"/>
              </a:spcBef>
              <a:buClrTx/>
              <a:buSzTx/>
              <a:buNone/>
              <a:defRPr sz="5200" spc="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Bullet</a:t>
            </a:r>
          </a:p>
          <a:p>
            <a:pPr marL="0" indent="0" defTabSz="825500">
              <a:spcBef>
                <a:spcPts val="5900"/>
              </a:spcBef>
              <a:buClrTx/>
              <a:buSzTx/>
              <a:buNone/>
              <a:defRPr sz="5200" spc="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Bullet</a:t>
            </a:r>
          </a:p>
        </p:txBody>
      </p:sp>
      <p:sp>
        <p:nvSpPr>
          <p:cNvPr id="64" name="Shape 64"/>
          <p:cNvSpPr>
            <a:spLocks noGrp="1"/>
          </p:cNvSpPr>
          <p:nvPr>
            <p:ph type="pic" sz="quarter" idx="15"/>
          </p:nvPr>
        </p:nvSpPr>
        <p:spPr>
          <a:xfrm>
            <a:off x="1528728" y="5731404"/>
            <a:ext cx="636398" cy="426828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pic" sz="quarter" idx="16"/>
          </p:nvPr>
        </p:nvSpPr>
        <p:spPr>
          <a:xfrm>
            <a:off x="1528728" y="7356868"/>
            <a:ext cx="636398" cy="42682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sz="quarter" idx="17"/>
          </p:nvPr>
        </p:nvSpPr>
        <p:spPr>
          <a:xfrm>
            <a:off x="1528728" y="8844291"/>
            <a:ext cx="636398" cy="42682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body" sz="quarter" idx="18"/>
          </p:nvPr>
        </p:nvSpPr>
        <p:spPr>
          <a:xfrm>
            <a:off x="1485900" y="1311793"/>
            <a:ext cx="21412200" cy="17335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2000" spc="-119">
                <a:latin typeface="+mn-lt"/>
                <a:ea typeface="+mn-ea"/>
                <a:cs typeface="+mn-cs"/>
                <a:sym typeface="Berthold Akzidenz Grotesk BE Bold Condensed"/>
              </a:defRPr>
            </a:lvl1pPr>
          </a:lstStyle>
          <a:p>
            <a:r>
              <a:t>Slide Title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107401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png"/>
          <p:cNvPicPr>
            <a:picLocks noChangeAspect="1"/>
          </p:cNvPicPr>
          <p:nvPr/>
        </p:nvPicPr>
        <p:blipFill>
          <a:blip r:embed="rId9">
            <a:alphaModFix amt="71410"/>
            <a:extLst/>
          </a:blip>
          <a:stretch>
            <a:fillRect/>
          </a:stretch>
        </p:blipFill>
        <p:spPr>
          <a:xfrm>
            <a:off x="0" y="14224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asted-image.pdf"/>
          <p:cNvPicPr>
            <a:picLocks noChangeAspect="1"/>
          </p:cNvPicPr>
          <p:nvPr/>
        </p:nvPicPr>
        <p:blipFill>
          <a:blip r:embed="rId10">
            <a:alphaModFix amt="26808"/>
            <a:extLst/>
          </a:blip>
          <a:stretch>
            <a:fillRect/>
          </a:stretch>
        </p:blipFill>
        <p:spPr>
          <a:xfrm>
            <a:off x="-1362934" y="9810447"/>
            <a:ext cx="5354863" cy="5361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asted-image.pdf"/>
          <p:cNvPicPr>
            <a:picLocks noChangeAspect="1"/>
          </p:cNvPicPr>
          <p:nvPr/>
        </p:nvPicPr>
        <p:blipFill>
          <a:blip r:embed="rId10">
            <a:alphaModFix amt="10145"/>
            <a:extLst/>
          </a:blip>
          <a:stretch>
            <a:fillRect/>
          </a:stretch>
        </p:blipFill>
        <p:spPr>
          <a:xfrm>
            <a:off x="16196786" y="8104184"/>
            <a:ext cx="12625459" cy="1264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pdf"/>
          <p:cNvPicPr>
            <a:picLocks noChangeAspect="1"/>
          </p:cNvPicPr>
          <p:nvPr/>
        </p:nvPicPr>
        <p:blipFill>
          <a:blip r:embed="rId10">
            <a:alphaModFix amt="36617"/>
            <a:extLst/>
          </a:blip>
          <a:stretch>
            <a:fillRect/>
          </a:stretch>
        </p:blipFill>
        <p:spPr>
          <a:xfrm>
            <a:off x="8923601" y="11066334"/>
            <a:ext cx="1863197" cy="1865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119977" y="4065718"/>
            <a:ext cx="12144046" cy="558456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1485900" y="1123950"/>
            <a:ext cx="21412200" cy="1123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/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485900" y="2724150"/>
            <a:ext cx="21412200" cy="1005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>
              <a:spcBef>
                <a:spcPts val="1500"/>
              </a:spcBef>
              <a:buClrTx/>
            </a:lvl2pPr>
            <a:lvl3pPr marL="766859" indent="-258859">
              <a:spcBef>
                <a:spcPts val="1200"/>
              </a:spcBef>
              <a:buClrTx/>
              <a:defRPr sz="5600" spc="-56"/>
            </a:lvl3pPr>
            <a:lvl4pPr marL="1021164" indent="-266656">
              <a:spcBef>
                <a:spcPts val="2400"/>
              </a:spcBef>
              <a:buClrTx/>
              <a:defRPr sz="5600" spc="-56"/>
            </a:lvl4pPr>
            <a:lvl5pPr marL="1264793" indent="-252089">
              <a:spcBef>
                <a:spcPts val="2400"/>
              </a:spcBef>
              <a:buClrTx/>
              <a:defRPr sz="3800" spc="-38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xfrm>
            <a:off x="22430841" y="12973050"/>
            <a:ext cx="355601" cy="352070"/>
          </a:xfrm>
          <a:prstGeom prst="rect">
            <a:avLst/>
          </a:prstGeom>
          <a:ln w="12700">
            <a:miter lim="400000"/>
          </a:ln>
        </p:spPr>
        <p:txBody>
          <a:bodyPr wrap="none" lIns="57150" tIns="57150" rIns="57150" bIns="57150">
            <a:spAutoFit/>
          </a:bodyPr>
          <a:lstStyle>
            <a:lvl1pPr algn="r" defTabSz="819150">
              <a:defRPr>
                <a:solidFill>
                  <a:srgbClr val="A6B0C0"/>
                </a:solidFill>
                <a:latin typeface="Vista Sans OT Reg"/>
                <a:ea typeface="Vista Sans OT Reg"/>
                <a:cs typeface="Vista Sans OT Reg"/>
                <a:sym typeface="Vista Sans OT Reg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</p:sldLayoutIdLst>
  <p:transition spd="med"/>
  <p:txStyles>
    <p:titleStyle>
      <a:lvl1pPr marL="0" marR="0" indent="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Avenir Book" charset="0"/>
          <a:ea typeface="Avenir Book" charset="0"/>
          <a:cs typeface="Avenir Book" charset="0"/>
          <a:sym typeface="Vista Sans OT Medium"/>
        </a:defRPr>
      </a:lvl1pPr>
      <a:lvl2pPr marL="0" marR="0" indent="2286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2pPr>
      <a:lvl3pPr marL="0" marR="0" indent="4572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3pPr>
      <a:lvl4pPr marL="0" marR="0" indent="6858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4pPr>
      <a:lvl5pPr marL="0" marR="0" indent="9144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5pPr>
      <a:lvl6pPr marL="0" marR="0" indent="11430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6pPr>
      <a:lvl7pPr marL="0" marR="0" indent="13716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7pPr>
      <a:lvl8pPr marL="0" marR="0" indent="16002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8pPr>
      <a:lvl9pPr marL="0" marR="0" indent="1828800" algn="l" defTabSz="81915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-9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Vista Sans OT Medium"/>
        </a:defRPr>
      </a:lvl9pPr>
    </p:titleStyle>
    <p:bodyStyle>
      <a:lvl1pPr marL="322067" marR="0" indent="-322067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6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Avenir Book" charset="0"/>
          <a:ea typeface="Avenir Book" charset="0"/>
          <a:cs typeface="Avenir Book" charset="0"/>
          <a:sym typeface="Vista Sans OT Light"/>
        </a:defRPr>
      </a:lvl1pPr>
      <a:lvl2pPr marL="600016" marR="0" indent="-358716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6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Avenir Book" charset="0"/>
          <a:ea typeface="Avenir Book" charset="0"/>
          <a:cs typeface="Avenir Book" charset="0"/>
          <a:sym typeface="Vista Sans OT Light"/>
        </a:defRPr>
      </a:lvl2pPr>
      <a:lvl3pPr marL="785349" marR="0" indent="-277349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54999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Avenir Book" charset="0"/>
          <a:ea typeface="Avenir Book" charset="0"/>
          <a:cs typeface="Avenir Book" charset="0"/>
          <a:sym typeface="Vista Sans OT Light"/>
        </a:defRPr>
      </a:lvl3pPr>
      <a:lvl4pPr marL="1040211" marR="0" indent="-285703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Avenir Book" charset="0"/>
          <a:ea typeface="Avenir Book" charset="0"/>
          <a:cs typeface="Avenir Book" charset="0"/>
          <a:sym typeface="Vista Sans OT Light"/>
        </a:defRPr>
      </a:lvl4pPr>
      <a:lvl5pPr marL="1410739" marR="0" indent="-398036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Avenir Book" charset="0"/>
          <a:ea typeface="Avenir Book" charset="0"/>
          <a:cs typeface="Avenir Book" charset="0"/>
          <a:sym typeface="Vista Sans OT Light"/>
        </a:defRPr>
      </a:lvl5pPr>
      <a:lvl6pPr marL="1668935" marR="0" indent="-398036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Vista Sans OT Light"/>
          <a:ea typeface="Vista Sans OT Light"/>
          <a:cs typeface="Vista Sans OT Light"/>
          <a:sym typeface="Vista Sans OT Light"/>
        </a:defRPr>
      </a:lvl6pPr>
      <a:lvl7pPr marL="1927130" marR="0" indent="-398036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Vista Sans OT Light"/>
          <a:ea typeface="Vista Sans OT Light"/>
          <a:cs typeface="Vista Sans OT Light"/>
          <a:sym typeface="Vista Sans OT Light"/>
        </a:defRPr>
      </a:lvl7pPr>
      <a:lvl8pPr marL="2185326" marR="0" indent="-398036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Vista Sans OT Light"/>
          <a:ea typeface="Vista Sans OT Light"/>
          <a:cs typeface="Vista Sans OT Light"/>
          <a:sym typeface="Vista Sans OT Light"/>
        </a:defRPr>
      </a:lvl8pPr>
      <a:lvl9pPr marL="2443522" marR="0" indent="-398036" algn="l" defTabSz="819150" latinLnBrk="0">
        <a:lnSpc>
          <a:spcPct val="90000"/>
        </a:lnSpc>
        <a:spcBef>
          <a:spcPts val="2800"/>
        </a:spcBef>
        <a:spcAft>
          <a:spcPts val="0"/>
        </a:spcAft>
        <a:buClr>
          <a:srgbClr val="8EC04F"/>
        </a:buClr>
        <a:buSzPct val="45000"/>
        <a:buFontTx/>
        <a:buChar char="▪"/>
        <a:tabLst/>
        <a:defRPr sz="6000" b="0" i="0" u="none" strike="noStrike" cap="none" spc="-59" baseline="0">
          <a:ln>
            <a:noFill/>
          </a:ln>
          <a:solidFill>
            <a:srgbClr val="606060"/>
          </a:solidFill>
          <a:uFillTx/>
          <a:latin typeface="Vista Sans OT Light"/>
          <a:ea typeface="Vista Sans OT Light"/>
          <a:cs typeface="Vista Sans OT Light"/>
          <a:sym typeface="Vista Sans OT Light"/>
        </a:defRPr>
      </a:lvl9pPr>
    </p:bodyStyle>
    <p:otherStyle>
      <a:lvl1pPr marL="0" marR="0" indent="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1pPr>
      <a:lvl2pPr marL="0" marR="0" indent="2286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2pPr>
      <a:lvl3pPr marL="0" marR="0" indent="4572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3pPr>
      <a:lvl4pPr marL="0" marR="0" indent="6858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4pPr>
      <a:lvl5pPr marL="0" marR="0" indent="9144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5pPr>
      <a:lvl6pPr marL="0" marR="0" indent="11430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6pPr>
      <a:lvl7pPr marL="0" marR="0" indent="13716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7pPr>
      <a:lvl8pPr marL="0" marR="0" indent="16002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8pPr>
      <a:lvl9pPr marL="0" marR="0" indent="1828800" algn="r" defTabSz="8191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ista Sans OT Reg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7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6.png"/><Relationship Id="rId6" Type="http://schemas.openxmlformats.org/officeDocument/2006/relationships/image" Target="../media/image30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8.png"/><Relationship Id="rId5" Type="http://schemas.openxmlformats.org/officeDocument/2006/relationships/image" Target="../media/image31.png"/><Relationship Id="rId6" Type="http://schemas.openxmlformats.org/officeDocument/2006/relationships/image" Target="../media/image26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4.png"/><Relationship Id="rId6" Type="http://schemas.openxmlformats.org/officeDocument/2006/relationships/image" Target="../media/image23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9.png"/><Relationship Id="rId5" Type="http://schemas.openxmlformats.org/officeDocument/2006/relationships/image" Target="../media/image44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23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7.png"/><Relationship Id="rId4" Type="http://schemas.openxmlformats.org/officeDocument/2006/relationships/image" Target="../media/image45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23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latin typeface="+mn-lt"/>
                <a:ea typeface="Avenir Book" charset="0"/>
                <a:cs typeface="Avenir Book" charset="0"/>
              </a:rPr>
              <a:t>BIG SUR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idx="14"/>
          </p:nvPr>
        </p:nvSpPr>
        <p:spPr>
          <a:xfrm>
            <a:off x="1485900" y="6988507"/>
            <a:ext cx="21412200" cy="1733550"/>
          </a:xfrm>
          <a:prstGeom prst="rect">
            <a:avLst/>
          </a:prstGeom>
        </p:spPr>
        <p:txBody>
          <a:bodyPr/>
          <a:lstStyle/>
          <a:p>
            <a:r>
              <a:rPr lang="en-US" sz="6600" dirty="0" smtClean="0"/>
              <a:t>An OCP GP-GPU Server</a:t>
            </a:r>
            <a:endParaRPr sz="6600" dirty="0"/>
          </a:p>
        </p:txBody>
      </p:sp>
      <p:sp>
        <p:nvSpPr>
          <p:cNvPr id="5" name="Shape 120"/>
          <p:cNvSpPr txBox="1">
            <a:spLocks/>
          </p:cNvSpPr>
          <p:nvPr/>
        </p:nvSpPr>
        <p:spPr>
          <a:xfrm>
            <a:off x="1509844" y="9330774"/>
            <a:ext cx="14524241" cy="3899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marL="322067" marR="0" indent="-322067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6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1pPr>
            <a:lvl2pPr marL="600016" marR="0" indent="-358716" algn="l" defTabSz="819150" latinLnBrk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Pct val="6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2pPr>
            <a:lvl3pPr marL="766859" marR="0" indent="-258859" algn="l" defTabSz="81915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54999"/>
              <a:buFontTx/>
              <a:buChar char="▪"/>
              <a:tabLst/>
              <a:defRPr sz="5600" b="0" i="0" u="none" strike="noStrike" cap="none" spc="-56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3pPr>
            <a:lvl4pPr marL="1021164" marR="0" indent="-266656" algn="l" defTabSz="81915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45000"/>
              <a:buFontTx/>
              <a:buChar char="▪"/>
              <a:tabLst/>
              <a:defRPr sz="5600" b="0" i="0" u="none" strike="noStrike" cap="none" spc="-56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4pPr>
            <a:lvl5pPr marL="1264793" marR="0" indent="-252089" algn="l" defTabSz="81915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45000"/>
              <a:buFontTx/>
              <a:buChar char="▪"/>
              <a:tabLst/>
              <a:defRPr sz="3800" b="0" i="0" u="none" strike="noStrike" cap="none" spc="-38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5pPr>
            <a:lvl6pPr marL="1668935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6pPr>
            <a:lvl7pPr marL="1927130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7pPr>
            <a:lvl8pPr marL="2185326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8pPr>
            <a:lvl9pPr marL="2443522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9pPr>
          </a:lstStyle>
          <a:p>
            <a:pPr marL="0" indent="0" hangingPunct="1">
              <a:spcBef>
                <a:spcPts val="0"/>
              </a:spcBef>
              <a:buClrTx/>
              <a:buSzTx/>
              <a:buFontTx/>
              <a:buNone/>
              <a:defRPr sz="5400" spc="-53">
                <a:solidFill>
                  <a:srgbClr val="FFFFFF"/>
                </a:solidFill>
                <a:latin typeface="Berthold Akzidenz Grotesk BE Bold"/>
                <a:ea typeface="Berthold Akzidenz Grotesk BE Bold"/>
                <a:cs typeface="Berthold Akzidenz Grotesk BE Bold"/>
                <a:sym typeface="Berthold Akzidenz Grotesk BE Bold"/>
              </a:defRPr>
            </a:pPr>
            <a:r>
              <a:rPr lang="en-US" sz="5400" b="1" spc="-53" dirty="0" smtClean="0">
                <a:solidFill>
                  <a:srgbClr val="FFFFFF"/>
                </a:solidFill>
                <a:latin typeface="Berthold Akzidenz Grotesk BE" charset="0"/>
                <a:ea typeface="Berthold Akzidenz Grotesk BE" charset="0"/>
                <a:cs typeface="Berthold Akzidenz Grotesk BE" charset="0"/>
                <a:sym typeface="Berthold Akzidenz Grotesk BE Bold"/>
              </a:rPr>
              <a:t>Kevin Lee</a:t>
            </a:r>
          </a:p>
          <a:p>
            <a:pPr marL="0" indent="0" hangingPunct="1">
              <a:spcBef>
                <a:spcPts val="0"/>
              </a:spcBef>
              <a:buClrTx/>
              <a:buSzTx/>
              <a:buFontTx/>
              <a:buNone/>
              <a:defRPr sz="4200" cap="all" spc="-42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sz="4200" cap="all" spc="-42" dirty="0" smtClean="0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rPr>
              <a:t>Technical Program Manager, Facebook</a:t>
            </a:r>
          </a:p>
          <a:p>
            <a:pPr marL="0" indent="0" hangingPunct="1">
              <a:spcBef>
                <a:spcPts val="0"/>
              </a:spcBef>
              <a:buClrTx/>
              <a:buSzTx/>
              <a:buFontTx/>
              <a:buNone/>
              <a:defRPr sz="4200" cap="all" spc="-42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endParaRPr lang="en-US" sz="4200" cap="all" spc="-42" dirty="0">
              <a:solidFill>
                <a:srgbClr val="FFFFFF"/>
              </a:solidFill>
              <a:latin typeface="Avenir Roman"/>
              <a:ea typeface="Avenir Roman"/>
              <a:cs typeface="Avenir Roman"/>
              <a:sym typeface="Avenir Roman"/>
            </a:endParaRPr>
          </a:p>
          <a:p>
            <a:pPr marL="0" indent="0" hangingPunct="1">
              <a:spcBef>
                <a:spcPts val="0"/>
              </a:spcBef>
              <a:buClrTx/>
              <a:buSzTx/>
              <a:buNone/>
              <a:defRPr sz="5400" spc="-53">
                <a:solidFill>
                  <a:srgbClr val="FFFFFF"/>
                </a:solidFill>
                <a:latin typeface="Berthold Akzidenz Grotesk BE Bold"/>
                <a:ea typeface="Berthold Akzidenz Grotesk BE Bold"/>
                <a:cs typeface="Berthold Akzidenz Grotesk BE Bold"/>
                <a:sym typeface="Berthold Akzidenz Grotesk BE Bold"/>
              </a:defRPr>
            </a:pPr>
            <a:r>
              <a:rPr lang="en-US" sz="5400" b="1" spc="-53" dirty="0" smtClean="0">
                <a:solidFill>
                  <a:srgbClr val="FFFFFF"/>
                </a:solidFill>
                <a:latin typeface="Berthold Akzidenz Grotesk BE" charset="0"/>
                <a:ea typeface="Berthold Akzidenz Grotesk BE" charset="0"/>
                <a:cs typeface="Berthold Akzidenz Grotesk BE" charset="0"/>
                <a:sym typeface="Berthold Akzidenz Grotesk BE Bold"/>
              </a:rPr>
              <a:t>Marcos Peixoto</a:t>
            </a:r>
            <a:endParaRPr lang="en-US" sz="5400" b="1" spc="-53" dirty="0">
              <a:solidFill>
                <a:srgbClr val="FFFFFF"/>
              </a:solidFill>
              <a:latin typeface="Berthold Akzidenz Grotesk BE" charset="0"/>
              <a:ea typeface="Berthold Akzidenz Grotesk BE" charset="0"/>
              <a:cs typeface="Berthold Akzidenz Grotesk BE" charset="0"/>
              <a:sym typeface="Berthold Akzidenz Grotesk BE Bold"/>
            </a:endParaRPr>
          </a:p>
          <a:p>
            <a:pPr marL="0" indent="0">
              <a:spcBef>
                <a:spcPts val="0"/>
              </a:spcBef>
              <a:buClrTx/>
              <a:buSzTx/>
              <a:buNone/>
              <a:defRPr sz="4200" cap="all" spc="-42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sz="4200" dirty="0" smtClean="0"/>
              <a:t>Infra </a:t>
            </a:r>
            <a:r>
              <a:rPr lang="en-US" sz="4200" dirty="0"/>
              <a:t>Product Partnerships </a:t>
            </a:r>
            <a:r>
              <a:rPr lang="en-US" sz="4200" dirty="0" err="1" smtClean="0"/>
              <a:t>ManaGer</a:t>
            </a:r>
            <a:r>
              <a:rPr lang="en-US" sz="4200" dirty="0"/>
              <a:t>, Facebook</a:t>
            </a:r>
          </a:p>
          <a:p>
            <a:pPr marL="0" indent="0" hangingPunct="1">
              <a:spcBef>
                <a:spcPts val="0"/>
              </a:spcBef>
              <a:buClrTx/>
              <a:buSzTx/>
              <a:buFontTx/>
              <a:buNone/>
              <a:defRPr sz="4200" cap="all" spc="-42">
                <a:solidFill>
                  <a:srgbClr val="FFFFF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endParaRPr lang="en-US" sz="4200" cap="all" spc="-42" dirty="0">
              <a:solidFill>
                <a:srgbClr val="FFFFFF"/>
              </a:solidFill>
              <a:latin typeface="Avenir Roman"/>
              <a:ea typeface="Avenir Roman"/>
              <a:cs typeface="Avenir Roman"/>
              <a:sym typeface="Avenir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/>
        </p:nvSpPr>
        <p:spPr>
          <a:xfrm>
            <a:off x="2454407" y="7089483"/>
            <a:ext cx="9086801" cy="5473677"/>
          </a:xfrm>
          <a:prstGeom prst="rect">
            <a:avLst/>
          </a:prstGeom>
          <a:ln w="88900">
            <a:solidFill>
              <a:srgbClr val="72BD44"/>
            </a:solidFill>
            <a:miter lim="400000"/>
          </a:ln>
        </p:spPr>
        <p:txBody>
          <a:bodyPr lIns="76200" tIns="76200" rIns="76200" bIns="76200" anchor="ctr"/>
          <a:lstStyle/>
          <a:p>
            <a:pPr algn="ctr" defTabSz="571500">
              <a:defRPr sz="32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380" name="Shape 380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Modularity</a:t>
            </a:r>
          </a:p>
        </p:txBody>
      </p:sp>
      <p:sp>
        <p:nvSpPr>
          <p:cNvPr id="381" name="Shape 381"/>
          <p:cNvSpPr>
            <a:spLocks noGrp="1"/>
          </p:cNvSpPr>
          <p:nvPr>
            <p:ph type="body" idx="14"/>
          </p:nvPr>
        </p:nvSpPr>
        <p:spPr>
          <a:xfrm>
            <a:off x="2335623" y="4653352"/>
            <a:ext cx="21584702" cy="1814831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spcBef>
                <a:spcPts val="5900"/>
              </a:spcBef>
              <a:buClrTx/>
              <a:buSzTx/>
              <a:buNone/>
              <a:defRPr sz="5200" spc="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Supports dual socket SSI EEB </a:t>
            </a:r>
            <a:br>
              <a:rPr dirty="0"/>
            </a:br>
            <a:r>
              <a:rPr dirty="0"/>
              <a:t>compliant server motherboards</a:t>
            </a:r>
          </a:p>
        </p:txBody>
      </p:sp>
      <p:pic>
        <p:nvPicPr>
          <p:cNvPr id="382" name="pasted-image.pdf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28728" y="4846481"/>
            <a:ext cx="636398" cy="426828"/>
          </a:xfrm>
          <a:prstGeom prst="rect">
            <a:avLst/>
          </a:prstGeom>
        </p:spPr>
      </p:pic>
      <p:sp>
        <p:nvSpPr>
          <p:cNvPr id="383" name="Shape 383"/>
          <p:cNvSpPr>
            <a:spLocks noGrp="1"/>
          </p:cNvSpPr>
          <p:nvPr>
            <p:ph type="body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Big Sur</a:t>
            </a:r>
          </a:p>
        </p:txBody>
      </p:sp>
      <p:pic>
        <p:nvPicPr>
          <p:cNvPr id="384" name="Big Sur top view without cov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21805" y="743954"/>
            <a:ext cx="10261206" cy="12228092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Shape 385"/>
          <p:cNvSpPr/>
          <p:nvPr/>
        </p:nvSpPr>
        <p:spPr>
          <a:xfrm flipV="1">
            <a:off x="6997807" y="8293749"/>
            <a:ext cx="1" cy="3904500"/>
          </a:xfrm>
          <a:prstGeom prst="line">
            <a:avLst/>
          </a:prstGeom>
          <a:ln w="88900">
            <a:solidFill>
              <a:srgbClr val="FDD700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 algn="ctr" defTabSz="571500">
              <a:defRPr sz="32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386" name="Shape 386"/>
          <p:cNvSpPr/>
          <p:nvPr/>
        </p:nvSpPr>
        <p:spPr>
          <a:xfrm>
            <a:off x="2997327" y="7420310"/>
            <a:ext cx="4521935" cy="643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algn="ctr" defTabSz="825500">
              <a:lnSpc>
                <a:spcPct val="90000"/>
              </a:lnSpc>
              <a:spcBef>
                <a:spcPts val="5900"/>
              </a:spcBef>
              <a:defRPr sz="4000">
                <a:solidFill>
                  <a:srgbClr val="53585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pc="-279"/>
              <a:t>1</a:t>
            </a:r>
            <a:r>
              <a:t>2in (305mm)</a:t>
            </a:r>
          </a:p>
        </p:txBody>
      </p:sp>
      <p:sp>
        <p:nvSpPr>
          <p:cNvPr id="387" name="Shape 387"/>
          <p:cNvSpPr/>
          <p:nvPr/>
        </p:nvSpPr>
        <p:spPr>
          <a:xfrm>
            <a:off x="7195380" y="9924180"/>
            <a:ext cx="3391917" cy="643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/>
          <a:p>
            <a:pPr defTabSz="825500">
              <a:lnSpc>
                <a:spcPct val="90000"/>
              </a:lnSpc>
              <a:spcBef>
                <a:spcPts val="5900"/>
              </a:spcBef>
              <a:defRPr sz="4000">
                <a:solidFill>
                  <a:srgbClr val="53585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pc="-279"/>
              <a:t>1</a:t>
            </a:r>
            <a:r>
              <a:t>3in (330mm)</a:t>
            </a:r>
          </a:p>
        </p:txBody>
      </p:sp>
      <p:sp>
        <p:nvSpPr>
          <p:cNvPr id="388" name="Shape 388"/>
          <p:cNvSpPr/>
          <p:nvPr/>
        </p:nvSpPr>
        <p:spPr>
          <a:xfrm flipH="1">
            <a:off x="3477725" y="8242058"/>
            <a:ext cx="3393187" cy="1"/>
          </a:xfrm>
          <a:prstGeom prst="line">
            <a:avLst/>
          </a:prstGeom>
          <a:ln w="88900">
            <a:solidFill>
              <a:srgbClr val="FDD700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 algn="ctr" defTabSz="571500">
              <a:defRPr sz="32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32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Modularity</a:t>
            </a:r>
          </a:p>
        </p:txBody>
      </p:sp>
      <p:sp>
        <p:nvSpPr>
          <p:cNvPr id="391" name="Shape 391"/>
          <p:cNvSpPr>
            <a:spLocks noGrp="1"/>
          </p:cNvSpPr>
          <p:nvPr>
            <p:ph type="body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Big Sur</a:t>
            </a:r>
          </a:p>
        </p:txBody>
      </p:sp>
      <p:pic>
        <p:nvPicPr>
          <p:cNvPr id="392" name="Screen Shot 2016-02-11 at 3.08.04 PM.png"/>
          <p:cNvPicPr>
            <a:picLocks noChangeAspect="1"/>
          </p:cNvPicPr>
          <p:nvPr/>
        </p:nvPicPr>
        <p:blipFill>
          <a:blip r:embed="rId2">
            <a:extLst/>
          </a:blip>
          <a:srcRect l="3088" t="14100" r="3088" b="13657"/>
          <a:stretch>
            <a:fillRect/>
          </a:stretch>
        </p:blipFill>
        <p:spPr>
          <a:xfrm>
            <a:off x="9395176" y="0"/>
            <a:ext cx="14999271" cy="13715878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Shape 393"/>
          <p:cNvSpPr/>
          <p:nvPr/>
        </p:nvSpPr>
        <p:spPr>
          <a:xfrm>
            <a:off x="2335623" y="5484488"/>
            <a:ext cx="5860639" cy="1814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90000"/>
              </a:lnSpc>
              <a:spcBef>
                <a:spcPts val="5900"/>
              </a:spcBef>
              <a:defRPr sz="520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Open Rack v2 compatible</a:t>
            </a:r>
          </a:p>
        </p:txBody>
      </p:sp>
      <p:pic>
        <p:nvPicPr>
          <p:cNvPr id="39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8728" y="5641759"/>
            <a:ext cx="636398" cy="4268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2132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Flexible topology</a:t>
            </a:r>
          </a:p>
        </p:txBody>
      </p:sp>
      <p:sp>
        <p:nvSpPr>
          <p:cNvPr id="398" name="Shape 398"/>
          <p:cNvSpPr>
            <a:spLocks noGrp="1"/>
          </p:cNvSpPr>
          <p:nvPr>
            <p:ph type="body" idx="14"/>
          </p:nvPr>
        </p:nvSpPr>
        <p:spPr>
          <a:xfrm>
            <a:off x="2335623" y="5484488"/>
            <a:ext cx="7677478" cy="4936491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spcBef>
                <a:spcPts val="5900"/>
              </a:spcBef>
              <a:buClrTx/>
              <a:buSzTx/>
              <a:buNone/>
              <a:defRPr sz="5200" spc="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Direct memory access</a:t>
            </a:r>
          </a:p>
          <a:p>
            <a:pPr marL="0" indent="0" defTabSz="825500">
              <a:spcBef>
                <a:spcPts val="5900"/>
              </a:spcBef>
              <a:buClrTx/>
              <a:buSzTx/>
              <a:buNone/>
              <a:defRPr sz="5200" spc="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Direct memory transfers </a:t>
            </a:r>
          </a:p>
          <a:p>
            <a:pPr marL="0" indent="0" defTabSz="825500">
              <a:spcBef>
                <a:spcPts val="5900"/>
              </a:spcBef>
              <a:buClrTx/>
              <a:buSzTx/>
              <a:buNone/>
              <a:defRPr sz="5200" spc="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One address space for CPU and GPU memory</a:t>
            </a:r>
          </a:p>
        </p:txBody>
      </p:sp>
      <p:pic>
        <p:nvPicPr>
          <p:cNvPr id="399" name="pasted-image.pdf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28728" y="5641759"/>
            <a:ext cx="636398" cy="426828"/>
          </a:xfrm>
          <a:prstGeom prst="rect">
            <a:avLst/>
          </a:prstGeom>
        </p:spPr>
      </p:pic>
      <p:pic>
        <p:nvPicPr>
          <p:cNvPr id="400" name="pasted-image.pdf"/>
          <p:cNvPicPr>
            <a:picLocks noGrp="1" noChangeAspect="1"/>
          </p:cNvPicPr>
          <p:nvPr>
            <p:ph type="pic" idx="16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28728" y="7105860"/>
            <a:ext cx="636398" cy="426829"/>
          </a:xfrm>
          <a:prstGeom prst="rect">
            <a:avLst/>
          </a:prstGeom>
        </p:spPr>
      </p:pic>
      <p:pic>
        <p:nvPicPr>
          <p:cNvPr id="401" name="pasted-image.pdf"/>
          <p:cNvPicPr>
            <a:picLocks noGrp="1" noChangeAspect="1"/>
          </p:cNvPicPr>
          <p:nvPr>
            <p:ph type="pic" idx="17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28728" y="8539497"/>
            <a:ext cx="636398" cy="426829"/>
          </a:xfrm>
          <a:prstGeom prst="rect">
            <a:avLst/>
          </a:prstGeom>
        </p:spPr>
      </p:pic>
      <p:sp>
        <p:nvSpPr>
          <p:cNvPr id="402" name="Shape 402"/>
          <p:cNvSpPr>
            <a:spLocks noGrp="1"/>
          </p:cNvSpPr>
          <p:nvPr>
            <p:ph type="body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Big Sur</a:t>
            </a:r>
          </a:p>
        </p:txBody>
      </p:sp>
      <p:sp>
        <p:nvSpPr>
          <p:cNvPr id="403" name="Shape 403"/>
          <p:cNvSpPr/>
          <p:nvPr/>
        </p:nvSpPr>
        <p:spPr>
          <a:xfrm flipV="1">
            <a:off x="15045843" y="10320488"/>
            <a:ext cx="1" cy="467270"/>
          </a:xfrm>
          <a:prstGeom prst="line">
            <a:avLst/>
          </a:prstGeom>
          <a:ln w="381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04" name="Shape 404"/>
          <p:cNvSpPr/>
          <p:nvPr/>
        </p:nvSpPr>
        <p:spPr>
          <a:xfrm flipV="1">
            <a:off x="17146600" y="10320488"/>
            <a:ext cx="1" cy="467270"/>
          </a:xfrm>
          <a:prstGeom prst="line">
            <a:avLst/>
          </a:prstGeom>
          <a:ln w="381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05" name="Shape 405"/>
          <p:cNvSpPr/>
          <p:nvPr/>
        </p:nvSpPr>
        <p:spPr>
          <a:xfrm flipV="1">
            <a:off x="19247357" y="10367216"/>
            <a:ext cx="1" cy="420543"/>
          </a:xfrm>
          <a:prstGeom prst="line">
            <a:avLst/>
          </a:prstGeom>
          <a:ln w="381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06" name="Shape 406"/>
          <p:cNvSpPr/>
          <p:nvPr/>
        </p:nvSpPr>
        <p:spPr>
          <a:xfrm flipV="1">
            <a:off x="21348114" y="10320488"/>
            <a:ext cx="1" cy="467270"/>
          </a:xfrm>
          <a:prstGeom prst="line">
            <a:avLst/>
          </a:prstGeom>
          <a:ln w="381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07" name="Shape 407"/>
          <p:cNvSpPr/>
          <p:nvPr/>
        </p:nvSpPr>
        <p:spPr>
          <a:xfrm flipV="1">
            <a:off x="12945112" y="10320488"/>
            <a:ext cx="1" cy="467270"/>
          </a:xfrm>
          <a:prstGeom prst="line">
            <a:avLst/>
          </a:prstGeom>
          <a:ln w="381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08" name="Shape 408"/>
          <p:cNvSpPr/>
          <p:nvPr/>
        </p:nvSpPr>
        <p:spPr>
          <a:xfrm>
            <a:off x="11331926" y="5661362"/>
            <a:ext cx="11629348" cy="2514968"/>
          </a:xfrm>
          <a:prstGeom prst="rect">
            <a:avLst/>
          </a:prstGeom>
          <a:solidFill>
            <a:srgbClr val="55575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09" name="Shape 409"/>
          <p:cNvSpPr/>
          <p:nvPr/>
        </p:nvSpPr>
        <p:spPr>
          <a:xfrm>
            <a:off x="16388951" y="8872539"/>
            <a:ext cx="1515298" cy="1528996"/>
          </a:xfrm>
          <a:prstGeom prst="rect">
            <a:avLst/>
          </a:prstGeom>
          <a:solidFill>
            <a:srgbClr val="72BD44"/>
          </a:solidFill>
          <a:ln w="76200">
            <a:solidFill>
              <a:srgbClr val="CFE3A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10" name="Shape 410"/>
          <p:cNvSpPr/>
          <p:nvPr/>
        </p:nvSpPr>
        <p:spPr>
          <a:xfrm>
            <a:off x="18489708" y="8872539"/>
            <a:ext cx="1515298" cy="1528996"/>
          </a:xfrm>
          <a:prstGeom prst="rect">
            <a:avLst/>
          </a:prstGeom>
          <a:solidFill>
            <a:srgbClr val="72BD44"/>
          </a:solidFill>
          <a:ln w="76200">
            <a:solidFill>
              <a:srgbClr val="CFE3A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11" name="Shape 411"/>
          <p:cNvSpPr/>
          <p:nvPr/>
        </p:nvSpPr>
        <p:spPr>
          <a:xfrm>
            <a:off x="14288194" y="8872539"/>
            <a:ext cx="1515298" cy="1528996"/>
          </a:xfrm>
          <a:prstGeom prst="rect">
            <a:avLst/>
          </a:prstGeom>
          <a:solidFill>
            <a:srgbClr val="72BD44"/>
          </a:solidFill>
          <a:ln w="76200">
            <a:solidFill>
              <a:srgbClr val="CFE3A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12" name="Shape 412"/>
          <p:cNvSpPr/>
          <p:nvPr/>
        </p:nvSpPr>
        <p:spPr>
          <a:xfrm>
            <a:off x="20590465" y="8872539"/>
            <a:ext cx="1515298" cy="1528996"/>
          </a:xfrm>
          <a:prstGeom prst="rect">
            <a:avLst/>
          </a:prstGeom>
          <a:solidFill>
            <a:srgbClr val="72BD44"/>
          </a:solidFill>
          <a:ln w="76200">
            <a:solidFill>
              <a:srgbClr val="CFE3A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413" name="324515-intel-haswe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29841" y="8721767"/>
            <a:ext cx="1830543" cy="1830542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Shape 414"/>
          <p:cNvSpPr/>
          <p:nvPr/>
        </p:nvSpPr>
        <p:spPr>
          <a:xfrm>
            <a:off x="12199511" y="10808905"/>
            <a:ext cx="9919578" cy="1"/>
          </a:xfrm>
          <a:prstGeom prst="line">
            <a:avLst/>
          </a:prstGeom>
          <a:ln w="508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415" name="GPU copy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63792" y="6371966"/>
            <a:ext cx="1768644" cy="1100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GPU copy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63063" y="6371966"/>
            <a:ext cx="1768644" cy="1100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GPU copy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62278" y="6371966"/>
            <a:ext cx="1768644" cy="1100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GPU copy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61521" y="6371966"/>
            <a:ext cx="1768644" cy="1100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GPU copy-filtere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060791" y="6371966"/>
            <a:ext cx="1768644" cy="1100699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Shape 420"/>
          <p:cNvSpPr/>
          <p:nvPr/>
        </p:nvSpPr>
        <p:spPr>
          <a:xfrm>
            <a:off x="11996220" y="4536767"/>
            <a:ext cx="1830542" cy="93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482600">
              <a:lnSpc>
                <a:spcPct val="120000"/>
              </a:lnSpc>
              <a:defRPr sz="2800" spc="-2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System</a:t>
            </a:r>
          </a:p>
          <a:p>
            <a:pPr algn="ctr" defTabSz="482600">
              <a:lnSpc>
                <a:spcPct val="120000"/>
              </a:lnSpc>
              <a:defRPr sz="2800" spc="-2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Memory</a:t>
            </a:r>
          </a:p>
        </p:txBody>
      </p:sp>
      <p:sp>
        <p:nvSpPr>
          <p:cNvPr id="421" name="Shape 421"/>
          <p:cNvSpPr/>
          <p:nvPr/>
        </p:nvSpPr>
        <p:spPr>
          <a:xfrm>
            <a:off x="14105376" y="4536767"/>
            <a:ext cx="1830542" cy="943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482600">
              <a:lnSpc>
                <a:spcPct val="120000"/>
              </a:lnSpc>
              <a:defRPr sz="2800" spc="-2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GPU0</a:t>
            </a:r>
          </a:p>
          <a:p>
            <a:pPr algn="ctr" defTabSz="482600">
              <a:lnSpc>
                <a:spcPct val="120000"/>
              </a:lnSpc>
              <a:defRPr sz="2800" spc="-2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Memory</a:t>
            </a:r>
          </a:p>
        </p:txBody>
      </p:sp>
      <p:sp>
        <p:nvSpPr>
          <p:cNvPr id="422" name="Shape 422"/>
          <p:cNvSpPr/>
          <p:nvPr/>
        </p:nvSpPr>
        <p:spPr>
          <a:xfrm>
            <a:off x="16214532" y="4536767"/>
            <a:ext cx="1830543" cy="943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482600">
              <a:lnSpc>
                <a:spcPct val="120000"/>
              </a:lnSpc>
              <a:defRPr sz="2800" spc="-2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GPU1</a:t>
            </a:r>
          </a:p>
          <a:p>
            <a:pPr algn="ctr" defTabSz="482600">
              <a:lnSpc>
                <a:spcPct val="120000"/>
              </a:lnSpc>
              <a:defRPr sz="2800" spc="-2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Memory</a:t>
            </a:r>
          </a:p>
        </p:txBody>
      </p:sp>
      <p:sp>
        <p:nvSpPr>
          <p:cNvPr id="423" name="Shape 423"/>
          <p:cNvSpPr/>
          <p:nvPr/>
        </p:nvSpPr>
        <p:spPr>
          <a:xfrm>
            <a:off x="18354639" y="4536767"/>
            <a:ext cx="1768644" cy="943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482600">
              <a:lnSpc>
                <a:spcPct val="120000"/>
              </a:lnSpc>
              <a:defRPr sz="2800" spc="-2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GPU2</a:t>
            </a:r>
          </a:p>
          <a:p>
            <a:pPr algn="ctr" defTabSz="482600">
              <a:lnSpc>
                <a:spcPct val="120000"/>
              </a:lnSpc>
              <a:defRPr sz="2800" spc="-2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Memory</a:t>
            </a:r>
          </a:p>
        </p:txBody>
      </p:sp>
      <p:sp>
        <p:nvSpPr>
          <p:cNvPr id="424" name="Shape 424"/>
          <p:cNvSpPr/>
          <p:nvPr/>
        </p:nvSpPr>
        <p:spPr>
          <a:xfrm>
            <a:off x="20463792" y="4536767"/>
            <a:ext cx="1768644" cy="943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482600">
              <a:lnSpc>
                <a:spcPct val="120000"/>
              </a:lnSpc>
              <a:defRPr sz="2800" spc="-2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GPU3</a:t>
            </a:r>
          </a:p>
          <a:p>
            <a:pPr algn="ctr" defTabSz="482600">
              <a:lnSpc>
                <a:spcPct val="120000"/>
              </a:lnSpc>
              <a:defRPr sz="2800" spc="-2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Memory</a:t>
            </a:r>
          </a:p>
        </p:txBody>
      </p:sp>
      <p:sp>
        <p:nvSpPr>
          <p:cNvPr id="425" name="Shape 425"/>
          <p:cNvSpPr/>
          <p:nvPr/>
        </p:nvSpPr>
        <p:spPr>
          <a:xfrm rot="16200000">
            <a:off x="12260575" y="8046225"/>
            <a:ext cx="1369074" cy="329760"/>
          </a:xfrm>
          <a:prstGeom prst="leftRightArrow">
            <a:avLst>
              <a:gd name="adj1" fmla="val 28133"/>
              <a:gd name="adj2" fmla="val 52016"/>
            </a:avLst>
          </a:prstGeom>
          <a:solidFill>
            <a:srgbClr val="FDD700"/>
          </a:solidFill>
          <a:ln w="381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26" name="Shape 426"/>
          <p:cNvSpPr/>
          <p:nvPr/>
        </p:nvSpPr>
        <p:spPr>
          <a:xfrm rot="16200000">
            <a:off x="14375722" y="8031808"/>
            <a:ext cx="1340241" cy="329760"/>
          </a:xfrm>
          <a:prstGeom prst="leftRightArrow">
            <a:avLst>
              <a:gd name="adj1" fmla="val 28133"/>
              <a:gd name="adj2" fmla="val 52016"/>
            </a:avLst>
          </a:prstGeom>
          <a:solidFill>
            <a:srgbClr val="FDD700"/>
          </a:solidFill>
          <a:ln w="381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27" name="Shape 427"/>
          <p:cNvSpPr/>
          <p:nvPr/>
        </p:nvSpPr>
        <p:spPr>
          <a:xfrm rot="16200000">
            <a:off x="16478212" y="8030075"/>
            <a:ext cx="1336775" cy="329761"/>
          </a:xfrm>
          <a:prstGeom prst="leftRightArrow">
            <a:avLst>
              <a:gd name="adj1" fmla="val 28133"/>
              <a:gd name="adj2" fmla="val 52016"/>
            </a:avLst>
          </a:prstGeom>
          <a:solidFill>
            <a:srgbClr val="FDD700"/>
          </a:solidFill>
          <a:ln w="381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28" name="Shape 428"/>
          <p:cNvSpPr/>
          <p:nvPr/>
        </p:nvSpPr>
        <p:spPr>
          <a:xfrm rot="16200000">
            <a:off x="18587910" y="8021134"/>
            <a:ext cx="1318893" cy="329760"/>
          </a:xfrm>
          <a:prstGeom prst="leftRightArrow">
            <a:avLst>
              <a:gd name="adj1" fmla="val 28133"/>
              <a:gd name="adj2" fmla="val 52016"/>
            </a:avLst>
          </a:prstGeom>
          <a:solidFill>
            <a:srgbClr val="FDD700"/>
          </a:solidFill>
          <a:ln w="381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29" name="Shape 429"/>
          <p:cNvSpPr/>
          <p:nvPr/>
        </p:nvSpPr>
        <p:spPr>
          <a:xfrm rot="16200000">
            <a:off x="20688667" y="8021134"/>
            <a:ext cx="1318893" cy="329760"/>
          </a:xfrm>
          <a:prstGeom prst="leftRightArrow">
            <a:avLst>
              <a:gd name="adj1" fmla="val 28133"/>
              <a:gd name="adj2" fmla="val 52016"/>
            </a:avLst>
          </a:prstGeom>
          <a:solidFill>
            <a:srgbClr val="FDD700"/>
          </a:solidFill>
          <a:ln w="381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30" name="Shape 430"/>
          <p:cNvSpPr/>
          <p:nvPr/>
        </p:nvSpPr>
        <p:spPr>
          <a:xfrm flipV="1">
            <a:off x="16559478" y="7521269"/>
            <a:ext cx="1" cy="3767063"/>
          </a:xfrm>
          <a:prstGeom prst="line">
            <a:avLst/>
          </a:prstGeom>
          <a:ln w="762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31" name="Shape 431"/>
          <p:cNvSpPr/>
          <p:nvPr/>
        </p:nvSpPr>
        <p:spPr>
          <a:xfrm>
            <a:off x="13078550" y="8302948"/>
            <a:ext cx="1837090" cy="467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482600">
              <a:defRPr sz="2500" spc="-25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Load/Store</a:t>
            </a:r>
          </a:p>
        </p:txBody>
      </p:sp>
      <p:sp>
        <p:nvSpPr>
          <p:cNvPr id="432" name="Shape 432"/>
          <p:cNvSpPr/>
          <p:nvPr/>
        </p:nvSpPr>
        <p:spPr>
          <a:xfrm>
            <a:off x="16560703" y="11252771"/>
            <a:ext cx="4218074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33" name="Shape 433"/>
          <p:cNvSpPr/>
          <p:nvPr/>
        </p:nvSpPr>
        <p:spPr>
          <a:xfrm>
            <a:off x="11148541" y="10564866"/>
            <a:ext cx="944102" cy="467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82600">
              <a:defRPr sz="2700" spc="-26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PCI-e</a:t>
            </a:r>
          </a:p>
        </p:txBody>
      </p:sp>
      <p:sp>
        <p:nvSpPr>
          <p:cNvPr id="434" name="Shape 434"/>
          <p:cNvSpPr/>
          <p:nvPr/>
        </p:nvSpPr>
        <p:spPr>
          <a:xfrm>
            <a:off x="12555534" y="9914414"/>
            <a:ext cx="738398" cy="420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CPU</a:t>
            </a:r>
          </a:p>
        </p:txBody>
      </p:sp>
      <p:sp>
        <p:nvSpPr>
          <p:cNvPr id="435" name="Shape 435"/>
          <p:cNvSpPr/>
          <p:nvPr/>
        </p:nvSpPr>
        <p:spPr>
          <a:xfrm>
            <a:off x="14305246" y="9424277"/>
            <a:ext cx="1481195" cy="467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482600">
              <a:defRPr sz="2800" spc="-28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GPU0</a:t>
            </a:r>
          </a:p>
        </p:txBody>
      </p:sp>
      <p:sp>
        <p:nvSpPr>
          <p:cNvPr id="436" name="Shape 436"/>
          <p:cNvSpPr/>
          <p:nvPr/>
        </p:nvSpPr>
        <p:spPr>
          <a:xfrm>
            <a:off x="16471824" y="9424277"/>
            <a:ext cx="1349551" cy="467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482600">
              <a:defRPr sz="2800" spc="-28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GPU1</a:t>
            </a:r>
          </a:p>
        </p:txBody>
      </p:sp>
      <p:sp>
        <p:nvSpPr>
          <p:cNvPr id="437" name="Shape 437"/>
          <p:cNvSpPr/>
          <p:nvPr/>
        </p:nvSpPr>
        <p:spPr>
          <a:xfrm>
            <a:off x="18531076" y="9424277"/>
            <a:ext cx="1432564" cy="467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482600">
              <a:defRPr sz="2800" spc="-28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GPU2</a:t>
            </a:r>
          </a:p>
        </p:txBody>
      </p:sp>
      <p:sp>
        <p:nvSpPr>
          <p:cNvPr id="438" name="Shape 438"/>
          <p:cNvSpPr/>
          <p:nvPr/>
        </p:nvSpPr>
        <p:spPr>
          <a:xfrm>
            <a:off x="20664256" y="9424277"/>
            <a:ext cx="1367717" cy="467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482600">
              <a:defRPr sz="2800" spc="-28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GPU3</a:t>
            </a:r>
          </a:p>
        </p:txBody>
      </p:sp>
      <p:sp>
        <p:nvSpPr>
          <p:cNvPr id="439" name="Shape 439"/>
          <p:cNvSpPr/>
          <p:nvPr/>
        </p:nvSpPr>
        <p:spPr>
          <a:xfrm flipV="1">
            <a:off x="20768798" y="7521269"/>
            <a:ext cx="1" cy="3767063"/>
          </a:xfrm>
          <a:prstGeom prst="line">
            <a:avLst/>
          </a:prstGeom>
          <a:ln w="76200">
            <a:solidFill>
              <a:schemeClr val="accent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40" name="Shape 440"/>
          <p:cNvSpPr/>
          <p:nvPr/>
        </p:nvSpPr>
        <p:spPr>
          <a:xfrm>
            <a:off x="12091208" y="6383623"/>
            <a:ext cx="1481195" cy="420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82600">
              <a:defRPr sz="2400" spc="-24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0x0000</a:t>
            </a:r>
          </a:p>
        </p:txBody>
      </p:sp>
      <p:sp>
        <p:nvSpPr>
          <p:cNvPr id="441" name="Shape 441"/>
          <p:cNvSpPr/>
          <p:nvPr/>
        </p:nvSpPr>
        <p:spPr>
          <a:xfrm>
            <a:off x="20713464" y="6946700"/>
            <a:ext cx="1481195" cy="420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 defTabSz="482600">
              <a:defRPr sz="2400" spc="-24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0xFFFF</a:t>
            </a:r>
          </a:p>
        </p:txBody>
      </p:sp>
    </p:spTree>
    <p:extLst>
      <p:ext uri="{BB962C8B-B14F-4D97-AF65-F5344CB8AC3E}">
        <p14:creationId xmlns:p14="http://schemas.microsoft.com/office/powerpoint/2010/main" val="130294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/>
          <p:nvPr/>
        </p:nvSpPr>
        <p:spPr>
          <a:xfrm flipV="1">
            <a:off x="2037589" y="6501250"/>
            <a:ext cx="1151939" cy="1865554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44" name="Shape 444"/>
          <p:cNvSpPr/>
          <p:nvPr/>
        </p:nvSpPr>
        <p:spPr>
          <a:xfrm flipV="1">
            <a:off x="2333943" y="7878608"/>
            <a:ext cx="860195" cy="541463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45" name="Shape 445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Flexible topology (GPUs)</a:t>
            </a:r>
          </a:p>
        </p:txBody>
      </p:sp>
      <p:sp>
        <p:nvSpPr>
          <p:cNvPr id="446" name="Shape 446"/>
          <p:cNvSpPr>
            <a:spLocks noGrp="1"/>
          </p:cNvSpPr>
          <p:nvPr>
            <p:ph type="body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Big Sur</a:t>
            </a:r>
          </a:p>
        </p:txBody>
      </p:sp>
      <p:sp>
        <p:nvSpPr>
          <p:cNvPr id="447" name="Shape 447"/>
          <p:cNvSpPr/>
          <p:nvPr/>
        </p:nvSpPr>
        <p:spPr>
          <a:xfrm>
            <a:off x="1986133" y="11068469"/>
            <a:ext cx="1228027" cy="1620992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48" name="Shape 448"/>
          <p:cNvSpPr/>
          <p:nvPr/>
        </p:nvSpPr>
        <p:spPr>
          <a:xfrm flipV="1">
            <a:off x="4537824" y="7756459"/>
            <a:ext cx="1416238" cy="12700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49" name="Shape 449"/>
          <p:cNvSpPr/>
          <p:nvPr/>
        </p:nvSpPr>
        <p:spPr>
          <a:xfrm>
            <a:off x="4608368" y="8166369"/>
            <a:ext cx="1349886" cy="186145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50" name="Shape 450"/>
          <p:cNvSpPr/>
          <p:nvPr/>
        </p:nvSpPr>
        <p:spPr>
          <a:xfrm flipV="1">
            <a:off x="4379152" y="10602151"/>
            <a:ext cx="1548786" cy="463307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51" name="Shape 451"/>
          <p:cNvSpPr/>
          <p:nvPr/>
        </p:nvSpPr>
        <p:spPr>
          <a:xfrm>
            <a:off x="4376596" y="11391700"/>
            <a:ext cx="1553891" cy="475246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52" name="Shape 452"/>
          <p:cNvSpPr/>
          <p:nvPr/>
        </p:nvSpPr>
        <p:spPr>
          <a:xfrm>
            <a:off x="4376594" y="11549130"/>
            <a:ext cx="1528494" cy="968648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453" name="Picture 45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9627839">
            <a:off x="4459510" y="6635752"/>
            <a:ext cx="1665313" cy="457905"/>
          </a:xfrm>
          <a:prstGeom prst="rect">
            <a:avLst/>
          </a:prstGeom>
        </p:spPr>
      </p:pic>
      <p:pic>
        <p:nvPicPr>
          <p:cNvPr id="455" name="Picture 454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105817">
            <a:off x="4272958" y="7215954"/>
            <a:ext cx="1809494" cy="457905"/>
          </a:xfrm>
          <a:prstGeom prst="rect">
            <a:avLst/>
          </a:prstGeom>
        </p:spPr>
      </p:pic>
      <p:sp>
        <p:nvSpPr>
          <p:cNvPr id="457" name="Shape 457"/>
          <p:cNvSpPr/>
          <p:nvPr/>
        </p:nvSpPr>
        <p:spPr>
          <a:xfrm>
            <a:off x="5083132" y="6407728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458" name="Shape 458"/>
          <p:cNvSpPr/>
          <p:nvPr/>
        </p:nvSpPr>
        <p:spPr>
          <a:xfrm>
            <a:off x="5083132" y="6965389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459" name="Shape 459"/>
          <p:cNvSpPr/>
          <p:nvPr/>
        </p:nvSpPr>
        <p:spPr>
          <a:xfrm>
            <a:off x="3221370" y="7231257"/>
            <a:ext cx="1440148" cy="13670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60" name="Shape 460"/>
          <p:cNvSpPr/>
          <p:nvPr/>
        </p:nvSpPr>
        <p:spPr>
          <a:xfrm>
            <a:off x="3236249" y="7738486"/>
            <a:ext cx="1410390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461" name="Shape 461"/>
          <p:cNvSpPr/>
          <p:nvPr/>
        </p:nvSpPr>
        <p:spPr>
          <a:xfrm>
            <a:off x="2743020" y="8379875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462" name="Shape 462"/>
          <p:cNvSpPr/>
          <p:nvPr/>
        </p:nvSpPr>
        <p:spPr>
          <a:xfrm>
            <a:off x="3236249" y="10657871"/>
            <a:ext cx="1410390" cy="13670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63" name="Shape 463"/>
          <p:cNvSpPr/>
          <p:nvPr/>
        </p:nvSpPr>
        <p:spPr>
          <a:xfrm>
            <a:off x="2423379" y="11072792"/>
            <a:ext cx="804229" cy="299305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64" name="Shape 464"/>
          <p:cNvSpPr/>
          <p:nvPr/>
        </p:nvSpPr>
        <p:spPr>
          <a:xfrm>
            <a:off x="2743020" y="10609298"/>
            <a:ext cx="500864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465" name="Shape 465"/>
          <p:cNvSpPr/>
          <p:nvPr/>
        </p:nvSpPr>
        <p:spPr>
          <a:xfrm>
            <a:off x="5083132" y="7470030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466" name="Shape 466"/>
          <p:cNvSpPr/>
          <p:nvPr/>
        </p:nvSpPr>
        <p:spPr>
          <a:xfrm>
            <a:off x="5083132" y="7904371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467" name="Shape 467"/>
          <p:cNvSpPr/>
          <p:nvPr/>
        </p:nvSpPr>
        <p:spPr>
          <a:xfrm>
            <a:off x="4633401" y="11222062"/>
            <a:ext cx="1298292" cy="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68" name="Shape 468"/>
          <p:cNvSpPr/>
          <p:nvPr/>
        </p:nvSpPr>
        <p:spPr>
          <a:xfrm>
            <a:off x="5083132" y="10447148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469" name="Shape 469"/>
          <p:cNvSpPr/>
          <p:nvPr/>
        </p:nvSpPr>
        <p:spPr>
          <a:xfrm>
            <a:off x="5083132" y="10869012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470" name="Shape 470"/>
          <p:cNvSpPr/>
          <p:nvPr/>
        </p:nvSpPr>
        <p:spPr>
          <a:xfrm>
            <a:off x="5083132" y="11303576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471" name="Shape 471"/>
          <p:cNvSpPr/>
          <p:nvPr/>
        </p:nvSpPr>
        <p:spPr>
          <a:xfrm>
            <a:off x="5083132" y="11750840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472" name="Shape 472"/>
          <p:cNvSpPr/>
          <p:nvPr/>
        </p:nvSpPr>
        <p:spPr>
          <a:xfrm>
            <a:off x="3264823" y="11162863"/>
            <a:ext cx="1353242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473" name="Shape 473"/>
          <p:cNvSpPr/>
          <p:nvPr/>
        </p:nvSpPr>
        <p:spPr>
          <a:xfrm flipV="1">
            <a:off x="2005295" y="9246010"/>
            <a:ext cx="1" cy="935430"/>
          </a:xfrm>
          <a:prstGeom prst="line">
            <a:avLst/>
          </a:prstGeom>
          <a:ln w="38100">
            <a:solidFill>
              <a:srgbClr val="7D8E98"/>
            </a:solidFill>
            <a:custDash>
              <a:ds d="200000" sp="200000"/>
            </a:custDash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74" name="Shape 474"/>
          <p:cNvSpPr/>
          <p:nvPr/>
        </p:nvSpPr>
        <p:spPr>
          <a:xfrm>
            <a:off x="3165694" y="6907746"/>
            <a:ext cx="367818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sp>
        <p:nvSpPr>
          <p:cNvPr id="475" name="Shape 475"/>
          <p:cNvSpPr/>
          <p:nvPr/>
        </p:nvSpPr>
        <p:spPr>
          <a:xfrm>
            <a:off x="3221370" y="6294347"/>
            <a:ext cx="1440148" cy="556066"/>
          </a:xfrm>
          <a:prstGeom prst="rect">
            <a:avLst/>
          </a:prstGeom>
          <a:solidFill>
            <a:srgbClr val="ED4B4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76" name="Shape 476"/>
          <p:cNvSpPr/>
          <p:nvPr/>
        </p:nvSpPr>
        <p:spPr>
          <a:xfrm>
            <a:off x="3159245" y="12075398"/>
            <a:ext cx="367818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sp>
        <p:nvSpPr>
          <p:cNvPr id="477" name="Shape 477"/>
          <p:cNvSpPr/>
          <p:nvPr/>
        </p:nvSpPr>
        <p:spPr>
          <a:xfrm>
            <a:off x="2269009" y="4383215"/>
            <a:ext cx="5825717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90000"/>
              </a:lnSpc>
              <a:spcBef>
                <a:spcPts val="5900"/>
              </a:spcBef>
              <a:defRPr sz="520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Balanced config</a:t>
            </a:r>
          </a:p>
        </p:txBody>
      </p:sp>
      <p:pic>
        <p:nvPicPr>
          <p:cNvPr id="47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2115" y="4522557"/>
            <a:ext cx="636398" cy="426828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Shape 479"/>
          <p:cNvSpPr/>
          <p:nvPr/>
        </p:nvSpPr>
        <p:spPr>
          <a:xfrm>
            <a:off x="3639310" y="6392420"/>
            <a:ext cx="604267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NIC</a:t>
            </a:r>
          </a:p>
        </p:txBody>
      </p:sp>
      <p:sp>
        <p:nvSpPr>
          <p:cNvPr id="480" name="Shape 480"/>
          <p:cNvSpPr/>
          <p:nvPr/>
        </p:nvSpPr>
        <p:spPr>
          <a:xfrm>
            <a:off x="3221370" y="12400039"/>
            <a:ext cx="1440148" cy="511787"/>
          </a:xfrm>
          <a:prstGeom prst="rect">
            <a:avLst/>
          </a:prstGeom>
          <a:solidFill>
            <a:srgbClr val="FDD700"/>
          </a:solidFill>
          <a:ln w="381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481" name="Shape 481"/>
          <p:cNvSpPr/>
          <p:nvPr/>
        </p:nvSpPr>
        <p:spPr>
          <a:xfrm>
            <a:off x="3343713" y="12475973"/>
            <a:ext cx="1195463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RAID</a:t>
            </a:r>
          </a:p>
        </p:txBody>
      </p:sp>
      <p:pic>
        <p:nvPicPr>
          <p:cNvPr id="482" name="324515-intel-haswel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39133" y="8222307"/>
            <a:ext cx="1124152" cy="1124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324515-intel-haswel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37054" y="10083413"/>
            <a:ext cx="1124152" cy="1124152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Shape 484"/>
          <p:cNvSpPr/>
          <p:nvPr/>
        </p:nvSpPr>
        <p:spPr>
          <a:xfrm>
            <a:off x="5960448" y="6192478"/>
            <a:ext cx="1167172" cy="511788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485" name="Shape 485"/>
          <p:cNvSpPr/>
          <p:nvPr/>
        </p:nvSpPr>
        <p:spPr>
          <a:xfrm>
            <a:off x="6143857" y="6246575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GPU0</a:t>
            </a:r>
          </a:p>
        </p:txBody>
      </p:sp>
      <p:sp>
        <p:nvSpPr>
          <p:cNvPr id="486" name="Shape 486"/>
          <p:cNvSpPr/>
          <p:nvPr/>
        </p:nvSpPr>
        <p:spPr>
          <a:xfrm>
            <a:off x="5960448" y="6827478"/>
            <a:ext cx="1167172" cy="511788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487" name="Shape 487"/>
          <p:cNvSpPr/>
          <p:nvPr/>
        </p:nvSpPr>
        <p:spPr>
          <a:xfrm>
            <a:off x="6140445" y="6875587"/>
            <a:ext cx="807179" cy="339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GPU1</a:t>
            </a:r>
          </a:p>
        </p:txBody>
      </p:sp>
      <p:sp>
        <p:nvSpPr>
          <p:cNvPr id="488" name="Shape 488"/>
          <p:cNvSpPr/>
          <p:nvPr/>
        </p:nvSpPr>
        <p:spPr>
          <a:xfrm>
            <a:off x="5960448" y="7462478"/>
            <a:ext cx="1167172" cy="511788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489" name="Shape 489"/>
          <p:cNvSpPr/>
          <p:nvPr/>
        </p:nvSpPr>
        <p:spPr>
          <a:xfrm>
            <a:off x="6143857" y="7508822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GPU2</a:t>
            </a:r>
          </a:p>
        </p:txBody>
      </p:sp>
      <p:sp>
        <p:nvSpPr>
          <p:cNvPr id="490" name="Shape 490"/>
          <p:cNvSpPr/>
          <p:nvPr/>
        </p:nvSpPr>
        <p:spPr>
          <a:xfrm>
            <a:off x="5960448" y="8097478"/>
            <a:ext cx="1167172" cy="511788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491" name="Shape 491"/>
          <p:cNvSpPr/>
          <p:nvPr/>
        </p:nvSpPr>
        <p:spPr>
          <a:xfrm>
            <a:off x="6143857" y="8131122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GPU3</a:t>
            </a:r>
          </a:p>
        </p:txBody>
      </p:sp>
      <p:sp>
        <p:nvSpPr>
          <p:cNvPr id="492" name="Shape 492"/>
          <p:cNvSpPr/>
          <p:nvPr/>
        </p:nvSpPr>
        <p:spPr>
          <a:xfrm>
            <a:off x="5933355" y="10328035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493" name="Shape 493"/>
          <p:cNvSpPr/>
          <p:nvPr/>
        </p:nvSpPr>
        <p:spPr>
          <a:xfrm>
            <a:off x="5933355" y="10963035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494" name="Shape 494"/>
          <p:cNvSpPr/>
          <p:nvPr/>
        </p:nvSpPr>
        <p:spPr>
          <a:xfrm>
            <a:off x="5933355" y="11598035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495" name="Shape 495"/>
          <p:cNvSpPr/>
          <p:nvPr/>
        </p:nvSpPr>
        <p:spPr>
          <a:xfrm>
            <a:off x="5933355" y="12233036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496" name="Shape 496"/>
          <p:cNvSpPr/>
          <p:nvPr/>
        </p:nvSpPr>
        <p:spPr>
          <a:xfrm>
            <a:off x="6116763" y="10374379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GPU4</a:t>
            </a:r>
          </a:p>
        </p:txBody>
      </p:sp>
      <p:sp>
        <p:nvSpPr>
          <p:cNvPr id="497" name="Shape 497"/>
          <p:cNvSpPr/>
          <p:nvPr/>
        </p:nvSpPr>
        <p:spPr>
          <a:xfrm>
            <a:off x="6116763" y="11009379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GPU5</a:t>
            </a:r>
          </a:p>
        </p:txBody>
      </p:sp>
      <p:sp>
        <p:nvSpPr>
          <p:cNvPr id="498" name="Shape 498"/>
          <p:cNvSpPr/>
          <p:nvPr/>
        </p:nvSpPr>
        <p:spPr>
          <a:xfrm>
            <a:off x="6116763" y="11644379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GPU6</a:t>
            </a:r>
          </a:p>
        </p:txBody>
      </p:sp>
      <p:sp>
        <p:nvSpPr>
          <p:cNvPr id="499" name="Shape 499"/>
          <p:cNvSpPr/>
          <p:nvPr/>
        </p:nvSpPr>
        <p:spPr>
          <a:xfrm>
            <a:off x="6116763" y="12266679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GPU7</a:t>
            </a:r>
          </a:p>
        </p:txBody>
      </p:sp>
    </p:spTree>
    <p:extLst>
      <p:ext uri="{BB962C8B-B14F-4D97-AF65-F5344CB8AC3E}">
        <p14:creationId xmlns:p14="http://schemas.microsoft.com/office/powerpoint/2010/main" val="63976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Flexible topology (GPUs)</a:t>
            </a:r>
          </a:p>
        </p:txBody>
      </p:sp>
      <p:sp>
        <p:nvSpPr>
          <p:cNvPr id="502" name="Shape 502"/>
          <p:cNvSpPr>
            <a:spLocks noGrp="1"/>
          </p:cNvSpPr>
          <p:nvPr>
            <p:ph type="body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Big Sur</a:t>
            </a:r>
          </a:p>
        </p:txBody>
      </p:sp>
      <p:sp>
        <p:nvSpPr>
          <p:cNvPr id="503" name="Shape 503"/>
          <p:cNvSpPr/>
          <p:nvPr/>
        </p:nvSpPr>
        <p:spPr>
          <a:xfrm>
            <a:off x="2269009" y="4383215"/>
            <a:ext cx="5825717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90000"/>
              </a:lnSpc>
              <a:spcBef>
                <a:spcPts val="5900"/>
              </a:spcBef>
              <a:defRPr sz="520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Balanced config</a:t>
            </a:r>
          </a:p>
        </p:txBody>
      </p:sp>
      <p:pic>
        <p:nvPicPr>
          <p:cNvPr id="50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2115" y="4504628"/>
            <a:ext cx="636398" cy="426828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Shape 505"/>
          <p:cNvSpPr/>
          <p:nvPr/>
        </p:nvSpPr>
        <p:spPr>
          <a:xfrm flipV="1">
            <a:off x="2035078" y="6501250"/>
            <a:ext cx="1151939" cy="1865554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506" name="Picture 505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668660">
            <a:off x="2240617" y="8085839"/>
            <a:ext cx="1118024" cy="101601"/>
          </a:xfrm>
          <a:prstGeom prst="rect">
            <a:avLst/>
          </a:prstGeom>
        </p:spPr>
      </p:pic>
      <p:sp>
        <p:nvSpPr>
          <p:cNvPr id="508" name="Shape 508"/>
          <p:cNvSpPr/>
          <p:nvPr/>
        </p:nvSpPr>
        <p:spPr>
          <a:xfrm>
            <a:off x="1983622" y="11068469"/>
            <a:ext cx="1228027" cy="1620992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509" name="Shape 509"/>
          <p:cNvSpPr/>
          <p:nvPr/>
        </p:nvSpPr>
        <p:spPr>
          <a:xfrm flipV="1">
            <a:off x="4535313" y="7756459"/>
            <a:ext cx="1416238" cy="12700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510" name="Shape 510"/>
          <p:cNvSpPr/>
          <p:nvPr/>
        </p:nvSpPr>
        <p:spPr>
          <a:xfrm>
            <a:off x="4605857" y="8166369"/>
            <a:ext cx="1349886" cy="186145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511" name="Shape 511"/>
          <p:cNvSpPr/>
          <p:nvPr/>
        </p:nvSpPr>
        <p:spPr>
          <a:xfrm flipV="1">
            <a:off x="4376641" y="10602151"/>
            <a:ext cx="1548786" cy="463307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512" name="Shape 512"/>
          <p:cNvSpPr/>
          <p:nvPr/>
        </p:nvSpPr>
        <p:spPr>
          <a:xfrm>
            <a:off x="4374085" y="11391700"/>
            <a:ext cx="1553891" cy="475246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513" name="Picture 512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707444">
            <a:off x="3854160" y="11781960"/>
            <a:ext cx="2227827" cy="457905"/>
          </a:xfrm>
          <a:prstGeom prst="rect">
            <a:avLst/>
          </a:prstGeom>
        </p:spPr>
      </p:pic>
      <p:sp>
        <p:nvSpPr>
          <p:cNvPr id="515" name="Shape 515"/>
          <p:cNvSpPr/>
          <p:nvPr/>
        </p:nvSpPr>
        <p:spPr>
          <a:xfrm>
            <a:off x="5960448" y="6192478"/>
            <a:ext cx="1167172" cy="511788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16" name="Shape 516"/>
          <p:cNvSpPr/>
          <p:nvPr/>
        </p:nvSpPr>
        <p:spPr>
          <a:xfrm>
            <a:off x="6143857" y="6246575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GPU0</a:t>
            </a:r>
          </a:p>
        </p:txBody>
      </p:sp>
      <p:sp>
        <p:nvSpPr>
          <p:cNvPr id="517" name="Shape 517"/>
          <p:cNvSpPr/>
          <p:nvPr/>
        </p:nvSpPr>
        <p:spPr>
          <a:xfrm>
            <a:off x="5960448" y="6827478"/>
            <a:ext cx="1167172" cy="511788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18" name="Shape 518"/>
          <p:cNvSpPr/>
          <p:nvPr/>
        </p:nvSpPr>
        <p:spPr>
          <a:xfrm>
            <a:off x="6140445" y="6875587"/>
            <a:ext cx="807179" cy="339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GPU1</a:t>
            </a:r>
          </a:p>
        </p:txBody>
      </p:sp>
      <p:pic>
        <p:nvPicPr>
          <p:cNvPr id="519" name="Picture 518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9627839">
            <a:off x="4456999" y="6635752"/>
            <a:ext cx="1665313" cy="457905"/>
          </a:xfrm>
          <a:prstGeom prst="rect">
            <a:avLst/>
          </a:prstGeom>
        </p:spPr>
      </p:pic>
      <p:sp>
        <p:nvSpPr>
          <p:cNvPr id="521" name="Shape 521"/>
          <p:cNvSpPr/>
          <p:nvPr/>
        </p:nvSpPr>
        <p:spPr>
          <a:xfrm flipV="1">
            <a:off x="4400782" y="7085618"/>
            <a:ext cx="1549098" cy="719167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522" name="Shape 522"/>
          <p:cNvSpPr/>
          <p:nvPr/>
        </p:nvSpPr>
        <p:spPr>
          <a:xfrm>
            <a:off x="5080621" y="6407728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523" name="Shape 523"/>
          <p:cNvSpPr/>
          <p:nvPr/>
        </p:nvSpPr>
        <p:spPr>
          <a:xfrm>
            <a:off x="5080621" y="6965389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524" name="Shape 524"/>
          <p:cNvSpPr/>
          <p:nvPr/>
        </p:nvSpPr>
        <p:spPr>
          <a:xfrm>
            <a:off x="2740509" y="8379875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525" name="Picture 524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428472">
            <a:off x="2321888" y="11146273"/>
            <a:ext cx="1031682" cy="101601"/>
          </a:xfrm>
          <a:prstGeom prst="rect">
            <a:avLst/>
          </a:prstGeom>
        </p:spPr>
      </p:pic>
      <p:sp>
        <p:nvSpPr>
          <p:cNvPr id="527" name="Shape 527"/>
          <p:cNvSpPr/>
          <p:nvPr/>
        </p:nvSpPr>
        <p:spPr>
          <a:xfrm>
            <a:off x="2740509" y="10609298"/>
            <a:ext cx="500864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528" name="Shape 528"/>
          <p:cNvSpPr/>
          <p:nvPr/>
        </p:nvSpPr>
        <p:spPr>
          <a:xfrm>
            <a:off x="5960448" y="7462478"/>
            <a:ext cx="1167172" cy="511788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29" name="Shape 529"/>
          <p:cNvSpPr/>
          <p:nvPr/>
        </p:nvSpPr>
        <p:spPr>
          <a:xfrm>
            <a:off x="6143857" y="7508822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GPU2</a:t>
            </a:r>
          </a:p>
        </p:txBody>
      </p:sp>
      <p:sp>
        <p:nvSpPr>
          <p:cNvPr id="530" name="Shape 530"/>
          <p:cNvSpPr/>
          <p:nvPr/>
        </p:nvSpPr>
        <p:spPr>
          <a:xfrm>
            <a:off x="5960448" y="8097478"/>
            <a:ext cx="1167172" cy="511788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31" name="Shape 531"/>
          <p:cNvSpPr/>
          <p:nvPr/>
        </p:nvSpPr>
        <p:spPr>
          <a:xfrm>
            <a:off x="6143857" y="8131122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GPU3</a:t>
            </a:r>
          </a:p>
        </p:txBody>
      </p:sp>
      <p:sp>
        <p:nvSpPr>
          <p:cNvPr id="532" name="Shape 532"/>
          <p:cNvSpPr/>
          <p:nvPr/>
        </p:nvSpPr>
        <p:spPr>
          <a:xfrm>
            <a:off x="5080621" y="7470030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533" name="Shape 533"/>
          <p:cNvSpPr/>
          <p:nvPr/>
        </p:nvSpPr>
        <p:spPr>
          <a:xfrm>
            <a:off x="5080621" y="7904371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534" name="Shape 534"/>
          <p:cNvSpPr/>
          <p:nvPr/>
        </p:nvSpPr>
        <p:spPr>
          <a:xfrm>
            <a:off x="5933355" y="10328035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35" name="Shape 535"/>
          <p:cNvSpPr/>
          <p:nvPr/>
        </p:nvSpPr>
        <p:spPr>
          <a:xfrm>
            <a:off x="5933355" y="10963035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36" name="Shape 536"/>
          <p:cNvSpPr/>
          <p:nvPr/>
        </p:nvSpPr>
        <p:spPr>
          <a:xfrm>
            <a:off x="4630890" y="11222062"/>
            <a:ext cx="1298291" cy="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537" name="Shape 537"/>
          <p:cNvSpPr/>
          <p:nvPr/>
        </p:nvSpPr>
        <p:spPr>
          <a:xfrm>
            <a:off x="5080621" y="10447148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538" name="Shape 538"/>
          <p:cNvSpPr/>
          <p:nvPr/>
        </p:nvSpPr>
        <p:spPr>
          <a:xfrm>
            <a:off x="5080621" y="10869012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539" name="Shape 539"/>
          <p:cNvSpPr/>
          <p:nvPr/>
        </p:nvSpPr>
        <p:spPr>
          <a:xfrm>
            <a:off x="5933355" y="11598035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40" name="Shape 540"/>
          <p:cNvSpPr/>
          <p:nvPr/>
        </p:nvSpPr>
        <p:spPr>
          <a:xfrm>
            <a:off x="5933355" y="12233036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41" name="Shape 541"/>
          <p:cNvSpPr/>
          <p:nvPr/>
        </p:nvSpPr>
        <p:spPr>
          <a:xfrm>
            <a:off x="5080621" y="11303576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542" name="Shape 542"/>
          <p:cNvSpPr/>
          <p:nvPr/>
        </p:nvSpPr>
        <p:spPr>
          <a:xfrm>
            <a:off x="5080621" y="11750840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543" name="Shape 543"/>
          <p:cNvSpPr/>
          <p:nvPr/>
        </p:nvSpPr>
        <p:spPr>
          <a:xfrm flipV="1">
            <a:off x="2002784" y="9246010"/>
            <a:ext cx="1" cy="935430"/>
          </a:xfrm>
          <a:prstGeom prst="line">
            <a:avLst/>
          </a:prstGeom>
          <a:ln w="38100">
            <a:solidFill>
              <a:srgbClr val="7D8E98"/>
            </a:solidFill>
            <a:custDash>
              <a:ds d="200000" sp="200000"/>
            </a:custDash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544" name="Shape 544"/>
          <p:cNvSpPr/>
          <p:nvPr/>
        </p:nvSpPr>
        <p:spPr>
          <a:xfrm>
            <a:off x="3163183" y="6907746"/>
            <a:ext cx="367818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sp>
        <p:nvSpPr>
          <p:cNvPr id="545" name="Shape 545"/>
          <p:cNvSpPr/>
          <p:nvPr/>
        </p:nvSpPr>
        <p:spPr>
          <a:xfrm>
            <a:off x="3218859" y="6294347"/>
            <a:ext cx="1440148" cy="556066"/>
          </a:xfrm>
          <a:prstGeom prst="rect">
            <a:avLst/>
          </a:prstGeom>
          <a:solidFill>
            <a:srgbClr val="ED4B4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546" name="Shape 546"/>
          <p:cNvSpPr/>
          <p:nvPr/>
        </p:nvSpPr>
        <p:spPr>
          <a:xfrm>
            <a:off x="3156734" y="12075398"/>
            <a:ext cx="367818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sp>
        <p:nvSpPr>
          <p:cNvPr id="547" name="Shape 547"/>
          <p:cNvSpPr/>
          <p:nvPr/>
        </p:nvSpPr>
        <p:spPr>
          <a:xfrm>
            <a:off x="6116763" y="10374379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GPU4</a:t>
            </a:r>
          </a:p>
        </p:txBody>
      </p:sp>
      <p:sp>
        <p:nvSpPr>
          <p:cNvPr id="548" name="Shape 548"/>
          <p:cNvSpPr/>
          <p:nvPr/>
        </p:nvSpPr>
        <p:spPr>
          <a:xfrm>
            <a:off x="6116763" y="11009379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GPU5</a:t>
            </a:r>
          </a:p>
        </p:txBody>
      </p:sp>
      <p:sp>
        <p:nvSpPr>
          <p:cNvPr id="549" name="Shape 549"/>
          <p:cNvSpPr/>
          <p:nvPr/>
        </p:nvSpPr>
        <p:spPr>
          <a:xfrm>
            <a:off x="6116763" y="11644379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GPU6</a:t>
            </a:r>
          </a:p>
        </p:txBody>
      </p:sp>
      <p:sp>
        <p:nvSpPr>
          <p:cNvPr id="550" name="Shape 550"/>
          <p:cNvSpPr/>
          <p:nvPr/>
        </p:nvSpPr>
        <p:spPr>
          <a:xfrm>
            <a:off x="6116763" y="12266679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GPU7</a:t>
            </a:r>
          </a:p>
        </p:txBody>
      </p:sp>
      <p:sp>
        <p:nvSpPr>
          <p:cNvPr id="551" name="Shape 551"/>
          <p:cNvSpPr/>
          <p:nvPr/>
        </p:nvSpPr>
        <p:spPr>
          <a:xfrm>
            <a:off x="3636799" y="6392420"/>
            <a:ext cx="604267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NIC</a:t>
            </a:r>
          </a:p>
        </p:txBody>
      </p:sp>
      <p:sp>
        <p:nvSpPr>
          <p:cNvPr id="552" name="Shape 552"/>
          <p:cNvSpPr/>
          <p:nvPr/>
        </p:nvSpPr>
        <p:spPr>
          <a:xfrm>
            <a:off x="3218859" y="12400039"/>
            <a:ext cx="1440148" cy="511787"/>
          </a:xfrm>
          <a:prstGeom prst="rect">
            <a:avLst/>
          </a:prstGeom>
          <a:solidFill>
            <a:srgbClr val="FDD700"/>
          </a:solidFill>
          <a:ln w="381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553" name="Shape 553"/>
          <p:cNvSpPr/>
          <p:nvPr/>
        </p:nvSpPr>
        <p:spPr>
          <a:xfrm>
            <a:off x="3341202" y="12475973"/>
            <a:ext cx="1195463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RAID</a:t>
            </a:r>
          </a:p>
        </p:txBody>
      </p:sp>
      <p:sp>
        <p:nvSpPr>
          <p:cNvPr id="554" name="Shape 554"/>
          <p:cNvSpPr/>
          <p:nvPr/>
        </p:nvSpPr>
        <p:spPr>
          <a:xfrm>
            <a:off x="3218859" y="7231257"/>
            <a:ext cx="1440148" cy="13670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555" name="Shape 555"/>
          <p:cNvSpPr/>
          <p:nvPr/>
        </p:nvSpPr>
        <p:spPr>
          <a:xfrm>
            <a:off x="3233738" y="7738486"/>
            <a:ext cx="1410390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556" name="Shape 556"/>
          <p:cNvSpPr/>
          <p:nvPr/>
        </p:nvSpPr>
        <p:spPr>
          <a:xfrm>
            <a:off x="3233738" y="10657871"/>
            <a:ext cx="1410390" cy="13670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557" name="Shape 557"/>
          <p:cNvSpPr/>
          <p:nvPr/>
        </p:nvSpPr>
        <p:spPr>
          <a:xfrm>
            <a:off x="3262312" y="11162863"/>
            <a:ext cx="1353242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pic>
        <p:nvPicPr>
          <p:cNvPr id="558" name="324515-intel-haswell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39133" y="8222307"/>
            <a:ext cx="1124152" cy="1124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324515-intel-haswell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37054" y="10083413"/>
            <a:ext cx="1124152" cy="11241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17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/>
          <p:nvPr/>
        </p:nvSpPr>
        <p:spPr>
          <a:xfrm>
            <a:off x="4370428" y="11549130"/>
            <a:ext cx="1528495" cy="968648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562" name="Shape 562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Flexible topology (GPUs)</a:t>
            </a:r>
          </a:p>
        </p:txBody>
      </p:sp>
      <p:sp>
        <p:nvSpPr>
          <p:cNvPr id="563" name="Shape 563"/>
          <p:cNvSpPr>
            <a:spLocks noGrp="1"/>
          </p:cNvSpPr>
          <p:nvPr>
            <p:ph type="body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Big Sur</a:t>
            </a:r>
          </a:p>
        </p:txBody>
      </p:sp>
      <p:sp>
        <p:nvSpPr>
          <p:cNvPr id="564" name="Shape 564"/>
          <p:cNvSpPr/>
          <p:nvPr/>
        </p:nvSpPr>
        <p:spPr>
          <a:xfrm>
            <a:off x="2269009" y="4383215"/>
            <a:ext cx="5825717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90000"/>
              </a:lnSpc>
              <a:spcBef>
                <a:spcPts val="5900"/>
              </a:spcBef>
              <a:defRPr sz="520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Balanced config</a:t>
            </a:r>
          </a:p>
        </p:txBody>
      </p:sp>
      <p:pic>
        <p:nvPicPr>
          <p:cNvPr id="56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2115" y="4540486"/>
            <a:ext cx="636398" cy="426828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Shape 566"/>
          <p:cNvSpPr/>
          <p:nvPr/>
        </p:nvSpPr>
        <p:spPr>
          <a:xfrm>
            <a:off x="9536139" y="4422383"/>
            <a:ext cx="572127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90000"/>
              </a:lnSpc>
              <a:spcBef>
                <a:spcPts val="5900"/>
              </a:spcBef>
              <a:defRPr sz="520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Common config</a:t>
            </a:r>
          </a:p>
        </p:txBody>
      </p:sp>
      <p:pic>
        <p:nvPicPr>
          <p:cNvPr id="56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29244" y="4543795"/>
            <a:ext cx="636398" cy="426829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Shape 568"/>
          <p:cNvSpPr/>
          <p:nvPr/>
        </p:nvSpPr>
        <p:spPr>
          <a:xfrm flipV="1">
            <a:off x="2031423" y="6501250"/>
            <a:ext cx="1151939" cy="1865554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569" name="Shape 569"/>
          <p:cNvSpPr/>
          <p:nvPr/>
        </p:nvSpPr>
        <p:spPr>
          <a:xfrm flipV="1">
            <a:off x="2353177" y="7865908"/>
            <a:ext cx="860195" cy="541463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570" name="Shape 570"/>
          <p:cNvSpPr/>
          <p:nvPr/>
        </p:nvSpPr>
        <p:spPr>
          <a:xfrm>
            <a:off x="1979967" y="11068469"/>
            <a:ext cx="1228027" cy="1620992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571" name="Shape 571"/>
          <p:cNvSpPr/>
          <p:nvPr/>
        </p:nvSpPr>
        <p:spPr>
          <a:xfrm flipV="1">
            <a:off x="4531658" y="7756459"/>
            <a:ext cx="1416238" cy="12700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572" name="Shape 572"/>
          <p:cNvSpPr/>
          <p:nvPr/>
        </p:nvSpPr>
        <p:spPr>
          <a:xfrm>
            <a:off x="4602202" y="8166369"/>
            <a:ext cx="1349886" cy="186145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573" name="Shape 573"/>
          <p:cNvSpPr/>
          <p:nvPr/>
        </p:nvSpPr>
        <p:spPr>
          <a:xfrm flipV="1">
            <a:off x="4372986" y="10602151"/>
            <a:ext cx="1548786" cy="463307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574" name="Shape 574"/>
          <p:cNvSpPr/>
          <p:nvPr/>
        </p:nvSpPr>
        <p:spPr>
          <a:xfrm>
            <a:off x="4370430" y="11391700"/>
            <a:ext cx="1553891" cy="475246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575" name="Shape 575"/>
          <p:cNvSpPr/>
          <p:nvPr/>
        </p:nvSpPr>
        <p:spPr>
          <a:xfrm>
            <a:off x="5956793" y="6192478"/>
            <a:ext cx="1167172" cy="511788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6140202" y="6246575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GPU0</a:t>
            </a:r>
          </a:p>
        </p:txBody>
      </p:sp>
      <p:sp>
        <p:nvSpPr>
          <p:cNvPr id="577" name="Shape 577"/>
          <p:cNvSpPr/>
          <p:nvPr/>
        </p:nvSpPr>
        <p:spPr>
          <a:xfrm>
            <a:off x="5956794" y="6827478"/>
            <a:ext cx="1167172" cy="511788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6136790" y="6875587"/>
            <a:ext cx="807179" cy="339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GPU1</a:t>
            </a:r>
          </a:p>
        </p:txBody>
      </p:sp>
      <p:sp>
        <p:nvSpPr>
          <p:cNvPr id="579" name="Shape 579"/>
          <p:cNvSpPr/>
          <p:nvPr/>
        </p:nvSpPr>
        <p:spPr>
          <a:xfrm flipV="1">
            <a:off x="4629487" y="6440644"/>
            <a:ext cx="1313380" cy="848668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580" name="Shape 580"/>
          <p:cNvSpPr/>
          <p:nvPr/>
        </p:nvSpPr>
        <p:spPr>
          <a:xfrm flipV="1">
            <a:off x="4397127" y="7085618"/>
            <a:ext cx="1549098" cy="719167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581" name="Shape 581"/>
          <p:cNvSpPr/>
          <p:nvPr/>
        </p:nvSpPr>
        <p:spPr>
          <a:xfrm>
            <a:off x="5076966" y="6407728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582" name="Shape 582"/>
          <p:cNvSpPr/>
          <p:nvPr/>
        </p:nvSpPr>
        <p:spPr>
          <a:xfrm>
            <a:off x="5076966" y="6965389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583" name="Shape 583"/>
          <p:cNvSpPr/>
          <p:nvPr/>
        </p:nvSpPr>
        <p:spPr>
          <a:xfrm>
            <a:off x="2736854" y="8379875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584" name="Shape 584"/>
          <p:cNvSpPr/>
          <p:nvPr/>
        </p:nvSpPr>
        <p:spPr>
          <a:xfrm>
            <a:off x="2370506" y="11009350"/>
            <a:ext cx="850936" cy="375448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585" name="Shape 585"/>
          <p:cNvSpPr/>
          <p:nvPr/>
        </p:nvSpPr>
        <p:spPr>
          <a:xfrm>
            <a:off x="2736854" y="10609298"/>
            <a:ext cx="500864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586" name="Shape 586"/>
          <p:cNvSpPr/>
          <p:nvPr/>
        </p:nvSpPr>
        <p:spPr>
          <a:xfrm>
            <a:off x="5956794" y="7462478"/>
            <a:ext cx="1167172" cy="511788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87" name="Shape 587"/>
          <p:cNvSpPr/>
          <p:nvPr/>
        </p:nvSpPr>
        <p:spPr>
          <a:xfrm>
            <a:off x="6140202" y="7508822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GPU2</a:t>
            </a:r>
          </a:p>
        </p:txBody>
      </p:sp>
      <p:sp>
        <p:nvSpPr>
          <p:cNvPr id="588" name="Shape 588"/>
          <p:cNvSpPr/>
          <p:nvPr/>
        </p:nvSpPr>
        <p:spPr>
          <a:xfrm>
            <a:off x="5956794" y="8097478"/>
            <a:ext cx="1167172" cy="511788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89" name="Shape 589"/>
          <p:cNvSpPr/>
          <p:nvPr/>
        </p:nvSpPr>
        <p:spPr>
          <a:xfrm>
            <a:off x="6140202" y="8131122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GPU3</a:t>
            </a:r>
          </a:p>
        </p:txBody>
      </p:sp>
      <p:sp>
        <p:nvSpPr>
          <p:cNvPr id="590" name="Shape 590"/>
          <p:cNvSpPr/>
          <p:nvPr/>
        </p:nvSpPr>
        <p:spPr>
          <a:xfrm>
            <a:off x="5076966" y="7470030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591" name="Shape 591"/>
          <p:cNvSpPr/>
          <p:nvPr/>
        </p:nvSpPr>
        <p:spPr>
          <a:xfrm>
            <a:off x="5076966" y="7904371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592" name="Shape 592"/>
          <p:cNvSpPr/>
          <p:nvPr/>
        </p:nvSpPr>
        <p:spPr>
          <a:xfrm>
            <a:off x="5929700" y="10328035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93" name="Shape 593"/>
          <p:cNvSpPr/>
          <p:nvPr/>
        </p:nvSpPr>
        <p:spPr>
          <a:xfrm>
            <a:off x="5929700" y="10963035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94" name="Shape 594"/>
          <p:cNvSpPr/>
          <p:nvPr/>
        </p:nvSpPr>
        <p:spPr>
          <a:xfrm>
            <a:off x="4627235" y="11222062"/>
            <a:ext cx="1298292" cy="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595" name="Shape 595"/>
          <p:cNvSpPr/>
          <p:nvPr/>
        </p:nvSpPr>
        <p:spPr>
          <a:xfrm>
            <a:off x="5076966" y="10447148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596" name="Shape 596"/>
          <p:cNvSpPr/>
          <p:nvPr/>
        </p:nvSpPr>
        <p:spPr>
          <a:xfrm>
            <a:off x="5076966" y="10869012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597" name="Shape 597"/>
          <p:cNvSpPr/>
          <p:nvPr/>
        </p:nvSpPr>
        <p:spPr>
          <a:xfrm>
            <a:off x="5929700" y="11598035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98" name="Shape 598"/>
          <p:cNvSpPr/>
          <p:nvPr/>
        </p:nvSpPr>
        <p:spPr>
          <a:xfrm>
            <a:off x="5929700" y="12233036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99" name="Shape 599"/>
          <p:cNvSpPr/>
          <p:nvPr/>
        </p:nvSpPr>
        <p:spPr>
          <a:xfrm>
            <a:off x="5076966" y="11303576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600" name="Shape 600"/>
          <p:cNvSpPr/>
          <p:nvPr/>
        </p:nvSpPr>
        <p:spPr>
          <a:xfrm>
            <a:off x="5076966" y="11776240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601" name="324515-intel-haswe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9133" y="8222307"/>
            <a:ext cx="1124152" cy="1124152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Shape 602"/>
          <p:cNvSpPr/>
          <p:nvPr/>
        </p:nvSpPr>
        <p:spPr>
          <a:xfrm flipV="1">
            <a:off x="1999129" y="9246010"/>
            <a:ext cx="1" cy="935430"/>
          </a:xfrm>
          <a:prstGeom prst="line">
            <a:avLst/>
          </a:prstGeom>
          <a:ln w="38100">
            <a:solidFill>
              <a:srgbClr val="7D8E98"/>
            </a:solidFill>
            <a:custDash>
              <a:ds d="200000" sp="200000"/>
            </a:custDash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603" name="324515-intel-haswe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7054" y="10083413"/>
            <a:ext cx="1124152" cy="1124152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Shape 604"/>
          <p:cNvSpPr/>
          <p:nvPr/>
        </p:nvSpPr>
        <p:spPr>
          <a:xfrm>
            <a:off x="3159528" y="6907746"/>
            <a:ext cx="367818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sp>
        <p:nvSpPr>
          <p:cNvPr id="605" name="Shape 605"/>
          <p:cNvSpPr/>
          <p:nvPr/>
        </p:nvSpPr>
        <p:spPr>
          <a:xfrm>
            <a:off x="3215204" y="6294347"/>
            <a:ext cx="1440148" cy="556066"/>
          </a:xfrm>
          <a:prstGeom prst="rect">
            <a:avLst/>
          </a:prstGeom>
          <a:solidFill>
            <a:srgbClr val="ED4B4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606" name="Shape 606"/>
          <p:cNvSpPr/>
          <p:nvPr/>
        </p:nvSpPr>
        <p:spPr>
          <a:xfrm>
            <a:off x="3153079" y="12075398"/>
            <a:ext cx="367819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sp>
        <p:nvSpPr>
          <p:cNvPr id="607" name="Shape 607"/>
          <p:cNvSpPr/>
          <p:nvPr/>
        </p:nvSpPr>
        <p:spPr>
          <a:xfrm>
            <a:off x="6113109" y="10374379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GPU4</a:t>
            </a:r>
          </a:p>
        </p:txBody>
      </p:sp>
      <p:sp>
        <p:nvSpPr>
          <p:cNvPr id="608" name="Shape 608"/>
          <p:cNvSpPr/>
          <p:nvPr/>
        </p:nvSpPr>
        <p:spPr>
          <a:xfrm>
            <a:off x="6113109" y="11009379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GPU5</a:t>
            </a:r>
          </a:p>
        </p:txBody>
      </p:sp>
      <p:sp>
        <p:nvSpPr>
          <p:cNvPr id="609" name="Shape 609"/>
          <p:cNvSpPr/>
          <p:nvPr/>
        </p:nvSpPr>
        <p:spPr>
          <a:xfrm>
            <a:off x="6113109" y="11644379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GPU6</a:t>
            </a:r>
          </a:p>
        </p:txBody>
      </p:sp>
      <p:sp>
        <p:nvSpPr>
          <p:cNvPr id="610" name="Shape 610"/>
          <p:cNvSpPr/>
          <p:nvPr/>
        </p:nvSpPr>
        <p:spPr>
          <a:xfrm>
            <a:off x="6113109" y="12266679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GPU7</a:t>
            </a:r>
          </a:p>
        </p:txBody>
      </p:sp>
      <p:sp>
        <p:nvSpPr>
          <p:cNvPr id="611" name="Shape 611"/>
          <p:cNvSpPr/>
          <p:nvPr/>
        </p:nvSpPr>
        <p:spPr>
          <a:xfrm>
            <a:off x="3633145" y="6392420"/>
            <a:ext cx="604267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NIC</a:t>
            </a:r>
          </a:p>
        </p:txBody>
      </p:sp>
      <p:sp>
        <p:nvSpPr>
          <p:cNvPr id="612" name="Shape 612"/>
          <p:cNvSpPr/>
          <p:nvPr/>
        </p:nvSpPr>
        <p:spPr>
          <a:xfrm>
            <a:off x="3215204" y="12400039"/>
            <a:ext cx="1440148" cy="511787"/>
          </a:xfrm>
          <a:prstGeom prst="rect">
            <a:avLst/>
          </a:prstGeom>
          <a:solidFill>
            <a:srgbClr val="FDD700"/>
          </a:solidFill>
          <a:ln w="381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613" name="Shape 613"/>
          <p:cNvSpPr/>
          <p:nvPr/>
        </p:nvSpPr>
        <p:spPr>
          <a:xfrm>
            <a:off x="3337547" y="12475973"/>
            <a:ext cx="1195463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RAID</a:t>
            </a:r>
          </a:p>
        </p:txBody>
      </p:sp>
      <p:sp>
        <p:nvSpPr>
          <p:cNvPr id="614" name="Shape 614"/>
          <p:cNvSpPr/>
          <p:nvPr/>
        </p:nvSpPr>
        <p:spPr>
          <a:xfrm>
            <a:off x="3215204" y="7231257"/>
            <a:ext cx="1440148" cy="13670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615" name="Shape 615"/>
          <p:cNvSpPr/>
          <p:nvPr/>
        </p:nvSpPr>
        <p:spPr>
          <a:xfrm>
            <a:off x="3230083" y="7738486"/>
            <a:ext cx="1410390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616" name="Shape 616"/>
          <p:cNvSpPr/>
          <p:nvPr/>
        </p:nvSpPr>
        <p:spPr>
          <a:xfrm>
            <a:off x="3230083" y="10657871"/>
            <a:ext cx="1410390" cy="13670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617" name="Shape 617"/>
          <p:cNvSpPr/>
          <p:nvPr/>
        </p:nvSpPr>
        <p:spPr>
          <a:xfrm>
            <a:off x="3258657" y="11162863"/>
            <a:ext cx="1353242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618" name="Shape 618"/>
          <p:cNvSpPr/>
          <p:nvPr/>
        </p:nvSpPr>
        <p:spPr>
          <a:xfrm>
            <a:off x="11556730" y="10099530"/>
            <a:ext cx="1528494" cy="968648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619" name="Shape 619"/>
          <p:cNvSpPr/>
          <p:nvPr/>
        </p:nvSpPr>
        <p:spPr>
          <a:xfrm flipV="1">
            <a:off x="9217725" y="6501250"/>
            <a:ext cx="1151939" cy="1865554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620" name="Picture 619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668660">
            <a:off x="9423264" y="8085839"/>
            <a:ext cx="1118024" cy="101601"/>
          </a:xfrm>
          <a:prstGeom prst="rect">
            <a:avLst/>
          </a:prstGeom>
        </p:spPr>
      </p:pic>
      <p:sp>
        <p:nvSpPr>
          <p:cNvPr id="622" name="Shape 622"/>
          <p:cNvSpPr/>
          <p:nvPr/>
        </p:nvSpPr>
        <p:spPr>
          <a:xfrm>
            <a:off x="9166268" y="11068469"/>
            <a:ext cx="1228028" cy="1620992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623" name="Shape 623"/>
          <p:cNvSpPr/>
          <p:nvPr/>
        </p:nvSpPr>
        <p:spPr>
          <a:xfrm flipV="1">
            <a:off x="11717960" y="7756459"/>
            <a:ext cx="1416237" cy="12700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624" name="Shape 624"/>
          <p:cNvSpPr/>
          <p:nvPr/>
        </p:nvSpPr>
        <p:spPr>
          <a:xfrm>
            <a:off x="11788504" y="8166369"/>
            <a:ext cx="1349886" cy="186145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625" name="Picture 624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600753">
            <a:off x="11474488" y="9154941"/>
            <a:ext cx="1718199" cy="457904"/>
          </a:xfrm>
          <a:prstGeom prst="rect">
            <a:avLst/>
          </a:prstGeom>
        </p:spPr>
      </p:pic>
      <p:sp>
        <p:nvSpPr>
          <p:cNvPr id="627" name="Shape 627"/>
          <p:cNvSpPr/>
          <p:nvPr/>
        </p:nvSpPr>
        <p:spPr>
          <a:xfrm>
            <a:off x="11556732" y="9942100"/>
            <a:ext cx="1553890" cy="475246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grpSp>
        <p:nvGrpSpPr>
          <p:cNvPr id="630" name="Group 630"/>
          <p:cNvGrpSpPr/>
          <p:nvPr/>
        </p:nvGrpSpPr>
        <p:grpSpPr>
          <a:xfrm>
            <a:off x="13143095" y="6192478"/>
            <a:ext cx="1167172" cy="511788"/>
            <a:chOff x="0" y="0"/>
            <a:chExt cx="1167171" cy="511786"/>
          </a:xfrm>
        </p:grpSpPr>
        <p:sp>
          <p:nvSpPr>
            <p:cNvPr id="628" name="Shape 628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629" name="Shape 629"/>
            <p:cNvSpPr/>
            <p:nvPr/>
          </p:nvSpPr>
          <p:spPr>
            <a:xfrm>
              <a:off x="183409" y="54096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GPU0</a:t>
              </a:r>
            </a:p>
          </p:txBody>
        </p:sp>
      </p:grpSp>
      <p:grpSp>
        <p:nvGrpSpPr>
          <p:cNvPr id="633" name="Group 633"/>
          <p:cNvGrpSpPr/>
          <p:nvPr/>
        </p:nvGrpSpPr>
        <p:grpSpPr>
          <a:xfrm>
            <a:off x="13143095" y="6827478"/>
            <a:ext cx="1167172" cy="511788"/>
            <a:chOff x="0" y="0"/>
            <a:chExt cx="1167171" cy="511786"/>
          </a:xfrm>
        </p:grpSpPr>
        <p:sp>
          <p:nvSpPr>
            <p:cNvPr id="631" name="Shape 631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632" name="Shape 632"/>
            <p:cNvSpPr/>
            <p:nvPr/>
          </p:nvSpPr>
          <p:spPr>
            <a:xfrm>
              <a:off x="179996" y="48108"/>
              <a:ext cx="807179" cy="339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GPU1</a:t>
              </a:r>
            </a:p>
          </p:txBody>
        </p:sp>
      </p:grpSp>
      <p:pic>
        <p:nvPicPr>
          <p:cNvPr id="634" name="Picture 633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9627839">
            <a:off x="11639645" y="6635752"/>
            <a:ext cx="1665314" cy="457905"/>
          </a:xfrm>
          <a:prstGeom prst="rect">
            <a:avLst/>
          </a:prstGeom>
        </p:spPr>
      </p:pic>
      <p:sp>
        <p:nvSpPr>
          <p:cNvPr id="636" name="Shape 636"/>
          <p:cNvSpPr/>
          <p:nvPr/>
        </p:nvSpPr>
        <p:spPr>
          <a:xfrm flipV="1">
            <a:off x="11583429" y="7085618"/>
            <a:ext cx="1549098" cy="719167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637" name="Shape 637"/>
          <p:cNvSpPr/>
          <p:nvPr/>
        </p:nvSpPr>
        <p:spPr>
          <a:xfrm>
            <a:off x="12263267" y="6407728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638" name="Shape 638"/>
          <p:cNvSpPr/>
          <p:nvPr/>
        </p:nvSpPr>
        <p:spPr>
          <a:xfrm>
            <a:off x="12263267" y="6965389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639" name="Shape 639"/>
          <p:cNvSpPr/>
          <p:nvPr/>
        </p:nvSpPr>
        <p:spPr>
          <a:xfrm>
            <a:off x="9923156" y="8379875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640" name="Picture 639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372847">
            <a:off x="9400061" y="9526696"/>
            <a:ext cx="1225178" cy="101601"/>
          </a:xfrm>
          <a:prstGeom prst="rect">
            <a:avLst/>
          </a:prstGeom>
        </p:spPr>
      </p:pic>
      <p:sp>
        <p:nvSpPr>
          <p:cNvPr id="642" name="Shape 642"/>
          <p:cNvSpPr/>
          <p:nvPr/>
        </p:nvSpPr>
        <p:spPr>
          <a:xfrm>
            <a:off x="9923156" y="9159698"/>
            <a:ext cx="500863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grpSp>
        <p:nvGrpSpPr>
          <p:cNvPr id="645" name="Group 645"/>
          <p:cNvGrpSpPr/>
          <p:nvPr/>
        </p:nvGrpSpPr>
        <p:grpSpPr>
          <a:xfrm>
            <a:off x="13143095" y="7462478"/>
            <a:ext cx="1167172" cy="511788"/>
            <a:chOff x="0" y="0"/>
            <a:chExt cx="1167171" cy="511786"/>
          </a:xfrm>
        </p:grpSpPr>
        <p:sp>
          <p:nvSpPr>
            <p:cNvPr id="643" name="Shape 643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644" name="Shape 644"/>
            <p:cNvSpPr/>
            <p:nvPr/>
          </p:nvSpPr>
          <p:spPr>
            <a:xfrm>
              <a:off x="183409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GPU2</a:t>
              </a:r>
            </a:p>
          </p:txBody>
        </p:sp>
      </p:grpSp>
      <p:grpSp>
        <p:nvGrpSpPr>
          <p:cNvPr id="648" name="Group 648"/>
          <p:cNvGrpSpPr/>
          <p:nvPr/>
        </p:nvGrpSpPr>
        <p:grpSpPr>
          <a:xfrm>
            <a:off x="13143095" y="8097478"/>
            <a:ext cx="1167172" cy="511788"/>
            <a:chOff x="0" y="0"/>
            <a:chExt cx="1167171" cy="511786"/>
          </a:xfrm>
        </p:grpSpPr>
        <p:sp>
          <p:nvSpPr>
            <p:cNvPr id="646" name="Shape 646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647" name="Shape 647"/>
            <p:cNvSpPr/>
            <p:nvPr/>
          </p:nvSpPr>
          <p:spPr>
            <a:xfrm>
              <a:off x="183409" y="336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GPU3</a:t>
              </a:r>
            </a:p>
          </p:txBody>
        </p:sp>
      </p:grpSp>
      <p:sp>
        <p:nvSpPr>
          <p:cNvPr id="649" name="Shape 649"/>
          <p:cNvSpPr/>
          <p:nvPr/>
        </p:nvSpPr>
        <p:spPr>
          <a:xfrm>
            <a:off x="12263267" y="7470030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650" name="Shape 650"/>
          <p:cNvSpPr/>
          <p:nvPr/>
        </p:nvSpPr>
        <p:spPr>
          <a:xfrm>
            <a:off x="12263267" y="7904371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651" name="Shape 651"/>
          <p:cNvSpPr/>
          <p:nvPr/>
        </p:nvSpPr>
        <p:spPr>
          <a:xfrm>
            <a:off x="11813537" y="9772462"/>
            <a:ext cx="1298291" cy="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652" name="Shape 652"/>
          <p:cNvSpPr/>
          <p:nvPr/>
        </p:nvSpPr>
        <p:spPr>
          <a:xfrm>
            <a:off x="12263267" y="8997548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653" name="Shape 653"/>
          <p:cNvSpPr/>
          <p:nvPr/>
        </p:nvSpPr>
        <p:spPr>
          <a:xfrm>
            <a:off x="12263267" y="9419412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654" name="Shape 654"/>
          <p:cNvSpPr/>
          <p:nvPr/>
        </p:nvSpPr>
        <p:spPr>
          <a:xfrm>
            <a:off x="12263267" y="9853976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655" name="Shape 655"/>
          <p:cNvSpPr/>
          <p:nvPr/>
        </p:nvSpPr>
        <p:spPr>
          <a:xfrm>
            <a:off x="12263267" y="10326640"/>
            <a:ext cx="500864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656" name="324515-intel-haswe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25434" y="8222307"/>
            <a:ext cx="1124153" cy="1124152"/>
          </a:xfrm>
          <a:prstGeom prst="rect">
            <a:avLst/>
          </a:prstGeom>
          <a:ln w="12700">
            <a:miter lim="400000"/>
          </a:ln>
        </p:spPr>
      </p:pic>
      <p:sp>
        <p:nvSpPr>
          <p:cNvPr id="657" name="Shape 657"/>
          <p:cNvSpPr/>
          <p:nvPr/>
        </p:nvSpPr>
        <p:spPr>
          <a:xfrm flipV="1">
            <a:off x="9185431" y="9246010"/>
            <a:ext cx="1" cy="935430"/>
          </a:xfrm>
          <a:prstGeom prst="line">
            <a:avLst/>
          </a:prstGeom>
          <a:ln w="38100">
            <a:solidFill>
              <a:srgbClr val="7D8E98"/>
            </a:solidFill>
            <a:custDash>
              <a:ds d="200000" sp="200000"/>
            </a:custDash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658" name="324515-intel-haswe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23355" y="10083413"/>
            <a:ext cx="1124153" cy="1124152"/>
          </a:xfrm>
          <a:prstGeom prst="rect">
            <a:avLst/>
          </a:prstGeom>
          <a:ln w="12700">
            <a:miter lim="400000"/>
          </a:ln>
        </p:spPr>
      </p:pic>
      <p:sp>
        <p:nvSpPr>
          <p:cNvPr id="659" name="Shape 659"/>
          <p:cNvSpPr/>
          <p:nvPr/>
        </p:nvSpPr>
        <p:spPr>
          <a:xfrm>
            <a:off x="10345829" y="6907746"/>
            <a:ext cx="367819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sp>
        <p:nvSpPr>
          <p:cNvPr id="660" name="Shape 660"/>
          <p:cNvSpPr/>
          <p:nvPr/>
        </p:nvSpPr>
        <p:spPr>
          <a:xfrm>
            <a:off x="10401506" y="6294347"/>
            <a:ext cx="1440147" cy="556066"/>
          </a:xfrm>
          <a:prstGeom prst="rect">
            <a:avLst/>
          </a:prstGeom>
          <a:solidFill>
            <a:srgbClr val="ED4B4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661" name="Shape 661"/>
          <p:cNvSpPr/>
          <p:nvPr/>
        </p:nvSpPr>
        <p:spPr>
          <a:xfrm>
            <a:off x="10339381" y="12075398"/>
            <a:ext cx="367818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grpSp>
        <p:nvGrpSpPr>
          <p:cNvPr id="664" name="Group 664"/>
          <p:cNvGrpSpPr/>
          <p:nvPr/>
        </p:nvGrpSpPr>
        <p:grpSpPr>
          <a:xfrm>
            <a:off x="13143095" y="8878435"/>
            <a:ext cx="1167172" cy="511788"/>
            <a:chOff x="0" y="0"/>
            <a:chExt cx="1167171" cy="511786"/>
          </a:xfrm>
        </p:grpSpPr>
        <p:sp>
          <p:nvSpPr>
            <p:cNvPr id="662" name="Shape 662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663" name="Shape 663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GPU4</a:t>
              </a:r>
            </a:p>
          </p:txBody>
        </p:sp>
      </p:grpSp>
      <p:grpSp>
        <p:nvGrpSpPr>
          <p:cNvPr id="667" name="Group 667"/>
          <p:cNvGrpSpPr/>
          <p:nvPr/>
        </p:nvGrpSpPr>
        <p:grpSpPr>
          <a:xfrm>
            <a:off x="13143095" y="9513435"/>
            <a:ext cx="1167172" cy="511788"/>
            <a:chOff x="0" y="0"/>
            <a:chExt cx="1167171" cy="511786"/>
          </a:xfrm>
        </p:grpSpPr>
        <p:sp>
          <p:nvSpPr>
            <p:cNvPr id="665" name="Shape 665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666" name="Shape 666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GPU5</a:t>
              </a:r>
            </a:p>
          </p:txBody>
        </p:sp>
      </p:grpSp>
      <p:grpSp>
        <p:nvGrpSpPr>
          <p:cNvPr id="670" name="Group 670"/>
          <p:cNvGrpSpPr/>
          <p:nvPr/>
        </p:nvGrpSpPr>
        <p:grpSpPr>
          <a:xfrm>
            <a:off x="13143095" y="10148435"/>
            <a:ext cx="1167172" cy="511788"/>
            <a:chOff x="0" y="0"/>
            <a:chExt cx="1167171" cy="511786"/>
          </a:xfrm>
        </p:grpSpPr>
        <p:sp>
          <p:nvSpPr>
            <p:cNvPr id="668" name="Shape 668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669" name="Shape 669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GPU6</a:t>
              </a:r>
            </a:p>
          </p:txBody>
        </p:sp>
      </p:grpSp>
      <p:grpSp>
        <p:nvGrpSpPr>
          <p:cNvPr id="673" name="Group 673"/>
          <p:cNvGrpSpPr/>
          <p:nvPr/>
        </p:nvGrpSpPr>
        <p:grpSpPr>
          <a:xfrm>
            <a:off x="13143095" y="10783436"/>
            <a:ext cx="1167172" cy="511787"/>
            <a:chOff x="0" y="0"/>
            <a:chExt cx="1167171" cy="511786"/>
          </a:xfrm>
        </p:grpSpPr>
        <p:sp>
          <p:nvSpPr>
            <p:cNvPr id="671" name="Shape 671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672" name="Shape 672"/>
            <p:cNvSpPr/>
            <p:nvPr/>
          </p:nvSpPr>
          <p:spPr>
            <a:xfrm>
              <a:off x="183407" y="33642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GPU7</a:t>
              </a:r>
            </a:p>
          </p:txBody>
        </p:sp>
      </p:grpSp>
      <p:sp>
        <p:nvSpPr>
          <p:cNvPr id="674" name="Shape 674"/>
          <p:cNvSpPr/>
          <p:nvPr/>
        </p:nvSpPr>
        <p:spPr>
          <a:xfrm>
            <a:off x="10819446" y="6392420"/>
            <a:ext cx="604267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NIC</a:t>
            </a:r>
          </a:p>
        </p:txBody>
      </p:sp>
      <p:sp>
        <p:nvSpPr>
          <p:cNvPr id="675" name="Shape 675"/>
          <p:cNvSpPr/>
          <p:nvPr/>
        </p:nvSpPr>
        <p:spPr>
          <a:xfrm>
            <a:off x="10401506" y="12400039"/>
            <a:ext cx="1440147" cy="511787"/>
          </a:xfrm>
          <a:prstGeom prst="rect">
            <a:avLst/>
          </a:prstGeom>
          <a:solidFill>
            <a:srgbClr val="FDD700"/>
          </a:solidFill>
          <a:ln w="381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676" name="Shape 676"/>
          <p:cNvSpPr/>
          <p:nvPr/>
        </p:nvSpPr>
        <p:spPr>
          <a:xfrm>
            <a:off x="10523849" y="12475973"/>
            <a:ext cx="1195462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RAID</a:t>
            </a:r>
          </a:p>
        </p:txBody>
      </p:sp>
      <p:sp>
        <p:nvSpPr>
          <p:cNvPr id="677" name="Shape 677"/>
          <p:cNvSpPr/>
          <p:nvPr/>
        </p:nvSpPr>
        <p:spPr>
          <a:xfrm>
            <a:off x="10401506" y="7231257"/>
            <a:ext cx="1440147" cy="13670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678" name="Shape 678"/>
          <p:cNvSpPr/>
          <p:nvPr/>
        </p:nvSpPr>
        <p:spPr>
          <a:xfrm>
            <a:off x="10416385" y="7738486"/>
            <a:ext cx="1410389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679" name="Shape 679"/>
          <p:cNvSpPr/>
          <p:nvPr/>
        </p:nvSpPr>
        <p:spPr>
          <a:xfrm>
            <a:off x="10416385" y="9208271"/>
            <a:ext cx="1410389" cy="13670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680" name="Shape 680"/>
          <p:cNvSpPr/>
          <p:nvPr/>
        </p:nvSpPr>
        <p:spPr>
          <a:xfrm>
            <a:off x="10444959" y="9713263"/>
            <a:ext cx="1353242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</p:spTree>
    <p:extLst>
      <p:ext uri="{BB962C8B-B14F-4D97-AF65-F5344CB8AC3E}">
        <p14:creationId xmlns:p14="http://schemas.microsoft.com/office/powerpoint/2010/main" val="157126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Flexible topology (GPUs)</a:t>
            </a:r>
          </a:p>
        </p:txBody>
      </p:sp>
      <p:sp>
        <p:nvSpPr>
          <p:cNvPr id="683" name="Shape 683"/>
          <p:cNvSpPr>
            <a:spLocks noGrp="1"/>
          </p:cNvSpPr>
          <p:nvPr>
            <p:ph type="body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Big Sur</a:t>
            </a:r>
          </a:p>
        </p:txBody>
      </p:sp>
      <p:sp>
        <p:nvSpPr>
          <p:cNvPr id="684" name="Shape 684"/>
          <p:cNvSpPr/>
          <p:nvPr/>
        </p:nvSpPr>
        <p:spPr>
          <a:xfrm>
            <a:off x="2269009" y="4383215"/>
            <a:ext cx="5825717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90000"/>
              </a:lnSpc>
              <a:spcBef>
                <a:spcPts val="5900"/>
              </a:spcBef>
              <a:defRPr sz="520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Balanced config</a:t>
            </a:r>
          </a:p>
        </p:txBody>
      </p:sp>
      <p:pic>
        <p:nvPicPr>
          <p:cNvPr id="68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2115" y="4540486"/>
            <a:ext cx="636398" cy="426828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Shape 686"/>
          <p:cNvSpPr/>
          <p:nvPr/>
        </p:nvSpPr>
        <p:spPr>
          <a:xfrm>
            <a:off x="9536139" y="4422383"/>
            <a:ext cx="572127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90000"/>
              </a:lnSpc>
              <a:spcBef>
                <a:spcPts val="5900"/>
              </a:spcBef>
              <a:defRPr sz="520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Common config</a:t>
            </a:r>
          </a:p>
        </p:txBody>
      </p:sp>
      <p:pic>
        <p:nvPicPr>
          <p:cNvPr id="68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29244" y="4579653"/>
            <a:ext cx="636398" cy="426829"/>
          </a:xfrm>
          <a:prstGeom prst="rect">
            <a:avLst/>
          </a:prstGeom>
          <a:ln w="12700">
            <a:miter lim="400000"/>
          </a:ln>
        </p:spPr>
      </p:pic>
      <p:sp>
        <p:nvSpPr>
          <p:cNvPr id="688" name="Shape 688"/>
          <p:cNvSpPr/>
          <p:nvPr/>
        </p:nvSpPr>
        <p:spPr>
          <a:xfrm>
            <a:off x="16816725" y="4422592"/>
            <a:ext cx="572127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90000"/>
              </a:lnSpc>
              <a:spcBef>
                <a:spcPts val="5900"/>
              </a:spcBef>
              <a:defRPr sz="520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Cascaded config</a:t>
            </a:r>
          </a:p>
        </p:txBody>
      </p:sp>
      <p:pic>
        <p:nvPicPr>
          <p:cNvPr id="68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09830" y="4579862"/>
            <a:ext cx="636398" cy="426828"/>
          </a:xfrm>
          <a:prstGeom prst="rect">
            <a:avLst/>
          </a:prstGeom>
          <a:ln w="12700">
            <a:miter lim="400000"/>
          </a:ln>
        </p:spPr>
      </p:pic>
      <p:sp>
        <p:nvSpPr>
          <p:cNvPr id="690" name="Shape 690"/>
          <p:cNvSpPr/>
          <p:nvPr/>
        </p:nvSpPr>
        <p:spPr>
          <a:xfrm>
            <a:off x="4370428" y="11549130"/>
            <a:ext cx="1528495" cy="968648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691" name="Shape 691"/>
          <p:cNvSpPr/>
          <p:nvPr/>
        </p:nvSpPr>
        <p:spPr>
          <a:xfrm flipV="1">
            <a:off x="2031423" y="6501250"/>
            <a:ext cx="1151939" cy="1865554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692" name="Shape 692"/>
          <p:cNvSpPr/>
          <p:nvPr/>
        </p:nvSpPr>
        <p:spPr>
          <a:xfrm flipV="1">
            <a:off x="2353177" y="7865908"/>
            <a:ext cx="860195" cy="541463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693" name="Shape 693"/>
          <p:cNvSpPr/>
          <p:nvPr/>
        </p:nvSpPr>
        <p:spPr>
          <a:xfrm>
            <a:off x="1979967" y="11068469"/>
            <a:ext cx="1228027" cy="1620992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694" name="Shape 694"/>
          <p:cNvSpPr/>
          <p:nvPr/>
        </p:nvSpPr>
        <p:spPr>
          <a:xfrm flipV="1">
            <a:off x="4531658" y="7756459"/>
            <a:ext cx="1416238" cy="12700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695" name="Shape 695"/>
          <p:cNvSpPr/>
          <p:nvPr/>
        </p:nvSpPr>
        <p:spPr>
          <a:xfrm>
            <a:off x="4602202" y="8166369"/>
            <a:ext cx="1349886" cy="186145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696" name="Shape 696"/>
          <p:cNvSpPr/>
          <p:nvPr/>
        </p:nvSpPr>
        <p:spPr>
          <a:xfrm flipV="1">
            <a:off x="4372986" y="10602151"/>
            <a:ext cx="1548786" cy="463307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697" name="Shape 697"/>
          <p:cNvSpPr/>
          <p:nvPr/>
        </p:nvSpPr>
        <p:spPr>
          <a:xfrm>
            <a:off x="4370430" y="11391700"/>
            <a:ext cx="1553891" cy="475246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698" name="Shape 698"/>
          <p:cNvSpPr/>
          <p:nvPr/>
        </p:nvSpPr>
        <p:spPr>
          <a:xfrm>
            <a:off x="5956793" y="6192478"/>
            <a:ext cx="1167172" cy="511788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699" name="Shape 699"/>
          <p:cNvSpPr/>
          <p:nvPr/>
        </p:nvSpPr>
        <p:spPr>
          <a:xfrm>
            <a:off x="6140202" y="6246575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GPU0</a:t>
            </a:r>
          </a:p>
        </p:txBody>
      </p:sp>
      <p:sp>
        <p:nvSpPr>
          <p:cNvPr id="700" name="Shape 700"/>
          <p:cNvSpPr/>
          <p:nvPr/>
        </p:nvSpPr>
        <p:spPr>
          <a:xfrm>
            <a:off x="5956794" y="6827478"/>
            <a:ext cx="1167172" cy="511788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701" name="Shape 701"/>
          <p:cNvSpPr/>
          <p:nvPr/>
        </p:nvSpPr>
        <p:spPr>
          <a:xfrm>
            <a:off x="6136790" y="6875587"/>
            <a:ext cx="807179" cy="339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GPU1</a:t>
            </a:r>
          </a:p>
        </p:txBody>
      </p:sp>
      <p:sp>
        <p:nvSpPr>
          <p:cNvPr id="702" name="Shape 702"/>
          <p:cNvSpPr/>
          <p:nvPr/>
        </p:nvSpPr>
        <p:spPr>
          <a:xfrm flipV="1">
            <a:off x="4629487" y="6440644"/>
            <a:ext cx="1313380" cy="848668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703" name="Shape 703"/>
          <p:cNvSpPr/>
          <p:nvPr/>
        </p:nvSpPr>
        <p:spPr>
          <a:xfrm flipV="1">
            <a:off x="4397127" y="7085618"/>
            <a:ext cx="1549098" cy="719167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704" name="Shape 704"/>
          <p:cNvSpPr/>
          <p:nvPr/>
        </p:nvSpPr>
        <p:spPr>
          <a:xfrm>
            <a:off x="5076966" y="6407728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705" name="Shape 705"/>
          <p:cNvSpPr/>
          <p:nvPr/>
        </p:nvSpPr>
        <p:spPr>
          <a:xfrm>
            <a:off x="5076966" y="6965389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706" name="Shape 706"/>
          <p:cNvSpPr/>
          <p:nvPr/>
        </p:nvSpPr>
        <p:spPr>
          <a:xfrm>
            <a:off x="2736854" y="8379875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707" name="Shape 707"/>
          <p:cNvSpPr/>
          <p:nvPr/>
        </p:nvSpPr>
        <p:spPr>
          <a:xfrm>
            <a:off x="2383206" y="11009350"/>
            <a:ext cx="850936" cy="375448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708" name="Shape 708"/>
          <p:cNvSpPr/>
          <p:nvPr/>
        </p:nvSpPr>
        <p:spPr>
          <a:xfrm>
            <a:off x="2736854" y="10609298"/>
            <a:ext cx="500864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709" name="Shape 709"/>
          <p:cNvSpPr/>
          <p:nvPr/>
        </p:nvSpPr>
        <p:spPr>
          <a:xfrm>
            <a:off x="5956794" y="7462478"/>
            <a:ext cx="1167172" cy="511788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710" name="Shape 710"/>
          <p:cNvSpPr/>
          <p:nvPr/>
        </p:nvSpPr>
        <p:spPr>
          <a:xfrm>
            <a:off x="6140202" y="7508822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GPU2</a:t>
            </a:r>
          </a:p>
        </p:txBody>
      </p:sp>
      <p:sp>
        <p:nvSpPr>
          <p:cNvPr id="711" name="Shape 711"/>
          <p:cNvSpPr/>
          <p:nvPr/>
        </p:nvSpPr>
        <p:spPr>
          <a:xfrm>
            <a:off x="5956794" y="8097478"/>
            <a:ext cx="1167172" cy="511788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712" name="Shape 712"/>
          <p:cNvSpPr/>
          <p:nvPr/>
        </p:nvSpPr>
        <p:spPr>
          <a:xfrm>
            <a:off x="6140202" y="8131122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GPU3</a:t>
            </a:r>
          </a:p>
        </p:txBody>
      </p:sp>
      <p:sp>
        <p:nvSpPr>
          <p:cNvPr id="713" name="Shape 713"/>
          <p:cNvSpPr/>
          <p:nvPr/>
        </p:nvSpPr>
        <p:spPr>
          <a:xfrm>
            <a:off x="5076966" y="7470030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714" name="Shape 714"/>
          <p:cNvSpPr/>
          <p:nvPr/>
        </p:nvSpPr>
        <p:spPr>
          <a:xfrm>
            <a:off x="5076966" y="7904371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715" name="Shape 715"/>
          <p:cNvSpPr/>
          <p:nvPr/>
        </p:nvSpPr>
        <p:spPr>
          <a:xfrm>
            <a:off x="5929700" y="10328035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716" name="Shape 716"/>
          <p:cNvSpPr/>
          <p:nvPr/>
        </p:nvSpPr>
        <p:spPr>
          <a:xfrm>
            <a:off x="5929700" y="10963035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717" name="Shape 717"/>
          <p:cNvSpPr/>
          <p:nvPr/>
        </p:nvSpPr>
        <p:spPr>
          <a:xfrm>
            <a:off x="4627235" y="11222062"/>
            <a:ext cx="1298292" cy="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718" name="Shape 718"/>
          <p:cNvSpPr/>
          <p:nvPr/>
        </p:nvSpPr>
        <p:spPr>
          <a:xfrm>
            <a:off x="5076966" y="10447148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719" name="Shape 719"/>
          <p:cNvSpPr/>
          <p:nvPr/>
        </p:nvSpPr>
        <p:spPr>
          <a:xfrm>
            <a:off x="5076966" y="10869012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720" name="Shape 720"/>
          <p:cNvSpPr/>
          <p:nvPr/>
        </p:nvSpPr>
        <p:spPr>
          <a:xfrm>
            <a:off x="5929700" y="11598035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721" name="Shape 721"/>
          <p:cNvSpPr/>
          <p:nvPr/>
        </p:nvSpPr>
        <p:spPr>
          <a:xfrm>
            <a:off x="5929700" y="12233036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722" name="Shape 722"/>
          <p:cNvSpPr/>
          <p:nvPr/>
        </p:nvSpPr>
        <p:spPr>
          <a:xfrm>
            <a:off x="5076966" y="11303576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723" name="Shape 723"/>
          <p:cNvSpPr/>
          <p:nvPr/>
        </p:nvSpPr>
        <p:spPr>
          <a:xfrm>
            <a:off x="5076966" y="11776240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724" name="324515-intel-haswe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9133" y="8222307"/>
            <a:ext cx="1124152" cy="1124152"/>
          </a:xfrm>
          <a:prstGeom prst="rect">
            <a:avLst/>
          </a:prstGeom>
          <a:ln w="12700">
            <a:miter lim="400000"/>
          </a:ln>
        </p:spPr>
      </p:pic>
      <p:sp>
        <p:nvSpPr>
          <p:cNvPr id="725" name="Shape 725"/>
          <p:cNvSpPr/>
          <p:nvPr/>
        </p:nvSpPr>
        <p:spPr>
          <a:xfrm flipV="1">
            <a:off x="1999129" y="9246010"/>
            <a:ext cx="1" cy="935430"/>
          </a:xfrm>
          <a:prstGeom prst="line">
            <a:avLst/>
          </a:prstGeom>
          <a:ln w="38100">
            <a:solidFill>
              <a:srgbClr val="7D8E98"/>
            </a:solidFill>
            <a:custDash>
              <a:ds d="200000" sp="200000"/>
            </a:custDash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726" name="324515-intel-haswe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7054" y="10083413"/>
            <a:ext cx="1124152" cy="1124152"/>
          </a:xfrm>
          <a:prstGeom prst="rect">
            <a:avLst/>
          </a:prstGeom>
          <a:ln w="12700">
            <a:miter lim="400000"/>
          </a:ln>
        </p:spPr>
      </p:pic>
      <p:sp>
        <p:nvSpPr>
          <p:cNvPr id="727" name="Shape 727"/>
          <p:cNvSpPr/>
          <p:nvPr/>
        </p:nvSpPr>
        <p:spPr>
          <a:xfrm>
            <a:off x="3159528" y="6907746"/>
            <a:ext cx="367818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sp>
        <p:nvSpPr>
          <p:cNvPr id="728" name="Shape 728"/>
          <p:cNvSpPr/>
          <p:nvPr/>
        </p:nvSpPr>
        <p:spPr>
          <a:xfrm>
            <a:off x="3215204" y="6294347"/>
            <a:ext cx="1440148" cy="556066"/>
          </a:xfrm>
          <a:prstGeom prst="rect">
            <a:avLst/>
          </a:prstGeom>
          <a:solidFill>
            <a:srgbClr val="ED4B4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729" name="Shape 729"/>
          <p:cNvSpPr/>
          <p:nvPr/>
        </p:nvSpPr>
        <p:spPr>
          <a:xfrm>
            <a:off x="3153079" y="12075398"/>
            <a:ext cx="367819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sp>
        <p:nvSpPr>
          <p:cNvPr id="730" name="Shape 730"/>
          <p:cNvSpPr/>
          <p:nvPr/>
        </p:nvSpPr>
        <p:spPr>
          <a:xfrm>
            <a:off x="6113109" y="10374379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GPU4</a:t>
            </a:r>
          </a:p>
        </p:txBody>
      </p:sp>
      <p:sp>
        <p:nvSpPr>
          <p:cNvPr id="731" name="Shape 731"/>
          <p:cNvSpPr/>
          <p:nvPr/>
        </p:nvSpPr>
        <p:spPr>
          <a:xfrm>
            <a:off x="6113109" y="11009379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GPU5</a:t>
            </a:r>
          </a:p>
        </p:txBody>
      </p:sp>
      <p:sp>
        <p:nvSpPr>
          <p:cNvPr id="732" name="Shape 732"/>
          <p:cNvSpPr/>
          <p:nvPr/>
        </p:nvSpPr>
        <p:spPr>
          <a:xfrm>
            <a:off x="6113109" y="11644379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GPU6</a:t>
            </a:r>
          </a:p>
        </p:txBody>
      </p:sp>
      <p:sp>
        <p:nvSpPr>
          <p:cNvPr id="733" name="Shape 733"/>
          <p:cNvSpPr/>
          <p:nvPr/>
        </p:nvSpPr>
        <p:spPr>
          <a:xfrm>
            <a:off x="6113109" y="12266679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GPU7</a:t>
            </a:r>
          </a:p>
        </p:txBody>
      </p:sp>
      <p:sp>
        <p:nvSpPr>
          <p:cNvPr id="734" name="Shape 734"/>
          <p:cNvSpPr/>
          <p:nvPr/>
        </p:nvSpPr>
        <p:spPr>
          <a:xfrm>
            <a:off x="3633145" y="6392420"/>
            <a:ext cx="604267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NIC</a:t>
            </a:r>
          </a:p>
        </p:txBody>
      </p:sp>
      <p:sp>
        <p:nvSpPr>
          <p:cNvPr id="735" name="Shape 735"/>
          <p:cNvSpPr/>
          <p:nvPr/>
        </p:nvSpPr>
        <p:spPr>
          <a:xfrm>
            <a:off x="3215204" y="12400039"/>
            <a:ext cx="1440148" cy="511787"/>
          </a:xfrm>
          <a:prstGeom prst="rect">
            <a:avLst/>
          </a:prstGeom>
          <a:solidFill>
            <a:srgbClr val="FDD700"/>
          </a:solidFill>
          <a:ln w="381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736" name="Shape 736"/>
          <p:cNvSpPr/>
          <p:nvPr/>
        </p:nvSpPr>
        <p:spPr>
          <a:xfrm>
            <a:off x="3337547" y="12475973"/>
            <a:ext cx="1195463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RAID</a:t>
            </a:r>
          </a:p>
        </p:txBody>
      </p:sp>
      <p:sp>
        <p:nvSpPr>
          <p:cNvPr id="737" name="Shape 737"/>
          <p:cNvSpPr/>
          <p:nvPr/>
        </p:nvSpPr>
        <p:spPr>
          <a:xfrm>
            <a:off x="3215204" y="7231257"/>
            <a:ext cx="1440148" cy="13670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738" name="Shape 738"/>
          <p:cNvSpPr/>
          <p:nvPr/>
        </p:nvSpPr>
        <p:spPr>
          <a:xfrm>
            <a:off x="3230083" y="7738486"/>
            <a:ext cx="1410390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739" name="Shape 739"/>
          <p:cNvSpPr/>
          <p:nvPr/>
        </p:nvSpPr>
        <p:spPr>
          <a:xfrm>
            <a:off x="3230083" y="10657871"/>
            <a:ext cx="1410390" cy="13670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740" name="Shape 740"/>
          <p:cNvSpPr/>
          <p:nvPr/>
        </p:nvSpPr>
        <p:spPr>
          <a:xfrm>
            <a:off x="3258657" y="11162863"/>
            <a:ext cx="1353242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741" name="Shape 741"/>
          <p:cNvSpPr/>
          <p:nvPr/>
        </p:nvSpPr>
        <p:spPr>
          <a:xfrm>
            <a:off x="11556730" y="10099530"/>
            <a:ext cx="1528494" cy="968648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742" name="Shape 742"/>
          <p:cNvSpPr/>
          <p:nvPr/>
        </p:nvSpPr>
        <p:spPr>
          <a:xfrm flipV="1">
            <a:off x="9217725" y="6501250"/>
            <a:ext cx="1151939" cy="1865554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743" name="Shape 743"/>
          <p:cNvSpPr/>
          <p:nvPr/>
        </p:nvSpPr>
        <p:spPr>
          <a:xfrm flipV="1">
            <a:off x="9539478" y="7865908"/>
            <a:ext cx="860195" cy="541463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744" name="Shape 744"/>
          <p:cNvSpPr/>
          <p:nvPr/>
        </p:nvSpPr>
        <p:spPr>
          <a:xfrm>
            <a:off x="9166268" y="11068469"/>
            <a:ext cx="1228028" cy="1620992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745" name="Shape 745"/>
          <p:cNvSpPr/>
          <p:nvPr/>
        </p:nvSpPr>
        <p:spPr>
          <a:xfrm flipV="1">
            <a:off x="11717960" y="7756459"/>
            <a:ext cx="1416237" cy="12700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746" name="Shape 746"/>
          <p:cNvSpPr/>
          <p:nvPr/>
        </p:nvSpPr>
        <p:spPr>
          <a:xfrm>
            <a:off x="11788504" y="8166369"/>
            <a:ext cx="1349886" cy="186145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747" name="Shape 747"/>
          <p:cNvSpPr/>
          <p:nvPr/>
        </p:nvSpPr>
        <p:spPr>
          <a:xfrm flipV="1">
            <a:off x="11559287" y="9152551"/>
            <a:ext cx="1548787" cy="463307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748" name="Shape 748"/>
          <p:cNvSpPr/>
          <p:nvPr/>
        </p:nvSpPr>
        <p:spPr>
          <a:xfrm>
            <a:off x="11556732" y="9942100"/>
            <a:ext cx="1553890" cy="475246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grpSp>
        <p:nvGrpSpPr>
          <p:cNvPr id="751" name="Group 751"/>
          <p:cNvGrpSpPr/>
          <p:nvPr/>
        </p:nvGrpSpPr>
        <p:grpSpPr>
          <a:xfrm>
            <a:off x="13143095" y="6192478"/>
            <a:ext cx="1167172" cy="511788"/>
            <a:chOff x="0" y="0"/>
            <a:chExt cx="1167171" cy="511786"/>
          </a:xfrm>
        </p:grpSpPr>
        <p:sp>
          <p:nvSpPr>
            <p:cNvPr id="749" name="Shape 749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750" name="Shape 750"/>
            <p:cNvSpPr/>
            <p:nvPr/>
          </p:nvSpPr>
          <p:spPr>
            <a:xfrm>
              <a:off x="183409" y="54096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GPU0</a:t>
              </a:r>
            </a:p>
          </p:txBody>
        </p:sp>
      </p:grpSp>
      <p:grpSp>
        <p:nvGrpSpPr>
          <p:cNvPr id="754" name="Group 754"/>
          <p:cNvGrpSpPr/>
          <p:nvPr/>
        </p:nvGrpSpPr>
        <p:grpSpPr>
          <a:xfrm>
            <a:off x="13143095" y="6827478"/>
            <a:ext cx="1167172" cy="511788"/>
            <a:chOff x="0" y="0"/>
            <a:chExt cx="1167171" cy="511786"/>
          </a:xfrm>
        </p:grpSpPr>
        <p:sp>
          <p:nvSpPr>
            <p:cNvPr id="752" name="Shape 752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753" name="Shape 753"/>
            <p:cNvSpPr/>
            <p:nvPr/>
          </p:nvSpPr>
          <p:spPr>
            <a:xfrm>
              <a:off x="179996" y="48108"/>
              <a:ext cx="807179" cy="339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GPU1</a:t>
              </a:r>
            </a:p>
          </p:txBody>
        </p:sp>
      </p:grpSp>
      <p:sp>
        <p:nvSpPr>
          <p:cNvPr id="755" name="Shape 755"/>
          <p:cNvSpPr/>
          <p:nvPr/>
        </p:nvSpPr>
        <p:spPr>
          <a:xfrm flipV="1">
            <a:off x="11815789" y="6440644"/>
            <a:ext cx="1313379" cy="848668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756" name="Shape 756"/>
          <p:cNvSpPr/>
          <p:nvPr/>
        </p:nvSpPr>
        <p:spPr>
          <a:xfrm flipV="1">
            <a:off x="11583429" y="7085618"/>
            <a:ext cx="1549098" cy="719167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757" name="Shape 757"/>
          <p:cNvSpPr/>
          <p:nvPr/>
        </p:nvSpPr>
        <p:spPr>
          <a:xfrm>
            <a:off x="12263267" y="6407728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758" name="Shape 758"/>
          <p:cNvSpPr/>
          <p:nvPr/>
        </p:nvSpPr>
        <p:spPr>
          <a:xfrm>
            <a:off x="12263267" y="6965389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759" name="Shape 759"/>
          <p:cNvSpPr/>
          <p:nvPr/>
        </p:nvSpPr>
        <p:spPr>
          <a:xfrm>
            <a:off x="9923156" y="8379875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760" name="Shape 760"/>
          <p:cNvSpPr/>
          <p:nvPr/>
        </p:nvSpPr>
        <p:spPr>
          <a:xfrm>
            <a:off x="9579456" y="9219796"/>
            <a:ext cx="820031" cy="684980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761" name="Shape 761"/>
          <p:cNvSpPr/>
          <p:nvPr/>
        </p:nvSpPr>
        <p:spPr>
          <a:xfrm>
            <a:off x="9923156" y="9159698"/>
            <a:ext cx="500863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grpSp>
        <p:nvGrpSpPr>
          <p:cNvPr id="764" name="Group 764"/>
          <p:cNvGrpSpPr/>
          <p:nvPr/>
        </p:nvGrpSpPr>
        <p:grpSpPr>
          <a:xfrm>
            <a:off x="13143095" y="7462478"/>
            <a:ext cx="1167172" cy="511788"/>
            <a:chOff x="0" y="0"/>
            <a:chExt cx="1167171" cy="511786"/>
          </a:xfrm>
        </p:grpSpPr>
        <p:sp>
          <p:nvSpPr>
            <p:cNvPr id="762" name="Shape 762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763" name="Shape 763"/>
            <p:cNvSpPr/>
            <p:nvPr/>
          </p:nvSpPr>
          <p:spPr>
            <a:xfrm>
              <a:off x="183409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GPU2</a:t>
              </a:r>
            </a:p>
          </p:txBody>
        </p:sp>
      </p:grpSp>
      <p:grpSp>
        <p:nvGrpSpPr>
          <p:cNvPr id="767" name="Group 767"/>
          <p:cNvGrpSpPr/>
          <p:nvPr/>
        </p:nvGrpSpPr>
        <p:grpSpPr>
          <a:xfrm>
            <a:off x="13143095" y="8097478"/>
            <a:ext cx="1167172" cy="511788"/>
            <a:chOff x="0" y="0"/>
            <a:chExt cx="1167171" cy="511786"/>
          </a:xfrm>
        </p:grpSpPr>
        <p:sp>
          <p:nvSpPr>
            <p:cNvPr id="765" name="Shape 765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766" name="Shape 766"/>
            <p:cNvSpPr/>
            <p:nvPr/>
          </p:nvSpPr>
          <p:spPr>
            <a:xfrm>
              <a:off x="183409" y="336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GPU3</a:t>
              </a:r>
            </a:p>
          </p:txBody>
        </p:sp>
      </p:grpSp>
      <p:sp>
        <p:nvSpPr>
          <p:cNvPr id="768" name="Shape 768"/>
          <p:cNvSpPr/>
          <p:nvPr/>
        </p:nvSpPr>
        <p:spPr>
          <a:xfrm>
            <a:off x="12263267" y="7470030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769" name="Shape 769"/>
          <p:cNvSpPr/>
          <p:nvPr/>
        </p:nvSpPr>
        <p:spPr>
          <a:xfrm>
            <a:off x="12263267" y="7904371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770" name="Shape 770"/>
          <p:cNvSpPr/>
          <p:nvPr/>
        </p:nvSpPr>
        <p:spPr>
          <a:xfrm>
            <a:off x="11813537" y="9772462"/>
            <a:ext cx="1298291" cy="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771" name="Shape 771"/>
          <p:cNvSpPr/>
          <p:nvPr/>
        </p:nvSpPr>
        <p:spPr>
          <a:xfrm>
            <a:off x="12263267" y="8997548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772" name="Shape 772"/>
          <p:cNvSpPr/>
          <p:nvPr/>
        </p:nvSpPr>
        <p:spPr>
          <a:xfrm>
            <a:off x="12263267" y="9419412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773" name="Shape 773"/>
          <p:cNvSpPr/>
          <p:nvPr/>
        </p:nvSpPr>
        <p:spPr>
          <a:xfrm>
            <a:off x="12263267" y="9853976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774" name="Shape 774"/>
          <p:cNvSpPr/>
          <p:nvPr/>
        </p:nvSpPr>
        <p:spPr>
          <a:xfrm>
            <a:off x="12263267" y="10326640"/>
            <a:ext cx="500864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775" name="324515-intel-haswe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25434" y="8222307"/>
            <a:ext cx="1124153" cy="1124152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Shape 776"/>
          <p:cNvSpPr/>
          <p:nvPr/>
        </p:nvSpPr>
        <p:spPr>
          <a:xfrm flipV="1">
            <a:off x="9185431" y="9246010"/>
            <a:ext cx="1" cy="935430"/>
          </a:xfrm>
          <a:prstGeom prst="line">
            <a:avLst/>
          </a:prstGeom>
          <a:ln w="38100">
            <a:solidFill>
              <a:srgbClr val="7D8E98"/>
            </a:solidFill>
            <a:custDash>
              <a:ds d="200000" sp="200000"/>
            </a:custDash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777" name="324515-intel-haswe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23355" y="10083413"/>
            <a:ext cx="1124153" cy="1124152"/>
          </a:xfrm>
          <a:prstGeom prst="rect">
            <a:avLst/>
          </a:prstGeom>
          <a:ln w="12700">
            <a:miter lim="400000"/>
          </a:ln>
        </p:spPr>
      </p:pic>
      <p:sp>
        <p:nvSpPr>
          <p:cNvPr id="778" name="Shape 778"/>
          <p:cNvSpPr/>
          <p:nvPr/>
        </p:nvSpPr>
        <p:spPr>
          <a:xfrm>
            <a:off x="10345829" y="6907746"/>
            <a:ext cx="367819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sp>
        <p:nvSpPr>
          <p:cNvPr id="779" name="Shape 779"/>
          <p:cNvSpPr/>
          <p:nvPr/>
        </p:nvSpPr>
        <p:spPr>
          <a:xfrm>
            <a:off x="10401506" y="6294347"/>
            <a:ext cx="1440147" cy="556066"/>
          </a:xfrm>
          <a:prstGeom prst="rect">
            <a:avLst/>
          </a:prstGeom>
          <a:solidFill>
            <a:srgbClr val="ED4B4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780" name="Shape 780"/>
          <p:cNvSpPr/>
          <p:nvPr/>
        </p:nvSpPr>
        <p:spPr>
          <a:xfrm>
            <a:off x="10339381" y="12075398"/>
            <a:ext cx="367818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grpSp>
        <p:nvGrpSpPr>
          <p:cNvPr id="783" name="Group 783"/>
          <p:cNvGrpSpPr/>
          <p:nvPr/>
        </p:nvGrpSpPr>
        <p:grpSpPr>
          <a:xfrm>
            <a:off x="13143095" y="8878435"/>
            <a:ext cx="1167172" cy="511788"/>
            <a:chOff x="0" y="0"/>
            <a:chExt cx="1167171" cy="511786"/>
          </a:xfrm>
        </p:grpSpPr>
        <p:sp>
          <p:nvSpPr>
            <p:cNvPr id="781" name="Shape 781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782" name="Shape 782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GPU4</a:t>
              </a:r>
            </a:p>
          </p:txBody>
        </p:sp>
      </p:grpSp>
      <p:grpSp>
        <p:nvGrpSpPr>
          <p:cNvPr id="786" name="Group 786"/>
          <p:cNvGrpSpPr/>
          <p:nvPr/>
        </p:nvGrpSpPr>
        <p:grpSpPr>
          <a:xfrm>
            <a:off x="13143095" y="9513435"/>
            <a:ext cx="1167172" cy="511788"/>
            <a:chOff x="0" y="0"/>
            <a:chExt cx="1167171" cy="511786"/>
          </a:xfrm>
        </p:grpSpPr>
        <p:sp>
          <p:nvSpPr>
            <p:cNvPr id="784" name="Shape 784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785" name="Shape 785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GPU5</a:t>
              </a:r>
            </a:p>
          </p:txBody>
        </p:sp>
      </p:grpSp>
      <p:grpSp>
        <p:nvGrpSpPr>
          <p:cNvPr id="789" name="Group 789"/>
          <p:cNvGrpSpPr/>
          <p:nvPr/>
        </p:nvGrpSpPr>
        <p:grpSpPr>
          <a:xfrm>
            <a:off x="13143095" y="10148435"/>
            <a:ext cx="1167172" cy="511788"/>
            <a:chOff x="0" y="0"/>
            <a:chExt cx="1167171" cy="511786"/>
          </a:xfrm>
        </p:grpSpPr>
        <p:sp>
          <p:nvSpPr>
            <p:cNvPr id="787" name="Shape 787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788" name="Shape 788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GPU6</a:t>
              </a:r>
            </a:p>
          </p:txBody>
        </p:sp>
      </p:grpSp>
      <p:grpSp>
        <p:nvGrpSpPr>
          <p:cNvPr id="792" name="Group 792"/>
          <p:cNvGrpSpPr/>
          <p:nvPr/>
        </p:nvGrpSpPr>
        <p:grpSpPr>
          <a:xfrm>
            <a:off x="13143095" y="10783436"/>
            <a:ext cx="1167172" cy="511787"/>
            <a:chOff x="0" y="0"/>
            <a:chExt cx="1167171" cy="511786"/>
          </a:xfrm>
        </p:grpSpPr>
        <p:sp>
          <p:nvSpPr>
            <p:cNvPr id="790" name="Shape 790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791" name="Shape 791"/>
            <p:cNvSpPr/>
            <p:nvPr/>
          </p:nvSpPr>
          <p:spPr>
            <a:xfrm>
              <a:off x="183407" y="33642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GPU7</a:t>
              </a:r>
            </a:p>
          </p:txBody>
        </p:sp>
      </p:grpSp>
      <p:sp>
        <p:nvSpPr>
          <p:cNvPr id="793" name="Shape 793"/>
          <p:cNvSpPr/>
          <p:nvPr/>
        </p:nvSpPr>
        <p:spPr>
          <a:xfrm>
            <a:off x="10819446" y="6392420"/>
            <a:ext cx="604267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NIC</a:t>
            </a:r>
          </a:p>
        </p:txBody>
      </p:sp>
      <p:sp>
        <p:nvSpPr>
          <p:cNvPr id="794" name="Shape 794"/>
          <p:cNvSpPr/>
          <p:nvPr/>
        </p:nvSpPr>
        <p:spPr>
          <a:xfrm>
            <a:off x="10401506" y="12400039"/>
            <a:ext cx="1440147" cy="511787"/>
          </a:xfrm>
          <a:prstGeom prst="rect">
            <a:avLst/>
          </a:prstGeom>
          <a:solidFill>
            <a:srgbClr val="FDD700"/>
          </a:solidFill>
          <a:ln w="381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795" name="Shape 795"/>
          <p:cNvSpPr/>
          <p:nvPr/>
        </p:nvSpPr>
        <p:spPr>
          <a:xfrm>
            <a:off x="10523849" y="12475973"/>
            <a:ext cx="1195462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RAID</a:t>
            </a:r>
          </a:p>
        </p:txBody>
      </p:sp>
      <p:sp>
        <p:nvSpPr>
          <p:cNvPr id="796" name="Shape 796"/>
          <p:cNvSpPr/>
          <p:nvPr/>
        </p:nvSpPr>
        <p:spPr>
          <a:xfrm>
            <a:off x="10401506" y="7231257"/>
            <a:ext cx="1440147" cy="13670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797" name="Shape 797"/>
          <p:cNvSpPr/>
          <p:nvPr/>
        </p:nvSpPr>
        <p:spPr>
          <a:xfrm>
            <a:off x="10416385" y="7738486"/>
            <a:ext cx="1410389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798" name="Shape 798"/>
          <p:cNvSpPr/>
          <p:nvPr/>
        </p:nvSpPr>
        <p:spPr>
          <a:xfrm>
            <a:off x="10416385" y="9208271"/>
            <a:ext cx="1410389" cy="13670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799" name="Shape 799"/>
          <p:cNvSpPr/>
          <p:nvPr/>
        </p:nvSpPr>
        <p:spPr>
          <a:xfrm>
            <a:off x="10444959" y="9713263"/>
            <a:ext cx="1353242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800" name="Shape 800"/>
          <p:cNvSpPr/>
          <p:nvPr/>
        </p:nvSpPr>
        <p:spPr>
          <a:xfrm>
            <a:off x="20950161" y="9782030"/>
            <a:ext cx="1528494" cy="968648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801" name="Shape 801"/>
          <p:cNvSpPr/>
          <p:nvPr/>
        </p:nvSpPr>
        <p:spPr>
          <a:xfrm flipV="1">
            <a:off x="16580361" y="6641920"/>
            <a:ext cx="1279282" cy="1729859"/>
          </a:xfrm>
          <a:prstGeom prst="lin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802" name="Shape 802"/>
          <p:cNvSpPr/>
          <p:nvPr/>
        </p:nvSpPr>
        <p:spPr>
          <a:xfrm flipV="1">
            <a:off x="16981677" y="7865908"/>
            <a:ext cx="860195" cy="541463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803" name="Shape 803"/>
          <p:cNvSpPr/>
          <p:nvPr/>
        </p:nvSpPr>
        <p:spPr>
          <a:xfrm>
            <a:off x="16608467" y="11068469"/>
            <a:ext cx="1228028" cy="1620992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804" name="Shape 804"/>
          <p:cNvSpPr/>
          <p:nvPr/>
        </p:nvSpPr>
        <p:spPr>
          <a:xfrm flipV="1">
            <a:off x="19160160" y="7756459"/>
            <a:ext cx="1416237" cy="12700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805" name="Shape 805"/>
          <p:cNvSpPr/>
          <p:nvPr/>
        </p:nvSpPr>
        <p:spPr>
          <a:xfrm>
            <a:off x="19230704" y="8166369"/>
            <a:ext cx="1349887" cy="186145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806" name="Picture 805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522950">
            <a:off x="20861218" y="8812043"/>
            <a:ext cx="1769687" cy="457904"/>
          </a:xfrm>
          <a:prstGeom prst="rect">
            <a:avLst/>
          </a:prstGeom>
        </p:spPr>
      </p:pic>
      <p:sp>
        <p:nvSpPr>
          <p:cNvPr id="808" name="Shape 808"/>
          <p:cNvSpPr/>
          <p:nvPr/>
        </p:nvSpPr>
        <p:spPr>
          <a:xfrm>
            <a:off x="20950163" y="9624600"/>
            <a:ext cx="1553890" cy="475246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grpSp>
        <p:nvGrpSpPr>
          <p:cNvPr id="811" name="Group 811"/>
          <p:cNvGrpSpPr/>
          <p:nvPr/>
        </p:nvGrpSpPr>
        <p:grpSpPr>
          <a:xfrm>
            <a:off x="20585295" y="6192478"/>
            <a:ext cx="1167172" cy="511788"/>
            <a:chOff x="0" y="0"/>
            <a:chExt cx="1167171" cy="511786"/>
          </a:xfrm>
        </p:grpSpPr>
        <p:sp>
          <p:nvSpPr>
            <p:cNvPr id="809" name="Shape 809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810" name="Shape 810"/>
            <p:cNvSpPr/>
            <p:nvPr/>
          </p:nvSpPr>
          <p:spPr>
            <a:xfrm>
              <a:off x="183409" y="54096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GPU0</a:t>
              </a:r>
            </a:p>
          </p:txBody>
        </p:sp>
      </p:grpSp>
      <p:grpSp>
        <p:nvGrpSpPr>
          <p:cNvPr id="814" name="Group 814"/>
          <p:cNvGrpSpPr/>
          <p:nvPr/>
        </p:nvGrpSpPr>
        <p:grpSpPr>
          <a:xfrm>
            <a:off x="20585295" y="6827478"/>
            <a:ext cx="1167172" cy="511788"/>
            <a:chOff x="0" y="0"/>
            <a:chExt cx="1167171" cy="511786"/>
          </a:xfrm>
        </p:grpSpPr>
        <p:sp>
          <p:nvSpPr>
            <p:cNvPr id="812" name="Shape 812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813" name="Shape 813"/>
            <p:cNvSpPr/>
            <p:nvPr/>
          </p:nvSpPr>
          <p:spPr>
            <a:xfrm>
              <a:off x="179996" y="48108"/>
              <a:ext cx="807179" cy="339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GPU1</a:t>
              </a:r>
            </a:p>
          </p:txBody>
        </p:sp>
      </p:grpSp>
      <p:pic>
        <p:nvPicPr>
          <p:cNvPr id="815" name="Picture 814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9627839">
            <a:off x="19081846" y="6635752"/>
            <a:ext cx="1665313" cy="457905"/>
          </a:xfrm>
          <a:prstGeom prst="rect">
            <a:avLst/>
          </a:prstGeom>
        </p:spPr>
      </p:pic>
      <p:sp>
        <p:nvSpPr>
          <p:cNvPr id="817" name="Shape 817"/>
          <p:cNvSpPr/>
          <p:nvPr/>
        </p:nvSpPr>
        <p:spPr>
          <a:xfrm flipV="1">
            <a:off x="19025629" y="7085618"/>
            <a:ext cx="1549098" cy="719167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818" name="Shape 818"/>
          <p:cNvSpPr/>
          <p:nvPr/>
        </p:nvSpPr>
        <p:spPr>
          <a:xfrm>
            <a:off x="19705466" y="6407728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819" name="Shape 819"/>
          <p:cNvSpPr/>
          <p:nvPr/>
        </p:nvSpPr>
        <p:spPr>
          <a:xfrm>
            <a:off x="19705466" y="6965389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820" name="Shape 820"/>
          <p:cNvSpPr/>
          <p:nvPr/>
        </p:nvSpPr>
        <p:spPr>
          <a:xfrm>
            <a:off x="17365355" y="8379875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821" name="Picture 820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982368">
            <a:off x="19072637" y="8677660"/>
            <a:ext cx="935128" cy="101601"/>
          </a:xfrm>
          <a:prstGeom prst="rect">
            <a:avLst/>
          </a:prstGeom>
        </p:spPr>
      </p:pic>
      <p:grpSp>
        <p:nvGrpSpPr>
          <p:cNvPr id="825" name="Group 825"/>
          <p:cNvGrpSpPr/>
          <p:nvPr/>
        </p:nvGrpSpPr>
        <p:grpSpPr>
          <a:xfrm>
            <a:off x="20585295" y="7462478"/>
            <a:ext cx="1167172" cy="511788"/>
            <a:chOff x="0" y="0"/>
            <a:chExt cx="1167171" cy="511786"/>
          </a:xfrm>
        </p:grpSpPr>
        <p:sp>
          <p:nvSpPr>
            <p:cNvPr id="823" name="Shape 823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824" name="Shape 824"/>
            <p:cNvSpPr/>
            <p:nvPr/>
          </p:nvSpPr>
          <p:spPr>
            <a:xfrm>
              <a:off x="183409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GPU2</a:t>
              </a:r>
            </a:p>
          </p:txBody>
        </p:sp>
      </p:grpSp>
      <p:grpSp>
        <p:nvGrpSpPr>
          <p:cNvPr id="828" name="Group 828"/>
          <p:cNvGrpSpPr/>
          <p:nvPr/>
        </p:nvGrpSpPr>
        <p:grpSpPr>
          <a:xfrm>
            <a:off x="20585295" y="8097478"/>
            <a:ext cx="1167172" cy="511788"/>
            <a:chOff x="0" y="0"/>
            <a:chExt cx="1167171" cy="511786"/>
          </a:xfrm>
        </p:grpSpPr>
        <p:sp>
          <p:nvSpPr>
            <p:cNvPr id="826" name="Shape 826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827" name="Shape 827"/>
            <p:cNvSpPr/>
            <p:nvPr/>
          </p:nvSpPr>
          <p:spPr>
            <a:xfrm>
              <a:off x="183409" y="336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GPU3</a:t>
              </a:r>
            </a:p>
          </p:txBody>
        </p:sp>
      </p:grpSp>
      <p:sp>
        <p:nvSpPr>
          <p:cNvPr id="829" name="Shape 829"/>
          <p:cNvSpPr/>
          <p:nvPr/>
        </p:nvSpPr>
        <p:spPr>
          <a:xfrm>
            <a:off x="19705466" y="7470030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830" name="Shape 830"/>
          <p:cNvSpPr/>
          <p:nvPr/>
        </p:nvSpPr>
        <p:spPr>
          <a:xfrm>
            <a:off x="19705466" y="7904371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831" name="Shape 831"/>
          <p:cNvSpPr/>
          <p:nvPr/>
        </p:nvSpPr>
        <p:spPr>
          <a:xfrm>
            <a:off x="21206967" y="9454962"/>
            <a:ext cx="1298291" cy="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832" name="Shape 832"/>
          <p:cNvSpPr/>
          <p:nvPr/>
        </p:nvSpPr>
        <p:spPr>
          <a:xfrm>
            <a:off x="21656698" y="9101912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833" name="Shape 833"/>
          <p:cNvSpPr/>
          <p:nvPr/>
        </p:nvSpPr>
        <p:spPr>
          <a:xfrm>
            <a:off x="21656698" y="9536476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834" name="Shape 834"/>
          <p:cNvSpPr/>
          <p:nvPr/>
        </p:nvSpPr>
        <p:spPr>
          <a:xfrm>
            <a:off x="21656698" y="10009140"/>
            <a:ext cx="500863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835" name="324515-intel-haswe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67634" y="8222307"/>
            <a:ext cx="1124153" cy="1124152"/>
          </a:xfrm>
          <a:prstGeom prst="rect">
            <a:avLst/>
          </a:prstGeom>
          <a:ln w="12700">
            <a:miter lim="400000"/>
          </a:ln>
        </p:spPr>
      </p:pic>
      <p:sp>
        <p:nvSpPr>
          <p:cNvPr id="836" name="Shape 836"/>
          <p:cNvSpPr/>
          <p:nvPr/>
        </p:nvSpPr>
        <p:spPr>
          <a:xfrm flipV="1">
            <a:off x="16627630" y="9246010"/>
            <a:ext cx="1" cy="935430"/>
          </a:xfrm>
          <a:prstGeom prst="line">
            <a:avLst/>
          </a:prstGeom>
          <a:ln w="38100">
            <a:solidFill>
              <a:srgbClr val="7D8E98"/>
            </a:solidFill>
            <a:custDash>
              <a:ds d="200000" sp="200000"/>
            </a:custDash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837" name="324515-intel-haswe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65555" y="10083413"/>
            <a:ext cx="1124153" cy="1124152"/>
          </a:xfrm>
          <a:prstGeom prst="rect">
            <a:avLst/>
          </a:prstGeom>
          <a:ln w="12700">
            <a:miter lim="400000"/>
          </a:ln>
        </p:spPr>
      </p:pic>
      <p:sp>
        <p:nvSpPr>
          <p:cNvPr id="838" name="Shape 838"/>
          <p:cNvSpPr/>
          <p:nvPr/>
        </p:nvSpPr>
        <p:spPr>
          <a:xfrm>
            <a:off x="17788030" y="6907746"/>
            <a:ext cx="367818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sp>
        <p:nvSpPr>
          <p:cNvPr id="839" name="Shape 839"/>
          <p:cNvSpPr/>
          <p:nvPr/>
        </p:nvSpPr>
        <p:spPr>
          <a:xfrm>
            <a:off x="17843706" y="6294347"/>
            <a:ext cx="1440147" cy="556066"/>
          </a:xfrm>
          <a:prstGeom prst="rect">
            <a:avLst/>
          </a:prstGeom>
          <a:solidFill>
            <a:srgbClr val="ED4B4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840" name="Shape 840"/>
          <p:cNvSpPr/>
          <p:nvPr/>
        </p:nvSpPr>
        <p:spPr>
          <a:xfrm>
            <a:off x="17781581" y="12075398"/>
            <a:ext cx="367818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grpSp>
        <p:nvGrpSpPr>
          <p:cNvPr id="843" name="Group 843"/>
          <p:cNvGrpSpPr/>
          <p:nvPr/>
        </p:nvGrpSpPr>
        <p:grpSpPr>
          <a:xfrm>
            <a:off x="22536526" y="8560935"/>
            <a:ext cx="1167172" cy="511788"/>
            <a:chOff x="0" y="0"/>
            <a:chExt cx="1167171" cy="511786"/>
          </a:xfrm>
        </p:grpSpPr>
        <p:sp>
          <p:nvSpPr>
            <p:cNvPr id="841" name="Shape 841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842" name="Shape 842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GPU4</a:t>
              </a:r>
            </a:p>
          </p:txBody>
        </p:sp>
      </p:grpSp>
      <p:grpSp>
        <p:nvGrpSpPr>
          <p:cNvPr id="846" name="Group 846"/>
          <p:cNvGrpSpPr/>
          <p:nvPr/>
        </p:nvGrpSpPr>
        <p:grpSpPr>
          <a:xfrm>
            <a:off x="22536526" y="9195935"/>
            <a:ext cx="1167172" cy="511788"/>
            <a:chOff x="0" y="0"/>
            <a:chExt cx="1167171" cy="511786"/>
          </a:xfrm>
        </p:grpSpPr>
        <p:sp>
          <p:nvSpPr>
            <p:cNvPr id="844" name="Shape 844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845" name="Shape 845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GPU5</a:t>
              </a:r>
            </a:p>
          </p:txBody>
        </p:sp>
      </p:grpSp>
      <p:grpSp>
        <p:nvGrpSpPr>
          <p:cNvPr id="849" name="Group 849"/>
          <p:cNvGrpSpPr/>
          <p:nvPr/>
        </p:nvGrpSpPr>
        <p:grpSpPr>
          <a:xfrm>
            <a:off x="22536526" y="9830935"/>
            <a:ext cx="1167172" cy="511788"/>
            <a:chOff x="0" y="0"/>
            <a:chExt cx="1167171" cy="511786"/>
          </a:xfrm>
        </p:grpSpPr>
        <p:sp>
          <p:nvSpPr>
            <p:cNvPr id="847" name="Shape 847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848" name="Shape 848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GPU6</a:t>
              </a:r>
            </a:p>
          </p:txBody>
        </p:sp>
      </p:grpSp>
      <p:grpSp>
        <p:nvGrpSpPr>
          <p:cNvPr id="852" name="Group 852"/>
          <p:cNvGrpSpPr/>
          <p:nvPr/>
        </p:nvGrpSpPr>
        <p:grpSpPr>
          <a:xfrm>
            <a:off x="22536526" y="10465936"/>
            <a:ext cx="1167172" cy="511787"/>
            <a:chOff x="0" y="0"/>
            <a:chExt cx="1167171" cy="511786"/>
          </a:xfrm>
        </p:grpSpPr>
        <p:sp>
          <p:nvSpPr>
            <p:cNvPr id="850" name="Shape 850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851" name="Shape 851"/>
            <p:cNvSpPr/>
            <p:nvPr/>
          </p:nvSpPr>
          <p:spPr>
            <a:xfrm>
              <a:off x="183407" y="33642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GPU7</a:t>
              </a:r>
            </a:p>
          </p:txBody>
        </p:sp>
      </p:grpSp>
      <p:sp>
        <p:nvSpPr>
          <p:cNvPr id="853" name="Shape 853"/>
          <p:cNvSpPr/>
          <p:nvPr/>
        </p:nvSpPr>
        <p:spPr>
          <a:xfrm>
            <a:off x="18261645" y="6392420"/>
            <a:ext cx="604267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NIC</a:t>
            </a:r>
          </a:p>
        </p:txBody>
      </p:sp>
      <p:sp>
        <p:nvSpPr>
          <p:cNvPr id="854" name="Shape 854"/>
          <p:cNvSpPr/>
          <p:nvPr/>
        </p:nvSpPr>
        <p:spPr>
          <a:xfrm>
            <a:off x="17843706" y="12400039"/>
            <a:ext cx="1440147" cy="511787"/>
          </a:xfrm>
          <a:prstGeom prst="rect">
            <a:avLst/>
          </a:prstGeom>
          <a:solidFill>
            <a:srgbClr val="FDD700"/>
          </a:solidFill>
          <a:ln w="381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855" name="Shape 855"/>
          <p:cNvSpPr/>
          <p:nvPr/>
        </p:nvSpPr>
        <p:spPr>
          <a:xfrm>
            <a:off x="17966049" y="12475973"/>
            <a:ext cx="1195462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RAID</a:t>
            </a:r>
          </a:p>
        </p:txBody>
      </p:sp>
      <p:sp>
        <p:nvSpPr>
          <p:cNvPr id="856" name="Shape 856"/>
          <p:cNvSpPr/>
          <p:nvPr/>
        </p:nvSpPr>
        <p:spPr>
          <a:xfrm>
            <a:off x="17843706" y="7231257"/>
            <a:ext cx="1440147" cy="13670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857" name="Shape 857"/>
          <p:cNvSpPr/>
          <p:nvPr/>
        </p:nvSpPr>
        <p:spPr>
          <a:xfrm>
            <a:off x="17858584" y="7738486"/>
            <a:ext cx="1410390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858" name="Shape 858"/>
          <p:cNvSpPr/>
          <p:nvPr/>
        </p:nvSpPr>
        <p:spPr>
          <a:xfrm>
            <a:off x="19809815" y="8890771"/>
            <a:ext cx="1410390" cy="13670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859" name="Shape 859"/>
          <p:cNvSpPr/>
          <p:nvPr/>
        </p:nvSpPr>
        <p:spPr>
          <a:xfrm>
            <a:off x="19838390" y="9395763"/>
            <a:ext cx="1353242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860" name="Shape 860"/>
          <p:cNvSpPr/>
          <p:nvPr/>
        </p:nvSpPr>
        <p:spPr>
          <a:xfrm>
            <a:off x="19711243" y="8437770"/>
            <a:ext cx="500863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</p:spTree>
    <p:extLst>
      <p:ext uri="{BB962C8B-B14F-4D97-AF65-F5344CB8AC3E}">
        <p14:creationId xmlns:p14="http://schemas.microsoft.com/office/powerpoint/2010/main" val="5755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Flexible topology (NICs)</a:t>
            </a:r>
          </a:p>
        </p:txBody>
      </p:sp>
      <p:sp>
        <p:nvSpPr>
          <p:cNvPr id="863" name="Shape 863"/>
          <p:cNvSpPr>
            <a:spLocks noGrp="1"/>
          </p:cNvSpPr>
          <p:nvPr>
            <p:ph type="body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Big Sur</a:t>
            </a:r>
          </a:p>
        </p:txBody>
      </p:sp>
      <p:sp>
        <p:nvSpPr>
          <p:cNvPr id="864" name="Shape 864"/>
          <p:cNvSpPr/>
          <p:nvPr/>
        </p:nvSpPr>
        <p:spPr>
          <a:xfrm>
            <a:off x="2269009" y="4383215"/>
            <a:ext cx="5825717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90000"/>
              </a:lnSpc>
              <a:spcBef>
                <a:spcPts val="5900"/>
              </a:spcBef>
              <a:defRPr sz="520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Balanced config</a:t>
            </a:r>
          </a:p>
        </p:txBody>
      </p:sp>
      <p:pic>
        <p:nvPicPr>
          <p:cNvPr id="86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2115" y="4540486"/>
            <a:ext cx="636398" cy="426828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Shape 866"/>
          <p:cNvSpPr/>
          <p:nvPr/>
        </p:nvSpPr>
        <p:spPr>
          <a:xfrm>
            <a:off x="9536139" y="4422383"/>
            <a:ext cx="1191522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90000"/>
              </a:lnSpc>
              <a:spcBef>
                <a:spcPts val="5900"/>
              </a:spcBef>
              <a:defRPr sz="520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Balanced config (Optimized for RDMA)</a:t>
            </a:r>
          </a:p>
        </p:txBody>
      </p:sp>
      <p:pic>
        <p:nvPicPr>
          <p:cNvPr id="86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29244" y="4543795"/>
            <a:ext cx="636398" cy="426829"/>
          </a:xfrm>
          <a:prstGeom prst="rect">
            <a:avLst/>
          </a:prstGeom>
          <a:ln w="12700">
            <a:miter lim="400000"/>
          </a:ln>
        </p:spPr>
      </p:pic>
      <p:sp>
        <p:nvSpPr>
          <p:cNvPr id="868" name="Shape 868"/>
          <p:cNvSpPr/>
          <p:nvPr/>
        </p:nvSpPr>
        <p:spPr>
          <a:xfrm>
            <a:off x="11658823" y="11435989"/>
            <a:ext cx="1528494" cy="968648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869" name="Picture 868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83116">
            <a:off x="11779857" y="8391648"/>
            <a:ext cx="1501904" cy="457905"/>
          </a:xfrm>
          <a:prstGeom prst="rect">
            <a:avLst/>
          </a:prstGeom>
        </p:spPr>
      </p:pic>
      <p:sp>
        <p:nvSpPr>
          <p:cNvPr id="871" name="Shape 871"/>
          <p:cNvSpPr/>
          <p:nvPr/>
        </p:nvSpPr>
        <p:spPr>
          <a:xfrm flipV="1">
            <a:off x="9641571" y="7752767"/>
            <a:ext cx="860195" cy="541463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872" name="Shape 872"/>
          <p:cNvSpPr/>
          <p:nvPr/>
        </p:nvSpPr>
        <p:spPr>
          <a:xfrm>
            <a:off x="9268361" y="10955328"/>
            <a:ext cx="1228028" cy="1620992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873" name="Shape 873"/>
          <p:cNvSpPr/>
          <p:nvPr/>
        </p:nvSpPr>
        <p:spPr>
          <a:xfrm flipV="1">
            <a:off x="11820053" y="7643317"/>
            <a:ext cx="1416237" cy="12700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874" name="Shape 874"/>
          <p:cNvSpPr/>
          <p:nvPr/>
        </p:nvSpPr>
        <p:spPr>
          <a:xfrm>
            <a:off x="11890597" y="8053228"/>
            <a:ext cx="1349886" cy="186145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875" name="Picture 874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600753">
            <a:off x="11576581" y="10491399"/>
            <a:ext cx="1718199" cy="457905"/>
          </a:xfrm>
          <a:prstGeom prst="rect">
            <a:avLst/>
          </a:prstGeom>
        </p:spPr>
      </p:pic>
      <p:sp>
        <p:nvSpPr>
          <p:cNvPr id="877" name="Shape 877"/>
          <p:cNvSpPr/>
          <p:nvPr/>
        </p:nvSpPr>
        <p:spPr>
          <a:xfrm>
            <a:off x="11658825" y="11278559"/>
            <a:ext cx="1553890" cy="475245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878" name="Shape 878"/>
          <p:cNvSpPr/>
          <p:nvPr/>
        </p:nvSpPr>
        <p:spPr>
          <a:xfrm>
            <a:off x="13245188" y="6079337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879" name="Shape 879"/>
          <p:cNvSpPr/>
          <p:nvPr/>
        </p:nvSpPr>
        <p:spPr>
          <a:xfrm>
            <a:off x="13428597" y="6133434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GPU0</a:t>
            </a:r>
          </a:p>
        </p:txBody>
      </p:sp>
      <p:sp>
        <p:nvSpPr>
          <p:cNvPr id="880" name="Shape 880"/>
          <p:cNvSpPr/>
          <p:nvPr/>
        </p:nvSpPr>
        <p:spPr>
          <a:xfrm>
            <a:off x="13245188" y="6714337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881" name="Shape 881"/>
          <p:cNvSpPr/>
          <p:nvPr/>
        </p:nvSpPr>
        <p:spPr>
          <a:xfrm>
            <a:off x="13425185" y="6762446"/>
            <a:ext cx="807178" cy="339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GPU1</a:t>
            </a:r>
          </a:p>
        </p:txBody>
      </p:sp>
      <p:pic>
        <p:nvPicPr>
          <p:cNvPr id="882" name="Picture 881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9627839">
            <a:off x="11741738" y="6522611"/>
            <a:ext cx="1665314" cy="457905"/>
          </a:xfrm>
          <a:prstGeom prst="rect">
            <a:avLst/>
          </a:prstGeom>
        </p:spPr>
      </p:pic>
      <p:sp>
        <p:nvSpPr>
          <p:cNvPr id="884" name="Shape 884"/>
          <p:cNvSpPr/>
          <p:nvPr/>
        </p:nvSpPr>
        <p:spPr>
          <a:xfrm flipV="1">
            <a:off x="11685522" y="6972476"/>
            <a:ext cx="1549098" cy="719168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885" name="Shape 885"/>
          <p:cNvSpPr/>
          <p:nvPr/>
        </p:nvSpPr>
        <p:spPr>
          <a:xfrm>
            <a:off x="12365360" y="6294587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886" name="Shape 886"/>
          <p:cNvSpPr/>
          <p:nvPr/>
        </p:nvSpPr>
        <p:spPr>
          <a:xfrm>
            <a:off x="12365360" y="6852248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887" name="Shape 887"/>
          <p:cNvSpPr/>
          <p:nvPr/>
        </p:nvSpPr>
        <p:spPr>
          <a:xfrm>
            <a:off x="10025249" y="8266734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888" name="Shape 888"/>
          <p:cNvSpPr/>
          <p:nvPr/>
        </p:nvSpPr>
        <p:spPr>
          <a:xfrm>
            <a:off x="9671601" y="10896209"/>
            <a:ext cx="850936" cy="375447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889" name="Shape 889"/>
          <p:cNvSpPr/>
          <p:nvPr/>
        </p:nvSpPr>
        <p:spPr>
          <a:xfrm>
            <a:off x="10025249" y="10496157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890" name="Shape 890"/>
          <p:cNvSpPr/>
          <p:nvPr/>
        </p:nvSpPr>
        <p:spPr>
          <a:xfrm>
            <a:off x="13245188" y="7349337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891" name="Shape 891"/>
          <p:cNvSpPr/>
          <p:nvPr/>
        </p:nvSpPr>
        <p:spPr>
          <a:xfrm>
            <a:off x="13428597" y="7395681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GPU2</a:t>
            </a:r>
          </a:p>
        </p:txBody>
      </p:sp>
      <p:sp>
        <p:nvSpPr>
          <p:cNvPr id="892" name="Shape 892"/>
          <p:cNvSpPr/>
          <p:nvPr/>
        </p:nvSpPr>
        <p:spPr>
          <a:xfrm>
            <a:off x="13245188" y="7984337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893" name="Shape 893"/>
          <p:cNvSpPr/>
          <p:nvPr/>
        </p:nvSpPr>
        <p:spPr>
          <a:xfrm>
            <a:off x="13428597" y="8017981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GPU3</a:t>
            </a:r>
          </a:p>
        </p:txBody>
      </p:sp>
      <p:sp>
        <p:nvSpPr>
          <p:cNvPr id="894" name="Shape 894"/>
          <p:cNvSpPr/>
          <p:nvPr/>
        </p:nvSpPr>
        <p:spPr>
          <a:xfrm>
            <a:off x="12365360" y="7356889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895" name="Shape 895"/>
          <p:cNvSpPr/>
          <p:nvPr/>
        </p:nvSpPr>
        <p:spPr>
          <a:xfrm>
            <a:off x="12365360" y="7791230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896" name="Shape 896"/>
          <p:cNvSpPr/>
          <p:nvPr/>
        </p:nvSpPr>
        <p:spPr>
          <a:xfrm>
            <a:off x="13218095" y="10214894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897" name="Shape 897"/>
          <p:cNvSpPr/>
          <p:nvPr/>
        </p:nvSpPr>
        <p:spPr>
          <a:xfrm>
            <a:off x="13218095" y="10849894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898" name="Shape 898"/>
          <p:cNvSpPr/>
          <p:nvPr/>
        </p:nvSpPr>
        <p:spPr>
          <a:xfrm>
            <a:off x="11915630" y="11108921"/>
            <a:ext cx="1298291" cy="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899" name="Shape 899"/>
          <p:cNvSpPr/>
          <p:nvPr/>
        </p:nvSpPr>
        <p:spPr>
          <a:xfrm>
            <a:off x="12365360" y="10334007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900" name="Shape 900"/>
          <p:cNvSpPr/>
          <p:nvPr/>
        </p:nvSpPr>
        <p:spPr>
          <a:xfrm>
            <a:off x="12365360" y="10755871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901" name="Shape 901"/>
          <p:cNvSpPr/>
          <p:nvPr/>
        </p:nvSpPr>
        <p:spPr>
          <a:xfrm>
            <a:off x="13218095" y="11484894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902" name="Shape 902"/>
          <p:cNvSpPr/>
          <p:nvPr/>
        </p:nvSpPr>
        <p:spPr>
          <a:xfrm>
            <a:off x="13218095" y="12119895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903" name="Shape 903"/>
          <p:cNvSpPr/>
          <p:nvPr/>
        </p:nvSpPr>
        <p:spPr>
          <a:xfrm>
            <a:off x="12365360" y="11190435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904" name="Shape 904"/>
          <p:cNvSpPr/>
          <p:nvPr/>
        </p:nvSpPr>
        <p:spPr>
          <a:xfrm>
            <a:off x="12365360" y="11663099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905" name="324515-intel-haswel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27527" y="8109166"/>
            <a:ext cx="1124152" cy="1124152"/>
          </a:xfrm>
          <a:prstGeom prst="rect">
            <a:avLst/>
          </a:prstGeom>
          <a:ln w="12700">
            <a:miter lim="400000"/>
          </a:ln>
        </p:spPr>
      </p:pic>
      <p:sp>
        <p:nvSpPr>
          <p:cNvPr id="906" name="Shape 906"/>
          <p:cNvSpPr/>
          <p:nvPr/>
        </p:nvSpPr>
        <p:spPr>
          <a:xfrm flipV="1">
            <a:off x="9287524" y="9132869"/>
            <a:ext cx="1" cy="935430"/>
          </a:xfrm>
          <a:prstGeom prst="line">
            <a:avLst/>
          </a:prstGeom>
          <a:ln w="38100">
            <a:solidFill>
              <a:srgbClr val="7D8E98"/>
            </a:solidFill>
            <a:custDash>
              <a:ds d="200000" sp="200000"/>
            </a:custDash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907" name="324515-intel-haswel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25448" y="9970272"/>
            <a:ext cx="1124153" cy="1124152"/>
          </a:xfrm>
          <a:prstGeom prst="rect">
            <a:avLst/>
          </a:prstGeom>
          <a:ln w="12700">
            <a:miter lim="400000"/>
          </a:ln>
        </p:spPr>
      </p:pic>
      <p:sp>
        <p:nvSpPr>
          <p:cNvPr id="908" name="Shape 908"/>
          <p:cNvSpPr/>
          <p:nvPr/>
        </p:nvSpPr>
        <p:spPr>
          <a:xfrm>
            <a:off x="13108700" y="8637399"/>
            <a:ext cx="1440148" cy="556067"/>
          </a:xfrm>
          <a:prstGeom prst="rect">
            <a:avLst/>
          </a:prstGeom>
          <a:solidFill>
            <a:srgbClr val="ED4B4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909" name="Shape 909"/>
          <p:cNvSpPr/>
          <p:nvPr/>
        </p:nvSpPr>
        <p:spPr>
          <a:xfrm>
            <a:off x="10441474" y="11962257"/>
            <a:ext cx="367818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sp>
        <p:nvSpPr>
          <p:cNvPr id="910" name="Shape 910"/>
          <p:cNvSpPr/>
          <p:nvPr/>
        </p:nvSpPr>
        <p:spPr>
          <a:xfrm>
            <a:off x="13401503" y="10261238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GPU4</a:t>
            </a:r>
          </a:p>
        </p:txBody>
      </p:sp>
      <p:sp>
        <p:nvSpPr>
          <p:cNvPr id="911" name="Shape 911"/>
          <p:cNvSpPr/>
          <p:nvPr/>
        </p:nvSpPr>
        <p:spPr>
          <a:xfrm>
            <a:off x="13401503" y="10896238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GPU5</a:t>
            </a:r>
          </a:p>
        </p:txBody>
      </p:sp>
      <p:sp>
        <p:nvSpPr>
          <p:cNvPr id="912" name="Shape 912"/>
          <p:cNvSpPr/>
          <p:nvPr/>
        </p:nvSpPr>
        <p:spPr>
          <a:xfrm>
            <a:off x="13401503" y="11531238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GPU6</a:t>
            </a:r>
          </a:p>
        </p:txBody>
      </p:sp>
      <p:sp>
        <p:nvSpPr>
          <p:cNvPr id="913" name="Shape 913"/>
          <p:cNvSpPr/>
          <p:nvPr/>
        </p:nvSpPr>
        <p:spPr>
          <a:xfrm>
            <a:off x="13401503" y="12153538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GPU7</a:t>
            </a:r>
          </a:p>
        </p:txBody>
      </p:sp>
      <p:sp>
        <p:nvSpPr>
          <p:cNvPr id="914" name="Shape 914"/>
          <p:cNvSpPr/>
          <p:nvPr/>
        </p:nvSpPr>
        <p:spPr>
          <a:xfrm>
            <a:off x="13526639" y="8735472"/>
            <a:ext cx="604267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NIC</a:t>
            </a:r>
          </a:p>
        </p:txBody>
      </p:sp>
      <p:sp>
        <p:nvSpPr>
          <p:cNvPr id="915" name="Shape 915"/>
          <p:cNvSpPr/>
          <p:nvPr/>
        </p:nvSpPr>
        <p:spPr>
          <a:xfrm>
            <a:off x="10503599" y="12286898"/>
            <a:ext cx="1440147" cy="511787"/>
          </a:xfrm>
          <a:prstGeom prst="rect">
            <a:avLst/>
          </a:prstGeom>
          <a:solidFill>
            <a:srgbClr val="FDD700"/>
          </a:solidFill>
          <a:ln w="381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916" name="Shape 916"/>
          <p:cNvSpPr/>
          <p:nvPr/>
        </p:nvSpPr>
        <p:spPr>
          <a:xfrm>
            <a:off x="10625942" y="12362832"/>
            <a:ext cx="1195462" cy="410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RAID</a:t>
            </a:r>
          </a:p>
        </p:txBody>
      </p:sp>
      <p:sp>
        <p:nvSpPr>
          <p:cNvPr id="917" name="Shape 917"/>
          <p:cNvSpPr/>
          <p:nvPr/>
        </p:nvSpPr>
        <p:spPr>
          <a:xfrm>
            <a:off x="10503599" y="7118115"/>
            <a:ext cx="1440147" cy="136709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918" name="Shape 918"/>
          <p:cNvSpPr/>
          <p:nvPr/>
        </p:nvSpPr>
        <p:spPr>
          <a:xfrm>
            <a:off x="10518478" y="7625345"/>
            <a:ext cx="1410389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919" name="Shape 919"/>
          <p:cNvSpPr/>
          <p:nvPr/>
        </p:nvSpPr>
        <p:spPr>
          <a:xfrm>
            <a:off x="10518478" y="10544730"/>
            <a:ext cx="1410389" cy="13670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920" name="Shape 920"/>
          <p:cNvSpPr/>
          <p:nvPr/>
        </p:nvSpPr>
        <p:spPr>
          <a:xfrm>
            <a:off x="10547052" y="11049722"/>
            <a:ext cx="1353242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921" name="Shape 921"/>
          <p:cNvSpPr/>
          <p:nvPr/>
        </p:nvSpPr>
        <p:spPr>
          <a:xfrm>
            <a:off x="12344036" y="8287827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922" name="Picture 921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700000">
            <a:off x="11623238" y="12151096"/>
            <a:ext cx="1741284" cy="457905"/>
          </a:xfrm>
          <a:prstGeom prst="rect">
            <a:avLst/>
          </a:prstGeom>
        </p:spPr>
      </p:pic>
      <p:sp>
        <p:nvSpPr>
          <p:cNvPr id="924" name="Shape 924"/>
          <p:cNvSpPr/>
          <p:nvPr/>
        </p:nvSpPr>
        <p:spPr>
          <a:xfrm>
            <a:off x="13108700" y="12774293"/>
            <a:ext cx="1440148" cy="556067"/>
          </a:xfrm>
          <a:prstGeom prst="rect">
            <a:avLst/>
          </a:prstGeom>
          <a:solidFill>
            <a:srgbClr val="ED4B4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925" name="Shape 925"/>
          <p:cNvSpPr/>
          <p:nvPr/>
        </p:nvSpPr>
        <p:spPr>
          <a:xfrm>
            <a:off x="13526639" y="12872366"/>
            <a:ext cx="604267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NIC</a:t>
            </a:r>
          </a:p>
        </p:txBody>
      </p:sp>
      <p:sp>
        <p:nvSpPr>
          <p:cNvPr id="926" name="Shape 926"/>
          <p:cNvSpPr/>
          <p:nvPr/>
        </p:nvSpPr>
        <p:spPr>
          <a:xfrm>
            <a:off x="12365360" y="12075109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927" name="Picture 926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8101666">
            <a:off x="1459318" y="7196027"/>
            <a:ext cx="2294145" cy="457905"/>
          </a:xfrm>
          <a:prstGeom prst="rect">
            <a:avLst/>
          </a:prstGeom>
        </p:spPr>
      </p:pic>
      <p:pic>
        <p:nvPicPr>
          <p:cNvPr id="929" name="Picture 928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9668660">
            <a:off x="2197964" y="7911236"/>
            <a:ext cx="1118023" cy="457904"/>
          </a:xfrm>
          <a:prstGeom prst="rect">
            <a:avLst/>
          </a:prstGeom>
        </p:spPr>
      </p:pic>
      <p:sp>
        <p:nvSpPr>
          <p:cNvPr id="931" name="Shape 931"/>
          <p:cNvSpPr/>
          <p:nvPr/>
        </p:nvSpPr>
        <p:spPr>
          <a:xfrm>
            <a:off x="1979241" y="11059593"/>
            <a:ext cx="1228028" cy="162099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932" name="Shape 932"/>
          <p:cNvSpPr/>
          <p:nvPr/>
        </p:nvSpPr>
        <p:spPr>
          <a:xfrm flipV="1">
            <a:off x="4530933" y="7747582"/>
            <a:ext cx="1416237" cy="12700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933" name="Shape 933"/>
          <p:cNvSpPr/>
          <p:nvPr/>
        </p:nvSpPr>
        <p:spPr>
          <a:xfrm>
            <a:off x="4601476" y="8157493"/>
            <a:ext cx="1349887" cy="186145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934" name="Shape 934"/>
          <p:cNvSpPr/>
          <p:nvPr/>
        </p:nvSpPr>
        <p:spPr>
          <a:xfrm flipV="1">
            <a:off x="4372260" y="10593275"/>
            <a:ext cx="1548787" cy="463307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935" name="Shape 935"/>
          <p:cNvSpPr/>
          <p:nvPr/>
        </p:nvSpPr>
        <p:spPr>
          <a:xfrm>
            <a:off x="4369705" y="11382824"/>
            <a:ext cx="1553890" cy="475245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936" name="Shape 936"/>
          <p:cNvSpPr/>
          <p:nvPr/>
        </p:nvSpPr>
        <p:spPr>
          <a:xfrm>
            <a:off x="4369703" y="11540254"/>
            <a:ext cx="1528494" cy="968648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937" name="Picture 936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9627839">
            <a:off x="4465359" y="6679774"/>
            <a:ext cx="1639914" cy="352235"/>
          </a:xfrm>
          <a:prstGeom prst="rect">
            <a:avLst/>
          </a:prstGeom>
        </p:spPr>
      </p:pic>
      <p:pic>
        <p:nvPicPr>
          <p:cNvPr id="939" name="Picture 938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20105817">
            <a:off x="4278798" y="7259981"/>
            <a:ext cx="1784095" cy="352234"/>
          </a:xfrm>
          <a:prstGeom prst="rect">
            <a:avLst/>
          </a:prstGeom>
        </p:spPr>
      </p:pic>
      <p:sp>
        <p:nvSpPr>
          <p:cNvPr id="941" name="Shape 941"/>
          <p:cNvSpPr/>
          <p:nvPr/>
        </p:nvSpPr>
        <p:spPr>
          <a:xfrm>
            <a:off x="5076240" y="6398851"/>
            <a:ext cx="500864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942" name="Shape 942"/>
          <p:cNvSpPr/>
          <p:nvPr/>
        </p:nvSpPr>
        <p:spPr>
          <a:xfrm>
            <a:off x="5076240" y="6956513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943" name="Shape 943"/>
          <p:cNvSpPr/>
          <p:nvPr/>
        </p:nvSpPr>
        <p:spPr>
          <a:xfrm>
            <a:off x="3214479" y="7222380"/>
            <a:ext cx="1440148" cy="136709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944" name="Shape 944"/>
          <p:cNvSpPr/>
          <p:nvPr/>
        </p:nvSpPr>
        <p:spPr>
          <a:xfrm>
            <a:off x="3229358" y="7729610"/>
            <a:ext cx="1410390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945" name="Shape 945"/>
          <p:cNvSpPr/>
          <p:nvPr/>
        </p:nvSpPr>
        <p:spPr>
          <a:xfrm>
            <a:off x="2736129" y="8370999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946" name="Shape 946"/>
          <p:cNvSpPr/>
          <p:nvPr/>
        </p:nvSpPr>
        <p:spPr>
          <a:xfrm>
            <a:off x="3229358" y="10648994"/>
            <a:ext cx="1410390" cy="136709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947" name="Shape 947"/>
          <p:cNvSpPr/>
          <p:nvPr/>
        </p:nvSpPr>
        <p:spPr>
          <a:xfrm>
            <a:off x="2416488" y="11063915"/>
            <a:ext cx="804229" cy="299306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948" name="Shape 948"/>
          <p:cNvSpPr/>
          <p:nvPr/>
        </p:nvSpPr>
        <p:spPr>
          <a:xfrm>
            <a:off x="2736129" y="10600422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949" name="Shape 949"/>
          <p:cNvSpPr/>
          <p:nvPr/>
        </p:nvSpPr>
        <p:spPr>
          <a:xfrm>
            <a:off x="5076240" y="7461154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950" name="Shape 950"/>
          <p:cNvSpPr/>
          <p:nvPr/>
        </p:nvSpPr>
        <p:spPr>
          <a:xfrm>
            <a:off x="5076240" y="7895495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951" name="Shape 951"/>
          <p:cNvSpPr/>
          <p:nvPr/>
        </p:nvSpPr>
        <p:spPr>
          <a:xfrm>
            <a:off x="4626510" y="11213186"/>
            <a:ext cx="1298291" cy="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952" name="Shape 952"/>
          <p:cNvSpPr/>
          <p:nvPr/>
        </p:nvSpPr>
        <p:spPr>
          <a:xfrm>
            <a:off x="5076240" y="10438272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953" name="Shape 953"/>
          <p:cNvSpPr/>
          <p:nvPr/>
        </p:nvSpPr>
        <p:spPr>
          <a:xfrm>
            <a:off x="5076240" y="10860136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954" name="Shape 954"/>
          <p:cNvSpPr/>
          <p:nvPr/>
        </p:nvSpPr>
        <p:spPr>
          <a:xfrm>
            <a:off x="5076240" y="11294700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955" name="Shape 955"/>
          <p:cNvSpPr/>
          <p:nvPr/>
        </p:nvSpPr>
        <p:spPr>
          <a:xfrm>
            <a:off x="5076240" y="11741964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956" name="Shape 956"/>
          <p:cNvSpPr/>
          <p:nvPr/>
        </p:nvSpPr>
        <p:spPr>
          <a:xfrm>
            <a:off x="3257932" y="11153987"/>
            <a:ext cx="1353242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957" name="Shape 957"/>
          <p:cNvSpPr/>
          <p:nvPr/>
        </p:nvSpPr>
        <p:spPr>
          <a:xfrm flipV="1">
            <a:off x="1998404" y="9237134"/>
            <a:ext cx="1" cy="935430"/>
          </a:xfrm>
          <a:prstGeom prst="line">
            <a:avLst/>
          </a:prstGeom>
          <a:ln w="38100">
            <a:solidFill>
              <a:srgbClr val="7D8E98"/>
            </a:solidFill>
            <a:custDash>
              <a:ds d="200000" sp="200000"/>
            </a:custDash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958" name="Shape 958"/>
          <p:cNvSpPr/>
          <p:nvPr/>
        </p:nvSpPr>
        <p:spPr>
          <a:xfrm>
            <a:off x="3158802" y="6898870"/>
            <a:ext cx="367819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sp>
        <p:nvSpPr>
          <p:cNvPr id="959" name="Shape 959"/>
          <p:cNvSpPr/>
          <p:nvPr/>
        </p:nvSpPr>
        <p:spPr>
          <a:xfrm>
            <a:off x="3214479" y="6285470"/>
            <a:ext cx="1440148" cy="556066"/>
          </a:xfrm>
          <a:prstGeom prst="rect">
            <a:avLst/>
          </a:prstGeom>
          <a:solidFill>
            <a:srgbClr val="ED4B4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960" name="Shape 960"/>
          <p:cNvSpPr/>
          <p:nvPr/>
        </p:nvSpPr>
        <p:spPr>
          <a:xfrm>
            <a:off x="3152354" y="12066522"/>
            <a:ext cx="367818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sp>
        <p:nvSpPr>
          <p:cNvPr id="961" name="Shape 961"/>
          <p:cNvSpPr/>
          <p:nvPr/>
        </p:nvSpPr>
        <p:spPr>
          <a:xfrm>
            <a:off x="3632419" y="6383544"/>
            <a:ext cx="604267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NIC</a:t>
            </a:r>
          </a:p>
        </p:txBody>
      </p:sp>
      <p:sp>
        <p:nvSpPr>
          <p:cNvPr id="962" name="Shape 962"/>
          <p:cNvSpPr/>
          <p:nvPr/>
        </p:nvSpPr>
        <p:spPr>
          <a:xfrm>
            <a:off x="3214479" y="12391163"/>
            <a:ext cx="1440148" cy="511787"/>
          </a:xfrm>
          <a:prstGeom prst="rect">
            <a:avLst/>
          </a:prstGeom>
          <a:solidFill>
            <a:srgbClr val="FDD700"/>
          </a:solidFill>
          <a:ln w="381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963" name="Shape 963"/>
          <p:cNvSpPr/>
          <p:nvPr/>
        </p:nvSpPr>
        <p:spPr>
          <a:xfrm>
            <a:off x="3336821" y="12467096"/>
            <a:ext cx="1195463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RAID</a:t>
            </a:r>
          </a:p>
        </p:txBody>
      </p:sp>
      <p:pic>
        <p:nvPicPr>
          <p:cNvPr id="964" name="324515-intel-haswel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32241" y="8213431"/>
            <a:ext cx="1124153" cy="1124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5" name="324515-intel-haswel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30162" y="10074536"/>
            <a:ext cx="1124153" cy="1124153"/>
          </a:xfrm>
          <a:prstGeom prst="rect">
            <a:avLst/>
          </a:prstGeom>
          <a:ln w="12700">
            <a:miter lim="400000"/>
          </a:ln>
        </p:spPr>
      </p:pic>
      <p:sp>
        <p:nvSpPr>
          <p:cNvPr id="966" name="Shape 966"/>
          <p:cNvSpPr/>
          <p:nvPr/>
        </p:nvSpPr>
        <p:spPr>
          <a:xfrm>
            <a:off x="5953557" y="6183602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967" name="Shape 967"/>
          <p:cNvSpPr/>
          <p:nvPr/>
        </p:nvSpPr>
        <p:spPr>
          <a:xfrm>
            <a:off x="6136966" y="6237698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GPU0</a:t>
            </a:r>
          </a:p>
        </p:txBody>
      </p:sp>
      <p:sp>
        <p:nvSpPr>
          <p:cNvPr id="968" name="Shape 968"/>
          <p:cNvSpPr/>
          <p:nvPr/>
        </p:nvSpPr>
        <p:spPr>
          <a:xfrm>
            <a:off x="5953557" y="6818602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969" name="Shape 969"/>
          <p:cNvSpPr/>
          <p:nvPr/>
        </p:nvSpPr>
        <p:spPr>
          <a:xfrm>
            <a:off x="6133553" y="6866711"/>
            <a:ext cx="807179" cy="339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GPU1</a:t>
            </a:r>
          </a:p>
        </p:txBody>
      </p:sp>
      <p:sp>
        <p:nvSpPr>
          <p:cNvPr id="970" name="Shape 970"/>
          <p:cNvSpPr/>
          <p:nvPr/>
        </p:nvSpPr>
        <p:spPr>
          <a:xfrm>
            <a:off x="5953557" y="7453602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971" name="Shape 971"/>
          <p:cNvSpPr/>
          <p:nvPr/>
        </p:nvSpPr>
        <p:spPr>
          <a:xfrm>
            <a:off x="6136966" y="7499946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GPU2</a:t>
            </a:r>
          </a:p>
        </p:txBody>
      </p:sp>
      <p:sp>
        <p:nvSpPr>
          <p:cNvPr id="972" name="Shape 972"/>
          <p:cNvSpPr/>
          <p:nvPr/>
        </p:nvSpPr>
        <p:spPr>
          <a:xfrm>
            <a:off x="5953557" y="8088602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973" name="Shape 973"/>
          <p:cNvSpPr/>
          <p:nvPr/>
        </p:nvSpPr>
        <p:spPr>
          <a:xfrm>
            <a:off x="6136966" y="8122246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GPU3</a:t>
            </a:r>
          </a:p>
        </p:txBody>
      </p:sp>
      <p:sp>
        <p:nvSpPr>
          <p:cNvPr id="974" name="Shape 974"/>
          <p:cNvSpPr/>
          <p:nvPr/>
        </p:nvSpPr>
        <p:spPr>
          <a:xfrm>
            <a:off x="5926463" y="10319159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975" name="Shape 975"/>
          <p:cNvSpPr/>
          <p:nvPr/>
        </p:nvSpPr>
        <p:spPr>
          <a:xfrm>
            <a:off x="5926463" y="10954159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976" name="Shape 976"/>
          <p:cNvSpPr/>
          <p:nvPr/>
        </p:nvSpPr>
        <p:spPr>
          <a:xfrm>
            <a:off x="5926463" y="11589159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977" name="Shape 977"/>
          <p:cNvSpPr/>
          <p:nvPr/>
        </p:nvSpPr>
        <p:spPr>
          <a:xfrm>
            <a:off x="5926463" y="12224160"/>
            <a:ext cx="1167172" cy="511787"/>
          </a:xfrm>
          <a:prstGeom prst="rect">
            <a:avLst/>
          </a:prstGeom>
          <a:solidFill>
            <a:srgbClr val="72BD4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978" name="Shape 978"/>
          <p:cNvSpPr/>
          <p:nvPr/>
        </p:nvSpPr>
        <p:spPr>
          <a:xfrm>
            <a:off x="6109872" y="10365502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GPU4</a:t>
            </a:r>
          </a:p>
        </p:txBody>
      </p:sp>
      <p:sp>
        <p:nvSpPr>
          <p:cNvPr id="979" name="Shape 979"/>
          <p:cNvSpPr/>
          <p:nvPr/>
        </p:nvSpPr>
        <p:spPr>
          <a:xfrm>
            <a:off x="6109872" y="11000502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GPU5</a:t>
            </a:r>
          </a:p>
        </p:txBody>
      </p:sp>
      <p:sp>
        <p:nvSpPr>
          <p:cNvPr id="980" name="Shape 980"/>
          <p:cNvSpPr/>
          <p:nvPr/>
        </p:nvSpPr>
        <p:spPr>
          <a:xfrm>
            <a:off x="6109872" y="11635502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GPU6</a:t>
            </a:r>
          </a:p>
        </p:txBody>
      </p:sp>
      <p:sp>
        <p:nvSpPr>
          <p:cNvPr id="981" name="Shape 981"/>
          <p:cNvSpPr/>
          <p:nvPr/>
        </p:nvSpPr>
        <p:spPr>
          <a:xfrm>
            <a:off x="6109872" y="12257802"/>
            <a:ext cx="80035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GPU7</a:t>
            </a:r>
          </a:p>
        </p:txBody>
      </p:sp>
    </p:spTree>
    <p:extLst>
      <p:ext uri="{BB962C8B-B14F-4D97-AF65-F5344CB8AC3E}">
        <p14:creationId xmlns:p14="http://schemas.microsoft.com/office/powerpoint/2010/main" val="166742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Flexible topology (NICs)</a:t>
            </a:r>
          </a:p>
        </p:txBody>
      </p:sp>
      <p:sp>
        <p:nvSpPr>
          <p:cNvPr id="984" name="Shape 984"/>
          <p:cNvSpPr>
            <a:spLocks noGrp="1"/>
          </p:cNvSpPr>
          <p:nvPr>
            <p:ph type="body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Big Sur</a:t>
            </a:r>
          </a:p>
        </p:txBody>
      </p:sp>
      <p:sp>
        <p:nvSpPr>
          <p:cNvPr id="985" name="Shape 985"/>
          <p:cNvSpPr/>
          <p:nvPr/>
        </p:nvSpPr>
        <p:spPr>
          <a:xfrm>
            <a:off x="9536139" y="4422383"/>
            <a:ext cx="572127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90000"/>
              </a:lnSpc>
              <a:spcBef>
                <a:spcPts val="5900"/>
              </a:spcBef>
              <a:defRPr sz="520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Common config</a:t>
            </a:r>
          </a:p>
        </p:txBody>
      </p:sp>
      <p:pic>
        <p:nvPicPr>
          <p:cNvPr id="98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29244" y="4597582"/>
            <a:ext cx="636398" cy="426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987" name="Picture 986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41812">
            <a:off x="11365562" y="10354627"/>
            <a:ext cx="1911178" cy="457904"/>
          </a:xfrm>
          <a:prstGeom prst="rect">
            <a:avLst/>
          </a:prstGeom>
        </p:spPr>
      </p:pic>
      <p:pic>
        <p:nvPicPr>
          <p:cNvPr id="989" name="Picture 988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101666">
            <a:off x="8646345" y="7204904"/>
            <a:ext cx="2294145" cy="457904"/>
          </a:xfrm>
          <a:prstGeom prst="rect">
            <a:avLst/>
          </a:prstGeom>
        </p:spPr>
      </p:pic>
      <p:sp>
        <p:nvSpPr>
          <p:cNvPr id="991" name="Shape 991"/>
          <p:cNvSpPr/>
          <p:nvPr/>
        </p:nvSpPr>
        <p:spPr>
          <a:xfrm flipV="1">
            <a:off x="9539478" y="7865908"/>
            <a:ext cx="860195" cy="541463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992" name="Shape 992"/>
          <p:cNvSpPr/>
          <p:nvPr/>
        </p:nvSpPr>
        <p:spPr>
          <a:xfrm>
            <a:off x="9166268" y="11068469"/>
            <a:ext cx="1228028" cy="1620992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993" name="Shape 993"/>
          <p:cNvSpPr/>
          <p:nvPr/>
        </p:nvSpPr>
        <p:spPr>
          <a:xfrm flipV="1">
            <a:off x="11717960" y="7756459"/>
            <a:ext cx="1416237" cy="12700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994" name="Shape 994"/>
          <p:cNvSpPr/>
          <p:nvPr/>
        </p:nvSpPr>
        <p:spPr>
          <a:xfrm>
            <a:off x="11788504" y="8166369"/>
            <a:ext cx="1349886" cy="186145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995" name="Shape 995"/>
          <p:cNvSpPr/>
          <p:nvPr/>
        </p:nvSpPr>
        <p:spPr>
          <a:xfrm flipV="1">
            <a:off x="11559287" y="9152551"/>
            <a:ext cx="1548787" cy="463307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996" name="Shape 996"/>
          <p:cNvSpPr/>
          <p:nvPr/>
        </p:nvSpPr>
        <p:spPr>
          <a:xfrm>
            <a:off x="11556732" y="9942100"/>
            <a:ext cx="1553890" cy="475246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grpSp>
        <p:nvGrpSpPr>
          <p:cNvPr id="999" name="Group 999"/>
          <p:cNvGrpSpPr/>
          <p:nvPr/>
        </p:nvGrpSpPr>
        <p:grpSpPr>
          <a:xfrm>
            <a:off x="13143095" y="6192478"/>
            <a:ext cx="1167172" cy="511788"/>
            <a:chOff x="0" y="0"/>
            <a:chExt cx="1167171" cy="511786"/>
          </a:xfrm>
        </p:grpSpPr>
        <p:sp>
          <p:nvSpPr>
            <p:cNvPr id="997" name="Shape 997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998" name="Shape 998"/>
            <p:cNvSpPr/>
            <p:nvPr/>
          </p:nvSpPr>
          <p:spPr>
            <a:xfrm>
              <a:off x="183409" y="54096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GPU0</a:t>
              </a:r>
            </a:p>
          </p:txBody>
        </p:sp>
      </p:grpSp>
      <p:grpSp>
        <p:nvGrpSpPr>
          <p:cNvPr id="1002" name="Group 1002"/>
          <p:cNvGrpSpPr/>
          <p:nvPr/>
        </p:nvGrpSpPr>
        <p:grpSpPr>
          <a:xfrm>
            <a:off x="13143095" y="6827478"/>
            <a:ext cx="1167172" cy="511788"/>
            <a:chOff x="0" y="0"/>
            <a:chExt cx="1167171" cy="511786"/>
          </a:xfrm>
        </p:grpSpPr>
        <p:sp>
          <p:nvSpPr>
            <p:cNvPr id="1000" name="Shape 1000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001" name="Shape 1001"/>
            <p:cNvSpPr/>
            <p:nvPr/>
          </p:nvSpPr>
          <p:spPr>
            <a:xfrm>
              <a:off x="179996" y="48108"/>
              <a:ext cx="807179" cy="339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GPU1</a:t>
              </a:r>
            </a:p>
          </p:txBody>
        </p:sp>
      </p:grpSp>
      <p:sp>
        <p:nvSpPr>
          <p:cNvPr id="1003" name="Shape 1003"/>
          <p:cNvSpPr/>
          <p:nvPr/>
        </p:nvSpPr>
        <p:spPr>
          <a:xfrm flipV="1">
            <a:off x="11815789" y="6440644"/>
            <a:ext cx="1313379" cy="848668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004" name="Shape 1004"/>
          <p:cNvSpPr/>
          <p:nvPr/>
        </p:nvSpPr>
        <p:spPr>
          <a:xfrm flipV="1">
            <a:off x="11583429" y="7085618"/>
            <a:ext cx="1549098" cy="719167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005" name="Shape 1005"/>
          <p:cNvSpPr/>
          <p:nvPr/>
        </p:nvSpPr>
        <p:spPr>
          <a:xfrm>
            <a:off x="12263267" y="6407728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006" name="Shape 1006"/>
          <p:cNvSpPr/>
          <p:nvPr/>
        </p:nvSpPr>
        <p:spPr>
          <a:xfrm>
            <a:off x="12263267" y="6965389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007" name="Shape 1007"/>
          <p:cNvSpPr/>
          <p:nvPr/>
        </p:nvSpPr>
        <p:spPr>
          <a:xfrm>
            <a:off x="9923156" y="8379875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1008" name="Picture 1007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392339">
            <a:off x="9404640" y="9333084"/>
            <a:ext cx="1170079" cy="457905"/>
          </a:xfrm>
          <a:prstGeom prst="rect">
            <a:avLst/>
          </a:prstGeom>
        </p:spPr>
      </p:pic>
      <p:sp>
        <p:nvSpPr>
          <p:cNvPr id="1010" name="Shape 1010"/>
          <p:cNvSpPr/>
          <p:nvPr/>
        </p:nvSpPr>
        <p:spPr>
          <a:xfrm>
            <a:off x="9923156" y="9159698"/>
            <a:ext cx="500863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grpSp>
        <p:nvGrpSpPr>
          <p:cNvPr id="1013" name="Group 1013"/>
          <p:cNvGrpSpPr/>
          <p:nvPr/>
        </p:nvGrpSpPr>
        <p:grpSpPr>
          <a:xfrm>
            <a:off x="13143095" y="7462478"/>
            <a:ext cx="1167172" cy="511788"/>
            <a:chOff x="0" y="0"/>
            <a:chExt cx="1167171" cy="511786"/>
          </a:xfrm>
        </p:grpSpPr>
        <p:sp>
          <p:nvSpPr>
            <p:cNvPr id="1011" name="Shape 1011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012" name="Shape 1012"/>
            <p:cNvSpPr/>
            <p:nvPr/>
          </p:nvSpPr>
          <p:spPr>
            <a:xfrm>
              <a:off x="183409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GPU2</a:t>
              </a:r>
            </a:p>
          </p:txBody>
        </p:sp>
      </p:grpSp>
      <p:grpSp>
        <p:nvGrpSpPr>
          <p:cNvPr id="1016" name="Group 1016"/>
          <p:cNvGrpSpPr/>
          <p:nvPr/>
        </p:nvGrpSpPr>
        <p:grpSpPr>
          <a:xfrm>
            <a:off x="13143095" y="8097478"/>
            <a:ext cx="1167172" cy="511788"/>
            <a:chOff x="0" y="0"/>
            <a:chExt cx="1167171" cy="511786"/>
          </a:xfrm>
        </p:grpSpPr>
        <p:sp>
          <p:nvSpPr>
            <p:cNvPr id="1014" name="Shape 1014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015" name="Shape 1015"/>
            <p:cNvSpPr/>
            <p:nvPr/>
          </p:nvSpPr>
          <p:spPr>
            <a:xfrm>
              <a:off x="183409" y="336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GPU3</a:t>
              </a:r>
            </a:p>
          </p:txBody>
        </p:sp>
      </p:grpSp>
      <p:sp>
        <p:nvSpPr>
          <p:cNvPr id="1017" name="Shape 1017"/>
          <p:cNvSpPr/>
          <p:nvPr/>
        </p:nvSpPr>
        <p:spPr>
          <a:xfrm>
            <a:off x="12263267" y="7470030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018" name="Shape 1018"/>
          <p:cNvSpPr/>
          <p:nvPr/>
        </p:nvSpPr>
        <p:spPr>
          <a:xfrm>
            <a:off x="12263267" y="7904371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019" name="Shape 1019"/>
          <p:cNvSpPr/>
          <p:nvPr/>
        </p:nvSpPr>
        <p:spPr>
          <a:xfrm>
            <a:off x="11813537" y="9772462"/>
            <a:ext cx="1298291" cy="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020" name="Shape 1020"/>
          <p:cNvSpPr/>
          <p:nvPr/>
        </p:nvSpPr>
        <p:spPr>
          <a:xfrm>
            <a:off x="12263267" y="8997548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021" name="Shape 1021"/>
          <p:cNvSpPr/>
          <p:nvPr/>
        </p:nvSpPr>
        <p:spPr>
          <a:xfrm>
            <a:off x="12263267" y="9419412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022" name="Shape 1022"/>
          <p:cNvSpPr/>
          <p:nvPr/>
        </p:nvSpPr>
        <p:spPr>
          <a:xfrm>
            <a:off x="12263267" y="9853976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023" name="Shape 1023"/>
          <p:cNvSpPr/>
          <p:nvPr/>
        </p:nvSpPr>
        <p:spPr>
          <a:xfrm>
            <a:off x="12263267" y="10326640"/>
            <a:ext cx="500864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1024" name="324515-intel-haswel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25434" y="8222307"/>
            <a:ext cx="1124153" cy="1124152"/>
          </a:xfrm>
          <a:prstGeom prst="rect">
            <a:avLst/>
          </a:prstGeom>
          <a:ln w="12700">
            <a:miter lim="400000"/>
          </a:ln>
        </p:spPr>
      </p:pic>
      <p:sp>
        <p:nvSpPr>
          <p:cNvPr id="1025" name="Shape 1025"/>
          <p:cNvSpPr/>
          <p:nvPr/>
        </p:nvSpPr>
        <p:spPr>
          <a:xfrm flipV="1">
            <a:off x="9185431" y="9246010"/>
            <a:ext cx="1" cy="935430"/>
          </a:xfrm>
          <a:prstGeom prst="line">
            <a:avLst/>
          </a:prstGeom>
          <a:ln w="38100">
            <a:solidFill>
              <a:srgbClr val="7D8E98"/>
            </a:solidFill>
            <a:custDash>
              <a:ds d="200000" sp="200000"/>
            </a:custDash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1026" name="324515-intel-haswel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23355" y="10083413"/>
            <a:ext cx="1124153" cy="1124152"/>
          </a:xfrm>
          <a:prstGeom prst="rect">
            <a:avLst/>
          </a:prstGeom>
          <a:ln w="12700">
            <a:miter lim="400000"/>
          </a:ln>
        </p:spPr>
      </p:pic>
      <p:sp>
        <p:nvSpPr>
          <p:cNvPr id="1027" name="Shape 1027"/>
          <p:cNvSpPr/>
          <p:nvPr/>
        </p:nvSpPr>
        <p:spPr>
          <a:xfrm>
            <a:off x="10345829" y="6907746"/>
            <a:ext cx="367819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sp>
        <p:nvSpPr>
          <p:cNvPr id="1028" name="Shape 1028"/>
          <p:cNvSpPr/>
          <p:nvPr/>
        </p:nvSpPr>
        <p:spPr>
          <a:xfrm>
            <a:off x="10401506" y="6294347"/>
            <a:ext cx="1440147" cy="556066"/>
          </a:xfrm>
          <a:prstGeom prst="rect">
            <a:avLst/>
          </a:prstGeom>
          <a:solidFill>
            <a:srgbClr val="ED4B4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029" name="Shape 1029"/>
          <p:cNvSpPr/>
          <p:nvPr/>
        </p:nvSpPr>
        <p:spPr>
          <a:xfrm>
            <a:off x="10339381" y="12075398"/>
            <a:ext cx="367818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grpSp>
        <p:nvGrpSpPr>
          <p:cNvPr id="1032" name="Group 1032"/>
          <p:cNvGrpSpPr/>
          <p:nvPr/>
        </p:nvGrpSpPr>
        <p:grpSpPr>
          <a:xfrm>
            <a:off x="13143095" y="8878435"/>
            <a:ext cx="1167172" cy="511788"/>
            <a:chOff x="0" y="0"/>
            <a:chExt cx="1167171" cy="511786"/>
          </a:xfrm>
        </p:grpSpPr>
        <p:sp>
          <p:nvSpPr>
            <p:cNvPr id="1030" name="Shape 1030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031" name="Shape 1031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GPU4</a:t>
              </a:r>
            </a:p>
          </p:txBody>
        </p:sp>
      </p:grpSp>
      <p:grpSp>
        <p:nvGrpSpPr>
          <p:cNvPr id="1035" name="Group 1035"/>
          <p:cNvGrpSpPr/>
          <p:nvPr/>
        </p:nvGrpSpPr>
        <p:grpSpPr>
          <a:xfrm>
            <a:off x="13143095" y="9513435"/>
            <a:ext cx="1167172" cy="511788"/>
            <a:chOff x="0" y="0"/>
            <a:chExt cx="1167171" cy="511786"/>
          </a:xfrm>
        </p:grpSpPr>
        <p:sp>
          <p:nvSpPr>
            <p:cNvPr id="1033" name="Shape 1033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034" name="Shape 1034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GPU5</a:t>
              </a:r>
            </a:p>
          </p:txBody>
        </p:sp>
      </p:grpSp>
      <p:grpSp>
        <p:nvGrpSpPr>
          <p:cNvPr id="1038" name="Group 1038"/>
          <p:cNvGrpSpPr/>
          <p:nvPr/>
        </p:nvGrpSpPr>
        <p:grpSpPr>
          <a:xfrm>
            <a:off x="13143095" y="10148435"/>
            <a:ext cx="1167172" cy="511788"/>
            <a:chOff x="0" y="0"/>
            <a:chExt cx="1167171" cy="511786"/>
          </a:xfrm>
        </p:grpSpPr>
        <p:sp>
          <p:nvSpPr>
            <p:cNvPr id="1036" name="Shape 1036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037" name="Shape 1037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GPU6</a:t>
              </a:r>
            </a:p>
          </p:txBody>
        </p:sp>
      </p:grpSp>
      <p:grpSp>
        <p:nvGrpSpPr>
          <p:cNvPr id="1041" name="Group 1041"/>
          <p:cNvGrpSpPr/>
          <p:nvPr/>
        </p:nvGrpSpPr>
        <p:grpSpPr>
          <a:xfrm>
            <a:off x="13143095" y="10783436"/>
            <a:ext cx="1167172" cy="511787"/>
            <a:chOff x="0" y="0"/>
            <a:chExt cx="1167171" cy="511786"/>
          </a:xfrm>
        </p:grpSpPr>
        <p:sp>
          <p:nvSpPr>
            <p:cNvPr id="1039" name="Shape 1039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040" name="Shape 1040"/>
            <p:cNvSpPr/>
            <p:nvPr/>
          </p:nvSpPr>
          <p:spPr>
            <a:xfrm>
              <a:off x="183407" y="33642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GPU7</a:t>
              </a:r>
            </a:p>
          </p:txBody>
        </p:sp>
      </p:grpSp>
      <p:sp>
        <p:nvSpPr>
          <p:cNvPr id="1042" name="Shape 1042"/>
          <p:cNvSpPr/>
          <p:nvPr/>
        </p:nvSpPr>
        <p:spPr>
          <a:xfrm>
            <a:off x="10819446" y="6392420"/>
            <a:ext cx="604267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NIC</a:t>
            </a:r>
          </a:p>
        </p:txBody>
      </p:sp>
      <p:sp>
        <p:nvSpPr>
          <p:cNvPr id="1043" name="Shape 1043"/>
          <p:cNvSpPr/>
          <p:nvPr/>
        </p:nvSpPr>
        <p:spPr>
          <a:xfrm>
            <a:off x="10401506" y="12400039"/>
            <a:ext cx="1440147" cy="511787"/>
          </a:xfrm>
          <a:prstGeom prst="rect">
            <a:avLst/>
          </a:prstGeom>
          <a:solidFill>
            <a:srgbClr val="FDD700"/>
          </a:solidFill>
          <a:ln w="381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044" name="Shape 1044"/>
          <p:cNvSpPr/>
          <p:nvPr/>
        </p:nvSpPr>
        <p:spPr>
          <a:xfrm>
            <a:off x="10523849" y="12475973"/>
            <a:ext cx="1195462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RAID</a:t>
            </a:r>
          </a:p>
        </p:txBody>
      </p:sp>
      <p:sp>
        <p:nvSpPr>
          <p:cNvPr id="1045" name="Shape 1045"/>
          <p:cNvSpPr/>
          <p:nvPr/>
        </p:nvSpPr>
        <p:spPr>
          <a:xfrm>
            <a:off x="10401506" y="7231257"/>
            <a:ext cx="1440147" cy="13670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046" name="Shape 1046"/>
          <p:cNvSpPr/>
          <p:nvPr/>
        </p:nvSpPr>
        <p:spPr>
          <a:xfrm>
            <a:off x="10416385" y="7738486"/>
            <a:ext cx="1410389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1047" name="Shape 1047"/>
          <p:cNvSpPr/>
          <p:nvPr/>
        </p:nvSpPr>
        <p:spPr>
          <a:xfrm>
            <a:off x="10416385" y="9208271"/>
            <a:ext cx="1410389" cy="13670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048" name="Shape 1048"/>
          <p:cNvSpPr/>
          <p:nvPr/>
        </p:nvSpPr>
        <p:spPr>
          <a:xfrm>
            <a:off x="10444959" y="9713263"/>
            <a:ext cx="1353242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</p:spTree>
    <p:extLst>
      <p:ext uri="{BB962C8B-B14F-4D97-AF65-F5344CB8AC3E}">
        <p14:creationId xmlns:p14="http://schemas.microsoft.com/office/powerpoint/2010/main" val="185494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Shape 1050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Flexible topology (NICs)</a:t>
            </a:r>
          </a:p>
        </p:txBody>
      </p:sp>
      <p:sp>
        <p:nvSpPr>
          <p:cNvPr id="1051" name="Shape 1051"/>
          <p:cNvSpPr>
            <a:spLocks noGrp="1"/>
          </p:cNvSpPr>
          <p:nvPr>
            <p:ph type="body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Big Sur</a:t>
            </a:r>
          </a:p>
        </p:txBody>
      </p:sp>
      <p:pic>
        <p:nvPicPr>
          <p:cNvPr id="105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2115" y="4486699"/>
            <a:ext cx="636398" cy="426828"/>
          </a:xfrm>
          <a:prstGeom prst="rect">
            <a:avLst/>
          </a:prstGeom>
          <a:ln w="12700">
            <a:miter lim="400000"/>
          </a:ln>
        </p:spPr>
      </p:pic>
      <p:sp>
        <p:nvSpPr>
          <p:cNvPr id="1053" name="Shape 1053"/>
          <p:cNvSpPr/>
          <p:nvPr/>
        </p:nvSpPr>
        <p:spPr>
          <a:xfrm>
            <a:off x="17861390" y="9398877"/>
            <a:ext cx="1528494" cy="968648"/>
          </a:xfrm>
          <a:prstGeom prst="lin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1054" name="Picture 1053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700000">
            <a:off x="17833960" y="10187029"/>
            <a:ext cx="1779539" cy="457905"/>
          </a:xfrm>
          <a:prstGeom prst="rect">
            <a:avLst/>
          </a:prstGeom>
        </p:spPr>
      </p:pic>
      <p:sp>
        <p:nvSpPr>
          <p:cNvPr id="1056" name="Shape 1056"/>
          <p:cNvSpPr/>
          <p:nvPr/>
        </p:nvSpPr>
        <p:spPr>
          <a:xfrm flipV="1">
            <a:off x="13892906" y="7482755"/>
            <a:ext cx="860195" cy="541464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057" name="Shape 1057"/>
          <p:cNvSpPr/>
          <p:nvPr/>
        </p:nvSpPr>
        <p:spPr>
          <a:xfrm>
            <a:off x="13519696" y="10685316"/>
            <a:ext cx="1228028" cy="1620992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058" name="Shape 1058"/>
          <p:cNvSpPr/>
          <p:nvPr/>
        </p:nvSpPr>
        <p:spPr>
          <a:xfrm flipV="1">
            <a:off x="16071389" y="7373306"/>
            <a:ext cx="1416237" cy="12700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059" name="Shape 1059"/>
          <p:cNvSpPr/>
          <p:nvPr/>
        </p:nvSpPr>
        <p:spPr>
          <a:xfrm>
            <a:off x="16141933" y="7783217"/>
            <a:ext cx="1349887" cy="186144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060" name="Shape 1060"/>
          <p:cNvSpPr/>
          <p:nvPr/>
        </p:nvSpPr>
        <p:spPr>
          <a:xfrm flipV="1">
            <a:off x="17863947" y="8401099"/>
            <a:ext cx="1586887" cy="514106"/>
          </a:xfrm>
          <a:prstGeom prst="lin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061" name="Shape 1061"/>
          <p:cNvSpPr/>
          <p:nvPr/>
        </p:nvSpPr>
        <p:spPr>
          <a:xfrm>
            <a:off x="17861392" y="9241447"/>
            <a:ext cx="1553890" cy="475246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grpSp>
        <p:nvGrpSpPr>
          <p:cNvPr id="1064" name="Group 1064"/>
          <p:cNvGrpSpPr/>
          <p:nvPr/>
        </p:nvGrpSpPr>
        <p:grpSpPr>
          <a:xfrm>
            <a:off x="17496524" y="5809326"/>
            <a:ext cx="1167172" cy="511787"/>
            <a:chOff x="0" y="0"/>
            <a:chExt cx="1167171" cy="511786"/>
          </a:xfrm>
        </p:grpSpPr>
        <p:sp>
          <p:nvSpPr>
            <p:cNvPr id="1062" name="Shape 1062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063" name="Shape 1063"/>
            <p:cNvSpPr/>
            <p:nvPr/>
          </p:nvSpPr>
          <p:spPr>
            <a:xfrm>
              <a:off x="183409" y="54096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GPU0</a:t>
              </a:r>
            </a:p>
          </p:txBody>
        </p:sp>
      </p:grpSp>
      <p:grpSp>
        <p:nvGrpSpPr>
          <p:cNvPr id="1067" name="Group 1067"/>
          <p:cNvGrpSpPr/>
          <p:nvPr/>
        </p:nvGrpSpPr>
        <p:grpSpPr>
          <a:xfrm>
            <a:off x="17496524" y="6444326"/>
            <a:ext cx="1167172" cy="511787"/>
            <a:chOff x="0" y="0"/>
            <a:chExt cx="1167171" cy="511786"/>
          </a:xfrm>
        </p:grpSpPr>
        <p:sp>
          <p:nvSpPr>
            <p:cNvPr id="1065" name="Shape 1065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066" name="Shape 1066"/>
            <p:cNvSpPr/>
            <p:nvPr/>
          </p:nvSpPr>
          <p:spPr>
            <a:xfrm>
              <a:off x="179996" y="48108"/>
              <a:ext cx="807179" cy="339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GPU1</a:t>
              </a:r>
            </a:p>
          </p:txBody>
        </p:sp>
      </p:grpSp>
      <p:pic>
        <p:nvPicPr>
          <p:cNvPr id="1068" name="Picture 1067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627839">
            <a:off x="15993075" y="6252600"/>
            <a:ext cx="1665313" cy="457904"/>
          </a:xfrm>
          <a:prstGeom prst="rect">
            <a:avLst/>
          </a:prstGeom>
        </p:spPr>
      </p:pic>
      <p:sp>
        <p:nvSpPr>
          <p:cNvPr id="1070" name="Shape 1070"/>
          <p:cNvSpPr/>
          <p:nvPr/>
        </p:nvSpPr>
        <p:spPr>
          <a:xfrm flipV="1">
            <a:off x="15936858" y="6702465"/>
            <a:ext cx="1549098" cy="719168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071" name="Shape 1071"/>
          <p:cNvSpPr/>
          <p:nvPr/>
        </p:nvSpPr>
        <p:spPr>
          <a:xfrm>
            <a:off x="16616695" y="6024575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072" name="Shape 1072"/>
          <p:cNvSpPr/>
          <p:nvPr/>
        </p:nvSpPr>
        <p:spPr>
          <a:xfrm>
            <a:off x="16616695" y="6582236"/>
            <a:ext cx="500864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073" name="Shape 1073"/>
          <p:cNvSpPr/>
          <p:nvPr/>
        </p:nvSpPr>
        <p:spPr>
          <a:xfrm>
            <a:off x="14276584" y="7996722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1074" name="Picture 1073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982368">
            <a:off x="15983866" y="8294507"/>
            <a:ext cx="935128" cy="101601"/>
          </a:xfrm>
          <a:prstGeom prst="rect">
            <a:avLst/>
          </a:prstGeom>
        </p:spPr>
      </p:pic>
      <p:grpSp>
        <p:nvGrpSpPr>
          <p:cNvPr id="1078" name="Group 1078"/>
          <p:cNvGrpSpPr/>
          <p:nvPr/>
        </p:nvGrpSpPr>
        <p:grpSpPr>
          <a:xfrm>
            <a:off x="17496524" y="7079326"/>
            <a:ext cx="1167172" cy="511787"/>
            <a:chOff x="0" y="0"/>
            <a:chExt cx="1167171" cy="511786"/>
          </a:xfrm>
        </p:grpSpPr>
        <p:sp>
          <p:nvSpPr>
            <p:cNvPr id="1076" name="Shape 1076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077" name="Shape 1077"/>
            <p:cNvSpPr/>
            <p:nvPr/>
          </p:nvSpPr>
          <p:spPr>
            <a:xfrm>
              <a:off x="183409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GPU2</a:t>
              </a:r>
            </a:p>
          </p:txBody>
        </p:sp>
      </p:grpSp>
      <p:grpSp>
        <p:nvGrpSpPr>
          <p:cNvPr id="1081" name="Group 1081"/>
          <p:cNvGrpSpPr/>
          <p:nvPr/>
        </p:nvGrpSpPr>
        <p:grpSpPr>
          <a:xfrm>
            <a:off x="17496524" y="7714326"/>
            <a:ext cx="1167172" cy="511787"/>
            <a:chOff x="0" y="0"/>
            <a:chExt cx="1167171" cy="511786"/>
          </a:xfrm>
        </p:grpSpPr>
        <p:sp>
          <p:nvSpPr>
            <p:cNvPr id="1079" name="Shape 1079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080" name="Shape 1080"/>
            <p:cNvSpPr/>
            <p:nvPr/>
          </p:nvSpPr>
          <p:spPr>
            <a:xfrm>
              <a:off x="183409" y="336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GPU3</a:t>
              </a:r>
            </a:p>
          </p:txBody>
        </p:sp>
      </p:grpSp>
      <p:sp>
        <p:nvSpPr>
          <p:cNvPr id="1082" name="Shape 1082"/>
          <p:cNvSpPr/>
          <p:nvPr/>
        </p:nvSpPr>
        <p:spPr>
          <a:xfrm>
            <a:off x="16616695" y="7086878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083" name="Shape 1083"/>
          <p:cNvSpPr/>
          <p:nvPr/>
        </p:nvSpPr>
        <p:spPr>
          <a:xfrm>
            <a:off x="16616695" y="7521219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084" name="Shape 1084"/>
          <p:cNvSpPr/>
          <p:nvPr/>
        </p:nvSpPr>
        <p:spPr>
          <a:xfrm>
            <a:off x="18118196" y="9071809"/>
            <a:ext cx="1298291" cy="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085" name="Shape 1085"/>
          <p:cNvSpPr/>
          <p:nvPr/>
        </p:nvSpPr>
        <p:spPr>
          <a:xfrm>
            <a:off x="18567927" y="8718759"/>
            <a:ext cx="500863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086" name="Shape 1086"/>
          <p:cNvSpPr/>
          <p:nvPr/>
        </p:nvSpPr>
        <p:spPr>
          <a:xfrm>
            <a:off x="18567927" y="9153324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087" name="Shape 1087"/>
          <p:cNvSpPr/>
          <p:nvPr/>
        </p:nvSpPr>
        <p:spPr>
          <a:xfrm>
            <a:off x="18567927" y="9625988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1088" name="324515-intel-haswel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978863" y="7839154"/>
            <a:ext cx="1124152" cy="1124153"/>
          </a:xfrm>
          <a:prstGeom prst="rect">
            <a:avLst/>
          </a:prstGeom>
          <a:ln w="12700">
            <a:miter lim="400000"/>
          </a:ln>
        </p:spPr>
      </p:pic>
      <p:sp>
        <p:nvSpPr>
          <p:cNvPr id="1089" name="Shape 1089"/>
          <p:cNvSpPr/>
          <p:nvPr/>
        </p:nvSpPr>
        <p:spPr>
          <a:xfrm flipV="1">
            <a:off x="13538859" y="8862857"/>
            <a:ext cx="1" cy="935430"/>
          </a:xfrm>
          <a:prstGeom prst="line">
            <a:avLst/>
          </a:prstGeom>
          <a:ln w="38100">
            <a:solidFill>
              <a:srgbClr val="7D8E98"/>
            </a:solidFill>
            <a:custDash>
              <a:ds d="200000" sp="200000"/>
            </a:custDash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1090" name="324515-intel-haswel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976784" y="9700260"/>
            <a:ext cx="1124152" cy="1124152"/>
          </a:xfrm>
          <a:prstGeom prst="rect">
            <a:avLst/>
          </a:prstGeom>
          <a:ln w="12700">
            <a:miter lim="400000"/>
          </a:ln>
        </p:spPr>
      </p:pic>
      <p:sp>
        <p:nvSpPr>
          <p:cNvPr id="1091" name="Shape 1091"/>
          <p:cNvSpPr/>
          <p:nvPr/>
        </p:nvSpPr>
        <p:spPr>
          <a:xfrm>
            <a:off x="18567927" y="10105451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092" name="Shape 1092"/>
          <p:cNvSpPr/>
          <p:nvPr/>
        </p:nvSpPr>
        <p:spPr>
          <a:xfrm>
            <a:off x="19339104" y="10733578"/>
            <a:ext cx="1440148" cy="556066"/>
          </a:xfrm>
          <a:prstGeom prst="rect">
            <a:avLst/>
          </a:prstGeom>
          <a:solidFill>
            <a:srgbClr val="ED4B4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093" name="Shape 1093"/>
          <p:cNvSpPr/>
          <p:nvPr/>
        </p:nvSpPr>
        <p:spPr>
          <a:xfrm>
            <a:off x="14692810" y="11692245"/>
            <a:ext cx="367818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grpSp>
        <p:nvGrpSpPr>
          <p:cNvPr id="1096" name="Group 1096"/>
          <p:cNvGrpSpPr/>
          <p:nvPr/>
        </p:nvGrpSpPr>
        <p:grpSpPr>
          <a:xfrm>
            <a:off x="19447755" y="8177783"/>
            <a:ext cx="1167172" cy="511787"/>
            <a:chOff x="0" y="0"/>
            <a:chExt cx="1167171" cy="511786"/>
          </a:xfrm>
        </p:grpSpPr>
        <p:sp>
          <p:nvSpPr>
            <p:cNvPr id="1094" name="Shape 1094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095" name="Shape 1095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GPU4</a:t>
              </a:r>
            </a:p>
          </p:txBody>
        </p:sp>
      </p:grpSp>
      <p:grpSp>
        <p:nvGrpSpPr>
          <p:cNvPr id="1099" name="Group 1099"/>
          <p:cNvGrpSpPr/>
          <p:nvPr/>
        </p:nvGrpSpPr>
        <p:grpSpPr>
          <a:xfrm>
            <a:off x="19447755" y="8812783"/>
            <a:ext cx="1167172" cy="511787"/>
            <a:chOff x="0" y="0"/>
            <a:chExt cx="1167171" cy="511786"/>
          </a:xfrm>
        </p:grpSpPr>
        <p:sp>
          <p:nvSpPr>
            <p:cNvPr id="1097" name="Shape 1097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098" name="Shape 1098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GPU5</a:t>
              </a:r>
            </a:p>
          </p:txBody>
        </p:sp>
      </p:grpSp>
      <p:grpSp>
        <p:nvGrpSpPr>
          <p:cNvPr id="1102" name="Group 1102"/>
          <p:cNvGrpSpPr/>
          <p:nvPr/>
        </p:nvGrpSpPr>
        <p:grpSpPr>
          <a:xfrm>
            <a:off x="19447755" y="9447783"/>
            <a:ext cx="1167172" cy="511787"/>
            <a:chOff x="0" y="0"/>
            <a:chExt cx="1167171" cy="511786"/>
          </a:xfrm>
        </p:grpSpPr>
        <p:sp>
          <p:nvSpPr>
            <p:cNvPr id="1100" name="Shape 1100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101" name="Shape 1101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GPU6</a:t>
              </a:r>
            </a:p>
          </p:txBody>
        </p:sp>
      </p:grpSp>
      <p:grpSp>
        <p:nvGrpSpPr>
          <p:cNvPr id="1105" name="Group 1105"/>
          <p:cNvGrpSpPr/>
          <p:nvPr/>
        </p:nvGrpSpPr>
        <p:grpSpPr>
          <a:xfrm>
            <a:off x="19447755" y="10082783"/>
            <a:ext cx="1167172" cy="511788"/>
            <a:chOff x="0" y="0"/>
            <a:chExt cx="1167171" cy="511786"/>
          </a:xfrm>
        </p:grpSpPr>
        <p:sp>
          <p:nvSpPr>
            <p:cNvPr id="1103" name="Shape 1103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104" name="Shape 1104"/>
            <p:cNvSpPr/>
            <p:nvPr/>
          </p:nvSpPr>
          <p:spPr>
            <a:xfrm>
              <a:off x="183407" y="33642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GPU7</a:t>
              </a:r>
            </a:p>
          </p:txBody>
        </p:sp>
      </p:grpSp>
      <p:sp>
        <p:nvSpPr>
          <p:cNvPr id="1106" name="Shape 1106"/>
          <p:cNvSpPr/>
          <p:nvPr/>
        </p:nvSpPr>
        <p:spPr>
          <a:xfrm>
            <a:off x="19757044" y="10831651"/>
            <a:ext cx="604267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NIC</a:t>
            </a:r>
          </a:p>
        </p:txBody>
      </p:sp>
      <p:sp>
        <p:nvSpPr>
          <p:cNvPr id="1107" name="Shape 1107"/>
          <p:cNvSpPr/>
          <p:nvPr/>
        </p:nvSpPr>
        <p:spPr>
          <a:xfrm>
            <a:off x="14754935" y="12016886"/>
            <a:ext cx="1440147" cy="511788"/>
          </a:xfrm>
          <a:prstGeom prst="rect">
            <a:avLst/>
          </a:prstGeom>
          <a:solidFill>
            <a:srgbClr val="FDD700"/>
          </a:solidFill>
          <a:ln w="381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108" name="Shape 1108"/>
          <p:cNvSpPr/>
          <p:nvPr/>
        </p:nvSpPr>
        <p:spPr>
          <a:xfrm>
            <a:off x="14877277" y="12092820"/>
            <a:ext cx="1195463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RAID</a:t>
            </a:r>
          </a:p>
        </p:txBody>
      </p:sp>
      <p:sp>
        <p:nvSpPr>
          <p:cNvPr id="1109" name="Shape 1109"/>
          <p:cNvSpPr/>
          <p:nvPr/>
        </p:nvSpPr>
        <p:spPr>
          <a:xfrm>
            <a:off x="14754935" y="6848104"/>
            <a:ext cx="1440147" cy="13670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110" name="Shape 1110"/>
          <p:cNvSpPr/>
          <p:nvPr/>
        </p:nvSpPr>
        <p:spPr>
          <a:xfrm>
            <a:off x="14769813" y="7355333"/>
            <a:ext cx="1410389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1111" name="Shape 1111"/>
          <p:cNvSpPr/>
          <p:nvPr/>
        </p:nvSpPr>
        <p:spPr>
          <a:xfrm>
            <a:off x="16721044" y="8507618"/>
            <a:ext cx="1410390" cy="136709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112" name="Shape 1112"/>
          <p:cNvSpPr/>
          <p:nvPr/>
        </p:nvSpPr>
        <p:spPr>
          <a:xfrm>
            <a:off x="16749619" y="9012610"/>
            <a:ext cx="1353242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1113" name="Shape 1113"/>
          <p:cNvSpPr/>
          <p:nvPr/>
        </p:nvSpPr>
        <p:spPr>
          <a:xfrm>
            <a:off x="16622472" y="8054618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114" name="Shape 1114"/>
          <p:cNvSpPr/>
          <p:nvPr/>
        </p:nvSpPr>
        <p:spPr>
          <a:xfrm>
            <a:off x="2238665" y="4328472"/>
            <a:ext cx="572127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90000"/>
              </a:lnSpc>
              <a:spcBef>
                <a:spcPts val="5900"/>
              </a:spcBef>
              <a:defRPr sz="520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Cascaded config</a:t>
            </a:r>
          </a:p>
        </p:txBody>
      </p:sp>
      <p:sp>
        <p:nvSpPr>
          <p:cNvPr id="1115" name="Shape 1115"/>
          <p:cNvSpPr/>
          <p:nvPr/>
        </p:nvSpPr>
        <p:spPr>
          <a:xfrm>
            <a:off x="11302576" y="4363425"/>
            <a:ext cx="1191522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90000"/>
              </a:lnSpc>
              <a:spcBef>
                <a:spcPts val="5900"/>
              </a:spcBef>
              <a:defRPr sz="520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Cascaded config (Optimized for RDMA)</a:t>
            </a:r>
          </a:p>
        </p:txBody>
      </p:sp>
      <p:pic>
        <p:nvPicPr>
          <p:cNvPr id="111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95681" y="4538624"/>
            <a:ext cx="636398" cy="426829"/>
          </a:xfrm>
          <a:prstGeom prst="rect">
            <a:avLst/>
          </a:prstGeom>
          <a:ln w="12700">
            <a:miter lim="400000"/>
          </a:ln>
        </p:spPr>
      </p:pic>
      <p:sp>
        <p:nvSpPr>
          <p:cNvPr id="1117" name="Shape 1117"/>
          <p:cNvSpPr/>
          <p:nvPr/>
        </p:nvSpPr>
        <p:spPr>
          <a:xfrm>
            <a:off x="6970442" y="9301688"/>
            <a:ext cx="1528494" cy="968648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118" name="Shape 1118"/>
          <p:cNvSpPr/>
          <p:nvPr/>
        </p:nvSpPr>
        <p:spPr>
          <a:xfrm flipV="1">
            <a:off x="2600642" y="6161578"/>
            <a:ext cx="1279283" cy="1729859"/>
          </a:xfrm>
          <a:prstGeom prst="lin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119" name="Shape 1119"/>
          <p:cNvSpPr/>
          <p:nvPr/>
        </p:nvSpPr>
        <p:spPr>
          <a:xfrm flipV="1">
            <a:off x="3001959" y="7385566"/>
            <a:ext cx="860195" cy="541463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120" name="Shape 1120"/>
          <p:cNvSpPr/>
          <p:nvPr/>
        </p:nvSpPr>
        <p:spPr>
          <a:xfrm>
            <a:off x="2628749" y="10588127"/>
            <a:ext cx="1228027" cy="1620992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121" name="Shape 1121"/>
          <p:cNvSpPr/>
          <p:nvPr/>
        </p:nvSpPr>
        <p:spPr>
          <a:xfrm flipV="1">
            <a:off x="5180442" y="7276117"/>
            <a:ext cx="1416237" cy="12700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122" name="Shape 1122"/>
          <p:cNvSpPr/>
          <p:nvPr/>
        </p:nvSpPr>
        <p:spPr>
          <a:xfrm>
            <a:off x="5250986" y="7686027"/>
            <a:ext cx="1349887" cy="186145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1123" name="Picture 1122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0522950">
            <a:off x="6881499" y="8331701"/>
            <a:ext cx="1769687" cy="457904"/>
          </a:xfrm>
          <a:prstGeom prst="rect">
            <a:avLst/>
          </a:prstGeom>
        </p:spPr>
      </p:pic>
      <p:sp>
        <p:nvSpPr>
          <p:cNvPr id="1125" name="Shape 1125"/>
          <p:cNvSpPr/>
          <p:nvPr/>
        </p:nvSpPr>
        <p:spPr>
          <a:xfrm>
            <a:off x="6970444" y="9144258"/>
            <a:ext cx="1553891" cy="475246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grpSp>
        <p:nvGrpSpPr>
          <p:cNvPr id="1128" name="Group 1128"/>
          <p:cNvGrpSpPr/>
          <p:nvPr/>
        </p:nvGrpSpPr>
        <p:grpSpPr>
          <a:xfrm>
            <a:off x="6605576" y="5712136"/>
            <a:ext cx="1167172" cy="511788"/>
            <a:chOff x="0" y="0"/>
            <a:chExt cx="1167171" cy="511786"/>
          </a:xfrm>
        </p:grpSpPr>
        <p:sp>
          <p:nvSpPr>
            <p:cNvPr id="1126" name="Shape 1126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127" name="Shape 1127"/>
            <p:cNvSpPr/>
            <p:nvPr/>
          </p:nvSpPr>
          <p:spPr>
            <a:xfrm>
              <a:off x="183409" y="54096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GPU0</a:t>
              </a:r>
            </a:p>
          </p:txBody>
        </p:sp>
      </p:grpSp>
      <p:grpSp>
        <p:nvGrpSpPr>
          <p:cNvPr id="1131" name="Group 1131"/>
          <p:cNvGrpSpPr/>
          <p:nvPr/>
        </p:nvGrpSpPr>
        <p:grpSpPr>
          <a:xfrm>
            <a:off x="6605576" y="6347136"/>
            <a:ext cx="1167172" cy="511788"/>
            <a:chOff x="0" y="0"/>
            <a:chExt cx="1167171" cy="511786"/>
          </a:xfrm>
        </p:grpSpPr>
        <p:sp>
          <p:nvSpPr>
            <p:cNvPr id="1129" name="Shape 1129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130" name="Shape 1130"/>
            <p:cNvSpPr/>
            <p:nvPr/>
          </p:nvSpPr>
          <p:spPr>
            <a:xfrm>
              <a:off x="179996" y="48108"/>
              <a:ext cx="807179" cy="339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GPU1</a:t>
              </a:r>
            </a:p>
          </p:txBody>
        </p:sp>
      </p:grpSp>
      <p:pic>
        <p:nvPicPr>
          <p:cNvPr id="1132" name="Picture 1131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627839">
            <a:off x="5102127" y="6155410"/>
            <a:ext cx="1665314" cy="457905"/>
          </a:xfrm>
          <a:prstGeom prst="rect">
            <a:avLst/>
          </a:prstGeom>
        </p:spPr>
      </p:pic>
      <p:sp>
        <p:nvSpPr>
          <p:cNvPr id="1134" name="Shape 1134"/>
          <p:cNvSpPr/>
          <p:nvPr/>
        </p:nvSpPr>
        <p:spPr>
          <a:xfrm flipV="1">
            <a:off x="5045911" y="6605276"/>
            <a:ext cx="1549097" cy="719167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135" name="Shape 1135"/>
          <p:cNvSpPr/>
          <p:nvPr/>
        </p:nvSpPr>
        <p:spPr>
          <a:xfrm>
            <a:off x="5725748" y="5927386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136" name="Shape 1136"/>
          <p:cNvSpPr/>
          <p:nvPr/>
        </p:nvSpPr>
        <p:spPr>
          <a:xfrm>
            <a:off x="5725748" y="6485047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137" name="Shape 1137"/>
          <p:cNvSpPr/>
          <p:nvPr/>
        </p:nvSpPr>
        <p:spPr>
          <a:xfrm>
            <a:off x="3385637" y="7899533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1138" name="Picture 1137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982368">
            <a:off x="5092918" y="8197318"/>
            <a:ext cx="935129" cy="101601"/>
          </a:xfrm>
          <a:prstGeom prst="rect">
            <a:avLst/>
          </a:prstGeom>
        </p:spPr>
      </p:pic>
      <p:grpSp>
        <p:nvGrpSpPr>
          <p:cNvPr id="1142" name="Group 1142"/>
          <p:cNvGrpSpPr/>
          <p:nvPr/>
        </p:nvGrpSpPr>
        <p:grpSpPr>
          <a:xfrm>
            <a:off x="6605576" y="6982136"/>
            <a:ext cx="1167172" cy="511788"/>
            <a:chOff x="0" y="0"/>
            <a:chExt cx="1167171" cy="511786"/>
          </a:xfrm>
        </p:grpSpPr>
        <p:sp>
          <p:nvSpPr>
            <p:cNvPr id="1140" name="Shape 1140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141" name="Shape 1141"/>
            <p:cNvSpPr/>
            <p:nvPr/>
          </p:nvSpPr>
          <p:spPr>
            <a:xfrm>
              <a:off x="183409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GPU2</a:t>
              </a:r>
            </a:p>
          </p:txBody>
        </p:sp>
      </p:grpSp>
      <p:grpSp>
        <p:nvGrpSpPr>
          <p:cNvPr id="1145" name="Group 1145"/>
          <p:cNvGrpSpPr/>
          <p:nvPr/>
        </p:nvGrpSpPr>
        <p:grpSpPr>
          <a:xfrm>
            <a:off x="6605576" y="7617136"/>
            <a:ext cx="1167172" cy="511788"/>
            <a:chOff x="0" y="0"/>
            <a:chExt cx="1167171" cy="511786"/>
          </a:xfrm>
        </p:grpSpPr>
        <p:sp>
          <p:nvSpPr>
            <p:cNvPr id="1143" name="Shape 1143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144" name="Shape 1144"/>
            <p:cNvSpPr/>
            <p:nvPr/>
          </p:nvSpPr>
          <p:spPr>
            <a:xfrm>
              <a:off x="183409" y="336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GPU3</a:t>
              </a:r>
            </a:p>
          </p:txBody>
        </p:sp>
      </p:grpSp>
      <p:sp>
        <p:nvSpPr>
          <p:cNvPr id="1146" name="Shape 1146"/>
          <p:cNvSpPr/>
          <p:nvPr/>
        </p:nvSpPr>
        <p:spPr>
          <a:xfrm>
            <a:off x="5725748" y="6989688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147" name="Shape 1147"/>
          <p:cNvSpPr/>
          <p:nvPr/>
        </p:nvSpPr>
        <p:spPr>
          <a:xfrm>
            <a:off x="5725748" y="7424029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148" name="Shape 1148"/>
          <p:cNvSpPr/>
          <p:nvPr/>
        </p:nvSpPr>
        <p:spPr>
          <a:xfrm>
            <a:off x="7227248" y="8974620"/>
            <a:ext cx="1298292" cy="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149" name="Shape 1149"/>
          <p:cNvSpPr/>
          <p:nvPr/>
        </p:nvSpPr>
        <p:spPr>
          <a:xfrm>
            <a:off x="7676979" y="8621570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150" name="Shape 1150"/>
          <p:cNvSpPr/>
          <p:nvPr/>
        </p:nvSpPr>
        <p:spPr>
          <a:xfrm>
            <a:off x="7676979" y="9056134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151" name="Shape 1151"/>
          <p:cNvSpPr/>
          <p:nvPr/>
        </p:nvSpPr>
        <p:spPr>
          <a:xfrm>
            <a:off x="7676979" y="9528798"/>
            <a:ext cx="500864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1152" name="324515-intel-haswel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87916" y="7741965"/>
            <a:ext cx="1124152" cy="1124152"/>
          </a:xfrm>
          <a:prstGeom prst="rect">
            <a:avLst/>
          </a:prstGeom>
          <a:ln w="12700">
            <a:miter lim="400000"/>
          </a:ln>
        </p:spPr>
      </p:pic>
      <p:sp>
        <p:nvSpPr>
          <p:cNvPr id="1153" name="Shape 1153"/>
          <p:cNvSpPr/>
          <p:nvPr/>
        </p:nvSpPr>
        <p:spPr>
          <a:xfrm flipV="1">
            <a:off x="2647911" y="8765668"/>
            <a:ext cx="1" cy="935430"/>
          </a:xfrm>
          <a:prstGeom prst="line">
            <a:avLst/>
          </a:prstGeom>
          <a:ln w="38100">
            <a:solidFill>
              <a:srgbClr val="7D8E98"/>
            </a:solidFill>
            <a:custDash>
              <a:ds d="200000" sp="200000"/>
            </a:custDash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1154" name="324515-intel-haswel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85837" y="9603071"/>
            <a:ext cx="1124152" cy="1124152"/>
          </a:xfrm>
          <a:prstGeom prst="rect">
            <a:avLst/>
          </a:prstGeom>
          <a:ln w="12700">
            <a:miter lim="400000"/>
          </a:ln>
        </p:spPr>
      </p:pic>
      <p:sp>
        <p:nvSpPr>
          <p:cNvPr id="1155" name="Shape 1155"/>
          <p:cNvSpPr/>
          <p:nvPr/>
        </p:nvSpPr>
        <p:spPr>
          <a:xfrm>
            <a:off x="3808312" y="6427404"/>
            <a:ext cx="367818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sp>
        <p:nvSpPr>
          <p:cNvPr id="1156" name="Shape 1156"/>
          <p:cNvSpPr/>
          <p:nvPr/>
        </p:nvSpPr>
        <p:spPr>
          <a:xfrm>
            <a:off x="3863987" y="5814005"/>
            <a:ext cx="1440148" cy="556066"/>
          </a:xfrm>
          <a:prstGeom prst="rect">
            <a:avLst/>
          </a:prstGeom>
          <a:solidFill>
            <a:srgbClr val="ED4B4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157" name="Shape 1157"/>
          <p:cNvSpPr/>
          <p:nvPr/>
        </p:nvSpPr>
        <p:spPr>
          <a:xfrm>
            <a:off x="3801862" y="11595056"/>
            <a:ext cx="367819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grpSp>
        <p:nvGrpSpPr>
          <p:cNvPr id="1160" name="Group 1160"/>
          <p:cNvGrpSpPr/>
          <p:nvPr/>
        </p:nvGrpSpPr>
        <p:grpSpPr>
          <a:xfrm>
            <a:off x="8556807" y="8080593"/>
            <a:ext cx="1167172" cy="511788"/>
            <a:chOff x="0" y="0"/>
            <a:chExt cx="1167171" cy="511786"/>
          </a:xfrm>
        </p:grpSpPr>
        <p:sp>
          <p:nvSpPr>
            <p:cNvPr id="1158" name="Shape 1158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159" name="Shape 1159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GPU4</a:t>
              </a:r>
            </a:p>
          </p:txBody>
        </p:sp>
      </p:grpSp>
      <p:grpSp>
        <p:nvGrpSpPr>
          <p:cNvPr id="1163" name="Group 1163"/>
          <p:cNvGrpSpPr/>
          <p:nvPr/>
        </p:nvGrpSpPr>
        <p:grpSpPr>
          <a:xfrm>
            <a:off x="8556807" y="8715593"/>
            <a:ext cx="1167172" cy="511788"/>
            <a:chOff x="0" y="0"/>
            <a:chExt cx="1167171" cy="511786"/>
          </a:xfrm>
        </p:grpSpPr>
        <p:sp>
          <p:nvSpPr>
            <p:cNvPr id="1161" name="Shape 1161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162" name="Shape 1162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GPU5</a:t>
              </a:r>
            </a:p>
          </p:txBody>
        </p:sp>
      </p:grpSp>
      <p:grpSp>
        <p:nvGrpSpPr>
          <p:cNvPr id="1166" name="Group 1166"/>
          <p:cNvGrpSpPr/>
          <p:nvPr/>
        </p:nvGrpSpPr>
        <p:grpSpPr>
          <a:xfrm>
            <a:off x="8556807" y="9350593"/>
            <a:ext cx="1167172" cy="511788"/>
            <a:chOff x="0" y="0"/>
            <a:chExt cx="1167171" cy="511786"/>
          </a:xfrm>
        </p:grpSpPr>
        <p:sp>
          <p:nvSpPr>
            <p:cNvPr id="1164" name="Shape 1164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165" name="Shape 1165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GPU6</a:t>
              </a:r>
            </a:p>
          </p:txBody>
        </p:sp>
      </p:grpSp>
      <p:grpSp>
        <p:nvGrpSpPr>
          <p:cNvPr id="1169" name="Group 1169"/>
          <p:cNvGrpSpPr/>
          <p:nvPr/>
        </p:nvGrpSpPr>
        <p:grpSpPr>
          <a:xfrm>
            <a:off x="8556807" y="9985594"/>
            <a:ext cx="1167172" cy="511787"/>
            <a:chOff x="0" y="0"/>
            <a:chExt cx="1167171" cy="511786"/>
          </a:xfrm>
        </p:grpSpPr>
        <p:sp>
          <p:nvSpPr>
            <p:cNvPr id="1167" name="Shape 1167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168" name="Shape 1168"/>
            <p:cNvSpPr/>
            <p:nvPr/>
          </p:nvSpPr>
          <p:spPr>
            <a:xfrm>
              <a:off x="183407" y="33642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GPU7</a:t>
              </a:r>
            </a:p>
          </p:txBody>
        </p:sp>
      </p:grpSp>
      <p:sp>
        <p:nvSpPr>
          <p:cNvPr id="1170" name="Shape 1170"/>
          <p:cNvSpPr/>
          <p:nvPr/>
        </p:nvSpPr>
        <p:spPr>
          <a:xfrm>
            <a:off x="4281927" y="5912078"/>
            <a:ext cx="604267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NIC</a:t>
            </a:r>
          </a:p>
        </p:txBody>
      </p:sp>
      <p:sp>
        <p:nvSpPr>
          <p:cNvPr id="1171" name="Shape 1171"/>
          <p:cNvSpPr/>
          <p:nvPr/>
        </p:nvSpPr>
        <p:spPr>
          <a:xfrm>
            <a:off x="3863987" y="11919697"/>
            <a:ext cx="1440148" cy="511787"/>
          </a:xfrm>
          <a:prstGeom prst="rect">
            <a:avLst/>
          </a:prstGeom>
          <a:solidFill>
            <a:srgbClr val="FDD700"/>
          </a:solidFill>
          <a:ln w="381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172" name="Shape 1172"/>
          <p:cNvSpPr/>
          <p:nvPr/>
        </p:nvSpPr>
        <p:spPr>
          <a:xfrm>
            <a:off x="3986330" y="11995631"/>
            <a:ext cx="1195463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RAID</a:t>
            </a:r>
          </a:p>
        </p:txBody>
      </p:sp>
      <p:sp>
        <p:nvSpPr>
          <p:cNvPr id="1173" name="Shape 1173"/>
          <p:cNvSpPr/>
          <p:nvPr/>
        </p:nvSpPr>
        <p:spPr>
          <a:xfrm>
            <a:off x="3863987" y="6750915"/>
            <a:ext cx="1440148" cy="13670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174" name="Shape 1174"/>
          <p:cNvSpPr/>
          <p:nvPr/>
        </p:nvSpPr>
        <p:spPr>
          <a:xfrm>
            <a:off x="3878865" y="7258144"/>
            <a:ext cx="1410390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1175" name="Shape 1175"/>
          <p:cNvSpPr/>
          <p:nvPr/>
        </p:nvSpPr>
        <p:spPr>
          <a:xfrm>
            <a:off x="5830097" y="8410429"/>
            <a:ext cx="1410389" cy="13670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176" name="Shape 1176"/>
          <p:cNvSpPr/>
          <p:nvPr/>
        </p:nvSpPr>
        <p:spPr>
          <a:xfrm>
            <a:off x="5858672" y="8915421"/>
            <a:ext cx="1353242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1177" name="Shape 1177"/>
          <p:cNvSpPr/>
          <p:nvPr/>
        </p:nvSpPr>
        <p:spPr>
          <a:xfrm>
            <a:off x="5731524" y="7957428"/>
            <a:ext cx="500864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</p:spTree>
    <p:extLst>
      <p:ext uri="{BB962C8B-B14F-4D97-AF65-F5344CB8AC3E}">
        <p14:creationId xmlns:p14="http://schemas.microsoft.com/office/powerpoint/2010/main" val="96015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asted-image.png"/>
          <p:cNvPicPr>
            <a:picLocks noChangeAspect="1"/>
          </p:cNvPicPr>
          <p:nvPr/>
        </p:nvPicPr>
        <p:blipFill>
          <a:blip r:embed="rId2">
            <a:alphaModFix amt="71410"/>
            <a:extLst/>
          </a:blip>
          <a:stretch>
            <a:fillRect/>
          </a:stretch>
        </p:blipFill>
        <p:spPr>
          <a:xfrm>
            <a:off x="0" y="14224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asted-image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alphaModFix amt="71410"/>
            <a:extLst/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5" name="pasted-image.pdf"/>
          <p:cNvPicPr>
            <a:picLocks noChangeAspect="1"/>
          </p:cNvPicPr>
          <p:nvPr/>
        </p:nvPicPr>
        <p:blipFill>
          <a:blip r:embed="rId3">
            <a:alphaModFix amt="26808"/>
            <a:extLst/>
          </a:blip>
          <a:stretch>
            <a:fillRect/>
          </a:stretch>
        </p:blipFill>
        <p:spPr>
          <a:xfrm>
            <a:off x="-1362934" y="9810447"/>
            <a:ext cx="5354863" cy="5361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asted-image.pdf"/>
          <p:cNvPicPr>
            <a:picLocks noChangeAspect="1"/>
          </p:cNvPicPr>
          <p:nvPr/>
        </p:nvPicPr>
        <p:blipFill>
          <a:blip r:embed="rId3">
            <a:alphaModFix amt="10145"/>
            <a:extLst/>
          </a:blip>
          <a:stretch>
            <a:fillRect/>
          </a:stretch>
        </p:blipFill>
        <p:spPr>
          <a:xfrm>
            <a:off x="16196786" y="8104184"/>
            <a:ext cx="12625459" cy="1264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asted-image.pdf"/>
          <p:cNvPicPr>
            <a:picLocks noChangeAspect="1"/>
          </p:cNvPicPr>
          <p:nvPr/>
        </p:nvPicPr>
        <p:blipFill>
          <a:blip r:embed="rId3">
            <a:alphaModFix amt="36617"/>
            <a:extLst/>
          </a:blip>
          <a:stretch>
            <a:fillRect/>
          </a:stretch>
        </p:blipFill>
        <p:spPr>
          <a:xfrm>
            <a:off x="8923601" y="11066334"/>
            <a:ext cx="1863197" cy="1865364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37"/>
          <p:cNvSpPr txBox="1">
            <a:spLocks/>
          </p:cNvSpPr>
          <p:nvPr/>
        </p:nvSpPr>
        <p:spPr>
          <a:xfrm>
            <a:off x="1485900" y="1311793"/>
            <a:ext cx="21412200" cy="1733551"/>
          </a:xfrm>
          <a:prstGeom prst="rect">
            <a:avLst/>
          </a:prstGeom>
        </p:spPr>
        <p:txBody>
          <a:bodyPr/>
          <a:lstStyle>
            <a:lvl1pPr marL="322067" marR="0" indent="-322067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6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Avenir Book" charset="0"/>
                <a:ea typeface="Avenir Book" charset="0"/>
                <a:cs typeface="Avenir Book" charset="0"/>
                <a:sym typeface="Vista Sans OT Light"/>
              </a:defRPr>
            </a:lvl1pPr>
            <a:lvl2pPr marL="600016" marR="0" indent="-35871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6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Avenir Book" charset="0"/>
                <a:ea typeface="Avenir Book" charset="0"/>
                <a:cs typeface="Avenir Book" charset="0"/>
                <a:sym typeface="Vista Sans OT Light"/>
              </a:defRPr>
            </a:lvl2pPr>
            <a:lvl3pPr marL="785349" marR="0" indent="-277349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54999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Avenir Book" charset="0"/>
                <a:ea typeface="Avenir Book" charset="0"/>
                <a:cs typeface="Avenir Book" charset="0"/>
                <a:sym typeface="Vista Sans OT Light"/>
              </a:defRPr>
            </a:lvl3pPr>
            <a:lvl4pPr marL="1040211" marR="0" indent="-285703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Avenir Book" charset="0"/>
                <a:ea typeface="Avenir Book" charset="0"/>
                <a:cs typeface="Avenir Book" charset="0"/>
                <a:sym typeface="Vista Sans OT Light"/>
              </a:defRPr>
            </a:lvl4pPr>
            <a:lvl5pPr marL="1410739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Avenir Book" charset="0"/>
                <a:ea typeface="Avenir Book" charset="0"/>
                <a:cs typeface="Avenir Book" charset="0"/>
                <a:sym typeface="Vista Sans OT Light"/>
              </a:defRPr>
            </a:lvl5pPr>
            <a:lvl6pPr marL="1668935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6pPr>
            <a:lvl7pPr marL="1927130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7pPr>
            <a:lvl8pPr marL="2185326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8pPr>
            <a:lvl9pPr marL="2443522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9pPr>
          </a:lstStyle>
          <a:p>
            <a:pPr marL="0" indent="0" hangingPunct="1">
              <a:buNone/>
            </a:pPr>
            <a:r>
              <a:rPr lang="en-US" sz="9600" dirty="0" smtClean="0"/>
              <a:t>What is Machine Learning?</a:t>
            </a:r>
            <a:endParaRPr lang="en-US" sz="9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309" y="2991706"/>
            <a:ext cx="15807435" cy="11855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9" name="Picture 1178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9194580">
            <a:off x="12310418" y="6863016"/>
            <a:ext cx="4111579" cy="457905"/>
          </a:xfrm>
          <a:prstGeom prst="rect">
            <a:avLst/>
          </a:prstGeom>
        </p:spPr>
      </p:pic>
      <p:sp>
        <p:nvSpPr>
          <p:cNvPr id="1181" name="Shape 1181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Flexible topology (NICs)</a:t>
            </a:r>
          </a:p>
        </p:txBody>
      </p:sp>
      <p:sp>
        <p:nvSpPr>
          <p:cNvPr id="1182" name="Shape 1182"/>
          <p:cNvSpPr>
            <a:spLocks noGrp="1"/>
          </p:cNvSpPr>
          <p:nvPr>
            <p:ph type="body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Big Sur</a:t>
            </a:r>
          </a:p>
        </p:txBody>
      </p:sp>
      <p:pic>
        <p:nvPicPr>
          <p:cNvPr id="118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2115" y="4486699"/>
            <a:ext cx="636398" cy="426828"/>
          </a:xfrm>
          <a:prstGeom prst="rect">
            <a:avLst/>
          </a:prstGeom>
          <a:ln w="12700">
            <a:miter lim="400000"/>
          </a:ln>
        </p:spPr>
      </p:pic>
      <p:sp>
        <p:nvSpPr>
          <p:cNvPr id="1184" name="Shape 1184"/>
          <p:cNvSpPr/>
          <p:nvPr/>
        </p:nvSpPr>
        <p:spPr>
          <a:xfrm>
            <a:off x="6194540" y="10528225"/>
            <a:ext cx="1528494" cy="968648"/>
          </a:xfrm>
          <a:prstGeom prst="lin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1185" name="Picture 1184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700000">
            <a:off x="6167109" y="11316376"/>
            <a:ext cx="1779540" cy="457905"/>
          </a:xfrm>
          <a:prstGeom prst="rect">
            <a:avLst/>
          </a:prstGeom>
        </p:spPr>
      </p:pic>
      <p:sp>
        <p:nvSpPr>
          <p:cNvPr id="1187" name="Shape 1187"/>
          <p:cNvSpPr/>
          <p:nvPr/>
        </p:nvSpPr>
        <p:spPr>
          <a:xfrm flipV="1">
            <a:off x="2226056" y="8612103"/>
            <a:ext cx="860195" cy="541463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188" name="Shape 1188"/>
          <p:cNvSpPr/>
          <p:nvPr/>
        </p:nvSpPr>
        <p:spPr>
          <a:xfrm>
            <a:off x="1852846" y="11814664"/>
            <a:ext cx="1228027" cy="162099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189" name="Shape 1189"/>
          <p:cNvSpPr/>
          <p:nvPr/>
        </p:nvSpPr>
        <p:spPr>
          <a:xfrm flipV="1">
            <a:off x="4404539" y="8502653"/>
            <a:ext cx="1416237" cy="12700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190" name="Shape 1190"/>
          <p:cNvSpPr/>
          <p:nvPr/>
        </p:nvSpPr>
        <p:spPr>
          <a:xfrm>
            <a:off x="4475083" y="8912564"/>
            <a:ext cx="1349886" cy="186145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191" name="Shape 1191"/>
          <p:cNvSpPr/>
          <p:nvPr/>
        </p:nvSpPr>
        <p:spPr>
          <a:xfrm flipV="1">
            <a:off x="6197097" y="9530446"/>
            <a:ext cx="1586886" cy="514107"/>
          </a:xfrm>
          <a:prstGeom prst="lin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192" name="Shape 1192"/>
          <p:cNvSpPr/>
          <p:nvPr/>
        </p:nvSpPr>
        <p:spPr>
          <a:xfrm>
            <a:off x="6194541" y="10370795"/>
            <a:ext cx="1553891" cy="475245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grpSp>
        <p:nvGrpSpPr>
          <p:cNvPr id="1195" name="Group 1195"/>
          <p:cNvGrpSpPr/>
          <p:nvPr/>
        </p:nvGrpSpPr>
        <p:grpSpPr>
          <a:xfrm>
            <a:off x="5829674" y="6938673"/>
            <a:ext cx="1167172" cy="511787"/>
            <a:chOff x="0" y="0"/>
            <a:chExt cx="1167171" cy="511786"/>
          </a:xfrm>
        </p:grpSpPr>
        <p:sp>
          <p:nvSpPr>
            <p:cNvPr id="1193" name="Shape 1193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194" name="Shape 1194"/>
            <p:cNvSpPr/>
            <p:nvPr/>
          </p:nvSpPr>
          <p:spPr>
            <a:xfrm>
              <a:off x="183409" y="54096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GPU0</a:t>
              </a:r>
            </a:p>
          </p:txBody>
        </p:sp>
      </p:grpSp>
      <p:grpSp>
        <p:nvGrpSpPr>
          <p:cNvPr id="1198" name="Group 1198"/>
          <p:cNvGrpSpPr/>
          <p:nvPr/>
        </p:nvGrpSpPr>
        <p:grpSpPr>
          <a:xfrm>
            <a:off x="5829674" y="7573673"/>
            <a:ext cx="1167172" cy="511787"/>
            <a:chOff x="0" y="0"/>
            <a:chExt cx="1167171" cy="511786"/>
          </a:xfrm>
        </p:grpSpPr>
        <p:sp>
          <p:nvSpPr>
            <p:cNvPr id="1196" name="Shape 1196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197" name="Shape 1197"/>
            <p:cNvSpPr/>
            <p:nvPr/>
          </p:nvSpPr>
          <p:spPr>
            <a:xfrm>
              <a:off x="179996" y="48108"/>
              <a:ext cx="807179" cy="339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GPU1</a:t>
              </a:r>
            </a:p>
          </p:txBody>
        </p:sp>
      </p:grpSp>
      <p:pic>
        <p:nvPicPr>
          <p:cNvPr id="1199" name="Picture 1198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9627839">
            <a:off x="4326224" y="7381947"/>
            <a:ext cx="1665314" cy="457905"/>
          </a:xfrm>
          <a:prstGeom prst="rect">
            <a:avLst/>
          </a:prstGeom>
        </p:spPr>
      </p:pic>
      <p:sp>
        <p:nvSpPr>
          <p:cNvPr id="1201" name="Shape 1201"/>
          <p:cNvSpPr/>
          <p:nvPr/>
        </p:nvSpPr>
        <p:spPr>
          <a:xfrm flipV="1">
            <a:off x="4270008" y="7831812"/>
            <a:ext cx="1549097" cy="719168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202" name="Shape 1202"/>
          <p:cNvSpPr/>
          <p:nvPr/>
        </p:nvSpPr>
        <p:spPr>
          <a:xfrm>
            <a:off x="4949845" y="7153922"/>
            <a:ext cx="500864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203" name="Shape 1203"/>
          <p:cNvSpPr/>
          <p:nvPr/>
        </p:nvSpPr>
        <p:spPr>
          <a:xfrm>
            <a:off x="4949845" y="7711584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204" name="Shape 1204"/>
          <p:cNvSpPr/>
          <p:nvPr/>
        </p:nvSpPr>
        <p:spPr>
          <a:xfrm>
            <a:off x="2609734" y="9126069"/>
            <a:ext cx="500863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1205" name="Picture 1204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982368">
            <a:off x="4317015" y="9423855"/>
            <a:ext cx="935129" cy="101601"/>
          </a:xfrm>
          <a:prstGeom prst="rect">
            <a:avLst/>
          </a:prstGeom>
        </p:spPr>
      </p:pic>
      <p:grpSp>
        <p:nvGrpSpPr>
          <p:cNvPr id="1209" name="Group 1209"/>
          <p:cNvGrpSpPr/>
          <p:nvPr/>
        </p:nvGrpSpPr>
        <p:grpSpPr>
          <a:xfrm>
            <a:off x="5829674" y="8208673"/>
            <a:ext cx="1167172" cy="511787"/>
            <a:chOff x="0" y="0"/>
            <a:chExt cx="1167171" cy="511786"/>
          </a:xfrm>
        </p:grpSpPr>
        <p:sp>
          <p:nvSpPr>
            <p:cNvPr id="1207" name="Shape 1207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208" name="Shape 1208"/>
            <p:cNvSpPr/>
            <p:nvPr/>
          </p:nvSpPr>
          <p:spPr>
            <a:xfrm>
              <a:off x="183409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GPU2</a:t>
              </a:r>
            </a:p>
          </p:txBody>
        </p:sp>
      </p:grpSp>
      <p:grpSp>
        <p:nvGrpSpPr>
          <p:cNvPr id="1212" name="Group 1212"/>
          <p:cNvGrpSpPr/>
          <p:nvPr/>
        </p:nvGrpSpPr>
        <p:grpSpPr>
          <a:xfrm>
            <a:off x="5829674" y="8843673"/>
            <a:ext cx="1167172" cy="511787"/>
            <a:chOff x="0" y="0"/>
            <a:chExt cx="1167171" cy="511786"/>
          </a:xfrm>
        </p:grpSpPr>
        <p:sp>
          <p:nvSpPr>
            <p:cNvPr id="1210" name="Shape 1210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211" name="Shape 1211"/>
            <p:cNvSpPr/>
            <p:nvPr/>
          </p:nvSpPr>
          <p:spPr>
            <a:xfrm>
              <a:off x="183409" y="336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GPU3</a:t>
              </a:r>
            </a:p>
          </p:txBody>
        </p:sp>
      </p:grpSp>
      <p:sp>
        <p:nvSpPr>
          <p:cNvPr id="1213" name="Shape 1213"/>
          <p:cNvSpPr/>
          <p:nvPr/>
        </p:nvSpPr>
        <p:spPr>
          <a:xfrm>
            <a:off x="4949845" y="8216225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214" name="Shape 1214"/>
          <p:cNvSpPr/>
          <p:nvPr/>
        </p:nvSpPr>
        <p:spPr>
          <a:xfrm>
            <a:off x="4949845" y="8650566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215" name="Shape 1215"/>
          <p:cNvSpPr/>
          <p:nvPr/>
        </p:nvSpPr>
        <p:spPr>
          <a:xfrm>
            <a:off x="6451346" y="10201157"/>
            <a:ext cx="1298291" cy="1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216" name="Shape 1216"/>
          <p:cNvSpPr/>
          <p:nvPr/>
        </p:nvSpPr>
        <p:spPr>
          <a:xfrm>
            <a:off x="6901076" y="9848107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217" name="Shape 1217"/>
          <p:cNvSpPr/>
          <p:nvPr/>
        </p:nvSpPr>
        <p:spPr>
          <a:xfrm>
            <a:off x="6901076" y="10282671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218" name="Shape 1218"/>
          <p:cNvSpPr/>
          <p:nvPr/>
        </p:nvSpPr>
        <p:spPr>
          <a:xfrm>
            <a:off x="6901076" y="10755335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1219" name="324515-intel-haswell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12013" y="8968502"/>
            <a:ext cx="1124152" cy="1124152"/>
          </a:xfrm>
          <a:prstGeom prst="rect">
            <a:avLst/>
          </a:prstGeom>
          <a:ln w="12700">
            <a:miter lim="400000"/>
          </a:ln>
        </p:spPr>
      </p:pic>
      <p:sp>
        <p:nvSpPr>
          <p:cNvPr id="1220" name="Shape 1220"/>
          <p:cNvSpPr/>
          <p:nvPr/>
        </p:nvSpPr>
        <p:spPr>
          <a:xfrm flipV="1">
            <a:off x="1872008" y="9992205"/>
            <a:ext cx="1" cy="935430"/>
          </a:xfrm>
          <a:prstGeom prst="line">
            <a:avLst/>
          </a:prstGeom>
          <a:ln w="38100">
            <a:solidFill>
              <a:srgbClr val="7D8E98"/>
            </a:solidFill>
            <a:custDash>
              <a:ds d="200000" sp="200000"/>
            </a:custDash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1221" name="324515-intel-haswell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09934" y="10829607"/>
            <a:ext cx="1124152" cy="1124153"/>
          </a:xfrm>
          <a:prstGeom prst="rect">
            <a:avLst/>
          </a:prstGeom>
          <a:ln w="12700">
            <a:miter lim="400000"/>
          </a:ln>
        </p:spPr>
      </p:pic>
      <p:sp>
        <p:nvSpPr>
          <p:cNvPr id="1222" name="Shape 1222"/>
          <p:cNvSpPr/>
          <p:nvPr/>
        </p:nvSpPr>
        <p:spPr>
          <a:xfrm>
            <a:off x="6901076" y="11234798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223" name="Shape 1223"/>
          <p:cNvSpPr/>
          <p:nvPr/>
        </p:nvSpPr>
        <p:spPr>
          <a:xfrm>
            <a:off x="7672254" y="11862925"/>
            <a:ext cx="1440147" cy="556066"/>
          </a:xfrm>
          <a:prstGeom prst="rect">
            <a:avLst/>
          </a:prstGeom>
          <a:solidFill>
            <a:srgbClr val="ED4B4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224" name="Shape 1224"/>
          <p:cNvSpPr/>
          <p:nvPr/>
        </p:nvSpPr>
        <p:spPr>
          <a:xfrm>
            <a:off x="3025959" y="12821593"/>
            <a:ext cx="367819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grpSp>
        <p:nvGrpSpPr>
          <p:cNvPr id="1227" name="Group 1227"/>
          <p:cNvGrpSpPr/>
          <p:nvPr/>
        </p:nvGrpSpPr>
        <p:grpSpPr>
          <a:xfrm>
            <a:off x="7780904" y="9307130"/>
            <a:ext cx="1167172" cy="511787"/>
            <a:chOff x="0" y="0"/>
            <a:chExt cx="1167171" cy="511786"/>
          </a:xfrm>
        </p:grpSpPr>
        <p:sp>
          <p:nvSpPr>
            <p:cNvPr id="1225" name="Shape 1225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226" name="Shape 1226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GPU4</a:t>
              </a:r>
            </a:p>
          </p:txBody>
        </p:sp>
      </p:grpSp>
      <p:grpSp>
        <p:nvGrpSpPr>
          <p:cNvPr id="1230" name="Group 1230"/>
          <p:cNvGrpSpPr/>
          <p:nvPr/>
        </p:nvGrpSpPr>
        <p:grpSpPr>
          <a:xfrm>
            <a:off x="7780904" y="9942130"/>
            <a:ext cx="1167172" cy="511787"/>
            <a:chOff x="0" y="0"/>
            <a:chExt cx="1167171" cy="511786"/>
          </a:xfrm>
        </p:grpSpPr>
        <p:sp>
          <p:nvSpPr>
            <p:cNvPr id="1228" name="Shape 1228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229" name="Shape 1229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GPU5</a:t>
              </a:r>
            </a:p>
          </p:txBody>
        </p:sp>
      </p:grpSp>
      <p:grpSp>
        <p:nvGrpSpPr>
          <p:cNvPr id="1233" name="Group 1233"/>
          <p:cNvGrpSpPr/>
          <p:nvPr/>
        </p:nvGrpSpPr>
        <p:grpSpPr>
          <a:xfrm>
            <a:off x="7780904" y="10577130"/>
            <a:ext cx="1167172" cy="511787"/>
            <a:chOff x="0" y="0"/>
            <a:chExt cx="1167171" cy="511786"/>
          </a:xfrm>
        </p:grpSpPr>
        <p:sp>
          <p:nvSpPr>
            <p:cNvPr id="1231" name="Shape 1231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232" name="Shape 1232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GPU6</a:t>
              </a:r>
            </a:p>
          </p:txBody>
        </p:sp>
      </p:grpSp>
      <p:grpSp>
        <p:nvGrpSpPr>
          <p:cNvPr id="1236" name="Group 1236"/>
          <p:cNvGrpSpPr/>
          <p:nvPr/>
        </p:nvGrpSpPr>
        <p:grpSpPr>
          <a:xfrm>
            <a:off x="7780904" y="11212131"/>
            <a:ext cx="1167172" cy="511787"/>
            <a:chOff x="0" y="0"/>
            <a:chExt cx="1167171" cy="511786"/>
          </a:xfrm>
        </p:grpSpPr>
        <p:sp>
          <p:nvSpPr>
            <p:cNvPr id="1234" name="Shape 1234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235" name="Shape 1235"/>
            <p:cNvSpPr/>
            <p:nvPr/>
          </p:nvSpPr>
          <p:spPr>
            <a:xfrm>
              <a:off x="183407" y="33642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GPU7</a:t>
              </a:r>
            </a:p>
          </p:txBody>
        </p:sp>
      </p:grpSp>
      <p:sp>
        <p:nvSpPr>
          <p:cNvPr id="1237" name="Shape 1237"/>
          <p:cNvSpPr/>
          <p:nvPr/>
        </p:nvSpPr>
        <p:spPr>
          <a:xfrm>
            <a:off x="8090193" y="11960999"/>
            <a:ext cx="604267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NIC</a:t>
            </a:r>
          </a:p>
        </p:txBody>
      </p:sp>
      <p:sp>
        <p:nvSpPr>
          <p:cNvPr id="1238" name="Shape 1238"/>
          <p:cNvSpPr/>
          <p:nvPr/>
        </p:nvSpPr>
        <p:spPr>
          <a:xfrm>
            <a:off x="3088084" y="13146233"/>
            <a:ext cx="1440148" cy="511787"/>
          </a:xfrm>
          <a:prstGeom prst="rect">
            <a:avLst/>
          </a:prstGeom>
          <a:solidFill>
            <a:srgbClr val="FDD700"/>
          </a:solidFill>
          <a:ln w="381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239" name="Shape 1239"/>
          <p:cNvSpPr/>
          <p:nvPr/>
        </p:nvSpPr>
        <p:spPr>
          <a:xfrm>
            <a:off x="3210427" y="13222167"/>
            <a:ext cx="1195463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RAID</a:t>
            </a:r>
          </a:p>
        </p:txBody>
      </p:sp>
      <p:sp>
        <p:nvSpPr>
          <p:cNvPr id="1240" name="Shape 1240"/>
          <p:cNvSpPr/>
          <p:nvPr/>
        </p:nvSpPr>
        <p:spPr>
          <a:xfrm>
            <a:off x="3088084" y="7977451"/>
            <a:ext cx="1440148" cy="136709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241" name="Shape 1241"/>
          <p:cNvSpPr/>
          <p:nvPr/>
        </p:nvSpPr>
        <p:spPr>
          <a:xfrm>
            <a:off x="3102962" y="8484681"/>
            <a:ext cx="1410390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1242" name="Shape 1242"/>
          <p:cNvSpPr/>
          <p:nvPr/>
        </p:nvSpPr>
        <p:spPr>
          <a:xfrm>
            <a:off x="5054194" y="9636966"/>
            <a:ext cx="1410389" cy="13670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243" name="Shape 1243"/>
          <p:cNvSpPr/>
          <p:nvPr/>
        </p:nvSpPr>
        <p:spPr>
          <a:xfrm>
            <a:off x="5082769" y="10141958"/>
            <a:ext cx="1353242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1244" name="Shape 1244"/>
          <p:cNvSpPr/>
          <p:nvPr/>
        </p:nvSpPr>
        <p:spPr>
          <a:xfrm>
            <a:off x="4955621" y="9183965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245" name="Shape 1245"/>
          <p:cNvSpPr/>
          <p:nvPr/>
        </p:nvSpPr>
        <p:spPr>
          <a:xfrm>
            <a:off x="2228664" y="4328472"/>
            <a:ext cx="12505127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90000"/>
              </a:lnSpc>
              <a:spcBef>
                <a:spcPts val="5900"/>
              </a:spcBef>
              <a:defRPr sz="520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Cascaded config (optimized for RDMA)</a:t>
            </a:r>
          </a:p>
        </p:txBody>
      </p:sp>
      <p:sp>
        <p:nvSpPr>
          <p:cNvPr id="1246" name="Shape 1246"/>
          <p:cNvSpPr/>
          <p:nvPr/>
        </p:nvSpPr>
        <p:spPr>
          <a:xfrm flipH="1" flipV="1">
            <a:off x="21965077" y="8474370"/>
            <a:ext cx="1116662" cy="784590"/>
          </a:xfrm>
          <a:prstGeom prst="lin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1247" name="Picture 1246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8377014">
            <a:off x="16998199" y="11242992"/>
            <a:ext cx="1928964" cy="457905"/>
          </a:xfrm>
          <a:prstGeom prst="rect">
            <a:avLst/>
          </a:prstGeom>
        </p:spPr>
      </p:pic>
      <p:sp>
        <p:nvSpPr>
          <p:cNvPr id="1249" name="Shape 1249"/>
          <p:cNvSpPr/>
          <p:nvPr/>
        </p:nvSpPr>
        <p:spPr>
          <a:xfrm flipH="1" flipV="1">
            <a:off x="19094532" y="7722345"/>
            <a:ext cx="1434495" cy="673754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250" name="Shape 1250"/>
          <p:cNvSpPr/>
          <p:nvPr/>
        </p:nvSpPr>
        <p:spPr>
          <a:xfrm flipH="1">
            <a:off x="21947493" y="11798176"/>
            <a:ext cx="1185691" cy="1621434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251" name="Shape 1251"/>
          <p:cNvSpPr/>
          <p:nvPr/>
        </p:nvSpPr>
        <p:spPr>
          <a:xfrm flipH="1">
            <a:off x="19094966" y="8831937"/>
            <a:ext cx="1438560" cy="173504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252" name="Shape 1252"/>
          <p:cNvSpPr/>
          <p:nvPr/>
        </p:nvSpPr>
        <p:spPr>
          <a:xfrm flipH="1" flipV="1">
            <a:off x="17080101" y="9492382"/>
            <a:ext cx="1602302" cy="473882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253" name="Shape 1253"/>
          <p:cNvSpPr/>
          <p:nvPr/>
        </p:nvSpPr>
        <p:spPr>
          <a:xfrm flipH="1">
            <a:off x="17080101" y="10202684"/>
            <a:ext cx="1667267" cy="1"/>
          </a:xfrm>
          <a:prstGeom prst="lin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254" name="Shape 1254"/>
          <p:cNvSpPr/>
          <p:nvPr/>
        </p:nvSpPr>
        <p:spPr>
          <a:xfrm flipH="1">
            <a:off x="17055475" y="10675815"/>
            <a:ext cx="1598467" cy="784603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grpSp>
        <p:nvGrpSpPr>
          <p:cNvPr id="1257" name="Group 1257"/>
          <p:cNvGrpSpPr/>
          <p:nvPr/>
        </p:nvGrpSpPr>
        <p:grpSpPr>
          <a:xfrm>
            <a:off x="17901068" y="6856357"/>
            <a:ext cx="1167172" cy="511787"/>
            <a:chOff x="0" y="0"/>
            <a:chExt cx="1167171" cy="511786"/>
          </a:xfrm>
        </p:grpSpPr>
        <p:sp>
          <p:nvSpPr>
            <p:cNvPr id="1255" name="Shape 1255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256" name="Shape 1256"/>
            <p:cNvSpPr/>
            <p:nvPr/>
          </p:nvSpPr>
          <p:spPr>
            <a:xfrm>
              <a:off x="183409" y="54096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GPU0</a:t>
              </a:r>
            </a:p>
          </p:txBody>
        </p:sp>
      </p:grpSp>
      <p:grpSp>
        <p:nvGrpSpPr>
          <p:cNvPr id="1260" name="Group 1260"/>
          <p:cNvGrpSpPr/>
          <p:nvPr/>
        </p:nvGrpSpPr>
        <p:grpSpPr>
          <a:xfrm>
            <a:off x="17901068" y="7491357"/>
            <a:ext cx="1167172" cy="511787"/>
            <a:chOff x="0" y="0"/>
            <a:chExt cx="1167171" cy="511786"/>
          </a:xfrm>
        </p:grpSpPr>
        <p:sp>
          <p:nvSpPr>
            <p:cNvPr id="1258" name="Shape 1258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259" name="Shape 1259"/>
            <p:cNvSpPr/>
            <p:nvPr/>
          </p:nvSpPr>
          <p:spPr>
            <a:xfrm>
              <a:off x="179996" y="48108"/>
              <a:ext cx="807179" cy="339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GPU1</a:t>
              </a:r>
            </a:p>
          </p:txBody>
        </p:sp>
      </p:grpSp>
      <p:pic>
        <p:nvPicPr>
          <p:cNvPr id="1261" name="Picture 1260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2731646">
            <a:off x="18947056" y="7369963"/>
            <a:ext cx="1817037" cy="457905"/>
          </a:xfrm>
          <a:prstGeom prst="rect">
            <a:avLst/>
          </a:prstGeom>
        </p:spPr>
      </p:pic>
      <p:sp>
        <p:nvSpPr>
          <p:cNvPr id="1263" name="Shape 1263"/>
          <p:cNvSpPr/>
          <p:nvPr/>
        </p:nvSpPr>
        <p:spPr>
          <a:xfrm flipH="1" flipV="1">
            <a:off x="19096427" y="8353696"/>
            <a:ext cx="1434285" cy="223103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264" name="Shape 1264"/>
          <p:cNvSpPr/>
          <p:nvPr/>
        </p:nvSpPr>
        <p:spPr>
          <a:xfrm>
            <a:off x="19535630" y="7115253"/>
            <a:ext cx="500864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265" name="Shape 1265"/>
          <p:cNvSpPr/>
          <p:nvPr/>
        </p:nvSpPr>
        <p:spPr>
          <a:xfrm>
            <a:off x="19535630" y="7672915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266" name="Shape 1266"/>
          <p:cNvSpPr/>
          <p:nvPr/>
        </p:nvSpPr>
        <p:spPr>
          <a:xfrm>
            <a:off x="19564047" y="9109581"/>
            <a:ext cx="500864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1267" name="Picture 1266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900000">
            <a:off x="19840985" y="9378026"/>
            <a:ext cx="857919" cy="101601"/>
          </a:xfrm>
          <a:prstGeom prst="rect">
            <a:avLst/>
          </a:prstGeom>
        </p:spPr>
      </p:pic>
      <p:grpSp>
        <p:nvGrpSpPr>
          <p:cNvPr id="1271" name="Group 1271"/>
          <p:cNvGrpSpPr/>
          <p:nvPr/>
        </p:nvGrpSpPr>
        <p:grpSpPr>
          <a:xfrm>
            <a:off x="17901068" y="8126357"/>
            <a:ext cx="1167172" cy="511787"/>
            <a:chOff x="0" y="0"/>
            <a:chExt cx="1167171" cy="511786"/>
          </a:xfrm>
        </p:grpSpPr>
        <p:sp>
          <p:nvSpPr>
            <p:cNvPr id="1269" name="Shape 1269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270" name="Shape 1270"/>
            <p:cNvSpPr/>
            <p:nvPr/>
          </p:nvSpPr>
          <p:spPr>
            <a:xfrm>
              <a:off x="183409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GPU2</a:t>
              </a:r>
            </a:p>
          </p:txBody>
        </p:sp>
      </p:grpSp>
      <p:grpSp>
        <p:nvGrpSpPr>
          <p:cNvPr id="1274" name="Group 1274"/>
          <p:cNvGrpSpPr/>
          <p:nvPr/>
        </p:nvGrpSpPr>
        <p:grpSpPr>
          <a:xfrm>
            <a:off x="17901068" y="8761357"/>
            <a:ext cx="1167172" cy="511787"/>
            <a:chOff x="0" y="0"/>
            <a:chExt cx="1167171" cy="511786"/>
          </a:xfrm>
        </p:grpSpPr>
        <p:sp>
          <p:nvSpPr>
            <p:cNvPr id="1272" name="Shape 1272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273" name="Shape 1273"/>
            <p:cNvSpPr/>
            <p:nvPr/>
          </p:nvSpPr>
          <p:spPr>
            <a:xfrm>
              <a:off x="183409" y="336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GPU3</a:t>
              </a:r>
            </a:p>
          </p:txBody>
        </p:sp>
      </p:grpSp>
      <p:sp>
        <p:nvSpPr>
          <p:cNvPr id="1275" name="Shape 1275"/>
          <p:cNvSpPr/>
          <p:nvPr/>
        </p:nvSpPr>
        <p:spPr>
          <a:xfrm>
            <a:off x="19535630" y="8177556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276" name="Shape 1276"/>
          <p:cNvSpPr/>
          <p:nvPr/>
        </p:nvSpPr>
        <p:spPr>
          <a:xfrm>
            <a:off x="19535630" y="8611897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277" name="Shape 1277"/>
          <p:cNvSpPr/>
          <p:nvPr/>
        </p:nvSpPr>
        <p:spPr>
          <a:xfrm flipH="1">
            <a:off x="17080100" y="10430826"/>
            <a:ext cx="1602771" cy="393332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278" name="Shape 1278"/>
          <p:cNvSpPr/>
          <p:nvPr/>
        </p:nvSpPr>
        <p:spPr>
          <a:xfrm>
            <a:off x="17490493" y="9812569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279" name="Shape 1279"/>
          <p:cNvSpPr/>
          <p:nvPr/>
        </p:nvSpPr>
        <p:spPr>
          <a:xfrm>
            <a:off x="17490493" y="10247133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280" name="Shape 1280"/>
          <p:cNvSpPr/>
          <p:nvPr/>
        </p:nvSpPr>
        <p:spPr>
          <a:xfrm>
            <a:off x="17490493" y="10719797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1281" name="324515-intel-haswell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635032" y="8935518"/>
            <a:ext cx="1124152" cy="1124152"/>
          </a:xfrm>
          <a:prstGeom prst="rect">
            <a:avLst/>
          </a:prstGeom>
          <a:ln w="12700">
            <a:miter lim="400000"/>
          </a:ln>
        </p:spPr>
      </p:pic>
      <p:sp>
        <p:nvSpPr>
          <p:cNvPr id="1282" name="Shape 1282"/>
          <p:cNvSpPr/>
          <p:nvPr/>
        </p:nvSpPr>
        <p:spPr>
          <a:xfrm flipV="1">
            <a:off x="23237817" y="9959221"/>
            <a:ext cx="1" cy="935430"/>
          </a:xfrm>
          <a:prstGeom prst="line">
            <a:avLst/>
          </a:prstGeom>
          <a:ln w="38100">
            <a:solidFill>
              <a:srgbClr val="7D8E98"/>
            </a:solidFill>
            <a:custDash>
              <a:ds d="200000" sp="200000"/>
            </a:custDash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1283" name="324515-intel-haswell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632953" y="10796623"/>
            <a:ext cx="1124152" cy="1124153"/>
          </a:xfrm>
          <a:prstGeom prst="rect">
            <a:avLst/>
          </a:prstGeom>
          <a:ln w="12700">
            <a:miter lim="400000"/>
          </a:ln>
        </p:spPr>
      </p:pic>
      <p:sp>
        <p:nvSpPr>
          <p:cNvPr id="1284" name="Shape 1284"/>
          <p:cNvSpPr/>
          <p:nvPr/>
        </p:nvSpPr>
        <p:spPr>
          <a:xfrm>
            <a:off x="6672426" y="11770807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285" name="Shape 1285"/>
          <p:cNvSpPr/>
          <p:nvPr/>
        </p:nvSpPr>
        <p:spPr>
          <a:xfrm>
            <a:off x="15791784" y="11848948"/>
            <a:ext cx="1440148" cy="556067"/>
          </a:xfrm>
          <a:prstGeom prst="rect">
            <a:avLst/>
          </a:prstGeom>
          <a:solidFill>
            <a:srgbClr val="ED4B4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286" name="Shape 1286"/>
          <p:cNvSpPr/>
          <p:nvPr/>
        </p:nvSpPr>
        <p:spPr>
          <a:xfrm>
            <a:off x="21459404" y="12771949"/>
            <a:ext cx="367819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grpSp>
        <p:nvGrpSpPr>
          <p:cNvPr id="1289" name="Group 1289"/>
          <p:cNvGrpSpPr/>
          <p:nvPr/>
        </p:nvGrpSpPr>
        <p:grpSpPr>
          <a:xfrm>
            <a:off x="15900435" y="9293153"/>
            <a:ext cx="1167172" cy="511788"/>
            <a:chOff x="0" y="0"/>
            <a:chExt cx="1167171" cy="511786"/>
          </a:xfrm>
        </p:grpSpPr>
        <p:sp>
          <p:nvSpPr>
            <p:cNvPr id="1287" name="Shape 1287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288" name="Shape 1288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GPU4</a:t>
              </a:r>
            </a:p>
          </p:txBody>
        </p:sp>
      </p:grpSp>
      <p:grpSp>
        <p:nvGrpSpPr>
          <p:cNvPr id="1292" name="Group 1292"/>
          <p:cNvGrpSpPr/>
          <p:nvPr/>
        </p:nvGrpSpPr>
        <p:grpSpPr>
          <a:xfrm>
            <a:off x="15900435" y="9928153"/>
            <a:ext cx="1167172" cy="511788"/>
            <a:chOff x="0" y="0"/>
            <a:chExt cx="1167171" cy="511786"/>
          </a:xfrm>
        </p:grpSpPr>
        <p:sp>
          <p:nvSpPr>
            <p:cNvPr id="1290" name="Shape 1290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291" name="Shape 1291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GPU5</a:t>
              </a:r>
            </a:p>
          </p:txBody>
        </p:sp>
      </p:grpSp>
      <p:grpSp>
        <p:nvGrpSpPr>
          <p:cNvPr id="1295" name="Group 1295"/>
          <p:cNvGrpSpPr/>
          <p:nvPr/>
        </p:nvGrpSpPr>
        <p:grpSpPr>
          <a:xfrm>
            <a:off x="15900435" y="10563153"/>
            <a:ext cx="1167172" cy="511788"/>
            <a:chOff x="0" y="0"/>
            <a:chExt cx="1167171" cy="511786"/>
          </a:xfrm>
        </p:grpSpPr>
        <p:sp>
          <p:nvSpPr>
            <p:cNvPr id="1293" name="Shape 1293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294" name="Shape 1294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GPU6</a:t>
              </a:r>
            </a:p>
          </p:txBody>
        </p:sp>
      </p:grpSp>
      <p:grpSp>
        <p:nvGrpSpPr>
          <p:cNvPr id="1298" name="Group 1298"/>
          <p:cNvGrpSpPr/>
          <p:nvPr/>
        </p:nvGrpSpPr>
        <p:grpSpPr>
          <a:xfrm>
            <a:off x="15900435" y="11198154"/>
            <a:ext cx="1167172" cy="511787"/>
            <a:chOff x="0" y="0"/>
            <a:chExt cx="1167171" cy="511786"/>
          </a:xfrm>
        </p:grpSpPr>
        <p:sp>
          <p:nvSpPr>
            <p:cNvPr id="1296" name="Shape 1296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297" name="Shape 1297"/>
            <p:cNvSpPr/>
            <p:nvPr/>
          </p:nvSpPr>
          <p:spPr>
            <a:xfrm>
              <a:off x="183407" y="33642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GPU7</a:t>
              </a:r>
            </a:p>
          </p:txBody>
        </p:sp>
      </p:grpSp>
      <p:sp>
        <p:nvSpPr>
          <p:cNvPr id="1299" name="Shape 1299"/>
          <p:cNvSpPr/>
          <p:nvPr/>
        </p:nvSpPr>
        <p:spPr>
          <a:xfrm>
            <a:off x="16209724" y="11947022"/>
            <a:ext cx="604267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NIC</a:t>
            </a:r>
          </a:p>
        </p:txBody>
      </p:sp>
      <p:sp>
        <p:nvSpPr>
          <p:cNvPr id="1300" name="Shape 1300"/>
          <p:cNvSpPr/>
          <p:nvPr/>
        </p:nvSpPr>
        <p:spPr>
          <a:xfrm>
            <a:off x="20489005" y="13096589"/>
            <a:ext cx="1440147" cy="511788"/>
          </a:xfrm>
          <a:prstGeom prst="rect">
            <a:avLst/>
          </a:prstGeom>
          <a:solidFill>
            <a:srgbClr val="FDD700"/>
          </a:solidFill>
          <a:ln w="381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301" name="Shape 1301"/>
          <p:cNvSpPr/>
          <p:nvPr/>
        </p:nvSpPr>
        <p:spPr>
          <a:xfrm>
            <a:off x="20611348" y="13172523"/>
            <a:ext cx="1195462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RAID</a:t>
            </a:r>
          </a:p>
        </p:txBody>
      </p:sp>
      <p:sp>
        <p:nvSpPr>
          <p:cNvPr id="1302" name="Shape 1302"/>
          <p:cNvSpPr/>
          <p:nvPr/>
        </p:nvSpPr>
        <p:spPr>
          <a:xfrm>
            <a:off x="18608853" y="9620477"/>
            <a:ext cx="1440148" cy="136709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303" name="Shape 1303"/>
          <p:cNvSpPr/>
          <p:nvPr/>
        </p:nvSpPr>
        <p:spPr>
          <a:xfrm>
            <a:off x="18623731" y="10127707"/>
            <a:ext cx="1410390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1304" name="Shape 1304"/>
          <p:cNvSpPr/>
          <p:nvPr/>
        </p:nvSpPr>
        <p:spPr>
          <a:xfrm>
            <a:off x="20496663" y="7813078"/>
            <a:ext cx="1410390" cy="13670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305" name="Shape 1305"/>
          <p:cNvSpPr/>
          <p:nvPr/>
        </p:nvSpPr>
        <p:spPr>
          <a:xfrm>
            <a:off x="20532459" y="8339044"/>
            <a:ext cx="1353243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1306" name="Shape 1306"/>
          <p:cNvSpPr/>
          <p:nvPr/>
        </p:nvSpPr>
        <p:spPr>
          <a:xfrm>
            <a:off x="17490493" y="11213232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307" name="Shape 1307"/>
          <p:cNvSpPr/>
          <p:nvPr/>
        </p:nvSpPr>
        <p:spPr>
          <a:xfrm>
            <a:off x="17827586" y="11706293"/>
            <a:ext cx="500863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308" name="Shape 1308"/>
          <p:cNvSpPr/>
          <p:nvPr/>
        </p:nvSpPr>
        <p:spPr>
          <a:xfrm>
            <a:off x="22066677" y="9109581"/>
            <a:ext cx="500864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1309" name="Picture 1308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8510432">
            <a:off x="8128588" y="10119927"/>
            <a:ext cx="4447591" cy="457905"/>
          </a:xfrm>
          <a:prstGeom prst="rect">
            <a:avLst/>
          </a:prstGeom>
        </p:spPr>
      </p:pic>
      <p:pic>
        <p:nvPicPr>
          <p:cNvPr id="1311" name="Picture 1310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3836721">
            <a:off x="12256502" y="10119489"/>
            <a:ext cx="4545884" cy="457904"/>
          </a:xfrm>
          <a:prstGeom prst="rect">
            <a:avLst/>
          </a:prstGeom>
        </p:spPr>
      </p:pic>
      <p:sp>
        <p:nvSpPr>
          <p:cNvPr id="1313" name="Shape 1313"/>
          <p:cNvSpPr/>
          <p:nvPr/>
        </p:nvSpPr>
        <p:spPr>
          <a:xfrm flipH="1" flipV="1">
            <a:off x="22015556" y="1930810"/>
            <a:ext cx="1116662" cy="784590"/>
          </a:xfrm>
          <a:prstGeom prst="lin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1314" name="Picture 1313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8377014">
            <a:off x="17048678" y="4699432"/>
            <a:ext cx="1928964" cy="457905"/>
          </a:xfrm>
          <a:prstGeom prst="rect">
            <a:avLst/>
          </a:prstGeom>
        </p:spPr>
      </p:pic>
      <p:sp>
        <p:nvSpPr>
          <p:cNvPr id="1316" name="Shape 1316"/>
          <p:cNvSpPr/>
          <p:nvPr/>
        </p:nvSpPr>
        <p:spPr>
          <a:xfrm flipH="1" flipV="1">
            <a:off x="19145012" y="1178784"/>
            <a:ext cx="1434494" cy="673755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317" name="Shape 1317"/>
          <p:cNvSpPr/>
          <p:nvPr/>
        </p:nvSpPr>
        <p:spPr>
          <a:xfrm flipH="1">
            <a:off x="21997972" y="5254616"/>
            <a:ext cx="1185692" cy="1621434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318" name="Shape 1318"/>
          <p:cNvSpPr/>
          <p:nvPr/>
        </p:nvSpPr>
        <p:spPr>
          <a:xfrm flipH="1">
            <a:off x="19145445" y="2288376"/>
            <a:ext cx="1438560" cy="173505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319" name="Shape 1319"/>
          <p:cNvSpPr/>
          <p:nvPr/>
        </p:nvSpPr>
        <p:spPr>
          <a:xfrm flipH="1" flipV="1">
            <a:off x="17130580" y="2948822"/>
            <a:ext cx="1602302" cy="473882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320" name="Shape 1320"/>
          <p:cNvSpPr/>
          <p:nvPr/>
        </p:nvSpPr>
        <p:spPr>
          <a:xfrm flipH="1">
            <a:off x="17130580" y="3659123"/>
            <a:ext cx="1667267" cy="1"/>
          </a:xfrm>
          <a:prstGeom prst="lin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321" name="Shape 1321"/>
          <p:cNvSpPr/>
          <p:nvPr/>
        </p:nvSpPr>
        <p:spPr>
          <a:xfrm flipH="1">
            <a:off x="17105954" y="4132255"/>
            <a:ext cx="1598467" cy="784603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grpSp>
        <p:nvGrpSpPr>
          <p:cNvPr id="1324" name="Group 1324"/>
          <p:cNvGrpSpPr/>
          <p:nvPr/>
        </p:nvGrpSpPr>
        <p:grpSpPr>
          <a:xfrm>
            <a:off x="17951547" y="312797"/>
            <a:ext cx="1167172" cy="511787"/>
            <a:chOff x="0" y="0"/>
            <a:chExt cx="1167171" cy="511786"/>
          </a:xfrm>
        </p:grpSpPr>
        <p:sp>
          <p:nvSpPr>
            <p:cNvPr id="1322" name="Shape 1322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323" name="Shape 1323"/>
            <p:cNvSpPr/>
            <p:nvPr/>
          </p:nvSpPr>
          <p:spPr>
            <a:xfrm>
              <a:off x="183409" y="54096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GPU0</a:t>
              </a:r>
            </a:p>
          </p:txBody>
        </p:sp>
      </p:grpSp>
      <p:grpSp>
        <p:nvGrpSpPr>
          <p:cNvPr id="1327" name="Group 1327"/>
          <p:cNvGrpSpPr/>
          <p:nvPr/>
        </p:nvGrpSpPr>
        <p:grpSpPr>
          <a:xfrm>
            <a:off x="17951547" y="947797"/>
            <a:ext cx="1167172" cy="511787"/>
            <a:chOff x="0" y="0"/>
            <a:chExt cx="1167171" cy="511786"/>
          </a:xfrm>
        </p:grpSpPr>
        <p:sp>
          <p:nvSpPr>
            <p:cNvPr id="1325" name="Shape 1325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326" name="Shape 1326"/>
            <p:cNvSpPr/>
            <p:nvPr/>
          </p:nvSpPr>
          <p:spPr>
            <a:xfrm>
              <a:off x="179996" y="48108"/>
              <a:ext cx="807179" cy="339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GPU1</a:t>
              </a:r>
            </a:p>
          </p:txBody>
        </p:sp>
      </p:grpSp>
      <p:pic>
        <p:nvPicPr>
          <p:cNvPr id="1328" name="Picture 1327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2731646">
            <a:off x="18997535" y="826403"/>
            <a:ext cx="1817037" cy="457905"/>
          </a:xfrm>
          <a:prstGeom prst="rect">
            <a:avLst/>
          </a:prstGeom>
        </p:spPr>
      </p:pic>
      <p:sp>
        <p:nvSpPr>
          <p:cNvPr id="1330" name="Shape 1330"/>
          <p:cNvSpPr/>
          <p:nvPr/>
        </p:nvSpPr>
        <p:spPr>
          <a:xfrm flipH="1" flipV="1">
            <a:off x="19146907" y="1810136"/>
            <a:ext cx="1434285" cy="223103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331" name="Shape 1331"/>
          <p:cNvSpPr/>
          <p:nvPr/>
        </p:nvSpPr>
        <p:spPr>
          <a:xfrm>
            <a:off x="19586109" y="571693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332" name="Shape 1332"/>
          <p:cNvSpPr/>
          <p:nvPr/>
        </p:nvSpPr>
        <p:spPr>
          <a:xfrm>
            <a:off x="19586109" y="1129355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333" name="Shape 1333"/>
          <p:cNvSpPr/>
          <p:nvPr/>
        </p:nvSpPr>
        <p:spPr>
          <a:xfrm>
            <a:off x="19614526" y="2566021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1334" name="Picture 1333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900000">
            <a:off x="19891464" y="2834466"/>
            <a:ext cx="857919" cy="101601"/>
          </a:xfrm>
          <a:prstGeom prst="rect">
            <a:avLst/>
          </a:prstGeom>
        </p:spPr>
      </p:pic>
      <p:grpSp>
        <p:nvGrpSpPr>
          <p:cNvPr id="1338" name="Group 1338"/>
          <p:cNvGrpSpPr/>
          <p:nvPr/>
        </p:nvGrpSpPr>
        <p:grpSpPr>
          <a:xfrm>
            <a:off x="17951547" y="1582797"/>
            <a:ext cx="1167172" cy="511787"/>
            <a:chOff x="0" y="0"/>
            <a:chExt cx="1167171" cy="511786"/>
          </a:xfrm>
        </p:grpSpPr>
        <p:sp>
          <p:nvSpPr>
            <p:cNvPr id="1336" name="Shape 1336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337" name="Shape 1337"/>
            <p:cNvSpPr/>
            <p:nvPr/>
          </p:nvSpPr>
          <p:spPr>
            <a:xfrm>
              <a:off x="183409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GPU2</a:t>
              </a:r>
            </a:p>
          </p:txBody>
        </p:sp>
      </p:grpSp>
      <p:grpSp>
        <p:nvGrpSpPr>
          <p:cNvPr id="1341" name="Group 1341"/>
          <p:cNvGrpSpPr/>
          <p:nvPr/>
        </p:nvGrpSpPr>
        <p:grpSpPr>
          <a:xfrm>
            <a:off x="17951547" y="2217797"/>
            <a:ext cx="1167172" cy="511787"/>
            <a:chOff x="0" y="0"/>
            <a:chExt cx="1167171" cy="511786"/>
          </a:xfrm>
        </p:grpSpPr>
        <p:sp>
          <p:nvSpPr>
            <p:cNvPr id="1339" name="Shape 1339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340" name="Shape 1340"/>
            <p:cNvSpPr/>
            <p:nvPr/>
          </p:nvSpPr>
          <p:spPr>
            <a:xfrm>
              <a:off x="183409" y="336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GPU3</a:t>
              </a:r>
            </a:p>
          </p:txBody>
        </p:sp>
      </p:grpSp>
      <p:sp>
        <p:nvSpPr>
          <p:cNvPr id="1342" name="Shape 1342"/>
          <p:cNvSpPr/>
          <p:nvPr/>
        </p:nvSpPr>
        <p:spPr>
          <a:xfrm>
            <a:off x="19586109" y="1633996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343" name="Shape 1343"/>
          <p:cNvSpPr/>
          <p:nvPr/>
        </p:nvSpPr>
        <p:spPr>
          <a:xfrm>
            <a:off x="19586109" y="2068337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344" name="Shape 1344"/>
          <p:cNvSpPr/>
          <p:nvPr/>
        </p:nvSpPr>
        <p:spPr>
          <a:xfrm flipH="1">
            <a:off x="17130579" y="3887265"/>
            <a:ext cx="1602771" cy="393332"/>
          </a:xfrm>
          <a:prstGeom prst="line">
            <a:avLst/>
          </a:prstGeom>
          <a:ln w="25400">
            <a:solidFill>
              <a:srgbClr val="72BD4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345" name="Shape 1345"/>
          <p:cNvSpPr/>
          <p:nvPr/>
        </p:nvSpPr>
        <p:spPr>
          <a:xfrm>
            <a:off x="17540972" y="3269008"/>
            <a:ext cx="500864" cy="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346" name="Shape 1346"/>
          <p:cNvSpPr/>
          <p:nvPr/>
        </p:nvSpPr>
        <p:spPr>
          <a:xfrm>
            <a:off x="17540972" y="3703573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347" name="Shape 1347"/>
          <p:cNvSpPr/>
          <p:nvPr/>
        </p:nvSpPr>
        <p:spPr>
          <a:xfrm>
            <a:off x="17540972" y="4176237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pic>
        <p:nvPicPr>
          <p:cNvPr id="1348" name="324515-intel-haswell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685511" y="2391957"/>
            <a:ext cx="1124152" cy="1124153"/>
          </a:xfrm>
          <a:prstGeom prst="rect">
            <a:avLst/>
          </a:prstGeom>
          <a:ln w="12700">
            <a:miter lim="400000"/>
          </a:ln>
        </p:spPr>
      </p:pic>
      <p:sp>
        <p:nvSpPr>
          <p:cNvPr id="1349" name="Shape 1349"/>
          <p:cNvSpPr/>
          <p:nvPr/>
        </p:nvSpPr>
        <p:spPr>
          <a:xfrm flipV="1">
            <a:off x="23288296" y="3415660"/>
            <a:ext cx="1" cy="935430"/>
          </a:xfrm>
          <a:prstGeom prst="line">
            <a:avLst/>
          </a:prstGeom>
          <a:ln w="38100">
            <a:solidFill>
              <a:srgbClr val="7D8E98"/>
            </a:solidFill>
            <a:custDash>
              <a:ds d="200000" sp="200000"/>
            </a:custDash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pic>
        <p:nvPicPr>
          <p:cNvPr id="1350" name="324515-intel-haswell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683432" y="4253063"/>
            <a:ext cx="1124152" cy="1124152"/>
          </a:xfrm>
          <a:prstGeom prst="rect">
            <a:avLst/>
          </a:prstGeom>
          <a:ln w="12700">
            <a:miter lim="400000"/>
          </a:ln>
        </p:spPr>
      </p:pic>
      <p:sp>
        <p:nvSpPr>
          <p:cNvPr id="1351" name="Shape 1351"/>
          <p:cNvSpPr/>
          <p:nvPr/>
        </p:nvSpPr>
        <p:spPr>
          <a:xfrm>
            <a:off x="15842264" y="5305388"/>
            <a:ext cx="1440147" cy="556066"/>
          </a:xfrm>
          <a:prstGeom prst="rect">
            <a:avLst/>
          </a:prstGeom>
          <a:solidFill>
            <a:srgbClr val="ED4B4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352" name="Shape 1352"/>
          <p:cNvSpPr/>
          <p:nvPr/>
        </p:nvSpPr>
        <p:spPr>
          <a:xfrm>
            <a:off x="21509883" y="6228388"/>
            <a:ext cx="367819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x8</a:t>
            </a:r>
          </a:p>
        </p:txBody>
      </p:sp>
      <p:grpSp>
        <p:nvGrpSpPr>
          <p:cNvPr id="1355" name="Group 1355"/>
          <p:cNvGrpSpPr/>
          <p:nvPr/>
        </p:nvGrpSpPr>
        <p:grpSpPr>
          <a:xfrm>
            <a:off x="15950914" y="2749593"/>
            <a:ext cx="1167172" cy="511787"/>
            <a:chOff x="0" y="0"/>
            <a:chExt cx="1167171" cy="511786"/>
          </a:xfrm>
        </p:grpSpPr>
        <p:sp>
          <p:nvSpPr>
            <p:cNvPr id="1353" name="Shape 1353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354" name="Shape 1354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GPU4</a:t>
              </a:r>
            </a:p>
          </p:txBody>
        </p:sp>
      </p:grpSp>
      <p:grpSp>
        <p:nvGrpSpPr>
          <p:cNvPr id="1358" name="Group 1358"/>
          <p:cNvGrpSpPr/>
          <p:nvPr/>
        </p:nvGrpSpPr>
        <p:grpSpPr>
          <a:xfrm>
            <a:off x="15950914" y="3384593"/>
            <a:ext cx="1167172" cy="511787"/>
            <a:chOff x="0" y="0"/>
            <a:chExt cx="1167171" cy="511786"/>
          </a:xfrm>
        </p:grpSpPr>
        <p:sp>
          <p:nvSpPr>
            <p:cNvPr id="1356" name="Shape 1356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357" name="Shape 1357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GPU5</a:t>
              </a:r>
            </a:p>
          </p:txBody>
        </p:sp>
      </p:grpSp>
      <p:grpSp>
        <p:nvGrpSpPr>
          <p:cNvPr id="1361" name="Group 1361"/>
          <p:cNvGrpSpPr/>
          <p:nvPr/>
        </p:nvGrpSpPr>
        <p:grpSpPr>
          <a:xfrm>
            <a:off x="15950914" y="4019593"/>
            <a:ext cx="1167172" cy="511787"/>
            <a:chOff x="0" y="0"/>
            <a:chExt cx="1167171" cy="511786"/>
          </a:xfrm>
        </p:grpSpPr>
        <p:sp>
          <p:nvSpPr>
            <p:cNvPr id="1359" name="Shape 1359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360" name="Shape 1360"/>
            <p:cNvSpPr/>
            <p:nvPr/>
          </p:nvSpPr>
          <p:spPr>
            <a:xfrm>
              <a:off x="183407" y="46343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GPU6</a:t>
              </a:r>
            </a:p>
          </p:txBody>
        </p:sp>
      </p:grpSp>
      <p:grpSp>
        <p:nvGrpSpPr>
          <p:cNvPr id="1364" name="Group 1364"/>
          <p:cNvGrpSpPr/>
          <p:nvPr/>
        </p:nvGrpSpPr>
        <p:grpSpPr>
          <a:xfrm>
            <a:off x="15950914" y="4654594"/>
            <a:ext cx="1167172" cy="511787"/>
            <a:chOff x="0" y="0"/>
            <a:chExt cx="1167171" cy="511786"/>
          </a:xfrm>
        </p:grpSpPr>
        <p:sp>
          <p:nvSpPr>
            <p:cNvPr id="1362" name="Shape 1362"/>
            <p:cNvSpPr/>
            <p:nvPr/>
          </p:nvSpPr>
          <p:spPr>
            <a:xfrm>
              <a:off x="0" y="0"/>
              <a:ext cx="1167172" cy="511787"/>
            </a:xfrm>
            <a:prstGeom prst="rect">
              <a:avLst/>
            </a:prstGeom>
            <a:solidFill>
              <a:srgbClr val="72BD4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342900"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/>
            </a:p>
          </p:txBody>
        </p:sp>
        <p:sp>
          <p:nvSpPr>
            <p:cNvPr id="1363" name="Shape 1363"/>
            <p:cNvSpPr/>
            <p:nvPr/>
          </p:nvSpPr>
          <p:spPr>
            <a:xfrm>
              <a:off x="183407" y="33642"/>
              <a:ext cx="80035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82600">
                <a:defRPr sz="2000" spc="-19">
                  <a:solidFill>
                    <a:srgbClr val="FFFFFF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r>
                <a:t>GPU7</a:t>
              </a:r>
            </a:p>
          </p:txBody>
        </p:sp>
      </p:grpSp>
      <p:sp>
        <p:nvSpPr>
          <p:cNvPr id="1365" name="Shape 1365"/>
          <p:cNvSpPr/>
          <p:nvPr/>
        </p:nvSpPr>
        <p:spPr>
          <a:xfrm>
            <a:off x="16260203" y="5403462"/>
            <a:ext cx="604267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NIC</a:t>
            </a:r>
          </a:p>
        </p:txBody>
      </p:sp>
      <p:sp>
        <p:nvSpPr>
          <p:cNvPr id="1366" name="Shape 1366"/>
          <p:cNvSpPr/>
          <p:nvPr/>
        </p:nvSpPr>
        <p:spPr>
          <a:xfrm>
            <a:off x="20539484" y="6553029"/>
            <a:ext cx="1440148" cy="511787"/>
          </a:xfrm>
          <a:prstGeom prst="rect">
            <a:avLst/>
          </a:prstGeom>
          <a:solidFill>
            <a:srgbClr val="FDD700"/>
          </a:solidFill>
          <a:ln w="381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367" name="Shape 1367"/>
          <p:cNvSpPr/>
          <p:nvPr/>
        </p:nvSpPr>
        <p:spPr>
          <a:xfrm>
            <a:off x="20661827" y="6628963"/>
            <a:ext cx="1195463" cy="41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RAID</a:t>
            </a:r>
          </a:p>
        </p:txBody>
      </p:sp>
      <p:sp>
        <p:nvSpPr>
          <p:cNvPr id="1368" name="Shape 1368"/>
          <p:cNvSpPr/>
          <p:nvPr/>
        </p:nvSpPr>
        <p:spPr>
          <a:xfrm>
            <a:off x="18659332" y="3076917"/>
            <a:ext cx="1440148" cy="136709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369" name="Shape 1369"/>
          <p:cNvSpPr/>
          <p:nvPr/>
        </p:nvSpPr>
        <p:spPr>
          <a:xfrm>
            <a:off x="18674210" y="3584146"/>
            <a:ext cx="1410390" cy="35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1370" name="Shape 1370"/>
          <p:cNvSpPr/>
          <p:nvPr/>
        </p:nvSpPr>
        <p:spPr>
          <a:xfrm>
            <a:off x="20547142" y="1269517"/>
            <a:ext cx="1410390" cy="136709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371" name="Shape 1371"/>
          <p:cNvSpPr/>
          <p:nvPr/>
        </p:nvSpPr>
        <p:spPr>
          <a:xfrm>
            <a:off x="20582938" y="1795484"/>
            <a:ext cx="1353243" cy="359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82600">
              <a:defRPr sz="2000" spc="-19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PEX8796</a:t>
            </a:r>
          </a:p>
        </p:txBody>
      </p:sp>
      <p:sp>
        <p:nvSpPr>
          <p:cNvPr id="1372" name="Shape 1372"/>
          <p:cNvSpPr/>
          <p:nvPr/>
        </p:nvSpPr>
        <p:spPr>
          <a:xfrm>
            <a:off x="17540972" y="4669672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373" name="Shape 1373"/>
          <p:cNvSpPr/>
          <p:nvPr/>
        </p:nvSpPr>
        <p:spPr>
          <a:xfrm>
            <a:off x="17878065" y="5162733"/>
            <a:ext cx="500863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374" name="Shape 1374"/>
          <p:cNvSpPr/>
          <p:nvPr/>
        </p:nvSpPr>
        <p:spPr>
          <a:xfrm>
            <a:off x="22117156" y="2566021"/>
            <a:ext cx="500864" cy="32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82600">
              <a:defRPr spc="-18">
                <a:solidFill>
                  <a:srgbClr val="555759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x16</a:t>
            </a:r>
          </a:p>
        </p:txBody>
      </p:sp>
      <p:sp>
        <p:nvSpPr>
          <p:cNvPr id="1375" name="Shape 1375"/>
          <p:cNvSpPr/>
          <p:nvPr/>
        </p:nvSpPr>
        <p:spPr>
          <a:xfrm>
            <a:off x="11715263" y="7718999"/>
            <a:ext cx="1410390" cy="1367090"/>
          </a:xfrm>
          <a:prstGeom prst="rect">
            <a:avLst/>
          </a:prstGeom>
          <a:solidFill>
            <a:srgbClr val="CFE3A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342900">
              <a:defRPr sz="20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376" name="Shape 1376"/>
          <p:cNvSpPr/>
          <p:nvPr/>
        </p:nvSpPr>
        <p:spPr>
          <a:xfrm>
            <a:off x="11858144" y="8130538"/>
            <a:ext cx="113741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ctr" defTabSz="482600">
              <a:defRPr sz="2000" spc="-19">
                <a:solidFill>
                  <a:srgbClr val="555759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t>SWITCH</a:t>
            </a:r>
          </a:p>
        </p:txBody>
      </p:sp>
    </p:spTree>
    <p:extLst>
      <p:ext uri="{BB962C8B-B14F-4D97-AF65-F5344CB8AC3E}">
        <p14:creationId xmlns:p14="http://schemas.microsoft.com/office/powerpoint/2010/main" val="117050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8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35638" y="0"/>
            <a:ext cx="13672258" cy="12338378"/>
          </a:xfrm>
          <a:prstGeom prst="rect">
            <a:avLst/>
          </a:prstGeom>
          <a:ln w="12700">
            <a:miter lim="400000"/>
          </a:ln>
        </p:spPr>
      </p:pic>
      <p:sp>
        <p:nvSpPr>
          <p:cNvPr id="1379" name="Shape 1379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Design methodology</a:t>
            </a:r>
          </a:p>
        </p:txBody>
      </p:sp>
      <p:sp>
        <p:nvSpPr>
          <p:cNvPr id="1380" name="Shape 1380"/>
          <p:cNvSpPr>
            <a:spLocks noGrp="1"/>
          </p:cNvSpPr>
          <p:nvPr>
            <p:ph type="body" idx="14"/>
          </p:nvPr>
        </p:nvSpPr>
        <p:spPr>
          <a:xfrm>
            <a:off x="2335623" y="5484488"/>
            <a:ext cx="8554502" cy="4124961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spcBef>
                <a:spcPts val="5900"/>
              </a:spcBef>
              <a:buClrTx/>
              <a:buSzTx/>
              <a:buNone/>
              <a:defRPr sz="5200" spc="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Serviceability</a:t>
            </a:r>
          </a:p>
          <a:p>
            <a:pPr marL="0" indent="0" defTabSz="825500">
              <a:spcBef>
                <a:spcPts val="5900"/>
              </a:spcBef>
              <a:buClrTx/>
              <a:buSzTx/>
              <a:buNone/>
              <a:defRPr sz="5200" spc="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Thermal efficiency</a:t>
            </a:r>
          </a:p>
          <a:p>
            <a:pPr marL="0" indent="0" defTabSz="825500">
              <a:spcBef>
                <a:spcPts val="5900"/>
              </a:spcBef>
              <a:buClrTx/>
              <a:buSzTx/>
              <a:buNone/>
              <a:defRPr sz="5200" spc="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Performance</a:t>
            </a:r>
          </a:p>
        </p:txBody>
      </p:sp>
      <p:pic>
        <p:nvPicPr>
          <p:cNvPr id="1381" name="pasted-image.pdf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28728" y="5659681"/>
            <a:ext cx="636398" cy="426828"/>
          </a:xfrm>
          <a:prstGeom prst="rect">
            <a:avLst/>
          </a:prstGeom>
        </p:spPr>
      </p:pic>
      <p:pic>
        <p:nvPicPr>
          <p:cNvPr id="1382" name="pasted-image.pdf"/>
          <p:cNvPicPr>
            <a:picLocks noGrp="1" noChangeAspect="1"/>
          </p:cNvPicPr>
          <p:nvPr>
            <p:ph type="pic" idx="16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28728" y="7087926"/>
            <a:ext cx="636398" cy="426829"/>
          </a:xfrm>
          <a:prstGeom prst="rect">
            <a:avLst/>
          </a:prstGeom>
        </p:spPr>
      </p:pic>
      <p:pic>
        <p:nvPicPr>
          <p:cNvPr id="1383" name="pasted-image.pdf"/>
          <p:cNvPicPr>
            <a:picLocks noGrp="1" noChangeAspect="1"/>
          </p:cNvPicPr>
          <p:nvPr>
            <p:ph type="pic" idx="17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28728" y="8575349"/>
            <a:ext cx="636398" cy="426829"/>
          </a:xfrm>
          <a:prstGeom prst="rect">
            <a:avLst/>
          </a:prstGeom>
        </p:spPr>
      </p:pic>
      <p:sp>
        <p:nvSpPr>
          <p:cNvPr id="1384" name="Shape 1384"/>
          <p:cNvSpPr>
            <a:spLocks noGrp="1"/>
          </p:cNvSpPr>
          <p:nvPr>
            <p:ph type="body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Big Sur</a:t>
            </a:r>
          </a:p>
        </p:txBody>
      </p:sp>
    </p:spTree>
    <p:extLst>
      <p:ext uri="{BB962C8B-B14F-4D97-AF65-F5344CB8AC3E}">
        <p14:creationId xmlns:p14="http://schemas.microsoft.com/office/powerpoint/2010/main" val="178245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Shape 1386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Design methodology</a:t>
            </a:r>
          </a:p>
        </p:txBody>
      </p:sp>
      <p:sp>
        <p:nvSpPr>
          <p:cNvPr id="1387" name="Shape 1387"/>
          <p:cNvSpPr>
            <a:spLocks noGrp="1"/>
          </p:cNvSpPr>
          <p:nvPr>
            <p:ph type="body" idx="14"/>
          </p:nvPr>
        </p:nvSpPr>
        <p:spPr>
          <a:xfrm>
            <a:off x="2335623" y="6798940"/>
            <a:ext cx="8554502" cy="1346201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5900"/>
              </a:spcBef>
              <a:buClrTx/>
              <a:buSzTx/>
              <a:buNone/>
              <a:defRPr sz="7200" spc="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Serviceability</a:t>
            </a:r>
          </a:p>
        </p:txBody>
      </p:sp>
      <p:pic>
        <p:nvPicPr>
          <p:cNvPr id="1388" name="pasted-image.pdf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-34218" y="6573136"/>
            <a:ext cx="2199344" cy="1475086"/>
          </a:xfrm>
          <a:prstGeom prst="rect">
            <a:avLst/>
          </a:prstGeom>
        </p:spPr>
      </p:pic>
      <p:sp>
        <p:nvSpPr>
          <p:cNvPr id="1389" name="Shape 1389"/>
          <p:cNvSpPr>
            <a:spLocks noGrp="1"/>
          </p:cNvSpPr>
          <p:nvPr>
            <p:ph type="body" idx="18"/>
          </p:nvPr>
        </p:nvSpPr>
        <p:spPr>
          <a:xfrm>
            <a:off x="1485900" y="1311793"/>
            <a:ext cx="11701133" cy="1733551"/>
          </a:xfrm>
          <a:prstGeom prst="rect">
            <a:avLst/>
          </a:prstGeom>
        </p:spPr>
        <p:txBody>
          <a:bodyPr/>
          <a:lstStyle/>
          <a:p>
            <a:r>
              <a:t>Big Sur</a:t>
            </a:r>
          </a:p>
        </p:txBody>
      </p:sp>
      <p:pic>
        <p:nvPicPr>
          <p:cNvPr id="1390" name="Big Sur top view without cov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32245" y="3027853"/>
            <a:ext cx="7458682" cy="8888374"/>
          </a:xfrm>
          <a:prstGeom prst="rect">
            <a:avLst/>
          </a:prstGeom>
          <a:ln w="12700">
            <a:miter lim="400000"/>
          </a:ln>
        </p:spPr>
      </p:pic>
      <p:sp>
        <p:nvSpPr>
          <p:cNvPr id="1391" name="Shape 1391"/>
          <p:cNvSpPr/>
          <p:nvPr/>
        </p:nvSpPr>
        <p:spPr>
          <a:xfrm>
            <a:off x="12312219" y="5117075"/>
            <a:ext cx="1896601" cy="1"/>
          </a:xfrm>
          <a:prstGeom prst="line">
            <a:avLst/>
          </a:prstGeom>
          <a:ln w="50800">
            <a:solidFill>
              <a:srgbClr val="FDD700"/>
            </a:solidFill>
            <a:miter lim="400000"/>
            <a:tailEnd type="oval"/>
          </a:ln>
        </p:spPr>
        <p:txBody>
          <a:bodyPr lIns="0" tIns="0" rIns="0" bIns="0"/>
          <a:lstStyle/>
          <a:p>
            <a:pPr algn="ctr" defTabSz="571500">
              <a:defRPr sz="32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392" name="Shape 1392"/>
          <p:cNvSpPr/>
          <p:nvPr/>
        </p:nvSpPr>
        <p:spPr>
          <a:xfrm>
            <a:off x="12342148" y="8230730"/>
            <a:ext cx="2401901" cy="1"/>
          </a:xfrm>
          <a:prstGeom prst="line">
            <a:avLst/>
          </a:prstGeom>
          <a:ln w="50800">
            <a:solidFill>
              <a:srgbClr val="FDD700"/>
            </a:solidFill>
            <a:miter lim="400000"/>
            <a:tailEnd type="oval"/>
          </a:ln>
        </p:spPr>
        <p:txBody>
          <a:bodyPr lIns="0" tIns="0" rIns="0" bIns="0"/>
          <a:lstStyle/>
          <a:p>
            <a:pPr algn="ctr" defTabSz="571500">
              <a:defRPr sz="32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393" name="Shape 1393"/>
          <p:cNvSpPr/>
          <p:nvPr/>
        </p:nvSpPr>
        <p:spPr>
          <a:xfrm flipV="1">
            <a:off x="19195975" y="11572314"/>
            <a:ext cx="1" cy="875198"/>
          </a:xfrm>
          <a:prstGeom prst="line">
            <a:avLst/>
          </a:prstGeom>
          <a:ln w="50800">
            <a:solidFill>
              <a:srgbClr val="FDD700"/>
            </a:solidFill>
            <a:miter lim="400000"/>
            <a:tailEnd type="oval"/>
          </a:ln>
        </p:spPr>
        <p:txBody>
          <a:bodyPr lIns="0" tIns="0" rIns="0" bIns="0"/>
          <a:lstStyle/>
          <a:p>
            <a:pPr algn="ctr" defTabSz="571500">
              <a:defRPr sz="32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394" name="Shape 1394"/>
          <p:cNvSpPr/>
          <p:nvPr/>
        </p:nvSpPr>
        <p:spPr>
          <a:xfrm>
            <a:off x="15839540" y="2135733"/>
            <a:ext cx="1" cy="875197"/>
          </a:xfrm>
          <a:prstGeom prst="line">
            <a:avLst/>
          </a:prstGeom>
          <a:ln w="50800">
            <a:solidFill>
              <a:srgbClr val="FDD700"/>
            </a:solidFill>
            <a:miter lim="400000"/>
            <a:tailEnd type="oval"/>
          </a:ln>
        </p:spPr>
        <p:txBody>
          <a:bodyPr lIns="0" tIns="0" rIns="0" bIns="0"/>
          <a:lstStyle/>
          <a:p>
            <a:pPr algn="ctr" defTabSz="571500">
              <a:defRPr sz="32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395" name="Shape 1395"/>
          <p:cNvSpPr/>
          <p:nvPr/>
        </p:nvSpPr>
        <p:spPr>
          <a:xfrm>
            <a:off x="12318872" y="11155348"/>
            <a:ext cx="776636" cy="1"/>
          </a:xfrm>
          <a:prstGeom prst="line">
            <a:avLst/>
          </a:prstGeom>
          <a:ln w="50800">
            <a:solidFill>
              <a:srgbClr val="FDD700"/>
            </a:solidFill>
            <a:miter lim="400000"/>
            <a:tailEnd type="oval"/>
          </a:ln>
        </p:spPr>
        <p:txBody>
          <a:bodyPr lIns="0" tIns="0" rIns="0" bIns="0"/>
          <a:lstStyle/>
          <a:p>
            <a:pPr algn="ctr" defTabSz="571500">
              <a:defRPr sz="32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396" name="Shape 1396"/>
          <p:cNvSpPr/>
          <p:nvPr/>
        </p:nvSpPr>
        <p:spPr>
          <a:xfrm>
            <a:off x="8332231" y="10718741"/>
            <a:ext cx="3714586" cy="891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825500">
              <a:lnSpc>
                <a:spcPct val="90000"/>
              </a:lnSpc>
              <a:spcBef>
                <a:spcPts val="5900"/>
              </a:spcBef>
              <a:defRPr sz="32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Rails for in-rack servicing</a:t>
            </a:r>
          </a:p>
        </p:txBody>
      </p:sp>
      <p:sp>
        <p:nvSpPr>
          <p:cNvPr id="1397" name="Shape 1397"/>
          <p:cNvSpPr/>
          <p:nvPr/>
        </p:nvSpPr>
        <p:spPr>
          <a:xfrm>
            <a:off x="16971948" y="12478846"/>
            <a:ext cx="4448057" cy="499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ctr" defTabSz="825500">
              <a:lnSpc>
                <a:spcPct val="90000"/>
              </a:lnSpc>
              <a:spcBef>
                <a:spcPts val="5900"/>
              </a:spcBef>
              <a:defRPr sz="32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2.5” drive carriers </a:t>
            </a:r>
          </a:p>
        </p:txBody>
      </p:sp>
      <p:sp>
        <p:nvSpPr>
          <p:cNvPr id="1398" name="Shape 1398"/>
          <p:cNvSpPr/>
          <p:nvPr/>
        </p:nvSpPr>
        <p:spPr>
          <a:xfrm>
            <a:off x="13060478" y="1581377"/>
            <a:ext cx="5558125" cy="499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ctr" defTabSz="825500">
              <a:lnSpc>
                <a:spcPct val="90000"/>
              </a:lnSpc>
              <a:spcBef>
                <a:spcPts val="5900"/>
              </a:spcBef>
              <a:defRPr sz="32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Hot swappable fan modules </a:t>
            </a:r>
          </a:p>
        </p:txBody>
      </p:sp>
      <p:sp>
        <p:nvSpPr>
          <p:cNvPr id="1399" name="Shape 1399"/>
          <p:cNvSpPr/>
          <p:nvPr/>
        </p:nvSpPr>
        <p:spPr>
          <a:xfrm>
            <a:off x="8106926" y="4667767"/>
            <a:ext cx="3939891" cy="891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825500">
              <a:lnSpc>
                <a:spcPct val="90000"/>
              </a:lnSpc>
              <a:spcBef>
                <a:spcPts val="5900"/>
              </a:spcBef>
              <a:defRPr sz="32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GPU removal using 2 thumb screws</a:t>
            </a:r>
          </a:p>
        </p:txBody>
      </p:sp>
      <p:sp>
        <p:nvSpPr>
          <p:cNvPr id="1400" name="Shape 1400"/>
          <p:cNvSpPr/>
          <p:nvPr/>
        </p:nvSpPr>
        <p:spPr>
          <a:xfrm>
            <a:off x="7795986" y="7794121"/>
            <a:ext cx="4250831" cy="891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825500">
              <a:lnSpc>
                <a:spcPct val="90000"/>
              </a:lnSpc>
              <a:spcBef>
                <a:spcPts val="5900"/>
              </a:spcBef>
              <a:defRPr sz="32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Removable motherboard tray </a:t>
            </a:r>
          </a:p>
        </p:txBody>
      </p:sp>
      <p:sp>
        <p:nvSpPr>
          <p:cNvPr id="1401" name="Shape 1401"/>
          <p:cNvSpPr/>
          <p:nvPr/>
        </p:nvSpPr>
        <p:spPr>
          <a:xfrm flipH="1" flipV="1">
            <a:off x="16870720" y="5985775"/>
            <a:ext cx="3181376" cy="1"/>
          </a:xfrm>
          <a:prstGeom prst="line">
            <a:avLst/>
          </a:prstGeom>
          <a:ln w="50800">
            <a:solidFill>
              <a:srgbClr val="FDD700"/>
            </a:solidFill>
            <a:miter lim="400000"/>
            <a:tailEnd type="oval"/>
          </a:ln>
        </p:spPr>
        <p:txBody>
          <a:bodyPr lIns="0" tIns="0" rIns="0" bIns="0"/>
          <a:lstStyle/>
          <a:p>
            <a:pPr algn="ctr" defTabSz="571500">
              <a:defRPr sz="32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402" name="Shape 1402"/>
          <p:cNvSpPr/>
          <p:nvPr/>
        </p:nvSpPr>
        <p:spPr>
          <a:xfrm>
            <a:off x="20262972" y="5528886"/>
            <a:ext cx="3939891" cy="891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90000"/>
              </a:lnSpc>
              <a:spcBef>
                <a:spcPts val="5900"/>
              </a:spcBef>
              <a:defRPr sz="32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Cables to change topologies </a:t>
            </a:r>
          </a:p>
        </p:txBody>
      </p:sp>
      <p:sp>
        <p:nvSpPr>
          <p:cNvPr id="1403" name="Shape 1403"/>
          <p:cNvSpPr/>
          <p:nvPr/>
        </p:nvSpPr>
        <p:spPr>
          <a:xfrm flipH="1">
            <a:off x="19086532" y="4334677"/>
            <a:ext cx="947245" cy="1"/>
          </a:xfrm>
          <a:prstGeom prst="line">
            <a:avLst/>
          </a:prstGeom>
          <a:ln w="50800">
            <a:solidFill>
              <a:srgbClr val="FDD700"/>
            </a:solidFill>
            <a:miter lim="400000"/>
            <a:tailEnd type="oval"/>
          </a:ln>
        </p:spPr>
        <p:txBody>
          <a:bodyPr lIns="0" tIns="0" rIns="0" bIns="0"/>
          <a:lstStyle/>
          <a:p>
            <a:pPr algn="ctr" defTabSz="571500">
              <a:defRPr sz="32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404" name="Shape 1404"/>
          <p:cNvSpPr/>
          <p:nvPr/>
        </p:nvSpPr>
        <p:spPr>
          <a:xfrm>
            <a:off x="20199472" y="3886095"/>
            <a:ext cx="3816414" cy="891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90000"/>
              </a:lnSpc>
              <a:spcBef>
                <a:spcPts val="5900"/>
              </a:spcBef>
              <a:defRPr sz="32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Removable GPU baseboard</a:t>
            </a:r>
          </a:p>
        </p:txBody>
      </p:sp>
    </p:spTree>
    <p:extLst>
      <p:ext uri="{BB962C8B-B14F-4D97-AF65-F5344CB8AC3E}">
        <p14:creationId xmlns:p14="http://schemas.microsoft.com/office/powerpoint/2010/main" val="33170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Shape 1406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Design methodology</a:t>
            </a:r>
          </a:p>
        </p:txBody>
      </p:sp>
      <p:sp>
        <p:nvSpPr>
          <p:cNvPr id="1407" name="Shape 1407"/>
          <p:cNvSpPr>
            <a:spLocks noGrp="1"/>
          </p:cNvSpPr>
          <p:nvPr>
            <p:ph type="body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Big Sur</a:t>
            </a:r>
          </a:p>
        </p:txBody>
      </p:sp>
      <p:pic>
        <p:nvPicPr>
          <p:cNvPr id="1408" name="Big Sur top view without cov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32245" y="3027853"/>
            <a:ext cx="7458682" cy="8888374"/>
          </a:xfrm>
          <a:prstGeom prst="rect">
            <a:avLst/>
          </a:prstGeom>
          <a:ln w="12700">
            <a:miter lim="400000"/>
          </a:ln>
        </p:spPr>
      </p:pic>
      <p:sp>
        <p:nvSpPr>
          <p:cNvPr id="1409" name="Shape 1409"/>
          <p:cNvSpPr/>
          <p:nvPr/>
        </p:nvSpPr>
        <p:spPr>
          <a:xfrm>
            <a:off x="12332815" y="10144163"/>
            <a:ext cx="2322808" cy="1"/>
          </a:xfrm>
          <a:prstGeom prst="line">
            <a:avLst/>
          </a:prstGeom>
          <a:ln w="50800">
            <a:solidFill>
              <a:srgbClr val="FDD700"/>
            </a:solidFill>
            <a:miter lim="400000"/>
            <a:tailEnd type="oval"/>
          </a:ln>
        </p:spPr>
        <p:txBody>
          <a:bodyPr lIns="0" tIns="0" rIns="0" bIns="0"/>
          <a:lstStyle/>
          <a:p>
            <a:pPr algn="ctr" defTabSz="571500">
              <a:defRPr sz="32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410" name="Shape 1410"/>
          <p:cNvSpPr/>
          <p:nvPr/>
        </p:nvSpPr>
        <p:spPr>
          <a:xfrm>
            <a:off x="8061393" y="9894329"/>
            <a:ext cx="4016489" cy="499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825500">
              <a:lnSpc>
                <a:spcPct val="90000"/>
              </a:lnSpc>
              <a:spcBef>
                <a:spcPts val="5900"/>
              </a:spcBef>
              <a:defRPr sz="32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Optimized air duct</a:t>
            </a:r>
          </a:p>
        </p:txBody>
      </p:sp>
      <p:sp>
        <p:nvSpPr>
          <p:cNvPr id="1411" name="Shape 1411"/>
          <p:cNvSpPr/>
          <p:nvPr/>
        </p:nvSpPr>
        <p:spPr>
          <a:xfrm>
            <a:off x="11417249" y="1581377"/>
            <a:ext cx="8844582" cy="499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ctr" defTabSz="825500">
              <a:lnSpc>
                <a:spcPct val="90000"/>
              </a:lnSpc>
              <a:spcBef>
                <a:spcPts val="5900"/>
              </a:spcBef>
              <a:defRPr sz="32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4 large 92x76 mm dual fan modules </a:t>
            </a:r>
          </a:p>
        </p:txBody>
      </p:sp>
      <p:sp>
        <p:nvSpPr>
          <p:cNvPr id="1412" name="Shape 1412"/>
          <p:cNvSpPr/>
          <p:nvPr/>
        </p:nvSpPr>
        <p:spPr>
          <a:xfrm>
            <a:off x="7007455" y="4867241"/>
            <a:ext cx="5070426" cy="499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825500">
              <a:lnSpc>
                <a:spcPct val="90000"/>
              </a:lnSpc>
              <a:spcBef>
                <a:spcPts val="5900"/>
              </a:spcBef>
              <a:defRPr sz="32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GPUs placed in series</a:t>
            </a:r>
          </a:p>
        </p:txBody>
      </p:sp>
      <p:sp>
        <p:nvSpPr>
          <p:cNvPr id="1413" name="Shape 1413"/>
          <p:cNvSpPr/>
          <p:nvPr/>
        </p:nvSpPr>
        <p:spPr>
          <a:xfrm flipH="1">
            <a:off x="20126608" y="11181843"/>
            <a:ext cx="947245" cy="1"/>
          </a:xfrm>
          <a:prstGeom prst="line">
            <a:avLst/>
          </a:prstGeom>
          <a:ln w="50800">
            <a:solidFill>
              <a:srgbClr val="FDD700"/>
            </a:solidFill>
            <a:miter lim="400000"/>
            <a:tailEnd type="oval"/>
          </a:ln>
        </p:spPr>
        <p:txBody>
          <a:bodyPr lIns="0" tIns="0" rIns="0" bIns="0"/>
          <a:lstStyle/>
          <a:p>
            <a:pPr algn="ctr" defTabSz="571500">
              <a:defRPr sz="32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414" name="Shape 1414"/>
          <p:cNvSpPr/>
          <p:nvPr/>
        </p:nvSpPr>
        <p:spPr>
          <a:xfrm>
            <a:off x="21284631" y="10932008"/>
            <a:ext cx="3060906" cy="499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90000"/>
              </a:lnSpc>
              <a:spcBef>
                <a:spcPts val="5900"/>
              </a:spcBef>
              <a:defRPr sz="32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4OU chassis</a:t>
            </a:r>
          </a:p>
        </p:txBody>
      </p:sp>
      <p:sp>
        <p:nvSpPr>
          <p:cNvPr id="1415" name="Shape 1415"/>
          <p:cNvSpPr/>
          <p:nvPr/>
        </p:nvSpPr>
        <p:spPr>
          <a:xfrm>
            <a:off x="15839540" y="2135733"/>
            <a:ext cx="1" cy="875197"/>
          </a:xfrm>
          <a:prstGeom prst="line">
            <a:avLst/>
          </a:prstGeom>
          <a:ln w="50800">
            <a:solidFill>
              <a:srgbClr val="FDD700"/>
            </a:solidFill>
            <a:miter lim="400000"/>
            <a:tailEnd type="oval"/>
          </a:ln>
        </p:spPr>
        <p:txBody>
          <a:bodyPr lIns="0" tIns="0" rIns="0" bIns="0"/>
          <a:lstStyle/>
          <a:p>
            <a:pPr algn="ctr" defTabSz="571500">
              <a:defRPr sz="32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416" name="Shape 1416"/>
          <p:cNvSpPr/>
          <p:nvPr/>
        </p:nvSpPr>
        <p:spPr>
          <a:xfrm>
            <a:off x="12312219" y="5117075"/>
            <a:ext cx="2217692" cy="1"/>
          </a:xfrm>
          <a:prstGeom prst="line">
            <a:avLst/>
          </a:prstGeom>
          <a:ln w="50800">
            <a:solidFill>
              <a:srgbClr val="FDD700"/>
            </a:solidFill>
            <a:miter lim="400000"/>
            <a:tailEnd type="oval"/>
          </a:ln>
        </p:spPr>
        <p:txBody>
          <a:bodyPr lIns="0" tIns="0" rIns="0" bIns="0"/>
          <a:lstStyle/>
          <a:p>
            <a:pPr algn="ctr" defTabSz="571500">
              <a:defRPr sz="32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1417" name="Shape 1417"/>
          <p:cNvSpPr/>
          <p:nvPr/>
        </p:nvSpPr>
        <p:spPr>
          <a:xfrm>
            <a:off x="2335623" y="6798940"/>
            <a:ext cx="8422288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90000"/>
              </a:lnSpc>
              <a:spcBef>
                <a:spcPts val="5900"/>
              </a:spcBef>
              <a:defRPr sz="720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Thermal efficiency</a:t>
            </a:r>
          </a:p>
        </p:txBody>
      </p:sp>
      <p:pic>
        <p:nvPicPr>
          <p:cNvPr id="141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4218" y="6573135"/>
            <a:ext cx="2199344" cy="14750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880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Shape 1420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Design methodology</a:t>
            </a:r>
          </a:p>
        </p:txBody>
      </p:sp>
      <p:sp>
        <p:nvSpPr>
          <p:cNvPr id="1421" name="Shape 1421"/>
          <p:cNvSpPr>
            <a:spLocks noGrp="1"/>
          </p:cNvSpPr>
          <p:nvPr>
            <p:ph type="body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Big Sur</a:t>
            </a:r>
          </a:p>
        </p:txBody>
      </p:sp>
      <p:sp>
        <p:nvSpPr>
          <p:cNvPr id="1422" name="Shape 1422"/>
          <p:cNvSpPr/>
          <p:nvPr/>
        </p:nvSpPr>
        <p:spPr>
          <a:xfrm>
            <a:off x="2335623" y="6800548"/>
            <a:ext cx="8554502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90000"/>
              </a:lnSpc>
              <a:spcBef>
                <a:spcPts val="5900"/>
              </a:spcBef>
              <a:defRPr sz="720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Performance</a:t>
            </a:r>
          </a:p>
        </p:txBody>
      </p:sp>
      <p:sp>
        <p:nvSpPr>
          <p:cNvPr id="1423" name="Shape 1423"/>
          <p:cNvSpPr/>
          <p:nvPr/>
        </p:nvSpPr>
        <p:spPr>
          <a:xfrm>
            <a:off x="2339495" y="8130258"/>
            <a:ext cx="7081262" cy="1731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08000" indent="-508000" defTabSz="825500">
              <a:lnSpc>
                <a:spcPct val="90000"/>
              </a:lnSpc>
              <a:spcBef>
                <a:spcPts val="2000"/>
              </a:spcBef>
              <a:buClr>
                <a:srgbClr val="8B9CA4"/>
              </a:buClr>
              <a:buSzPct val="100000"/>
              <a:buChar char="•"/>
              <a:defRPr sz="420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High bandwidth</a:t>
            </a:r>
          </a:p>
          <a:p>
            <a:pPr marL="508000" indent="-508000" defTabSz="825500">
              <a:lnSpc>
                <a:spcPct val="90000"/>
              </a:lnSpc>
              <a:spcBef>
                <a:spcPts val="2000"/>
              </a:spcBef>
              <a:buClr>
                <a:srgbClr val="8B9CA4"/>
              </a:buClr>
              <a:buSzPct val="100000"/>
              <a:buChar char="•"/>
              <a:defRPr sz="420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Low latency</a:t>
            </a:r>
          </a:p>
        </p:txBody>
      </p:sp>
      <p:sp>
        <p:nvSpPr>
          <p:cNvPr id="1424" name="Shape 1424"/>
          <p:cNvSpPr/>
          <p:nvPr/>
        </p:nvSpPr>
        <p:spPr>
          <a:xfrm>
            <a:off x="11249002" y="2489527"/>
            <a:ext cx="12302952" cy="752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ctr" defTabSz="825500">
              <a:lnSpc>
                <a:spcPct val="90000"/>
              </a:lnSpc>
              <a:spcBef>
                <a:spcPts val="5900"/>
              </a:spcBef>
              <a:defRPr sz="4500">
                <a:solidFill>
                  <a:srgbClr val="555759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Nvidia Tesla M40 Peer to Peer Test</a:t>
            </a:r>
          </a:p>
        </p:txBody>
      </p:sp>
      <p:pic>
        <p:nvPicPr>
          <p:cNvPr id="1425" name="Screen Shot 2016-03-07 at 3.31.4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78772" y="3381700"/>
            <a:ext cx="12302952" cy="4602701"/>
          </a:xfrm>
          <a:prstGeom prst="rect">
            <a:avLst/>
          </a:prstGeom>
          <a:ln w="88900">
            <a:solidFill>
              <a:srgbClr val="72BD44"/>
            </a:solidFill>
            <a:miter lim="400000"/>
          </a:ln>
        </p:spPr>
      </p:pic>
      <p:pic>
        <p:nvPicPr>
          <p:cNvPr id="1426" name="Screen Shot 2016-03-07 at 3.31.31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70220" y="8403308"/>
            <a:ext cx="12302952" cy="4570287"/>
          </a:xfrm>
          <a:prstGeom prst="rect">
            <a:avLst/>
          </a:prstGeom>
          <a:ln w="88900">
            <a:solidFill>
              <a:srgbClr val="72BD44"/>
            </a:solidFill>
            <a:miter lim="400000"/>
          </a:ln>
        </p:spPr>
      </p:pic>
      <p:pic>
        <p:nvPicPr>
          <p:cNvPr id="1427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4218" y="6537278"/>
            <a:ext cx="2199344" cy="14750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480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8" name="pasted-image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alphaModFix amt="71410"/>
            <a:extLst/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49" name="Shape 1449"/>
          <p:cNvSpPr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234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asted-image.png"/>
          <p:cNvPicPr>
            <a:picLocks noChangeAspect="1"/>
          </p:cNvPicPr>
          <p:nvPr/>
        </p:nvPicPr>
        <p:blipFill>
          <a:blip r:embed="rId2">
            <a:alphaModFix amt="71410"/>
            <a:extLst/>
          </a:blip>
          <a:stretch>
            <a:fillRect/>
          </a:stretch>
        </p:blipFill>
        <p:spPr>
          <a:xfrm>
            <a:off x="0" y="14224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asted-image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alphaModFix amt="71410"/>
            <a:extLst/>
          </a:blip>
          <a:srcRect/>
          <a:stretch>
            <a:fillRect/>
          </a:stretch>
        </p:blipFill>
        <p:spPr>
          <a:xfrm>
            <a:off x="0" y="692727"/>
            <a:ext cx="24384000" cy="14445673"/>
          </a:xfrm>
          <a:prstGeom prst="rect">
            <a:avLst/>
          </a:prstGeom>
        </p:spPr>
      </p:pic>
      <p:pic>
        <p:nvPicPr>
          <p:cNvPr id="125" name="pasted-image.pdf"/>
          <p:cNvPicPr>
            <a:picLocks noChangeAspect="1"/>
          </p:cNvPicPr>
          <p:nvPr/>
        </p:nvPicPr>
        <p:blipFill>
          <a:blip r:embed="rId3">
            <a:alphaModFix amt="26808"/>
            <a:extLst/>
          </a:blip>
          <a:stretch>
            <a:fillRect/>
          </a:stretch>
        </p:blipFill>
        <p:spPr>
          <a:xfrm>
            <a:off x="-1362934" y="9810447"/>
            <a:ext cx="5354863" cy="5361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asted-image.pdf"/>
          <p:cNvPicPr>
            <a:picLocks noChangeAspect="1"/>
          </p:cNvPicPr>
          <p:nvPr/>
        </p:nvPicPr>
        <p:blipFill>
          <a:blip r:embed="rId3">
            <a:alphaModFix amt="10145"/>
            <a:extLst/>
          </a:blip>
          <a:stretch>
            <a:fillRect/>
          </a:stretch>
        </p:blipFill>
        <p:spPr>
          <a:xfrm>
            <a:off x="16196786" y="8104184"/>
            <a:ext cx="12625459" cy="1264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asted-image.pdf"/>
          <p:cNvPicPr>
            <a:picLocks noChangeAspect="1"/>
          </p:cNvPicPr>
          <p:nvPr/>
        </p:nvPicPr>
        <p:blipFill>
          <a:blip r:embed="rId3">
            <a:alphaModFix amt="36617"/>
            <a:extLst/>
          </a:blip>
          <a:stretch>
            <a:fillRect/>
          </a:stretch>
        </p:blipFill>
        <p:spPr>
          <a:xfrm>
            <a:off x="8923601" y="11066334"/>
            <a:ext cx="1863197" cy="186536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137"/>
          <p:cNvSpPr>
            <a:spLocks noGrp="1"/>
          </p:cNvSpPr>
          <p:nvPr>
            <p:ph type="body" sz="quarter" idx="14"/>
          </p:nvPr>
        </p:nvSpPr>
        <p:spPr>
          <a:xfrm>
            <a:off x="1485900" y="3040988"/>
            <a:ext cx="12663645" cy="1042563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7200" dirty="0" smtClean="0"/>
              <a:t>Artificial Neural Networks</a:t>
            </a:r>
          </a:p>
          <a:p>
            <a:pPr marL="1143000" indent="-1143000" algn="l">
              <a:buFont typeface="Arial" charset="0"/>
              <a:buChar char="•"/>
            </a:pPr>
            <a:endParaRPr lang="en-US" sz="5400" dirty="0" smtClean="0"/>
          </a:p>
          <a:p>
            <a:pPr algn="l"/>
            <a:r>
              <a:rPr lang="en-US" sz="5400" dirty="0" smtClean="0"/>
              <a:t>	Basic </a:t>
            </a:r>
            <a:r>
              <a:rPr lang="en-US" sz="5400" dirty="0"/>
              <a:t>model has not evolved much since </a:t>
            </a:r>
            <a:r>
              <a:rPr lang="en-US" sz="5400" dirty="0" smtClean="0"/>
              <a:t>	the </a:t>
            </a:r>
            <a:r>
              <a:rPr lang="en-US" sz="5400" dirty="0"/>
              <a:t>1950s</a:t>
            </a:r>
          </a:p>
          <a:p>
            <a:pPr marL="1143000" indent="-1143000" algn="l">
              <a:buFont typeface="Arial" charset="0"/>
              <a:buChar char="•"/>
            </a:pPr>
            <a:endParaRPr lang="en-US" sz="5400" dirty="0" smtClean="0"/>
          </a:p>
          <a:p>
            <a:pPr algn="l"/>
            <a:r>
              <a:rPr lang="en-US" sz="5400" dirty="0" smtClean="0"/>
              <a:t>	The </a:t>
            </a:r>
            <a:r>
              <a:rPr lang="en-US" sz="5400" dirty="0"/>
              <a:t>first learning machine: Frank </a:t>
            </a:r>
            <a:r>
              <a:rPr lang="en-US" sz="5400" dirty="0" smtClean="0"/>
              <a:t>	Rosenblatt’s</a:t>
            </a:r>
            <a:r>
              <a:rPr lang="en-US" sz="5400" dirty="0"/>
              <a:t> </a:t>
            </a:r>
            <a:r>
              <a:rPr lang="en-US" sz="5400" dirty="0" smtClean="0"/>
              <a:t>Mark I Perceptron, built </a:t>
            </a:r>
            <a:r>
              <a:rPr lang="en-US" sz="5400" dirty="0"/>
              <a:t>at </a:t>
            </a:r>
            <a:r>
              <a:rPr lang="en-US" sz="5400" dirty="0" smtClean="0"/>
              <a:t>	Cornell </a:t>
            </a:r>
            <a:r>
              <a:rPr lang="en-US" sz="5400" dirty="0"/>
              <a:t>in </a:t>
            </a:r>
            <a:r>
              <a:rPr lang="en-US" sz="5400" dirty="0" smtClean="0"/>
              <a:t>1958</a:t>
            </a:r>
          </a:p>
          <a:p>
            <a:pPr algn="l"/>
            <a:r>
              <a:rPr lang="en-US" sz="5400" dirty="0" smtClean="0"/>
              <a:t> 	</a:t>
            </a:r>
          </a:p>
          <a:p>
            <a:pPr algn="l"/>
            <a:r>
              <a:rPr lang="en-US" sz="5400" dirty="0"/>
              <a:t>	</a:t>
            </a:r>
            <a:r>
              <a:rPr lang="en-US" sz="5400" dirty="0" smtClean="0"/>
              <a:t>The </a:t>
            </a:r>
            <a:r>
              <a:rPr lang="en-US" sz="5400" dirty="0"/>
              <a:t>vast majority of practical </a:t>
            </a:r>
            <a:r>
              <a:rPr lang="en-US" sz="5400" dirty="0" smtClean="0"/>
              <a:t>	applications </a:t>
            </a:r>
            <a:r>
              <a:rPr lang="en-US" sz="5400" dirty="0"/>
              <a:t>of machine learning today 	use template </a:t>
            </a:r>
            <a:r>
              <a:rPr lang="en-US" sz="5400" dirty="0" smtClean="0"/>
              <a:t>matching</a:t>
            </a:r>
          </a:p>
          <a:p>
            <a:pPr marL="1143000" indent="-1143000" algn="l">
              <a:buFont typeface="Arial" charset="0"/>
              <a:buChar char="•"/>
            </a:pPr>
            <a:endParaRPr sz="8800" dirty="0"/>
          </a:p>
        </p:txBody>
      </p:sp>
      <p:sp>
        <p:nvSpPr>
          <p:cNvPr id="13" name="Shape 137"/>
          <p:cNvSpPr txBox="1">
            <a:spLocks/>
          </p:cNvSpPr>
          <p:nvPr/>
        </p:nvSpPr>
        <p:spPr>
          <a:xfrm>
            <a:off x="1485900" y="1311793"/>
            <a:ext cx="21412200" cy="1733551"/>
          </a:xfrm>
          <a:prstGeom prst="rect">
            <a:avLst/>
          </a:prstGeom>
        </p:spPr>
        <p:txBody>
          <a:bodyPr/>
          <a:lstStyle>
            <a:lvl1pPr marL="322067" marR="0" indent="-322067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6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Avenir Book" charset="0"/>
                <a:ea typeface="Avenir Book" charset="0"/>
                <a:cs typeface="Avenir Book" charset="0"/>
                <a:sym typeface="Vista Sans OT Light"/>
              </a:defRPr>
            </a:lvl1pPr>
            <a:lvl2pPr marL="600016" marR="0" indent="-35871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6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Avenir Book" charset="0"/>
                <a:ea typeface="Avenir Book" charset="0"/>
                <a:cs typeface="Avenir Book" charset="0"/>
                <a:sym typeface="Vista Sans OT Light"/>
              </a:defRPr>
            </a:lvl2pPr>
            <a:lvl3pPr marL="785349" marR="0" indent="-277349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54999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Avenir Book" charset="0"/>
                <a:ea typeface="Avenir Book" charset="0"/>
                <a:cs typeface="Avenir Book" charset="0"/>
                <a:sym typeface="Vista Sans OT Light"/>
              </a:defRPr>
            </a:lvl3pPr>
            <a:lvl4pPr marL="1040211" marR="0" indent="-285703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Avenir Book" charset="0"/>
                <a:ea typeface="Avenir Book" charset="0"/>
                <a:cs typeface="Avenir Book" charset="0"/>
                <a:sym typeface="Vista Sans OT Light"/>
              </a:defRPr>
            </a:lvl4pPr>
            <a:lvl5pPr marL="1410739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Avenir Book" charset="0"/>
                <a:ea typeface="Avenir Book" charset="0"/>
                <a:cs typeface="Avenir Book" charset="0"/>
                <a:sym typeface="Vista Sans OT Light"/>
              </a:defRPr>
            </a:lvl5pPr>
            <a:lvl6pPr marL="1668935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6pPr>
            <a:lvl7pPr marL="1927130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7pPr>
            <a:lvl8pPr marL="2185326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8pPr>
            <a:lvl9pPr marL="2443522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9pPr>
          </a:lstStyle>
          <a:p>
            <a:pPr marL="0" indent="0" hangingPunct="1">
              <a:buNone/>
            </a:pPr>
            <a:r>
              <a:rPr lang="en-US" sz="8800" dirty="0" smtClean="0"/>
              <a:t>How do computers solve these problems?</a:t>
            </a:r>
            <a:endParaRPr lang="en-US" sz="8800" dirty="0"/>
          </a:p>
        </p:txBody>
      </p:sp>
      <p:pic>
        <p:nvPicPr>
          <p:cNvPr id="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9403" y="4869538"/>
            <a:ext cx="917576" cy="615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9012" y="7139114"/>
            <a:ext cx="917576" cy="615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5586" y="2983344"/>
            <a:ext cx="9503396" cy="11696487"/>
          </a:xfrm>
          <a:prstGeom prst="rect">
            <a:avLst/>
          </a:prstGeom>
        </p:spPr>
      </p:pic>
      <p:pic>
        <p:nvPicPr>
          <p:cNvPr id="1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9403" y="10039434"/>
            <a:ext cx="917576" cy="6154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395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asted-image.png"/>
          <p:cNvPicPr>
            <a:picLocks noChangeAspect="1"/>
          </p:cNvPicPr>
          <p:nvPr/>
        </p:nvPicPr>
        <p:blipFill>
          <a:blip r:embed="rId2">
            <a:alphaModFix amt="71410"/>
            <a:extLst/>
          </a:blip>
          <a:stretch>
            <a:fillRect/>
          </a:stretch>
        </p:blipFill>
        <p:spPr>
          <a:xfrm>
            <a:off x="0" y="14224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asted-image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alphaModFix amt="71410"/>
            <a:extLst/>
          </a:blip>
          <a:srcRect/>
          <a:stretch>
            <a:fillRect/>
          </a:stretch>
        </p:blipFill>
        <p:spPr>
          <a:xfrm>
            <a:off x="0" y="692727"/>
            <a:ext cx="24384000" cy="14445673"/>
          </a:xfrm>
          <a:prstGeom prst="rect">
            <a:avLst/>
          </a:prstGeom>
        </p:spPr>
      </p:pic>
      <p:pic>
        <p:nvPicPr>
          <p:cNvPr id="125" name="pasted-image.pdf"/>
          <p:cNvPicPr>
            <a:picLocks noChangeAspect="1"/>
          </p:cNvPicPr>
          <p:nvPr/>
        </p:nvPicPr>
        <p:blipFill>
          <a:blip r:embed="rId3">
            <a:alphaModFix amt="26808"/>
            <a:extLst/>
          </a:blip>
          <a:stretch>
            <a:fillRect/>
          </a:stretch>
        </p:blipFill>
        <p:spPr>
          <a:xfrm>
            <a:off x="-1362934" y="9810447"/>
            <a:ext cx="5354863" cy="5361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asted-image.pdf"/>
          <p:cNvPicPr>
            <a:picLocks noChangeAspect="1"/>
          </p:cNvPicPr>
          <p:nvPr/>
        </p:nvPicPr>
        <p:blipFill>
          <a:blip r:embed="rId3">
            <a:alphaModFix amt="10145"/>
            <a:extLst/>
          </a:blip>
          <a:stretch>
            <a:fillRect/>
          </a:stretch>
        </p:blipFill>
        <p:spPr>
          <a:xfrm>
            <a:off x="16196786" y="8104184"/>
            <a:ext cx="12625459" cy="1264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asted-image.pdf"/>
          <p:cNvPicPr>
            <a:picLocks noChangeAspect="1"/>
          </p:cNvPicPr>
          <p:nvPr/>
        </p:nvPicPr>
        <p:blipFill>
          <a:blip r:embed="rId3">
            <a:alphaModFix amt="36617"/>
            <a:extLst/>
          </a:blip>
          <a:stretch>
            <a:fillRect/>
          </a:stretch>
        </p:blipFill>
        <p:spPr>
          <a:xfrm>
            <a:off x="8923601" y="11066334"/>
            <a:ext cx="1863197" cy="186536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137"/>
          <p:cNvSpPr>
            <a:spLocks noGrp="1"/>
          </p:cNvSpPr>
          <p:nvPr>
            <p:ph type="body" sz="quarter" idx="14"/>
          </p:nvPr>
        </p:nvSpPr>
        <p:spPr>
          <a:xfrm>
            <a:off x="2123207" y="3155951"/>
            <a:ext cx="12618029" cy="936855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5400" dirty="0"/>
              <a:t>Image Recognition and c</a:t>
            </a:r>
            <a:r>
              <a:rPr lang="en-US" sz="5400" dirty="0" smtClean="0"/>
              <a:t>aption</a:t>
            </a:r>
          </a:p>
          <a:p>
            <a:pPr algn="l"/>
            <a:endParaRPr lang="en-US" sz="5400" dirty="0"/>
          </a:p>
          <a:p>
            <a:pPr algn="l"/>
            <a:r>
              <a:rPr lang="en-US" sz="5400" dirty="0"/>
              <a:t>Audio </a:t>
            </a:r>
            <a:r>
              <a:rPr lang="en-US" sz="5400" dirty="0" smtClean="0"/>
              <a:t>Fingerprinting</a:t>
            </a:r>
          </a:p>
          <a:p>
            <a:pPr algn="l"/>
            <a:endParaRPr lang="en-US" sz="5400" dirty="0"/>
          </a:p>
          <a:p>
            <a:pPr algn="l"/>
            <a:r>
              <a:rPr lang="en-US" sz="5400" dirty="0" smtClean="0"/>
              <a:t>Speech </a:t>
            </a:r>
            <a:r>
              <a:rPr lang="en-US" sz="5400" dirty="0"/>
              <a:t>Recognition</a:t>
            </a:r>
          </a:p>
          <a:p>
            <a:pPr algn="l"/>
            <a:endParaRPr lang="en-US" sz="5400" dirty="0"/>
          </a:p>
          <a:p>
            <a:pPr algn="l"/>
            <a:r>
              <a:rPr lang="en-US" sz="5400" dirty="0"/>
              <a:t>Language </a:t>
            </a:r>
            <a:r>
              <a:rPr lang="en-US" sz="5400" dirty="0" smtClean="0"/>
              <a:t>understanding </a:t>
            </a:r>
            <a:r>
              <a:rPr lang="en-US" sz="5400" dirty="0"/>
              <a:t>and m</a:t>
            </a:r>
            <a:r>
              <a:rPr lang="en-US" sz="5400" dirty="0" smtClean="0"/>
              <a:t>odeling</a:t>
            </a:r>
          </a:p>
          <a:p>
            <a:pPr algn="l"/>
            <a:endParaRPr lang="en-US" sz="5400" dirty="0"/>
          </a:p>
          <a:p>
            <a:pPr algn="l"/>
            <a:r>
              <a:rPr lang="en-US" sz="5400" dirty="0"/>
              <a:t>Machine </a:t>
            </a:r>
            <a:r>
              <a:rPr lang="en-US" sz="5400" dirty="0" smtClean="0"/>
              <a:t>Translation</a:t>
            </a:r>
          </a:p>
          <a:p>
            <a:pPr algn="l"/>
            <a:endParaRPr lang="en-US" sz="5400" dirty="0"/>
          </a:p>
          <a:p>
            <a:pPr algn="l"/>
            <a:r>
              <a:rPr lang="en-US" sz="5400" dirty="0"/>
              <a:t>Video Classification</a:t>
            </a:r>
          </a:p>
          <a:p>
            <a:pPr algn="l"/>
            <a:endParaRPr lang="en-US" sz="5400" dirty="0"/>
          </a:p>
        </p:txBody>
      </p:sp>
      <p:sp>
        <p:nvSpPr>
          <p:cNvPr id="13" name="Shape 137"/>
          <p:cNvSpPr txBox="1">
            <a:spLocks/>
          </p:cNvSpPr>
          <p:nvPr/>
        </p:nvSpPr>
        <p:spPr>
          <a:xfrm>
            <a:off x="1485900" y="1311793"/>
            <a:ext cx="21412200" cy="1733551"/>
          </a:xfrm>
          <a:prstGeom prst="rect">
            <a:avLst/>
          </a:prstGeom>
        </p:spPr>
        <p:txBody>
          <a:bodyPr/>
          <a:lstStyle>
            <a:lvl1pPr marL="322067" marR="0" indent="-322067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6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Avenir Book" charset="0"/>
                <a:ea typeface="Avenir Book" charset="0"/>
                <a:cs typeface="Avenir Book" charset="0"/>
                <a:sym typeface="Vista Sans OT Light"/>
              </a:defRPr>
            </a:lvl1pPr>
            <a:lvl2pPr marL="600016" marR="0" indent="-35871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6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Avenir Book" charset="0"/>
                <a:ea typeface="Avenir Book" charset="0"/>
                <a:cs typeface="Avenir Book" charset="0"/>
                <a:sym typeface="Vista Sans OT Light"/>
              </a:defRPr>
            </a:lvl2pPr>
            <a:lvl3pPr marL="785349" marR="0" indent="-277349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54999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Avenir Book" charset="0"/>
                <a:ea typeface="Avenir Book" charset="0"/>
                <a:cs typeface="Avenir Book" charset="0"/>
                <a:sym typeface="Vista Sans OT Light"/>
              </a:defRPr>
            </a:lvl3pPr>
            <a:lvl4pPr marL="1040211" marR="0" indent="-285703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Avenir Book" charset="0"/>
                <a:ea typeface="Avenir Book" charset="0"/>
                <a:cs typeface="Avenir Book" charset="0"/>
                <a:sym typeface="Vista Sans OT Light"/>
              </a:defRPr>
            </a:lvl4pPr>
            <a:lvl5pPr marL="1410739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Avenir Book" charset="0"/>
                <a:ea typeface="Avenir Book" charset="0"/>
                <a:cs typeface="Avenir Book" charset="0"/>
                <a:sym typeface="Vista Sans OT Light"/>
              </a:defRPr>
            </a:lvl5pPr>
            <a:lvl6pPr marL="1668935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6pPr>
            <a:lvl7pPr marL="1927130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7pPr>
            <a:lvl8pPr marL="2185326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8pPr>
            <a:lvl9pPr marL="2443522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9pPr>
          </a:lstStyle>
          <a:p>
            <a:pPr marL="0" indent="0" hangingPunct="1">
              <a:buNone/>
            </a:pPr>
            <a:r>
              <a:rPr lang="en-US" sz="8800" dirty="0" smtClean="0"/>
              <a:t>Use cases:</a:t>
            </a:r>
            <a:endParaRPr lang="en-US" sz="8800" dirty="0"/>
          </a:p>
        </p:txBody>
      </p:sp>
      <p:pic>
        <p:nvPicPr>
          <p:cNvPr id="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7112" y="3241381"/>
            <a:ext cx="917576" cy="615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7112" y="6124572"/>
            <a:ext cx="917576" cy="615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7112" y="7619232"/>
            <a:ext cx="917576" cy="615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7112" y="4693306"/>
            <a:ext cx="917576" cy="615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7112" y="9102047"/>
            <a:ext cx="917576" cy="615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7112" y="10618863"/>
            <a:ext cx="917576" cy="6154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2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asted-image.png"/>
          <p:cNvPicPr>
            <a:picLocks noChangeAspect="1"/>
          </p:cNvPicPr>
          <p:nvPr/>
        </p:nvPicPr>
        <p:blipFill>
          <a:blip r:embed="rId2">
            <a:alphaModFix amt="71410"/>
            <a:extLst/>
          </a:blip>
          <a:stretch>
            <a:fillRect/>
          </a:stretch>
        </p:blipFill>
        <p:spPr>
          <a:xfrm>
            <a:off x="0" y="14224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asted-image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alphaModFix amt="71410"/>
            <a:extLst/>
          </a:blip>
          <a:srcRect/>
          <a:stretch>
            <a:fillRect/>
          </a:stretch>
        </p:blipFill>
        <p:spPr>
          <a:xfrm>
            <a:off x="0" y="692727"/>
            <a:ext cx="24384000" cy="14445673"/>
          </a:xfrm>
          <a:prstGeom prst="rect">
            <a:avLst/>
          </a:prstGeom>
        </p:spPr>
      </p:pic>
      <p:pic>
        <p:nvPicPr>
          <p:cNvPr id="125" name="pasted-image.pdf"/>
          <p:cNvPicPr>
            <a:picLocks noChangeAspect="1"/>
          </p:cNvPicPr>
          <p:nvPr/>
        </p:nvPicPr>
        <p:blipFill>
          <a:blip r:embed="rId3">
            <a:alphaModFix amt="26808"/>
            <a:extLst/>
          </a:blip>
          <a:stretch>
            <a:fillRect/>
          </a:stretch>
        </p:blipFill>
        <p:spPr>
          <a:xfrm>
            <a:off x="-1362934" y="9810447"/>
            <a:ext cx="5354863" cy="5361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asted-image.pdf"/>
          <p:cNvPicPr>
            <a:picLocks noChangeAspect="1"/>
          </p:cNvPicPr>
          <p:nvPr/>
        </p:nvPicPr>
        <p:blipFill>
          <a:blip r:embed="rId3">
            <a:alphaModFix amt="10145"/>
            <a:extLst/>
          </a:blip>
          <a:stretch>
            <a:fillRect/>
          </a:stretch>
        </p:blipFill>
        <p:spPr>
          <a:xfrm>
            <a:off x="16196786" y="8104184"/>
            <a:ext cx="12625459" cy="1264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asted-image.pdf"/>
          <p:cNvPicPr>
            <a:picLocks noChangeAspect="1"/>
          </p:cNvPicPr>
          <p:nvPr/>
        </p:nvPicPr>
        <p:blipFill>
          <a:blip r:embed="rId3">
            <a:alphaModFix amt="36617"/>
            <a:extLst/>
          </a:blip>
          <a:stretch>
            <a:fillRect/>
          </a:stretch>
        </p:blipFill>
        <p:spPr>
          <a:xfrm>
            <a:off x="8923601" y="11066334"/>
            <a:ext cx="1863197" cy="186536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137"/>
          <p:cNvSpPr>
            <a:spLocks noGrp="1"/>
          </p:cNvSpPr>
          <p:nvPr>
            <p:ph type="body" sz="quarter" idx="14"/>
          </p:nvPr>
        </p:nvSpPr>
        <p:spPr>
          <a:xfrm>
            <a:off x="2123207" y="3155950"/>
            <a:ext cx="19794684" cy="10560049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5400" dirty="0" smtClean="0"/>
              <a:t>Oil and Gas - Seismic processing</a:t>
            </a:r>
          </a:p>
          <a:p>
            <a:pPr algn="l"/>
            <a:endParaRPr lang="en-US" sz="5400" dirty="0"/>
          </a:p>
          <a:p>
            <a:pPr algn="l"/>
            <a:r>
              <a:rPr lang="en-US" sz="5400" dirty="0" smtClean="0"/>
              <a:t>Banking / Financial – Fraud </a:t>
            </a:r>
            <a:r>
              <a:rPr lang="en-US" sz="5400" dirty="0" smtClean="0"/>
              <a:t>detection</a:t>
            </a:r>
            <a:endParaRPr lang="en-US" sz="5400" dirty="0" smtClean="0"/>
          </a:p>
          <a:p>
            <a:pPr algn="l"/>
            <a:endParaRPr lang="en-US" sz="5400" dirty="0"/>
          </a:p>
          <a:p>
            <a:pPr algn="l"/>
            <a:r>
              <a:rPr lang="en-US" sz="5400" dirty="0" smtClean="0"/>
              <a:t>Automotive - Self driving cars</a:t>
            </a:r>
          </a:p>
          <a:p>
            <a:pPr algn="l"/>
            <a:endParaRPr lang="en-US" sz="5400" dirty="0"/>
          </a:p>
          <a:p>
            <a:pPr algn="l"/>
            <a:r>
              <a:rPr lang="en-US" sz="5400" dirty="0" smtClean="0"/>
              <a:t>Medical/Pharma - Diagnosis, Drug discoveries</a:t>
            </a:r>
          </a:p>
          <a:p>
            <a:pPr algn="l"/>
            <a:endParaRPr lang="en-US" sz="5400" dirty="0" smtClean="0"/>
          </a:p>
          <a:p>
            <a:pPr algn="l"/>
            <a:r>
              <a:rPr lang="en-US" sz="5400" dirty="0" smtClean="0"/>
              <a:t>Defense / Intelligence – </a:t>
            </a:r>
            <a:r>
              <a:rPr lang="en-US" sz="5400" dirty="0" smtClean="0"/>
              <a:t>Weapon simulations</a:t>
            </a:r>
            <a:r>
              <a:rPr lang="en-US" sz="5400" dirty="0" smtClean="0"/>
              <a:t>, Homeland security</a:t>
            </a:r>
          </a:p>
          <a:p>
            <a:pPr algn="l"/>
            <a:endParaRPr lang="en-US" sz="5400" dirty="0"/>
          </a:p>
          <a:p>
            <a:pPr algn="l"/>
            <a:r>
              <a:rPr lang="en-US" sz="5400" dirty="0" smtClean="0"/>
              <a:t>Data Science / Analytics – Comb thru Big Data</a:t>
            </a:r>
          </a:p>
          <a:p>
            <a:pPr algn="l"/>
            <a:endParaRPr lang="en-US" sz="5400" dirty="0"/>
          </a:p>
          <a:p>
            <a:pPr algn="l"/>
            <a:endParaRPr lang="en-US" sz="5400" dirty="0" smtClean="0"/>
          </a:p>
          <a:p>
            <a:pPr algn="l"/>
            <a:endParaRPr lang="en-US" sz="5400" dirty="0"/>
          </a:p>
        </p:txBody>
      </p:sp>
      <p:sp>
        <p:nvSpPr>
          <p:cNvPr id="13" name="Shape 137"/>
          <p:cNvSpPr txBox="1">
            <a:spLocks/>
          </p:cNvSpPr>
          <p:nvPr/>
        </p:nvSpPr>
        <p:spPr>
          <a:xfrm>
            <a:off x="1485900" y="1311793"/>
            <a:ext cx="21412200" cy="1733551"/>
          </a:xfrm>
          <a:prstGeom prst="rect">
            <a:avLst/>
          </a:prstGeom>
        </p:spPr>
        <p:txBody>
          <a:bodyPr/>
          <a:lstStyle>
            <a:lvl1pPr marL="322067" marR="0" indent="-322067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6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Avenir Book" charset="0"/>
                <a:ea typeface="Avenir Book" charset="0"/>
                <a:cs typeface="Avenir Book" charset="0"/>
                <a:sym typeface="Vista Sans OT Light"/>
              </a:defRPr>
            </a:lvl1pPr>
            <a:lvl2pPr marL="600016" marR="0" indent="-35871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6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Avenir Book" charset="0"/>
                <a:ea typeface="Avenir Book" charset="0"/>
                <a:cs typeface="Avenir Book" charset="0"/>
                <a:sym typeface="Vista Sans OT Light"/>
              </a:defRPr>
            </a:lvl2pPr>
            <a:lvl3pPr marL="785349" marR="0" indent="-277349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54999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Avenir Book" charset="0"/>
                <a:ea typeface="Avenir Book" charset="0"/>
                <a:cs typeface="Avenir Book" charset="0"/>
                <a:sym typeface="Vista Sans OT Light"/>
              </a:defRPr>
            </a:lvl3pPr>
            <a:lvl4pPr marL="1040211" marR="0" indent="-285703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Avenir Book" charset="0"/>
                <a:ea typeface="Avenir Book" charset="0"/>
                <a:cs typeface="Avenir Book" charset="0"/>
                <a:sym typeface="Vista Sans OT Light"/>
              </a:defRPr>
            </a:lvl4pPr>
            <a:lvl5pPr marL="1410739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Avenir Book" charset="0"/>
                <a:ea typeface="Avenir Book" charset="0"/>
                <a:cs typeface="Avenir Book" charset="0"/>
                <a:sym typeface="Vista Sans OT Light"/>
              </a:defRPr>
            </a:lvl5pPr>
            <a:lvl6pPr marL="1668935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6pPr>
            <a:lvl7pPr marL="1927130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7pPr>
            <a:lvl8pPr marL="2185326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8pPr>
            <a:lvl9pPr marL="2443522" marR="0" indent="-398036" algn="l" defTabSz="819150" latinLnBrk="0">
              <a:lnSpc>
                <a:spcPct val="90000"/>
              </a:lnSpc>
              <a:spcBef>
                <a:spcPts val="2800"/>
              </a:spcBef>
              <a:spcAft>
                <a:spcPts val="0"/>
              </a:spcAft>
              <a:buClr>
                <a:srgbClr val="8EC04F"/>
              </a:buClr>
              <a:buSzPct val="45000"/>
              <a:buFontTx/>
              <a:buChar char="▪"/>
              <a:tabLst/>
              <a:defRPr sz="6000" b="0" i="0" u="none" strike="noStrike" cap="none" spc="-59" baseline="0">
                <a:ln>
                  <a:noFill/>
                </a:ln>
                <a:solidFill>
                  <a:srgbClr val="606060"/>
                </a:solidFill>
                <a:uFillTx/>
                <a:latin typeface="Vista Sans OT Light"/>
                <a:ea typeface="Vista Sans OT Light"/>
                <a:cs typeface="Vista Sans OT Light"/>
                <a:sym typeface="Vista Sans OT Light"/>
              </a:defRPr>
            </a:lvl9pPr>
          </a:lstStyle>
          <a:p>
            <a:pPr marL="0" indent="0" hangingPunct="1">
              <a:buNone/>
            </a:pPr>
            <a:r>
              <a:rPr lang="en-US" sz="8800" dirty="0" smtClean="0"/>
              <a:t>Additional GP-GPU use cases:</a:t>
            </a:r>
            <a:endParaRPr lang="en-US" sz="8800" dirty="0"/>
          </a:p>
        </p:txBody>
      </p:sp>
      <p:pic>
        <p:nvPicPr>
          <p:cNvPr id="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7112" y="3151731"/>
            <a:ext cx="917576" cy="615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7112" y="6160430"/>
            <a:ext cx="917576" cy="615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7112" y="7635532"/>
            <a:ext cx="917576" cy="615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7112" y="4639520"/>
            <a:ext cx="917576" cy="615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7112" y="9110634"/>
            <a:ext cx="917576" cy="615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7112" y="10549878"/>
            <a:ext cx="917576" cy="6154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104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asted-image.png"/>
          <p:cNvPicPr>
            <a:picLocks noChangeAspect="1"/>
          </p:cNvPicPr>
          <p:nvPr/>
        </p:nvPicPr>
        <p:blipFill>
          <a:blip r:embed="rId2">
            <a:alphaModFix amt="71410"/>
            <a:extLst/>
          </a:blip>
          <a:stretch>
            <a:fillRect/>
          </a:stretch>
        </p:blipFill>
        <p:spPr>
          <a:xfrm>
            <a:off x="0" y="14224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1485900" y="2350803"/>
            <a:ext cx="21412200" cy="1733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819150">
              <a:lnSpc>
                <a:spcPct val="90000"/>
              </a:lnSpc>
              <a:defRPr sz="13400" spc="-133">
                <a:solidFill>
                  <a:srgbClr val="606060"/>
                </a:solidFill>
                <a:latin typeface="+mn-lt"/>
                <a:ea typeface="+mn-ea"/>
                <a:cs typeface="+mn-cs"/>
                <a:sym typeface="Berthold Akzidenz Grotesk BE Bold Condensed"/>
              </a:defRPr>
            </a:lvl1pPr>
          </a:lstStyle>
          <a:p>
            <a:r>
              <a:t>Big Sur</a:t>
            </a:r>
          </a:p>
        </p:txBody>
      </p:sp>
      <p:pic>
        <p:nvPicPr>
          <p:cNvPr id="124" name="Big Sur isometric view without cov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0747" y="4406218"/>
            <a:ext cx="8961206" cy="6720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Big Sur front view without cove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7176" y="5441952"/>
            <a:ext cx="7549648" cy="6387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Big Sur isometric view without cover copy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046862" y="4376366"/>
            <a:ext cx="8961206" cy="67209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7088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Specifications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idx="14"/>
          </p:nvPr>
        </p:nvSpPr>
        <p:spPr>
          <a:xfrm>
            <a:off x="2317694" y="5627923"/>
            <a:ext cx="21584702" cy="6614161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spcBef>
                <a:spcPts val="5000"/>
              </a:spcBef>
              <a:buClrTx/>
              <a:buSzTx/>
              <a:buNone/>
              <a:defRPr sz="5000" spc="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Supports up to 8 PCI-e Gen3 full height, dual-slot cards</a:t>
            </a:r>
          </a:p>
          <a:p>
            <a:pPr marL="0" indent="0" defTabSz="825500">
              <a:spcBef>
                <a:spcPts val="5000"/>
              </a:spcBef>
              <a:buClrTx/>
              <a:buSzTx/>
              <a:buNone/>
              <a:defRPr sz="5000" spc="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Designed to support dual socket SSI EEB compliant server motherboard</a:t>
            </a:r>
          </a:p>
          <a:p>
            <a:pPr marL="0" indent="0" defTabSz="825500">
              <a:spcBef>
                <a:spcPts val="5000"/>
              </a:spcBef>
              <a:buClrTx/>
              <a:buSzTx/>
              <a:buNone/>
              <a:defRPr sz="5000" spc="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Can host up to 300W acceleration cards per slot</a:t>
            </a:r>
          </a:p>
          <a:p>
            <a:pPr marL="0" indent="0" defTabSz="825500">
              <a:spcBef>
                <a:spcPts val="5000"/>
              </a:spcBef>
              <a:buClrTx/>
              <a:buSzTx/>
              <a:buNone/>
              <a:defRPr sz="5000" spc="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Open Rack v2 compatible; 4OU chassis</a:t>
            </a:r>
          </a:p>
          <a:p>
            <a:pPr marL="0" indent="0" defTabSz="825500">
              <a:spcBef>
                <a:spcPts val="5000"/>
              </a:spcBef>
              <a:buClrTx/>
              <a:buSzTx/>
              <a:buNone/>
              <a:defRPr sz="5000" spc="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8 x 2.5” SATA drives</a:t>
            </a:r>
          </a:p>
        </p:txBody>
      </p:sp>
      <p:pic>
        <p:nvPicPr>
          <p:cNvPr id="130" name="pasted-image.pdf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28728" y="5785191"/>
            <a:ext cx="636398" cy="426828"/>
          </a:xfrm>
          <a:prstGeom prst="rect">
            <a:avLst/>
          </a:prstGeom>
        </p:spPr>
      </p:pic>
      <p:pic>
        <p:nvPicPr>
          <p:cNvPr id="131" name="pasted-image.pdf"/>
          <p:cNvPicPr>
            <a:picLocks noGrp="1" noChangeAspect="1"/>
          </p:cNvPicPr>
          <p:nvPr>
            <p:ph type="pic" idx="16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28728" y="7118229"/>
            <a:ext cx="636398" cy="426828"/>
          </a:xfrm>
          <a:prstGeom prst="rect">
            <a:avLst/>
          </a:prstGeom>
        </p:spPr>
      </p:pic>
      <p:pic>
        <p:nvPicPr>
          <p:cNvPr id="132" name="pasted-image.pdf"/>
          <p:cNvPicPr>
            <a:picLocks noGrp="1" noChangeAspect="1"/>
          </p:cNvPicPr>
          <p:nvPr>
            <p:ph type="pic" idx="17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28728" y="8451268"/>
            <a:ext cx="636398" cy="426828"/>
          </a:xfrm>
          <a:prstGeom prst="rect">
            <a:avLst/>
          </a:prstGeom>
        </p:spPr>
      </p:pic>
      <p:sp>
        <p:nvSpPr>
          <p:cNvPr id="133" name="Shape 133"/>
          <p:cNvSpPr>
            <a:spLocks noGrp="1"/>
          </p:cNvSpPr>
          <p:nvPr>
            <p:ph type="body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Big Sur</a:t>
            </a:r>
          </a:p>
        </p:txBody>
      </p:sp>
      <p:pic>
        <p:nvPicPr>
          <p:cNvPr id="134" name="IMG_727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20981" y="-8716"/>
            <a:ext cx="7331215" cy="5498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8728" y="9730512"/>
            <a:ext cx="636398" cy="426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8728" y="11027694"/>
            <a:ext cx="636398" cy="4268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4075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body" idx="13"/>
          </p:nvPr>
        </p:nvSpPr>
        <p:spPr>
          <a:xfrm>
            <a:off x="1485900" y="2740025"/>
            <a:ext cx="6209222" cy="1629172"/>
          </a:xfrm>
          <a:prstGeom prst="rect">
            <a:avLst/>
          </a:prstGeom>
        </p:spPr>
        <p:txBody>
          <a:bodyPr/>
          <a:lstStyle/>
          <a:p>
            <a:r>
              <a:t>Architecture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idx="14"/>
          </p:nvPr>
        </p:nvSpPr>
        <p:spPr>
          <a:xfrm>
            <a:off x="2335623" y="7644364"/>
            <a:ext cx="8271152" cy="4124961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spcBef>
                <a:spcPts val="5900"/>
              </a:spcBef>
              <a:buClrTx/>
              <a:buSzTx/>
              <a:buNone/>
              <a:defRPr sz="5200" spc="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Motherboard</a:t>
            </a:r>
          </a:p>
          <a:p>
            <a:pPr marL="0" indent="0" defTabSz="825500">
              <a:spcBef>
                <a:spcPts val="5900"/>
              </a:spcBef>
              <a:buClrTx/>
              <a:buSzTx/>
              <a:buNone/>
              <a:defRPr sz="5200" spc="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Linking board</a:t>
            </a:r>
          </a:p>
          <a:p>
            <a:pPr marL="0" indent="0" defTabSz="825500">
              <a:spcBef>
                <a:spcPts val="5900"/>
              </a:spcBef>
              <a:buClrTx/>
              <a:buSzTx/>
              <a:buNone/>
              <a:defRPr sz="5200" spc="0">
                <a:solidFill>
                  <a:srgbClr val="53585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HDD/SSD backplane</a:t>
            </a:r>
          </a:p>
        </p:txBody>
      </p:sp>
      <p:sp>
        <p:nvSpPr>
          <p:cNvPr id="141" name="Shape 141"/>
          <p:cNvSpPr>
            <a:spLocks noGrp="1"/>
          </p:cNvSpPr>
          <p:nvPr>
            <p:ph type="body" idx="18"/>
          </p:nvPr>
        </p:nvSpPr>
        <p:spPr>
          <a:xfrm>
            <a:off x="1485900" y="1311793"/>
            <a:ext cx="6209223" cy="1733551"/>
          </a:xfrm>
          <a:prstGeom prst="rect">
            <a:avLst/>
          </a:prstGeom>
        </p:spPr>
        <p:txBody>
          <a:bodyPr/>
          <a:lstStyle/>
          <a:p>
            <a:r>
              <a:t>Big Sur</a:t>
            </a:r>
          </a:p>
        </p:txBody>
      </p:sp>
      <p:pic>
        <p:nvPicPr>
          <p:cNvPr id="14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8728" y="7801632"/>
            <a:ext cx="636398" cy="42682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1351229" y="5148845"/>
            <a:ext cx="1224281" cy="211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defTabSz="825500">
              <a:lnSpc>
                <a:spcPct val="90000"/>
              </a:lnSpc>
              <a:spcBef>
                <a:spcPts val="5900"/>
              </a:spcBef>
              <a:defRPr sz="15000">
                <a:solidFill>
                  <a:srgbClr val="555759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>
              <a:defRPr sz="5200"/>
            </a:pPr>
            <a:r>
              <a:rPr sz="15000"/>
              <a:t>3</a:t>
            </a:r>
          </a:p>
        </p:txBody>
      </p:sp>
      <p:pic>
        <p:nvPicPr>
          <p:cNvPr id="14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8728" y="9262235"/>
            <a:ext cx="636398" cy="426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8728" y="10669046"/>
            <a:ext cx="636398" cy="426829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2610039" y="5465824"/>
            <a:ext cx="6975794" cy="1081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defTabSz="825500">
              <a:lnSpc>
                <a:spcPct val="90000"/>
              </a:lnSpc>
              <a:spcBef>
                <a:spcPts val="5900"/>
              </a:spcBef>
              <a:defRPr sz="7000">
                <a:solidFill>
                  <a:srgbClr val="555759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major areas:</a:t>
            </a:r>
          </a:p>
        </p:txBody>
      </p:sp>
      <p:grpSp>
        <p:nvGrpSpPr>
          <p:cNvPr id="359" name="Group 359"/>
          <p:cNvGrpSpPr/>
          <p:nvPr/>
        </p:nvGrpSpPr>
        <p:grpSpPr>
          <a:xfrm>
            <a:off x="11264689" y="478601"/>
            <a:ext cx="11334336" cy="12690188"/>
            <a:chOff x="0" y="0"/>
            <a:chExt cx="11334335" cy="12690187"/>
          </a:xfrm>
        </p:grpSpPr>
        <p:sp>
          <p:nvSpPr>
            <p:cNvPr id="147" name="Shape 147"/>
            <p:cNvSpPr/>
            <p:nvPr/>
          </p:nvSpPr>
          <p:spPr>
            <a:xfrm>
              <a:off x="5922749" y="193356"/>
              <a:ext cx="5403429" cy="12488611"/>
            </a:xfrm>
            <a:prstGeom prst="roundRect">
              <a:avLst>
                <a:gd name="adj" fmla="val 3323"/>
              </a:avLst>
            </a:prstGeom>
            <a:solidFill>
              <a:srgbClr val="8B9CA4">
                <a:alpha val="2982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6156800" y="393712"/>
              <a:ext cx="3369898" cy="2129909"/>
            </a:xfrm>
            <a:prstGeom prst="roundRect">
              <a:avLst>
                <a:gd name="adj" fmla="val 8571"/>
              </a:avLst>
            </a:prstGeom>
            <a:solidFill>
              <a:srgbClr val="FFFFFF">
                <a:alpha val="15226"/>
              </a:srgbClr>
            </a:solidFill>
            <a:ln w="38100" cap="flat">
              <a:solidFill>
                <a:srgbClr val="82BC00">
                  <a:alpha val="15226"/>
                </a:srgbClr>
              </a:solidFill>
              <a:prstDash val="solid"/>
              <a:miter lim="400000"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6156800" y="2654312"/>
              <a:ext cx="3369899" cy="2282309"/>
            </a:xfrm>
            <a:prstGeom prst="roundRect">
              <a:avLst>
                <a:gd name="adj" fmla="val 7998"/>
              </a:avLst>
            </a:prstGeom>
            <a:solidFill>
              <a:srgbClr val="FFFFFF">
                <a:alpha val="15226"/>
              </a:srgbClr>
            </a:solidFill>
            <a:ln w="38100" cap="flat">
              <a:solidFill>
                <a:srgbClr val="82BC00">
                  <a:alpha val="15226"/>
                </a:srgbClr>
              </a:solidFill>
              <a:prstDash val="solid"/>
              <a:miter lim="400000"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6156800" y="402467"/>
              <a:ext cx="3369898" cy="2129909"/>
            </a:xfrm>
            <a:prstGeom prst="roundRect">
              <a:avLst>
                <a:gd name="adj" fmla="val 8571"/>
              </a:avLst>
            </a:prstGeom>
            <a:noFill/>
            <a:ln w="38100" cap="flat">
              <a:solidFill>
                <a:srgbClr val="82BC00"/>
              </a:solidFill>
              <a:prstDash val="solid"/>
              <a:miter lim="400000"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6156800" y="2663067"/>
              <a:ext cx="3369899" cy="2282309"/>
            </a:xfrm>
            <a:prstGeom prst="roundRect">
              <a:avLst>
                <a:gd name="adj" fmla="val 7998"/>
              </a:avLst>
            </a:prstGeom>
            <a:noFill/>
            <a:ln w="38100" cap="flat">
              <a:solidFill>
                <a:srgbClr val="82BC00"/>
              </a:solidFill>
              <a:prstDash val="solid"/>
              <a:miter lim="400000"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>
              <a:off x="5881" y="9652977"/>
              <a:ext cx="4837902" cy="3037211"/>
            </a:xfrm>
            <a:prstGeom prst="roundRect">
              <a:avLst>
                <a:gd name="adj" fmla="val 5648"/>
              </a:avLst>
            </a:prstGeom>
            <a:solidFill>
              <a:srgbClr val="8B9CA4">
                <a:alpha val="2982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>
              <a:off x="9714638" y="7625284"/>
              <a:ext cx="1336248" cy="2529316"/>
            </a:xfrm>
            <a:prstGeom prst="roundRect">
              <a:avLst>
                <a:gd name="adj" fmla="val 8956"/>
              </a:avLst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>
              <a:off x="867181" y="10907461"/>
              <a:ext cx="1664005" cy="918820"/>
            </a:xfrm>
            <a:prstGeom prst="roundRect">
              <a:avLst>
                <a:gd name="adj" fmla="val 14822"/>
              </a:avLst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>
              <a:off x="6101557" y="7548045"/>
              <a:ext cx="2221082" cy="3436289"/>
            </a:xfrm>
            <a:prstGeom prst="roundRect">
              <a:avLst>
                <a:gd name="adj" fmla="val 6080"/>
              </a:avLst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>
              <a:off x="0" y="629910"/>
              <a:ext cx="3412731" cy="7955844"/>
            </a:xfrm>
            <a:prstGeom prst="roundRect">
              <a:avLst>
                <a:gd name="adj" fmla="val 5510"/>
              </a:avLst>
            </a:prstGeom>
            <a:solidFill>
              <a:srgbClr val="8B9CA4">
                <a:alpha val="2982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6200" tIns="76200" rIns="76200" bIns="762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197784" y="3032805"/>
              <a:ext cx="3026259" cy="5970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ctr">
              <a:spAutoFit/>
            </a:bodyPr>
            <a:lstStyle>
              <a:lvl1pPr defTabSz="825500">
                <a:lnSpc>
                  <a:spcPct val="90000"/>
                </a:lnSpc>
                <a:spcBef>
                  <a:spcPts val="5900"/>
                </a:spcBef>
                <a:defRPr sz="3600">
                  <a:solidFill>
                    <a:srgbClr val="555759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t>Motherboard</a:t>
              </a:r>
            </a:p>
          </p:txBody>
        </p:sp>
        <p:sp>
          <p:nvSpPr>
            <p:cNvPr id="158" name="Shape 158"/>
            <p:cNvSpPr/>
            <p:nvPr/>
          </p:nvSpPr>
          <p:spPr>
            <a:xfrm>
              <a:off x="1278156" y="743773"/>
              <a:ext cx="2024665" cy="1183108"/>
            </a:xfrm>
            <a:prstGeom prst="roundRect">
              <a:avLst>
                <a:gd name="adj" fmla="val 9790"/>
              </a:avLst>
            </a:prstGeom>
            <a:noFill/>
            <a:ln w="63500" cap="flat">
              <a:solidFill>
                <a:srgbClr val="FDD7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2277343" y="5563720"/>
              <a:ext cx="1089937" cy="518269"/>
            </a:xfrm>
            <a:prstGeom prst="rect">
              <a:avLst/>
            </a:prstGeom>
            <a:solidFill>
              <a:srgbClr val="FFFFFF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grpSp>
          <p:nvGrpSpPr>
            <p:cNvPr id="168" name="Group 168"/>
            <p:cNvGrpSpPr/>
            <p:nvPr/>
          </p:nvGrpSpPr>
          <p:grpSpPr>
            <a:xfrm>
              <a:off x="35273" y="0"/>
              <a:ext cx="3836414" cy="470159"/>
              <a:chOff x="0" y="0"/>
              <a:chExt cx="3836413" cy="470158"/>
            </a:xfrm>
          </p:grpSpPr>
          <p:sp>
            <p:nvSpPr>
              <p:cNvPr id="160" name="Shape 160"/>
              <p:cNvSpPr/>
              <p:nvPr/>
            </p:nvSpPr>
            <p:spPr>
              <a:xfrm>
                <a:off x="957085" y="12409"/>
                <a:ext cx="990930" cy="427057"/>
              </a:xfrm>
              <a:prstGeom prst="rect">
                <a:avLst/>
              </a:prstGeom>
              <a:solidFill>
                <a:srgbClr val="1F77B4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161" name="Shape 161"/>
              <p:cNvSpPr/>
              <p:nvPr/>
            </p:nvSpPr>
            <p:spPr>
              <a:xfrm>
                <a:off x="943068" y="0"/>
                <a:ext cx="1012659" cy="4701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/>
              <a:p>
                <a:pPr algn="ctr" defTabSz="825500">
                  <a:lnSpc>
                    <a:spcPct val="80000"/>
                  </a:lnSpc>
                  <a:defRPr sz="14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t>SAS/STA</a:t>
                </a:r>
              </a:p>
              <a:p>
                <a:pPr algn="ctr" defTabSz="825500">
                  <a:lnSpc>
                    <a:spcPct val="80000"/>
                  </a:lnSpc>
                  <a:defRPr sz="14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t>Lanes</a:t>
                </a:r>
              </a:p>
            </p:txBody>
          </p:sp>
          <p:sp>
            <p:nvSpPr>
              <p:cNvPr id="162" name="Shape 162"/>
              <p:cNvSpPr/>
              <p:nvPr/>
            </p:nvSpPr>
            <p:spPr>
              <a:xfrm>
                <a:off x="2883380" y="25109"/>
                <a:ext cx="953034" cy="401657"/>
              </a:xfrm>
              <a:prstGeom prst="rect">
                <a:avLst/>
              </a:prstGeom>
              <a:solidFill>
                <a:srgbClr val="FDD700"/>
              </a:solidFill>
              <a:ln w="25400" cap="flat">
                <a:solidFill>
                  <a:srgbClr val="FDD7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163" name="Shape 163"/>
              <p:cNvSpPr/>
              <p:nvPr/>
            </p:nvSpPr>
            <p:spPr>
              <a:xfrm>
                <a:off x="1950749" y="25109"/>
                <a:ext cx="928579" cy="401657"/>
              </a:xfrm>
              <a:prstGeom prst="rect">
                <a:avLst/>
              </a:prstGeom>
              <a:solidFill>
                <a:srgbClr val="82BC00"/>
              </a:solidFill>
              <a:ln w="25400" cap="flat">
                <a:solidFill>
                  <a:srgbClr val="82BC0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164" name="Shape 164"/>
              <p:cNvSpPr/>
              <p:nvPr/>
            </p:nvSpPr>
            <p:spPr>
              <a:xfrm>
                <a:off x="0" y="25109"/>
                <a:ext cx="953033" cy="401657"/>
              </a:xfrm>
              <a:prstGeom prst="rect">
                <a:avLst/>
              </a:prstGeom>
              <a:solidFill>
                <a:srgbClr val="ED4B4B"/>
              </a:solidFill>
              <a:ln w="25400" cap="flat">
                <a:solidFill>
                  <a:srgbClr val="ED4B4B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165" name="Shape 165"/>
              <p:cNvSpPr/>
              <p:nvPr/>
            </p:nvSpPr>
            <p:spPr>
              <a:xfrm>
                <a:off x="52203" y="68763"/>
                <a:ext cx="848628" cy="3152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Power</a:t>
                </a:r>
              </a:p>
            </p:txBody>
          </p:sp>
          <p:sp>
            <p:nvSpPr>
              <p:cNvPr id="166" name="Shape 166"/>
              <p:cNvSpPr/>
              <p:nvPr/>
            </p:nvSpPr>
            <p:spPr>
              <a:xfrm>
                <a:off x="1977609" y="68763"/>
                <a:ext cx="848627" cy="3152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SMB</a:t>
                </a:r>
              </a:p>
            </p:txBody>
          </p:sp>
          <p:sp>
            <p:nvSpPr>
              <p:cNvPr id="167" name="Shape 167"/>
              <p:cNvSpPr/>
              <p:nvPr/>
            </p:nvSpPr>
            <p:spPr>
              <a:xfrm>
                <a:off x="2935583" y="68763"/>
                <a:ext cx="848628" cy="3152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PCIE</a:t>
                </a:r>
              </a:p>
            </p:txBody>
          </p:sp>
        </p:grpSp>
        <p:grpSp>
          <p:nvGrpSpPr>
            <p:cNvPr id="171" name="Group 171"/>
            <p:cNvGrpSpPr/>
            <p:nvPr/>
          </p:nvGrpSpPr>
          <p:grpSpPr>
            <a:xfrm>
              <a:off x="8584248" y="5035960"/>
              <a:ext cx="1175567" cy="388456"/>
              <a:chOff x="0" y="0"/>
              <a:chExt cx="1175565" cy="388454"/>
            </a:xfrm>
          </p:grpSpPr>
          <p:sp>
            <p:nvSpPr>
              <p:cNvPr id="169" name="Shape 169"/>
              <p:cNvSpPr/>
              <p:nvPr/>
            </p:nvSpPr>
            <p:spPr>
              <a:xfrm>
                <a:off x="46840" y="0"/>
                <a:ext cx="1081885" cy="388455"/>
              </a:xfrm>
              <a:prstGeom prst="rect">
                <a:avLst/>
              </a:prstGeom>
              <a:solidFill>
                <a:srgbClr val="ED4B4B"/>
              </a:solidFill>
              <a:ln w="25400" cap="flat">
                <a:solidFill>
                  <a:srgbClr val="ED4B4B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170" name="Shape 170"/>
              <p:cNvSpPr/>
              <p:nvPr/>
            </p:nvSpPr>
            <p:spPr>
              <a:xfrm>
                <a:off x="0" y="49069"/>
                <a:ext cx="1175566" cy="328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HOT SWAP</a:t>
                </a:r>
              </a:p>
            </p:txBody>
          </p:sp>
        </p:grpSp>
        <p:grpSp>
          <p:nvGrpSpPr>
            <p:cNvPr id="175" name="Group 175"/>
            <p:cNvGrpSpPr/>
            <p:nvPr/>
          </p:nvGrpSpPr>
          <p:grpSpPr>
            <a:xfrm>
              <a:off x="7107940" y="4958354"/>
              <a:ext cx="1670819" cy="543668"/>
              <a:chOff x="0" y="0"/>
              <a:chExt cx="1670817" cy="543667"/>
            </a:xfrm>
          </p:grpSpPr>
          <p:sp>
            <p:nvSpPr>
              <p:cNvPr id="172" name="Shape 172"/>
              <p:cNvSpPr/>
              <p:nvPr/>
            </p:nvSpPr>
            <p:spPr>
              <a:xfrm>
                <a:off x="644312" y="0"/>
                <a:ext cx="868149" cy="543668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82BC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173" name="Shape 173"/>
              <p:cNvSpPr/>
              <p:nvPr/>
            </p:nvSpPr>
            <p:spPr>
              <a:xfrm flipH="1">
                <a:off x="126153" y="0"/>
                <a:ext cx="868149" cy="543668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82BC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174" name="Shape 174"/>
              <p:cNvSpPr/>
              <p:nvPr/>
            </p:nvSpPr>
            <p:spPr>
              <a:xfrm>
                <a:off x="0" y="129430"/>
                <a:ext cx="1670818" cy="3281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 spc="-56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SMB_PMBUS</a:t>
                </a:r>
              </a:p>
            </p:txBody>
          </p:sp>
        </p:grpSp>
        <p:sp>
          <p:nvSpPr>
            <p:cNvPr id="176" name="Shape 176"/>
            <p:cNvSpPr/>
            <p:nvPr/>
          </p:nvSpPr>
          <p:spPr>
            <a:xfrm>
              <a:off x="8432769" y="6123038"/>
              <a:ext cx="1090352" cy="388456"/>
            </a:xfrm>
            <a:prstGeom prst="rect">
              <a:avLst/>
            </a:prstGeom>
            <a:solidFill>
              <a:srgbClr val="FFFFFF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2281086" y="5035960"/>
              <a:ext cx="1081885" cy="388456"/>
            </a:xfrm>
            <a:prstGeom prst="rect">
              <a:avLst/>
            </a:prstGeom>
            <a:solidFill>
              <a:srgbClr val="FFFFFF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grpSp>
          <p:nvGrpSpPr>
            <p:cNvPr id="181" name="Group 181"/>
            <p:cNvGrpSpPr/>
            <p:nvPr/>
          </p:nvGrpSpPr>
          <p:grpSpPr>
            <a:xfrm>
              <a:off x="749473" y="4958354"/>
              <a:ext cx="1670819" cy="543668"/>
              <a:chOff x="0" y="0"/>
              <a:chExt cx="1670817" cy="543667"/>
            </a:xfrm>
          </p:grpSpPr>
          <p:sp>
            <p:nvSpPr>
              <p:cNvPr id="178" name="Shape 178"/>
              <p:cNvSpPr/>
              <p:nvPr/>
            </p:nvSpPr>
            <p:spPr>
              <a:xfrm>
                <a:off x="644312" y="0"/>
                <a:ext cx="868149" cy="543668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82BC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179" name="Shape 179"/>
              <p:cNvSpPr/>
              <p:nvPr/>
            </p:nvSpPr>
            <p:spPr>
              <a:xfrm flipH="1">
                <a:off x="126153" y="0"/>
                <a:ext cx="868149" cy="543668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82BC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180" name="Shape 180"/>
              <p:cNvSpPr/>
              <p:nvPr/>
            </p:nvSpPr>
            <p:spPr>
              <a:xfrm>
                <a:off x="0" y="129430"/>
                <a:ext cx="1670818" cy="3281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 spc="-42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SMB_PMBUS</a:t>
                </a:r>
              </a:p>
            </p:txBody>
          </p:sp>
        </p:grpSp>
        <p:grpSp>
          <p:nvGrpSpPr>
            <p:cNvPr id="185" name="Group 185"/>
            <p:cNvGrpSpPr/>
            <p:nvPr/>
          </p:nvGrpSpPr>
          <p:grpSpPr>
            <a:xfrm>
              <a:off x="749473" y="5525620"/>
              <a:ext cx="1670819" cy="543669"/>
              <a:chOff x="0" y="0"/>
              <a:chExt cx="1670817" cy="543667"/>
            </a:xfrm>
          </p:grpSpPr>
          <p:sp>
            <p:nvSpPr>
              <p:cNvPr id="182" name="Shape 182"/>
              <p:cNvSpPr/>
              <p:nvPr/>
            </p:nvSpPr>
            <p:spPr>
              <a:xfrm>
                <a:off x="644312" y="0"/>
                <a:ext cx="868149" cy="543668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82BC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183" name="Shape 183"/>
              <p:cNvSpPr/>
              <p:nvPr/>
            </p:nvSpPr>
            <p:spPr>
              <a:xfrm flipH="1">
                <a:off x="126153" y="0"/>
                <a:ext cx="868149" cy="543668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82BC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184" name="Shape 184"/>
              <p:cNvSpPr/>
              <p:nvPr/>
            </p:nvSpPr>
            <p:spPr>
              <a:xfrm>
                <a:off x="0" y="129430"/>
                <a:ext cx="1670818" cy="3281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 spc="-28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SMB_IPMB</a:t>
                </a:r>
              </a:p>
            </p:txBody>
          </p:sp>
        </p:grpSp>
        <p:sp>
          <p:nvSpPr>
            <p:cNvPr id="186" name="Shape 186"/>
            <p:cNvSpPr/>
            <p:nvPr/>
          </p:nvSpPr>
          <p:spPr>
            <a:xfrm>
              <a:off x="1039706" y="6738757"/>
              <a:ext cx="1090352" cy="388456"/>
            </a:xfrm>
            <a:prstGeom prst="rect">
              <a:avLst/>
            </a:prstGeom>
            <a:solidFill>
              <a:srgbClr val="FFFFFF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grpSp>
          <p:nvGrpSpPr>
            <p:cNvPr id="190" name="Group 190"/>
            <p:cNvGrpSpPr/>
            <p:nvPr/>
          </p:nvGrpSpPr>
          <p:grpSpPr>
            <a:xfrm>
              <a:off x="9321974" y="6056588"/>
              <a:ext cx="1670818" cy="543668"/>
              <a:chOff x="0" y="0"/>
              <a:chExt cx="1670817" cy="543667"/>
            </a:xfrm>
          </p:grpSpPr>
          <p:sp>
            <p:nvSpPr>
              <p:cNvPr id="187" name="Shape 187"/>
              <p:cNvSpPr/>
              <p:nvPr/>
            </p:nvSpPr>
            <p:spPr>
              <a:xfrm>
                <a:off x="593512" y="0"/>
                <a:ext cx="868149" cy="543668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82BC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188" name="Shape 188"/>
              <p:cNvSpPr/>
              <p:nvPr/>
            </p:nvSpPr>
            <p:spPr>
              <a:xfrm flipH="1">
                <a:off x="215053" y="0"/>
                <a:ext cx="868149" cy="543668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82BC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189" name="Shape 189"/>
              <p:cNvSpPr/>
              <p:nvPr/>
            </p:nvSpPr>
            <p:spPr>
              <a:xfrm>
                <a:off x="0" y="129430"/>
                <a:ext cx="1670818" cy="3281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 spc="-97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SMB_Slot 0-7</a:t>
                </a:r>
              </a:p>
            </p:txBody>
          </p:sp>
        </p:grpSp>
        <p:grpSp>
          <p:nvGrpSpPr>
            <p:cNvPr id="193" name="Group 193"/>
            <p:cNvGrpSpPr/>
            <p:nvPr/>
          </p:nvGrpSpPr>
          <p:grpSpPr>
            <a:xfrm>
              <a:off x="9537027" y="6640788"/>
              <a:ext cx="1246608" cy="543668"/>
              <a:chOff x="215053" y="0"/>
              <a:chExt cx="1246606" cy="543667"/>
            </a:xfrm>
          </p:grpSpPr>
          <p:sp>
            <p:nvSpPr>
              <p:cNvPr id="191" name="Shape 191"/>
              <p:cNvSpPr/>
              <p:nvPr/>
            </p:nvSpPr>
            <p:spPr>
              <a:xfrm>
                <a:off x="593512" y="0"/>
                <a:ext cx="868149" cy="543668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82BC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192" name="Shape 192"/>
              <p:cNvSpPr/>
              <p:nvPr/>
            </p:nvSpPr>
            <p:spPr>
              <a:xfrm flipH="1">
                <a:off x="215053" y="0"/>
                <a:ext cx="868149" cy="543668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82BC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</p:grpSp>
        <p:sp>
          <p:nvSpPr>
            <p:cNvPr id="194" name="Shape 194"/>
            <p:cNvSpPr/>
            <p:nvPr/>
          </p:nvSpPr>
          <p:spPr>
            <a:xfrm>
              <a:off x="7805089" y="6120389"/>
              <a:ext cx="609834" cy="381902"/>
            </a:xfrm>
            <a:prstGeom prst="rightArrow">
              <a:avLst>
                <a:gd name="adj1" fmla="val 59341"/>
                <a:gd name="adj2" fmla="val 64734"/>
              </a:avLst>
            </a:prstGeom>
            <a:solidFill>
              <a:srgbClr val="82BC00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rot="16200000">
              <a:off x="7395681" y="6464632"/>
              <a:ext cx="868148" cy="350348"/>
            </a:xfrm>
            <a:prstGeom prst="rightArrow">
              <a:avLst>
                <a:gd name="adj1" fmla="val 59475"/>
                <a:gd name="adj2" fmla="val 0"/>
              </a:avLst>
            </a:prstGeom>
            <a:solidFill>
              <a:srgbClr val="82BC00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6146120" y="6655635"/>
              <a:ext cx="1090352" cy="540856"/>
            </a:xfrm>
            <a:prstGeom prst="rect">
              <a:avLst/>
            </a:prstGeom>
            <a:solidFill>
              <a:srgbClr val="FFFFFF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1681876" y="8962571"/>
              <a:ext cx="1823109" cy="3281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>
              <a:lvl1pPr algn="ctr" defTabSz="825500">
                <a:lnSpc>
                  <a:spcPct val="90000"/>
                </a:lnSpc>
                <a:spcBef>
                  <a:spcPts val="5900"/>
                </a:spcBef>
                <a:defRPr sz="1400">
                  <a:solidFill>
                    <a:srgbClr val="53585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t>SATA Lanes x8</a:t>
              </a:r>
            </a:p>
          </p:txBody>
        </p:sp>
        <p:sp>
          <p:nvSpPr>
            <p:cNvPr id="198" name="Shape 198"/>
            <p:cNvSpPr/>
            <p:nvPr/>
          </p:nvSpPr>
          <p:spPr>
            <a:xfrm>
              <a:off x="6107007" y="11169429"/>
              <a:ext cx="1335886" cy="388455"/>
            </a:xfrm>
            <a:prstGeom prst="rect">
              <a:avLst/>
            </a:prstGeom>
            <a:solidFill>
              <a:srgbClr val="FFFFFF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grpSp>
          <p:nvGrpSpPr>
            <p:cNvPr id="201" name="Group 201"/>
            <p:cNvGrpSpPr/>
            <p:nvPr/>
          </p:nvGrpSpPr>
          <p:grpSpPr>
            <a:xfrm>
              <a:off x="7430505" y="11090199"/>
              <a:ext cx="1477749" cy="543668"/>
              <a:chOff x="0" y="0"/>
              <a:chExt cx="1477747" cy="543667"/>
            </a:xfrm>
          </p:grpSpPr>
          <p:sp>
            <p:nvSpPr>
              <p:cNvPr id="199" name="Shape 199"/>
              <p:cNvSpPr/>
              <p:nvPr/>
            </p:nvSpPr>
            <p:spPr>
              <a:xfrm flipH="1">
                <a:off x="0" y="0"/>
                <a:ext cx="1477748" cy="543668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82BC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200" name="Shape 200"/>
              <p:cNvSpPr/>
              <p:nvPr/>
            </p:nvSpPr>
            <p:spPr>
              <a:xfrm>
                <a:off x="353404" y="129430"/>
                <a:ext cx="1102361" cy="3281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 spc="-69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SMB_9548A</a:t>
                </a:r>
              </a:p>
            </p:txBody>
          </p:sp>
        </p:grpSp>
        <p:sp>
          <p:nvSpPr>
            <p:cNvPr id="202" name="Shape 202"/>
            <p:cNvSpPr/>
            <p:nvPr/>
          </p:nvSpPr>
          <p:spPr>
            <a:xfrm rot="5400000" flipH="1">
              <a:off x="6824929" y="9062641"/>
              <a:ext cx="4382234" cy="543668"/>
            </a:xfrm>
            <a:prstGeom prst="rightArrow">
              <a:avLst>
                <a:gd name="adj1" fmla="val 59341"/>
                <a:gd name="adj2" fmla="val 64734"/>
              </a:avLst>
            </a:prstGeom>
            <a:solidFill>
              <a:srgbClr val="82BC00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grpSp>
          <p:nvGrpSpPr>
            <p:cNvPr id="205" name="Group 205"/>
            <p:cNvGrpSpPr/>
            <p:nvPr/>
          </p:nvGrpSpPr>
          <p:grpSpPr>
            <a:xfrm>
              <a:off x="8169661" y="10005234"/>
              <a:ext cx="693227" cy="317420"/>
              <a:chOff x="-12700" y="0"/>
              <a:chExt cx="693225" cy="317418"/>
            </a:xfrm>
          </p:grpSpPr>
          <p:sp>
            <p:nvSpPr>
              <p:cNvPr id="203" name="Shape 203"/>
              <p:cNvSpPr/>
              <p:nvPr/>
            </p:nvSpPr>
            <p:spPr>
              <a:xfrm>
                <a:off x="308966" y="0"/>
                <a:ext cx="371560" cy="317419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82BC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204" name="Shape 204"/>
              <p:cNvSpPr/>
              <p:nvPr/>
            </p:nvSpPr>
            <p:spPr>
              <a:xfrm flipH="1">
                <a:off x="-12700" y="0"/>
                <a:ext cx="342539" cy="317419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82BC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</p:grpSp>
        <p:sp>
          <p:nvSpPr>
            <p:cNvPr id="206" name="Shape 206"/>
            <p:cNvSpPr/>
            <p:nvPr/>
          </p:nvSpPr>
          <p:spPr>
            <a:xfrm>
              <a:off x="15105" y="12013396"/>
              <a:ext cx="4819455" cy="5970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>
              <a:lvl1pPr algn="ctr" defTabSz="825500">
                <a:lnSpc>
                  <a:spcPct val="90000"/>
                </a:lnSpc>
                <a:defRPr sz="3600">
                  <a:solidFill>
                    <a:srgbClr val="555759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t>HDD Back Plane</a:t>
              </a:r>
            </a:p>
          </p:txBody>
        </p:sp>
        <p:grpSp>
          <p:nvGrpSpPr>
            <p:cNvPr id="210" name="Group 210"/>
            <p:cNvGrpSpPr/>
            <p:nvPr/>
          </p:nvGrpSpPr>
          <p:grpSpPr>
            <a:xfrm>
              <a:off x="2554858" y="11113121"/>
              <a:ext cx="990930" cy="543669"/>
              <a:chOff x="0" y="0"/>
              <a:chExt cx="990928" cy="543667"/>
            </a:xfrm>
          </p:grpSpPr>
          <p:sp>
            <p:nvSpPr>
              <p:cNvPr id="207" name="Shape 207"/>
              <p:cNvSpPr/>
              <p:nvPr/>
            </p:nvSpPr>
            <p:spPr>
              <a:xfrm>
                <a:off x="447261" y="0"/>
                <a:ext cx="543668" cy="543668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82BC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208" name="Shape 208"/>
              <p:cNvSpPr/>
              <p:nvPr/>
            </p:nvSpPr>
            <p:spPr>
              <a:xfrm flipH="1">
                <a:off x="0" y="0"/>
                <a:ext cx="693226" cy="543668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82BC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209" name="Shape 209"/>
              <p:cNvSpPr/>
              <p:nvPr/>
            </p:nvSpPr>
            <p:spPr>
              <a:xfrm>
                <a:off x="30367" y="129430"/>
                <a:ext cx="931356" cy="3281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 spc="-69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SMB_BP</a:t>
                </a:r>
              </a:p>
            </p:txBody>
          </p:sp>
        </p:grpSp>
        <p:grpSp>
          <p:nvGrpSpPr>
            <p:cNvPr id="213" name="Group 213"/>
            <p:cNvGrpSpPr/>
            <p:nvPr/>
          </p:nvGrpSpPr>
          <p:grpSpPr>
            <a:xfrm>
              <a:off x="2973575" y="9864144"/>
              <a:ext cx="1327967" cy="1006995"/>
              <a:chOff x="-25400" y="108167"/>
              <a:chExt cx="1327965" cy="1006993"/>
            </a:xfrm>
          </p:grpSpPr>
          <p:sp>
            <p:nvSpPr>
              <p:cNvPr id="211" name="Shape 211"/>
              <p:cNvSpPr/>
              <p:nvPr/>
            </p:nvSpPr>
            <p:spPr>
              <a:xfrm>
                <a:off x="160485" y="108167"/>
                <a:ext cx="1006995" cy="1006995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6200" tIns="76200" rIns="76200" bIns="762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212" name="Shape 212"/>
              <p:cNvSpPr/>
              <p:nvPr/>
            </p:nvSpPr>
            <p:spPr>
              <a:xfrm>
                <a:off x="-25400" y="468359"/>
                <a:ext cx="1327966" cy="328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555759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HDDx8</a:t>
                </a:r>
              </a:p>
            </p:txBody>
          </p:sp>
        </p:grpSp>
        <p:grpSp>
          <p:nvGrpSpPr>
            <p:cNvPr id="216" name="Group 216"/>
            <p:cNvGrpSpPr/>
            <p:nvPr/>
          </p:nvGrpSpPr>
          <p:grpSpPr>
            <a:xfrm rot="16200000">
              <a:off x="1153519" y="8882524"/>
              <a:ext cx="1029493" cy="468849"/>
              <a:chOff x="185458" y="0"/>
              <a:chExt cx="1029492" cy="468848"/>
            </a:xfrm>
          </p:grpSpPr>
          <p:sp>
            <p:nvSpPr>
              <p:cNvPr id="214" name="Shape 214"/>
              <p:cNvSpPr/>
              <p:nvPr/>
            </p:nvSpPr>
            <p:spPr>
              <a:xfrm>
                <a:off x="492928" y="0"/>
                <a:ext cx="722023" cy="468849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1F77B4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215" name="Shape 215"/>
              <p:cNvSpPr/>
              <p:nvPr/>
            </p:nvSpPr>
            <p:spPr>
              <a:xfrm flipH="1">
                <a:off x="185458" y="0"/>
                <a:ext cx="322245" cy="468849"/>
              </a:xfrm>
              <a:prstGeom prst="rightArrow">
                <a:avLst>
                  <a:gd name="adj1" fmla="val 59341"/>
                  <a:gd name="adj2" fmla="val 94185"/>
                </a:avLst>
              </a:prstGeom>
              <a:solidFill>
                <a:srgbClr val="1F77B4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</p:grpSp>
        <p:sp>
          <p:nvSpPr>
            <p:cNvPr id="217" name="Shape 217"/>
            <p:cNvSpPr/>
            <p:nvPr/>
          </p:nvSpPr>
          <p:spPr>
            <a:xfrm>
              <a:off x="8432769" y="6721055"/>
              <a:ext cx="1090352" cy="388456"/>
            </a:xfrm>
            <a:prstGeom prst="rect">
              <a:avLst/>
            </a:prstGeom>
            <a:solidFill>
              <a:srgbClr val="FFFFFF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grpSp>
          <p:nvGrpSpPr>
            <p:cNvPr id="220" name="Group 220"/>
            <p:cNvGrpSpPr/>
            <p:nvPr/>
          </p:nvGrpSpPr>
          <p:grpSpPr>
            <a:xfrm>
              <a:off x="742077" y="8070418"/>
              <a:ext cx="1823109" cy="466741"/>
              <a:chOff x="0" y="89627"/>
              <a:chExt cx="1823108" cy="466739"/>
            </a:xfrm>
          </p:grpSpPr>
          <p:sp>
            <p:nvSpPr>
              <p:cNvPr id="218" name="Shape 218"/>
              <p:cNvSpPr/>
              <p:nvPr/>
            </p:nvSpPr>
            <p:spPr>
              <a:xfrm>
                <a:off x="2311" y="89627"/>
                <a:ext cx="1818487" cy="466741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219" name="Shape 219"/>
              <p:cNvSpPr/>
              <p:nvPr/>
            </p:nvSpPr>
            <p:spPr>
              <a:xfrm>
                <a:off x="0" y="183962"/>
                <a:ext cx="1823109" cy="328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MINISAS CONN *2</a:t>
                </a:r>
              </a:p>
            </p:txBody>
          </p:sp>
        </p:grpSp>
        <p:sp>
          <p:nvSpPr>
            <p:cNvPr id="221" name="Shape 221"/>
            <p:cNvSpPr/>
            <p:nvPr/>
          </p:nvSpPr>
          <p:spPr>
            <a:xfrm>
              <a:off x="5952214" y="12013396"/>
              <a:ext cx="5382122" cy="5970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>
              <a:lvl1pPr algn="ctr" defTabSz="825500">
                <a:lnSpc>
                  <a:spcPct val="90000"/>
                </a:lnSpc>
                <a:defRPr sz="3600">
                  <a:solidFill>
                    <a:srgbClr val="555759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t>GPGPU Linking Board</a:t>
              </a:r>
            </a:p>
          </p:txBody>
        </p:sp>
        <p:sp>
          <p:nvSpPr>
            <p:cNvPr id="222" name="Shape 222"/>
            <p:cNvSpPr/>
            <p:nvPr/>
          </p:nvSpPr>
          <p:spPr>
            <a:xfrm rot="16200000" flipH="1">
              <a:off x="7496636" y="3622971"/>
              <a:ext cx="6908408" cy="543669"/>
            </a:xfrm>
            <a:prstGeom prst="rightArrow">
              <a:avLst>
                <a:gd name="adj1" fmla="val 59341"/>
                <a:gd name="adj2" fmla="val 64734"/>
              </a:avLst>
            </a:prstGeom>
            <a:solidFill>
              <a:srgbClr val="82BC00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 flipH="1">
              <a:off x="10149213" y="334147"/>
              <a:ext cx="868149" cy="543669"/>
            </a:xfrm>
            <a:prstGeom prst="rightArrow">
              <a:avLst>
                <a:gd name="adj1" fmla="val 59341"/>
                <a:gd name="adj2" fmla="val 64734"/>
              </a:avLst>
            </a:prstGeom>
            <a:solidFill>
              <a:srgbClr val="82BC00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 flipH="1">
              <a:off x="10149213" y="797462"/>
              <a:ext cx="868149" cy="543669"/>
            </a:xfrm>
            <a:prstGeom prst="rightArrow">
              <a:avLst>
                <a:gd name="adj1" fmla="val 59341"/>
                <a:gd name="adj2" fmla="val 64734"/>
              </a:avLst>
            </a:prstGeom>
            <a:solidFill>
              <a:srgbClr val="82BC00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 flipH="1">
              <a:off x="10149213" y="1260777"/>
              <a:ext cx="868149" cy="543669"/>
            </a:xfrm>
            <a:prstGeom prst="rightArrow">
              <a:avLst>
                <a:gd name="adj1" fmla="val 59341"/>
                <a:gd name="adj2" fmla="val 64734"/>
              </a:avLst>
            </a:prstGeom>
            <a:solidFill>
              <a:srgbClr val="82BC00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 flipH="1">
              <a:off x="10149213" y="1724092"/>
              <a:ext cx="868149" cy="543668"/>
            </a:xfrm>
            <a:prstGeom prst="rightArrow">
              <a:avLst>
                <a:gd name="adj1" fmla="val 59341"/>
                <a:gd name="adj2" fmla="val 64734"/>
              </a:avLst>
            </a:prstGeom>
            <a:solidFill>
              <a:srgbClr val="82BC00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227" name="Shape 227"/>
            <p:cNvSpPr/>
            <p:nvPr/>
          </p:nvSpPr>
          <p:spPr>
            <a:xfrm flipH="1">
              <a:off x="10149213" y="2650722"/>
              <a:ext cx="868149" cy="543668"/>
            </a:xfrm>
            <a:prstGeom prst="rightArrow">
              <a:avLst>
                <a:gd name="adj1" fmla="val 59341"/>
                <a:gd name="adj2" fmla="val 64734"/>
              </a:avLst>
            </a:prstGeom>
            <a:solidFill>
              <a:srgbClr val="82BC00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228" name="Shape 228"/>
            <p:cNvSpPr/>
            <p:nvPr/>
          </p:nvSpPr>
          <p:spPr>
            <a:xfrm flipH="1">
              <a:off x="10149213" y="2187407"/>
              <a:ext cx="868149" cy="543668"/>
            </a:xfrm>
            <a:prstGeom prst="rightArrow">
              <a:avLst>
                <a:gd name="adj1" fmla="val 59341"/>
                <a:gd name="adj2" fmla="val 64734"/>
              </a:avLst>
            </a:prstGeom>
            <a:solidFill>
              <a:srgbClr val="82BC00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229" name="Shape 229"/>
            <p:cNvSpPr/>
            <p:nvPr/>
          </p:nvSpPr>
          <p:spPr>
            <a:xfrm flipH="1">
              <a:off x="10149213" y="3114036"/>
              <a:ext cx="868149" cy="543669"/>
            </a:xfrm>
            <a:prstGeom prst="rightArrow">
              <a:avLst>
                <a:gd name="adj1" fmla="val 59341"/>
                <a:gd name="adj2" fmla="val 64734"/>
              </a:avLst>
            </a:prstGeom>
            <a:solidFill>
              <a:srgbClr val="82BC00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230" name="Shape 230"/>
            <p:cNvSpPr/>
            <p:nvPr/>
          </p:nvSpPr>
          <p:spPr>
            <a:xfrm flipH="1">
              <a:off x="10149213" y="3577351"/>
              <a:ext cx="868149" cy="543669"/>
            </a:xfrm>
            <a:prstGeom prst="rightArrow">
              <a:avLst>
                <a:gd name="adj1" fmla="val 59341"/>
                <a:gd name="adj2" fmla="val 64734"/>
              </a:avLst>
            </a:prstGeom>
            <a:solidFill>
              <a:srgbClr val="82BC00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231" name="Shape 231"/>
            <p:cNvSpPr/>
            <p:nvPr/>
          </p:nvSpPr>
          <p:spPr>
            <a:xfrm flipH="1">
              <a:off x="10149213" y="4040666"/>
              <a:ext cx="868149" cy="543668"/>
            </a:xfrm>
            <a:prstGeom prst="rightArrow">
              <a:avLst>
                <a:gd name="adj1" fmla="val 59341"/>
                <a:gd name="adj2" fmla="val 64734"/>
              </a:avLst>
            </a:prstGeom>
            <a:solidFill>
              <a:srgbClr val="82BC00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 flipH="1">
              <a:off x="10149213" y="4503981"/>
              <a:ext cx="868149" cy="543668"/>
            </a:xfrm>
            <a:prstGeom prst="rightArrow">
              <a:avLst>
                <a:gd name="adj1" fmla="val 59341"/>
                <a:gd name="adj2" fmla="val 64734"/>
              </a:avLst>
            </a:prstGeom>
            <a:solidFill>
              <a:srgbClr val="82BC00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>
              <a:off x="9850286" y="8582002"/>
              <a:ext cx="774467" cy="744056"/>
            </a:xfrm>
            <a:prstGeom prst="rect">
              <a:avLst/>
            </a:prstGeom>
            <a:solidFill>
              <a:srgbClr val="FFFFFF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>
              <a:off x="9816169" y="8729355"/>
              <a:ext cx="834830" cy="501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/>
            <a:p>
              <a:pPr algn="ctr" defTabSz="825500">
                <a:lnSpc>
                  <a:spcPct val="90000"/>
                </a:lnSpc>
                <a:defRPr sz="1400">
                  <a:solidFill>
                    <a:srgbClr val="53585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Temp</a:t>
              </a:r>
            </a:p>
            <a:p>
              <a:pPr algn="ctr" defTabSz="825500">
                <a:lnSpc>
                  <a:spcPct val="90000"/>
                </a:lnSpc>
                <a:defRPr sz="1400">
                  <a:solidFill>
                    <a:srgbClr val="53585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sensor</a:t>
              </a:r>
            </a:p>
          </p:txBody>
        </p:sp>
        <p:grpSp>
          <p:nvGrpSpPr>
            <p:cNvPr id="237" name="Group 237"/>
            <p:cNvGrpSpPr/>
            <p:nvPr/>
          </p:nvGrpSpPr>
          <p:grpSpPr>
            <a:xfrm>
              <a:off x="5052393" y="927374"/>
              <a:ext cx="1818485" cy="389913"/>
              <a:chOff x="0" y="0"/>
              <a:chExt cx="1818484" cy="389911"/>
            </a:xfrm>
          </p:grpSpPr>
          <p:sp>
            <p:nvSpPr>
              <p:cNvPr id="235" name="Shape 235"/>
              <p:cNvSpPr/>
              <p:nvPr/>
            </p:nvSpPr>
            <p:spPr>
              <a:xfrm>
                <a:off x="0" y="0"/>
                <a:ext cx="1818485" cy="38845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CFE3A0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236" name="Shape 236"/>
              <p:cNvSpPr/>
              <p:nvPr/>
            </p:nvSpPr>
            <p:spPr>
              <a:xfrm>
                <a:off x="21440" y="61769"/>
                <a:ext cx="1775605" cy="3281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1x2MINISAS HD*2</a:t>
                </a:r>
              </a:p>
            </p:txBody>
          </p:sp>
        </p:grpSp>
        <p:sp>
          <p:nvSpPr>
            <p:cNvPr id="238" name="Shape 238"/>
            <p:cNvSpPr/>
            <p:nvPr/>
          </p:nvSpPr>
          <p:spPr>
            <a:xfrm>
              <a:off x="9850104" y="7786560"/>
              <a:ext cx="1065316" cy="681622"/>
            </a:xfrm>
            <a:prstGeom prst="rect">
              <a:avLst/>
            </a:prstGeom>
            <a:solidFill>
              <a:srgbClr val="FFFFFF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239" name="Shape 239"/>
            <p:cNvSpPr/>
            <p:nvPr/>
          </p:nvSpPr>
          <p:spPr>
            <a:xfrm>
              <a:off x="9790745" y="7963300"/>
              <a:ext cx="1184034" cy="328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>
              <a:lvl1pPr algn="ctr" defTabSz="825500">
                <a:lnSpc>
                  <a:spcPct val="90000"/>
                </a:lnSpc>
                <a:spcBef>
                  <a:spcPts val="5900"/>
                </a:spcBef>
                <a:defRPr sz="1400">
                  <a:solidFill>
                    <a:srgbClr val="53585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t>W83795G</a:t>
              </a:r>
            </a:p>
          </p:txBody>
        </p:sp>
        <p:grpSp>
          <p:nvGrpSpPr>
            <p:cNvPr id="242" name="Group 242"/>
            <p:cNvGrpSpPr/>
            <p:nvPr/>
          </p:nvGrpSpPr>
          <p:grpSpPr>
            <a:xfrm>
              <a:off x="9168727" y="7969661"/>
              <a:ext cx="693227" cy="317420"/>
              <a:chOff x="0" y="0"/>
              <a:chExt cx="693225" cy="317418"/>
            </a:xfrm>
          </p:grpSpPr>
          <p:sp>
            <p:nvSpPr>
              <p:cNvPr id="240" name="Shape 240"/>
              <p:cNvSpPr/>
              <p:nvPr/>
            </p:nvSpPr>
            <p:spPr>
              <a:xfrm>
                <a:off x="321666" y="0"/>
                <a:ext cx="371560" cy="317419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82BC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241" name="Shape 241"/>
              <p:cNvSpPr/>
              <p:nvPr/>
            </p:nvSpPr>
            <p:spPr>
              <a:xfrm flipH="1">
                <a:off x="0" y="0"/>
                <a:ext cx="342539" cy="317419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82BC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</p:grpSp>
        <p:grpSp>
          <p:nvGrpSpPr>
            <p:cNvPr id="245" name="Group 245"/>
            <p:cNvGrpSpPr/>
            <p:nvPr/>
          </p:nvGrpSpPr>
          <p:grpSpPr>
            <a:xfrm rot="16200000">
              <a:off x="1177698" y="6161715"/>
              <a:ext cx="803333" cy="350348"/>
              <a:chOff x="138583" y="0"/>
              <a:chExt cx="803331" cy="350347"/>
            </a:xfrm>
          </p:grpSpPr>
          <p:sp>
            <p:nvSpPr>
              <p:cNvPr id="243" name="Shape 243"/>
              <p:cNvSpPr/>
              <p:nvPr/>
            </p:nvSpPr>
            <p:spPr>
              <a:xfrm>
                <a:off x="382468" y="0"/>
                <a:ext cx="559448" cy="350348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82BC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244" name="Shape 244"/>
              <p:cNvSpPr/>
              <p:nvPr/>
            </p:nvSpPr>
            <p:spPr>
              <a:xfrm flipH="1">
                <a:off x="138583" y="0"/>
                <a:ext cx="559448" cy="350348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82BC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</p:grpSp>
        <p:grpSp>
          <p:nvGrpSpPr>
            <p:cNvPr id="250" name="Group 250"/>
            <p:cNvGrpSpPr/>
            <p:nvPr/>
          </p:nvGrpSpPr>
          <p:grpSpPr>
            <a:xfrm>
              <a:off x="2136098" y="6659991"/>
              <a:ext cx="4008163" cy="543668"/>
              <a:chOff x="0" y="0"/>
              <a:chExt cx="4008162" cy="543667"/>
            </a:xfrm>
          </p:grpSpPr>
          <p:grpSp>
            <p:nvGrpSpPr>
              <p:cNvPr id="248" name="Group 248"/>
              <p:cNvGrpSpPr/>
              <p:nvPr/>
            </p:nvGrpSpPr>
            <p:grpSpPr>
              <a:xfrm>
                <a:off x="0" y="0"/>
                <a:ext cx="4008163" cy="543668"/>
                <a:chOff x="-77262" y="0"/>
                <a:chExt cx="4008162" cy="543667"/>
              </a:xfrm>
            </p:grpSpPr>
            <p:sp>
              <p:nvSpPr>
                <p:cNvPr id="246" name="Shape 246"/>
                <p:cNvSpPr/>
                <p:nvPr/>
              </p:nvSpPr>
              <p:spPr>
                <a:xfrm>
                  <a:off x="1938960" y="0"/>
                  <a:ext cx="1991940" cy="543668"/>
                </a:xfrm>
                <a:prstGeom prst="rightArrow">
                  <a:avLst>
                    <a:gd name="adj1" fmla="val 59341"/>
                    <a:gd name="adj2" fmla="val 64734"/>
                  </a:avLst>
                </a:prstGeom>
                <a:solidFill>
                  <a:srgbClr val="82BC00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/>
                </a:p>
              </p:txBody>
            </p:sp>
            <p:sp>
              <p:nvSpPr>
                <p:cNvPr id="247" name="Shape 247"/>
                <p:cNvSpPr/>
                <p:nvPr/>
              </p:nvSpPr>
              <p:spPr>
                <a:xfrm flipH="1">
                  <a:off x="-77263" y="0"/>
                  <a:ext cx="2056973" cy="543668"/>
                </a:xfrm>
                <a:prstGeom prst="rightArrow">
                  <a:avLst>
                    <a:gd name="adj1" fmla="val 59341"/>
                    <a:gd name="adj2" fmla="val 64734"/>
                  </a:avLst>
                </a:prstGeom>
                <a:solidFill>
                  <a:srgbClr val="82BC00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/>
                </a:p>
              </p:txBody>
            </p:sp>
          </p:grpSp>
          <p:sp>
            <p:nvSpPr>
              <p:cNvPr id="249" name="Shape 249"/>
              <p:cNvSpPr/>
              <p:nvPr/>
            </p:nvSpPr>
            <p:spPr>
              <a:xfrm>
                <a:off x="392669" y="129430"/>
                <a:ext cx="3169708" cy="3281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SMB_IPMB</a:t>
                </a:r>
              </a:p>
            </p:txBody>
          </p:sp>
        </p:grpSp>
        <p:sp>
          <p:nvSpPr>
            <p:cNvPr id="251" name="Shape 251"/>
            <p:cNvSpPr/>
            <p:nvPr/>
          </p:nvSpPr>
          <p:spPr>
            <a:xfrm>
              <a:off x="7080674" y="8989701"/>
              <a:ext cx="1081885" cy="388456"/>
            </a:xfrm>
            <a:prstGeom prst="rect">
              <a:avLst/>
            </a:prstGeom>
            <a:solidFill>
              <a:srgbClr val="ED4B4B"/>
            </a:solidFill>
            <a:ln w="25400" cap="flat">
              <a:solidFill>
                <a:srgbClr val="ED4B4B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252" name="Shape 252"/>
            <p:cNvSpPr/>
            <p:nvPr/>
          </p:nvSpPr>
          <p:spPr>
            <a:xfrm>
              <a:off x="7033833" y="8961095"/>
              <a:ext cx="1175566" cy="4834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/>
            <a:p>
              <a:pPr algn="ctr" defTabSz="825500">
                <a:lnSpc>
                  <a:spcPct val="80000"/>
                </a:lnSpc>
                <a:spcBef>
                  <a:spcPts val="5900"/>
                </a:spcBef>
                <a:defRPr sz="14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VR</a:t>
              </a:r>
            </a:p>
            <a:p>
              <a:pPr algn="ctr" defTabSz="825500">
                <a:lnSpc>
                  <a:spcPct val="80000"/>
                </a:lnSpc>
                <a:defRPr sz="14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P12V</a:t>
              </a:r>
            </a:p>
          </p:txBody>
        </p:sp>
        <p:sp>
          <p:nvSpPr>
            <p:cNvPr id="253" name="Shape 253"/>
            <p:cNvSpPr/>
            <p:nvPr/>
          </p:nvSpPr>
          <p:spPr>
            <a:xfrm>
              <a:off x="7080674" y="9482952"/>
              <a:ext cx="1081885" cy="388455"/>
            </a:xfrm>
            <a:prstGeom prst="rect">
              <a:avLst/>
            </a:prstGeom>
            <a:solidFill>
              <a:srgbClr val="ED4B4B"/>
            </a:solidFill>
            <a:ln w="25400" cap="flat">
              <a:solidFill>
                <a:srgbClr val="ED4B4B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254" name="Shape 254"/>
            <p:cNvSpPr/>
            <p:nvPr/>
          </p:nvSpPr>
          <p:spPr>
            <a:xfrm>
              <a:off x="7033833" y="9455808"/>
              <a:ext cx="1175566" cy="4834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/>
            <a:p>
              <a:pPr algn="ctr" defTabSz="825500">
                <a:lnSpc>
                  <a:spcPct val="80000"/>
                </a:lnSpc>
                <a:spcBef>
                  <a:spcPts val="5900"/>
                </a:spcBef>
                <a:defRPr sz="14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VR</a:t>
              </a:r>
            </a:p>
            <a:p>
              <a:pPr algn="ctr" defTabSz="825500">
                <a:lnSpc>
                  <a:spcPct val="80000"/>
                </a:lnSpc>
                <a:defRPr sz="14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PSV_STBY</a:t>
              </a:r>
            </a:p>
          </p:txBody>
        </p:sp>
        <p:sp>
          <p:nvSpPr>
            <p:cNvPr id="255" name="Shape 255"/>
            <p:cNvSpPr/>
            <p:nvPr/>
          </p:nvSpPr>
          <p:spPr>
            <a:xfrm>
              <a:off x="7080674" y="9976202"/>
              <a:ext cx="1081885" cy="388456"/>
            </a:xfrm>
            <a:prstGeom prst="rect">
              <a:avLst/>
            </a:prstGeom>
            <a:solidFill>
              <a:srgbClr val="ED4B4B"/>
            </a:solidFill>
            <a:ln w="25400" cap="flat">
              <a:solidFill>
                <a:srgbClr val="ED4B4B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256" name="Shape 256"/>
            <p:cNvSpPr/>
            <p:nvPr/>
          </p:nvSpPr>
          <p:spPr>
            <a:xfrm>
              <a:off x="7033833" y="9947596"/>
              <a:ext cx="1175566" cy="4834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/>
            <a:p>
              <a:pPr algn="ctr" defTabSz="825500">
                <a:lnSpc>
                  <a:spcPct val="80000"/>
                </a:lnSpc>
                <a:spcBef>
                  <a:spcPts val="5900"/>
                </a:spcBef>
                <a:defRPr sz="14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VR</a:t>
              </a:r>
            </a:p>
            <a:p>
              <a:pPr algn="ctr" defTabSz="825500">
                <a:lnSpc>
                  <a:spcPct val="80000"/>
                </a:lnSpc>
                <a:defRPr sz="14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P3V3_STBY</a:t>
              </a:r>
            </a:p>
          </p:txBody>
        </p:sp>
        <p:sp>
          <p:nvSpPr>
            <p:cNvPr id="257" name="Shape 257"/>
            <p:cNvSpPr/>
            <p:nvPr/>
          </p:nvSpPr>
          <p:spPr>
            <a:xfrm>
              <a:off x="6301337" y="8989702"/>
              <a:ext cx="667826" cy="388455"/>
            </a:xfrm>
            <a:prstGeom prst="rect">
              <a:avLst/>
            </a:prstGeom>
            <a:solidFill>
              <a:srgbClr val="ED4B4B"/>
            </a:solidFill>
            <a:ln w="25400" cap="flat">
              <a:solidFill>
                <a:srgbClr val="ED4B4B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258" name="Shape 258"/>
            <p:cNvSpPr/>
            <p:nvPr/>
          </p:nvSpPr>
          <p:spPr>
            <a:xfrm>
              <a:off x="6242201" y="8952308"/>
              <a:ext cx="786099" cy="501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spcBef>
                  <a:spcPts val="5900"/>
                </a:spcBef>
                <a:defRPr sz="14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VR</a:t>
              </a:r>
            </a:p>
            <a:p>
              <a:pPr algn="ctr" defTabSz="825500">
                <a:lnSpc>
                  <a:spcPct val="80000"/>
                </a:lnSpc>
                <a:defRPr sz="14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P1V8</a:t>
              </a:r>
            </a:p>
          </p:txBody>
        </p:sp>
        <p:sp>
          <p:nvSpPr>
            <p:cNvPr id="259" name="Shape 259"/>
            <p:cNvSpPr/>
            <p:nvPr/>
          </p:nvSpPr>
          <p:spPr>
            <a:xfrm>
              <a:off x="6301337" y="9482952"/>
              <a:ext cx="667826" cy="388456"/>
            </a:xfrm>
            <a:prstGeom prst="rect">
              <a:avLst/>
            </a:prstGeom>
            <a:solidFill>
              <a:srgbClr val="ED4B4B"/>
            </a:solidFill>
            <a:ln w="25400" cap="flat">
              <a:solidFill>
                <a:srgbClr val="ED4B4B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260" name="Shape 260"/>
            <p:cNvSpPr/>
            <p:nvPr/>
          </p:nvSpPr>
          <p:spPr>
            <a:xfrm>
              <a:off x="6242201" y="9447021"/>
              <a:ext cx="786099" cy="501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spcBef>
                  <a:spcPts val="5900"/>
                </a:spcBef>
                <a:defRPr sz="14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VR</a:t>
              </a:r>
            </a:p>
            <a:p>
              <a:pPr algn="ctr" defTabSz="825500">
                <a:lnSpc>
                  <a:spcPct val="80000"/>
                </a:lnSpc>
                <a:defRPr sz="14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P0V9</a:t>
              </a:r>
            </a:p>
          </p:txBody>
        </p:sp>
        <p:sp>
          <p:nvSpPr>
            <p:cNvPr id="261" name="Shape 261"/>
            <p:cNvSpPr/>
            <p:nvPr/>
          </p:nvSpPr>
          <p:spPr>
            <a:xfrm>
              <a:off x="6303011" y="9976202"/>
              <a:ext cx="667826" cy="388456"/>
            </a:xfrm>
            <a:prstGeom prst="rect">
              <a:avLst/>
            </a:prstGeom>
            <a:solidFill>
              <a:srgbClr val="ED4B4B"/>
            </a:solidFill>
            <a:ln w="25400" cap="flat">
              <a:solidFill>
                <a:srgbClr val="ED4B4B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6243875" y="9938808"/>
              <a:ext cx="786100" cy="501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spcBef>
                  <a:spcPts val="5900"/>
                </a:spcBef>
                <a:defRPr sz="14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VR</a:t>
              </a:r>
            </a:p>
            <a:p>
              <a:pPr algn="ctr" defTabSz="825500">
                <a:lnSpc>
                  <a:spcPct val="80000"/>
                </a:lnSpc>
                <a:defRPr sz="14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P3V3</a:t>
              </a:r>
            </a:p>
          </p:txBody>
        </p:sp>
        <p:sp>
          <p:nvSpPr>
            <p:cNvPr id="263" name="Shape 263"/>
            <p:cNvSpPr/>
            <p:nvPr/>
          </p:nvSpPr>
          <p:spPr>
            <a:xfrm>
              <a:off x="6303011" y="10448034"/>
              <a:ext cx="667826" cy="388455"/>
            </a:xfrm>
            <a:prstGeom prst="rect">
              <a:avLst/>
            </a:prstGeom>
            <a:solidFill>
              <a:srgbClr val="ED4B4B"/>
            </a:solidFill>
            <a:ln w="25400" cap="flat">
              <a:solidFill>
                <a:srgbClr val="ED4B4B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6242201" y="10420770"/>
              <a:ext cx="786099" cy="501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spcBef>
                  <a:spcPts val="5900"/>
                </a:spcBef>
                <a:defRPr sz="14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VR</a:t>
              </a:r>
            </a:p>
            <a:p>
              <a:pPr algn="ctr" defTabSz="825500">
                <a:lnSpc>
                  <a:spcPct val="80000"/>
                </a:lnSpc>
                <a:defRPr sz="14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PSV</a:t>
              </a:r>
            </a:p>
          </p:txBody>
        </p:sp>
        <p:grpSp>
          <p:nvGrpSpPr>
            <p:cNvPr id="267" name="Group 267"/>
            <p:cNvGrpSpPr/>
            <p:nvPr/>
          </p:nvGrpSpPr>
          <p:grpSpPr>
            <a:xfrm>
              <a:off x="3070804" y="7564107"/>
              <a:ext cx="3130076" cy="543668"/>
              <a:chOff x="0" y="0"/>
              <a:chExt cx="3130075" cy="543667"/>
            </a:xfrm>
          </p:grpSpPr>
          <p:sp>
            <p:nvSpPr>
              <p:cNvPr id="265" name="Shape 265"/>
              <p:cNvSpPr/>
              <p:nvPr/>
            </p:nvSpPr>
            <p:spPr>
              <a:xfrm flipH="1">
                <a:off x="0" y="0"/>
                <a:ext cx="3130076" cy="543668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ED4B4B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266" name="Shape 266"/>
              <p:cNvSpPr/>
              <p:nvPr/>
            </p:nvSpPr>
            <p:spPr>
              <a:xfrm>
                <a:off x="334979" y="120462"/>
                <a:ext cx="2474489" cy="328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P12V,PSV,PSV_STBY_P3V3</a:t>
                </a:r>
              </a:p>
            </p:txBody>
          </p:sp>
        </p:grpSp>
        <p:grpSp>
          <p:nvGrpSpPr>
            <p:cNvPr id="270" name="Group 270"/>
            <p:cNvGrpSpPr/>
            <p:nvPr/>
          </p:nvGrpSpPr>
          <p:grpSpPr>
            <a:xfrm>
              <a:off x="4635762" y="9952994"/>
              <a:ext cx="1565118" cy="543668"/>
              <a:chOff x="0" y="0"/>
              <a:chExt cx="1565116" cy="543667"/>
            </a:xfrm>
          </p:grpSpPr>
          <p:sp>
            <p:nvSpPr>
              <p:cNvPr id="268" name="Shape 268"/>
              <p:cNvSpPr/>
              <p:nvPr/>
            </p:nvSpPr>
            <p:spPr>
              <a:xfrm flipH="1">
                <a:off x="0" y="0"/>
                <a:ext cx="1565117" cy="543668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ED4B4B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269" name="Shape 269"/>
              <p:cNvSpPr/>
              <p:nvPr/>
            </p:nvSpPr>
            <p:spPr>
              <a:xfrm>
                <a:off x="287125" y="120462"/>
                <a:ext cx="1102360" cy="328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P12V,PSV</a:t>
                </a:r>
              </a:p>
            </p:txBody>
          </p:sp>
        </p:grpSp>
        <p:grpSp>
          <p:nvGrpSpPr>
            <p:cNvPr id="274" name="Group 274"/>
            <p:cNvGrpSpPr/>
            <p:nvPr/>
          </p:nvGrpSpPr>
          <p:grpSpPr>
            <a:xfrm>
              <a:off x="4621321" y="11086731"/>
              <a:ext cx="1702105" cy="553849"/>
              <a:chOff x="0" y="0"/>
              <a:chExt cx="1702103" cy="553847"/>
            </a:xfrm>
          </p:grpSpPr>
          <p:sp>
            <p:nvSpPr>
              <p:cNvPr id="271" name="Shape 271"/>
              <p:cNvSpPr/>
              <p:nvPr/>
            </p:nvSpPr>
            <p:spPr>
              <a:xfrm>
                <a:off x="604626" y="0"/>
                <a:ext cx="884405" cy="553848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82BC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272" name="Shape 272"/>
              <p:cNvSpPr/>
              <p:nvPr/>
            </p:nvSpPr>
            <p:spPr>
              <a:xfrm flipH="1">
                <a:off x="219080" y="0"/>
                <a:ext cx="884405" cy="553848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82BC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273" name="Shape 273"/>
              <p:cNvSpPr/>
              <p:nvPr/>
            </p:nvSpPr>
            <p:spPr>
              <a:xfrm>
                <a:off x="0" y="131853"/>
                <a:ext cx="1702104" cy="3342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 spc="-69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SMB_9548A</a:t>
                </a:r>
              </a:p>
            </p:txBody>
          </p:sp>
        </p:grpSp>
        <p:grpSp>
          <p:nvGrpSpPr>
            <p:cNvPr id="279" name="Group 279"/>
            <p:cNvGrpSpPr/>
            <p:nvPr/>
          </p:nvGrpSpPr>
          <p:grpSpPr>
            <a:xfrm>
              <a:off x="3411394" y="4958354"/>
              <a:ext cx="2733075" cy="543668"/>
              <a:chOff x="-12699" y="0"/>
              <a:chExt cx="2733074" cy="543667"/>
            </a:xfrm>
          </p:grpSpPr>
          <p:grpSp>
            <p:nvGrpSpPr>
              <p:cNvPr id="277" name="Group 277"/>
              <p:cNvGrpSpPr/>
              <p:nvPr/>
            </p:nvGrpSpPr>
            <p:grpSpPr>
              <a:xfrm>
                <a:off x="-12700" y="0"/>
                <a:ext cx="2733075" cy="543668"/>
                <a:chOff x="0" y="0"/>
                <a:chExt cx="2733074" cy="543667"/>
              </a:xfrm>
            </p:grpSpPr>
            <p:sp>
              <p:nvSpPr>
                <p:cNvPr id="275" name="Shape 275"/>
                <p:cNvSpPr/>
                <p:nvPr/>
              </p:nvSpPr>
              <p:spPr>
                <a:xfrm>
                  <a:off x="1267459" y="0"/>
                  <a:ext cx="1465616" cy="543668"/>
                </a:xfrm>
                <a:prstGeom prst="rightArrow">
                  <a:avLst>
                    <a:gd name="adj1" fmla="val 59341"/>
                    <a:gd name="adj2" fmla="val 64734"/>
                  </a:avLst>
                </a:prstGeom>
                <a:solidFill>
                  <a:srgbClr val="82BC00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/>
                </a:p>
              </p:txBody>
            </p:sp>
            <p:sp>
              <p:nvSpPr>
                <p:cNvPr id="276" name="Shape 276"/>
                <p:cNvSpPr/>
                <p:nvPr/>
              </p:nvSpPr>
              <p:spPr>
                <a:xfrm flipH="1">
                  <a:off x="0" y="0"/>
                  <a:ext cx="1308415" cy="543668"/>
                </a:xfrm>
                <a:prstGeom prst="rightArrow">
                  <a:avLst>
                    <a:gd name="adj1" fmla="val 59341"/>
                    <a:gd name="adj2" fmla="val 64734"/>
                  </a:avLst>
                </a:prstGeom>
                <a:solidFill>
                  <a:srgbClr val="82BC00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algn="ctr" defTabSz="571500">
                    <a:defRPr sz="3200">
                      <a:latin typeface="+mj-lt"/>
                      <a:ea typeface="+mj-ea"/>
                      <a:cs typeface="+mj-cs"/>
                      <a:sym typeface="Vista Sans OT Medium"/>
                    </a:defRPr>
                  </a:pPr>
                  <a:endParaRPr/>
                </a:p>
              </p:txBody>
            </p:sp>
          </p:grpSp>
          <p:sp>
            <p:nvSpPr>
              <p:cNvPr id="278" name="Shape 278"/>
              <p:cNvSpPr/>
              <p:nvPr/>
            </p:nvSpPr>
            <p:spPr>
              <a:xfrm>
                <a:off x="543828" y="129430"/>
                <a:ext cx="1670819" cy="3281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SMB_PMBUS</a:t>
                </a:r>
              </a:p>
            </p:txBody>
          </p:sp>
        </p:grpSp>
        <p:grpSp>
          <p:nvGrpSpPr>
            <p:cNvPr id="282" name="Group 282"/>
            <p:cNvGrpSpPr/>
            <p:nvPr/>
          </p:nvGrpSpPr>
          <p:grpSpPr>
            <a:xfrm>
              <a:off x="8334754" y="455494"/>
              <a:ext cx="1818485" cy="388455"/>
              <a:chOff x="0" y="0"/>
              <a:chExt cx="1818484" cy="388454"/>
            </a:xfrm>
          </p:grpSpPr>
          <p:sp>
            <p:nvSpPr>
              <p:cNvPr id="280" name="Shape 280"/>
              <p:cNvSpPr/>
              <p:nvPr/>
            </p:nvSpPr>
            <p:spPr>
              <a:xfrm>
                <a:off x="0" y="0"/>
                <a:ext cx="1818485" cy="388455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281" name="Shape 281"/>
              <p:cNvSpPr/>
              <p:nvPr/>
            </p:nvSpPr>
            <p:spPr>
              <a:xfrm>
                <a:off x="21440" y="49069"/>
                <a:ext cx="1775605" cy="328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PCIE x16 Riser Slot</a:t>
                </a:r>
              </a:p>
            </p:txBody>
          </p:sp>
        </p:grpSp>
        <p:grpSp>
          <p:nvGrpSpPr>
            <p:cNvPr id="285" name="Group 285"/>
            <p:cNvGrpSpPr/>
            <p:nvPr/>
          </p:nvGrpSpPr>
          <p:grpSpPr>
            <a:xfrm>
              <a:off x="8334754" y="913164"/>
              <a:ext cx="1818485" cy="388456"/>
              <a:chOff x="0" y="0"/>
              <a:chExt cx="1818484" cy="388454"/>
            </a:xfrm>
          </p:grpSpPr>
          <p:sp>
            <p:nvSpPr>
              <p:cNvPr id="283" name="Shape 283"/>
              <p:cNvSpPr/>
              <p:nvPr/>
            </p:nvSpPr>
            <p:spPr>
              <a:xfrm>
                <a:off x="0" y="0"/>
                <a:ext cx="1818485" cy="388455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284" name="Shape 284"/>
              <p:cNvSpPr/>
              <p:nvPr/>
            </p:nvSpPr>
            <p:spPr>
              <a:xfrm>
                <a:off x="21440" y="49069"/>
                <a:ext cx="1775605" cy="3281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PCIE x16 Riser Slot</a:t>
                </a:r>
              </a:p>
            </p:txBody>
          </p:sp>
        </p:grpSp>
        <p:grpSp>
          <p:nvGrpSpPr>
            <p:cNvPr id="288" name="Group 288"/>
            <p:cNvGrpSpPr/>
            <p:nvPr/>
          </p:nvGrpSpPr>
          <p:grpSpPr>
            <a:xfrm>
              <a:off x="8334754" y="1370835"/>
              <a:ext cx="1818485" cy="388455"/>
              <a:chOff x="0" y="0"/>
              <a:chExt cx="1818484" cy="388454"/>
            </a:xfrm>
          </p:grpSpPr>
          <p:sp>
            <p:nvSpPr>
              <p:cNvPr id="286" name="Shape 286"/>
              <p:cNvSpPr/>
              <p:nvPr/>
            </p:nvSpPr>
            <p:spPr>
              <a:xfrm>
                <a:off x="0" y="0"/>
                <a:ext cx="1818485" cy="388455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287" name="Shape 287"/>
              <p:cNvSpPr/>
              <p:nvPr/>
            </p:nvSpPr>
            <p:spPr>
              <a:xfrm>
                <a:off x="21440" y="49069"/>
                <a:ext cx="1775605" cy="328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PCIE x16 Riser Slot</a:t>
                </a:r>
              </a:p>
            </p:txBody>
          </p:sp>
        </p:grpSp>
        <p:grpSp>
          <p:nvGrpSpPr>
            <p:cNvPr id="291" name="Group 291"/>
            <p:cNvGrpSpPr/>
            <p:nvPr/>
          </p:nvGrpSpPr>
          <p:grpSpPr>
            <a:xfrm>
              <a:off x="8334754" y="1828505"/>
              <a:ext cx="1818485" cy="388455"/>
              <a:chOff x="0" y="0"/>
              <a:chExt cx="1818484" cy="388454"/>
            </a:xfrm>
          </p:grpSpPr>
          <p:sp>
            <p:nvSpPr>
              <p:cNvPr id="289" name="Shape 289"/>
              <p:cNvSpPr/>
              <p:nvPr/>
            </p:nvSpPr>
            <p:spPr>
              <a:xfrm>
                <a:off x="0" y="0"/>
                <a:ext cx="1818485" cy="388455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290" name="Shape 290"/>
              <p:cNvSpPr/>
              <p:nvPr/>
            </p:nvSpPr>
            <p:spPr>
              <a:xfrm>
                <a:off x="21440" y="49069"/>
                <a:ext cx="1775605" cy="3281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PCIE x16 Riser Slot</a:t>
                </a:r>
              </a:p>
            </p:txBody>
          </p:sp>
        </p:grpSp>
        <p:grpSp>
          <p:nvGrpSpPr>
            <p:cNvPr id="294" name="Group 294"/>
            <p:cNvGrpSpPr/>
            <p:nvPr/>
          </p:nvGrpSpPr>
          <p:grpSpPr>
            <a:xfrm>
              <a:off x="8334754" y="2286175"/>
              <a:ext cx="1818485" cy="388456"/>
              <a:chOff x="0" y="0"/>
              <a:chExt cx="1818484" cy="388454"/>
            </a:xfrm>
          </p:grpSpPr>
          <p:sp>
            <p:nvSpPr>
              <p:cNvPr id="292" name="Shape 292"/>
              <p:cNvSpPr/>
              <p:nvPr/>
            </p:nvSpPr>
            <p:spPr>
              <a:xfrm>
                <a:off x="0" y="0"/>
                <a:ext cx="1818485" cy="388455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293" name="Shape 293"/>
              <p:cNvSpPr/>
              <p:nvPr/>
            </p:nvSpPr>
            <p:spPr>
              <a:xfrm>
                <a:off x="21440" y="49069"/>
                <a:ext cx="1775605" cy="328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1x2 MINSAS HD *2</a:t>
                </a:r>
              </a:p>
            </p:txBody>
          </p:sp>
        </p:grpSp>
        <p:grpSp>
          <p:nvGrpSpPr>
            <p:cNvPr id="297" name="Group 297"/>
            <p:cNvGrpSpPr/>
            <p:nvPr/>
          </p:nvGrpSpPr>
          <p:grpSpPr>
            <a:xfrm>
              <a:off x="8334754" y="2743846"/>
              <a:ext cx="1818485" cy="388455"/>
              <a:chOff x="0" y="0"/>
              <a:chExt cx="1818484" cy="388454"/>
            </a:xfrm>
          </p:grpSpPr>
          <p:sp>
            <p:nvSpPr>
              <p:cNvPr id="295" name="Shape 295"/>
              <p:cNvSpPr/>
              <p:nvPr/>
            </p:nvSpPr>
            <p:spPr>
              <a:xfrm>
                <a:off x="0" y="0"/>
                <a:ext cx="1818485" cy="388455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296" name="Shape 296"/>
              <p:cNvSpPr/>
              <p:nvPr/>
            </p:nvSpPr>
            <p:spPr>
              <a:xfrm>
                <a:off x="21440" y="49069"/>
                <a:ext cx="1775605" cy="328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PCIE x16 Riser Slot</a:t>
                </a:r>
              </a:p>
            </p:txBody>
          </p:sp>
        </p:grpSp>
        <p:grpSp>
          <p:nvGrpSpPr>
            <p:cNvPr id="300" name="Group 300"/>
            <p:cNvGrpSpPr/>
            <p:nvPr/>
          </p:nvGrpSpPr>
          <p:grpSpPr>
            <a:xfrm>
              <a:off x="8334754" y="3201516"/>
              <a:ext cx="1818485" cy="388455"/>
              <a:chOff x="0" y="0"/>
              <a:chExt cx="1818484" cy="388454"/>
            </a:xfrm>
          </p:grpSpPr>
          <p:sp>
            <p:nvSpPr>
              <p:cNvPr id="298" name="Shape 298"/>
              <p:cNvSpPr/>
              <p:nvPr/>
            </p:nvSpPr>
            <p:spPr>
              <a:xfrm>
                <a:off x="0" y="0"/>
                <a:ext cx="1818485" cy="388455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299" name="Shape 299"/>
              <p:cNvSpPr/>
              <p:nvPr/>
            </p:nvSpPr>
            <p:spPr>
              <a:xfrm>
                <a:off x="21440" y="49069"/>
                <a:ext cx="1775605" cy="328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PCIE x16 Riser Slot</a:t>
                </a:r>
              </a:p>
            </p:txBody>
          </p:sp>
        </p:grpSp>
        <p:grpSp>
          <p:nvGrpSpPr>
            <p:cNvPr id="303" name="Group 303"/>
            <p:cNvGrpSpPr/>
            <p:nvPr/>
          </p:nvGrpSpPr>
          <p:grpSpPr>
            <a:xfrm>
              <a:off x="8334754" y="3659186"/>
              <a:ext cx="1818485" cy="388456"/>
              <a:chOff x="0" y="0"/>
              <a:chExt cx="1818484" cy="388454"/>
            </a:xfrm>
          </p:grpSpPr>
          <p:sp>
            <p:nvSpPr>
              <p:cNvPr id="301" name="Shape 301"/>
              <p:cNvSpPr/>
              <p:nvPr/>
            </p:nvSpPr>
            <p:spPr>
              <a:xfrm>
                <a:off x="0" y="0"/>
                <a:ext cx="1818485" cy="388455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302" name="Shape 302"/>
              <p:cNvSpPr/>
              <p:nvPr/>
            </p:nvSpPr>
            <p:spPr>
              <a:xfrm>
                <a:off x="21440" y="49069"/>
                <a:ext cx="1775605" cy="328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PCIE x16 Riser Slot</a:t>
                </a:r>
              </a:p>
            </p:txBody>
          </p:sp>
        </p:grpSp>
        <p:grpSp>
          <p:nvGrpSpPr>
            <p:cNvPr id="306" name="Group 306"/>
            <p:cNvGrpSpPr/>
            <p:nvPr/>
          </p:nvGrpSpPr>
          <p:grpSpPr>
            <a:xfrm>
              <a:off x="8334754" y="4116856"/>
              <a:ext cx="1818485" cy="388456"/>
              <a:chOff x="0" y="0"/>
              <a:chExt cx="1818484" cy="388454"/>
            </a:xfrm>
          </p:grpSpPr>
          <p:sp>
            <p:nvSpPr>
              <p:cNvPr id="304" name="Shape 304"/>
              <p:cNvSpPr/>
              <p:nvPr/>
            </p:nvSpPr>
            <p:spPr>
              <a:xfrm>
                <a:off x="0" y="0"/>
                <a:ext cx="1818485" cy="388455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305" name="Shape 305"/>
              <p:cNvSpPr/>
              <p:nvPr/>
            </p:nvSpPr>
            <p:spPr>
              <a:xfrm>
                <a:off x="21440" y="49069"/>
                <a:ext cx="1775605" cy="3281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PCIE x16 Riser Slot</a:t>
                </a:r>
              </a:p>
            </p:txBody>
          </p:sp>
        </p:grpSp>
        <p:grpSp>
          <p:nvGrpSpPr>
            <p:cNvPr id="309" name="Group 309"/>
            <p:cNvGrpSpPr/>
            <p:nvPr/>
          </p:nvGrpSpPr>
          <p:grpSpPr>
            <a:xfrm>
              <a:off x="8334754" y="4574527"/>
              <a:ext cx="1818485" cy="388455"/>
              <a:chOff x="0" y="0"/>
              <a:chExt cx="1818484" cy="388454"/>
            </a:xfrm>
          </p:grpSpPr>
          <p:sp>
            <p:nvSpPr>
              <p:cNvPr id="307" name="Shape 307"/>
              <p:cNvSpPr/>
              <p:nvPr/>
            </p:nvSpPr>
            <p:spPr>
              <a:xfrm>
                <a:off x="0" y="0"/>
                <a:ext cx="1818485" cy="388455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308" name="Shape 308"/>
              <p:cNvSpPr/>
              <p:nvPr/>
            </p:nvSpPr>
            <p:spPr>
              <a:xfrm>
                <a:off x="21440" y="49069"/>
                <a:ext cx="1775605" cy="328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1x2 MINSAS HD *2</a:t>
                </a:r>
              </a:p>
            </p:txBody>
          </p:sp>
        </p:grpSp>
        <p:sp>
          <p:nvSpPr>
            <p:cNvPr id="310" name="Shape 310"/>
            <p:cNvSpPr/>
            <p:nvPr/>
          </p:nvSpPr>
          <p:spPr>
            <a:xfrm>
              <a:off x="81092" y="5035960"/>
              <a:ext cx="785517" cy="1045405"/>
            </a:xfrm>
            <a:prstGeom prst="rect">
              <a:avLst/>
            </a:prstGeom>
            <a:solidFill>
              <a:srgbClr val="FFFFFF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311" name="Shape 311"/>
            <p:cNvSpPr/>
            <p:nvPr/>
          </p:nvSpPr>
          <p:spPr>
            <a:xfrm>
              <a:off x="80801" y="5437039"/>
              <a:ext cx="786100" cy="3281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>
              <a:lvl1pPr algn="ctr" defTabSz="825500">
                <a:lnSpc>
                  <a:spcPct val="90000"/>
                </a:lnSpc>
                <a:spcBef>
                  <a:spcPts val="5900"/>
                </a:spcBef>
                <a:defRPr sz="1400">
                  <a:solidFill>
                    <a:srgbClr val="53585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t>BMC</a:t>
              </a:r>
            </a:p>
          </p:txBody>
        </p:sp>
        <p:grpSp>
          <p:nvGrpSpPr>
            <p:cNvPr id="314" name="Group 314"/>
            <p:cNvGrpSpPr/>
            <p:nvPr/>
          </p:nvGrpSpPr>
          <p:grpSpPr>
            <a:xfrm>
              <a:off x="6957393" y="927374"/>
              <a:ext cx="1262317" cy="681622"/>
              <a:chOff x="0" y="0"/>
              <a:chExt cx="1262316" cy="681621"/>
            </a:xfrm>
          </p:grpSpPr>
          <p:sp>
            <p:nvSpPr>
              <p:cNvPr id="312" name="Shape 312"/>
              <p:cNvSpPr/>
              <p:nvPr/>
            </p:nvSpPr>
            <p:spPr>
              <a:xfrm>
                <a:off x="0" y="0"/>
                <a:ext cx="1262317" cy="681622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313" name="Shape 313"/>
              <p:cNvSpPr/>
              <p:nvPr/>
            </p:nvSpPr>
            <p:spPr>
              <a:xfrm>
                <a:off x="114268" y="190175"/>
                <a:ext cx="1033782" cy="328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PEX8796</a:t>
                </a:r>
              </a:p>
            </p:txBody>
          </p:sp>
        </p:grpSp>
        <p:grpSp>
          <p:nvGrpSpPr>
            <p:cNvPr id="317" name="Group 317"/>
            <p:cNvGrpSpPr/>
            <p:nvPr/>
          </p:nvGrpSpPr>
          <p:grpSpPr>
            <a:xfrm>
              <a:off x="6957393" y="3430675"/>
              <a:ext cx="1262317" cy="681622"/>
              <a:chOff x="0" y="0"/>
              <a:chExt cx="1262316" cy="681621"/>
            </a:xfrm>
          </p:grpSpPr>
          <p:sp>
            <p:nvSpPr>
              <p:cNvPr id="315" name="Shape 315"/>
              <p:cNvSpPr/>
              <p:nvPr/>
            </p:nvSpPr>
            <p:spPr>
              <a:xfrm>
                <a:off x="0" y="0"/>
                <a:ext cx="1262317" cy="681622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316" name="Shape 316"/>
              <p:cNvSpPr/>
              <p:nvPr/>
            </p:nvSpPr>
            <p:spPr>
              <a:xfrm>
                <a:off x="114268" y="190175"/>
                <a:ext cx="1033782" cy="328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PEX8796</a:t>
                </a:r>
              </a:p>
            </p:txBody>
          </p:sp>
        </p:grpSp>
        <p:sp>
          <p:nvSpPr>
            <p:cNvPr id="318" name="Shape 318"/>
            <p:cNvSpPr/>
            <p:nvPr/>
          </p:nvSpPr>
          <p:spPr>
            <a:xfrm>
              <a:off x="9858690" y="9445355"/>
              <a:ext cx="610998" cy="569068"/>
            </a:xfrm>
            <a:prstGeom prst="rect">
              <a:avLst/>
            </a:prstGeom>
            <a:solidFill>
              <a:srgbClr val="FFFFFF"/>
            </a:solidFill>
            <a:ln w="381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571500">
                <a:defRPr sz="3200">
                  <a:latin typeface="+mj-lt"/>
                  <a:ea typeface="+mj-ea"/>
                  <a:cs typeface="+mj-cs"/>
                  <a:sym typeface="Vista Sans OT Medium"/>
                </a:defRPr>
              </a:pPr>
              <a:endParaRPr/>
            </a:p>
          </p:txBody>
        </p:sp>
        <p:sp>
          <p:nvSpPr>
            <p:cNvPr id="319" name="Shape 319"/>
            <p:cNvSpPr/>
            <p:nvPr/>
          </p:nvSpPr>
          <p:spPr>
            <a:xfrm>
              <a:off x="9841545" y="9578517"/>
              <a:ext cx="645285" cy="3281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>
              <a:lvl1pPr algn="ctr" defTabSz="825500">
                <a:lnSpc>
                  <a:spcPct val="90000"/>
                </a:lnSpc>
                <a:defRPr sz="1400">
                  <a:solidFill>
                    <a:srgbClr val="53585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t>FRU</a:t>
              </a:r>
            </a:p>
          </p:txBody>
        </p:sp>
        <p:grpSp>
          <p:nvGrpSpPr>
            <p:cNvPr id="322" name="Group 322"/>
            <p:cNvGrpSpPr/>
            <p:nvPr/>
          </p:nvGrpSpPr>
          <p:grpSpPr>
            <a:xfrm>
              <a:off x="9858690" y="10283555"/>
              <a:ext cx="619888" cy="569068"/>
              <a:chOff x="0" y="0"/>
              <a:chExt cx="619886" cy="569067"/>
            </a:xfrm>
          </p:grpSpPr>
          <p:sp>
            <p:nvSpPr>
              <p:cNvPr id="320" name="Shape 320"/>
              <p:cNvSpPr/>
              <p:nvPr/>
            </p:nvSpPr>
            <p:spPr>
              <a:xfrm>
                <a:off x="4444" y="0"/>
                <a:ext cx="610998" cy="569068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321" name="Shape 321"/>
              <p:cNvSpPr/>
              <p:nvPr/>
            </p:nvSpPr>
            <p:spPr>
              <a:xfrm>
                <a:off x="0" y="133162"/>
                <a:ext cx="619887" cy="328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FAN</a:t>
                </a:r>
              </a:p>
            </p:txBody>
          </p:sp>
        </p:grpSp>
        <p:grpSp>
          <p:nvGrpSpPr>
            <p:cNvPr id="325" name="Group 325"/>
            <p:cNvGrpSpPr/>
            <p:nvPr/>
          </p:nvGrpSpPr>
          <p:grpSpPr>
            <a:xfrm>
              <a:off x="1381310" y="1263788"/>
              <a:ext cx="1823109" cy="569068"/>
              <a:chOff x="0" y="0"/>
              <a:chExt cx="1823108" cy="569067"/>
            </a:xfrm>
          </p:grpSpPr>
          <p:sp>
            <p:nvSpPr>
              <p:cNvPr id="323" name="Shape 323"/>
              <p:cNvSpPr/>
              <p:nvPr/>
            </p:nvSpPr>
            <p:spPr>
              <a:xfrm>
                <a:off x="2311" y="0"/>
                <a:ext cx="1818487" cy="569068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324" name="Shape 324"/>
              <p:cNvSpPr/>
              <p:nvPr/>
            </p:nvSpPr>
            <p:spPr>
              <a:xfrm>
                <a:off x="0" y="133318"/>
                <a:ext cx="1823109" cy="3281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PCIE x16 Riser card</a:t>
                </a:r>
              </a:p>
            </p:txBody>
          </p:sp>
        </p:grpSp>
        <p:grpSp>
          <p:nvGrpSpPr>
            <p:cNvPr id="328" name="Group 328"/>
            <p:cNvGrpSpPr/>
            <p:nvPr/>
          </p:nvGrpSpPr>
          <p:grpSpPr>
            <a:xfrm>
              <a:off x="1383621" y="832261"/>
              <a:ext cx="1818486" cy="388455"/>
              <a:chOff x="0" y="0"/>
              <a:chExt cx="1818484" cy="388454"/>
            </a:xfrm>
          </p:grpSpPr>
          <p:sp>
            <p:nvSpPr>
              <p:cNvPr id="326" name="Shape 326"/>
              <p:cNvSpPr/>
              <p:nvPr/>
            </p:nvSpPr>
            <p:spPr>
              <a:xfrm>
                <a:off x="0" y="0"/>
                <a:ext cx="1818485" cy="388455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327" name="Shape 327"/>
              <p:cNvSpPr/>
              <p:nvPr/>
            </p:nvSpPr>
            <p:spPr>
              <a:xfrm>
                <a:off x="21440" y="49069"/>
                <a:ext cx="1775605" cy="328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1x2MINISAS HD*2</a:t>
                </a:r>
              </a:p>
            </p:txBody>
          </p:sp>
        </p:grpSp>
        <p:grpSp>
          <p:nvGrpSpPr>
            <p:cNvPr id="331" name="Group 331"/>
            <p:cNvGrpSpPr/>
            <p:nvPr/>
          </p:nvGrpSpPr>
          <p:grpSpPr>
            <a:xfrm>
              <a:off x="6099279" y="5035960"/>
              <a:ext cx="1184033" cy="388456"/>
              <a:chOff x="0" y="0"/>
              <a:chExt cx="1184032" cy="388454"/>
            </a:xfrm>
          </p:grpSpPr>
          <p:sp>
            <p:nvSpPr>
              <p:cNvPr id="329" name="Shape 329"/>
              <p:cNvSpPr/>
              <p:nvPr/>
            </p:nvSpPr>
            <p:spPr>
              <a:xfrm>
                <a:off x="46840" y="0"/>
                <a:ext cx="1090352" cy="388455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330" name="Shape 330"/>
              <p:cNvSpPr/>
              <p:nvPr/>
            </p:nvSpPr>
            <p:spPr>
              <a:xfrm>
                <a:off x="0" y="49069"/>
                <a:ext cx="1184033" cy="328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5Pin CONN</a:t>
                </a:r>
              </a:p>
            </p:txBody>
          </p:sp>
        </p:grpSp>
        <p:sp>
          <p:nvSpPr>
            <p:cNvPr id="332" name="Shape 332"/>
            <p:cNvSpPr/>
            <p:nvPr/>
          </p:nvSpPr>
          <p:spPr>
            <a:xfrm>
              <a:off x="8385929" y="6172107"/>
              <a:ext cx="1184033" cy="3281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>
              <a:lvl1pPr algn="ctr" defTabSz="825500">
                <a:lnSpc>
                  <a:spcPct val="90000"/>
                </a:lnSpc>
                <a:spcBef>
                  <a:spcPts val="5900"/>
                </a:spcBef>
                <a:defRPr sz="1400" spc="-56">
                  <a:solidFill>
                    <a:srgbClr val="53585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t>PCA9548A</a:t>
              </a:r>
            </a:p>
          </p:txBody>
        </p:sp>
        <p:sp>
          <p:nvSpPr>
            <p:cNvPr id="333" name="Shape 333"/>
            <p:cNvSpPr/>
            <p:nvPr/>
          </p:nvSpPr>
          <p:spPr>
            <a:xfrm>
              <a:off x="6099279" y="6768204"/>
              <a:ext cx="1184033" cy="3281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>
              <a:lvl1pPr algn="ctr" defTabSz="825500">
                <a:lnSpc>
                  <a:spcPct val="90000"/>
                </a:lnSpc>
                <a:spcBef>
                  <a:spcPts val="5900"/>
                </a:spcBef>
                <a:defRPr sz="1400">
                  <a:solidFill>
                    <a:srgbClr val="53585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t>7Pin CONN</a:t>
              </a:r>
            </a:p>
          </p:txBody>
        </p:sp>
        <p:sp>
          <p:nvSpPr>
            <p:cNvPr id="334" name="Shape 334"/>
            <p:cNvSpPr/>
            <p:nvPr/>
          </p:nvSpPr>
          <p:spPr>
            <a:xfrm>
              <a:off x="8385929" y="6770125"/>
              <a:ext cx="1184033" cy="3281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>
              <a:lvl1pPr algn="ctr" defTabSz="825500">
                <a:lnSpc>
                  <a:spcPct val="90000"/>
                </a:lnSpc>
                <a:spcBef>
                  <a:spcPts val="5900"/>
                </a:spcBef>
                <a:defRPr sz="1400" spc="-56">
                  <a:solidFill>
                    <a:srgbClr val="53585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t>PCA9548A</a:t>
              </a:r>
            </a:p>
          </p:txBody>
        </p:sp>
        <p:sp>
          <p:nvSpPr>
            <p:cNvPr id="335" name="Shape 335"/>
            <p:cNvSpPr/>
            <p:nvPr/>
          </p:nvSpPr>
          <p:spPr>
            <a:xfrm>
              <a:off x="6110967" y="11218499"/>
              <a:ext cx="1327966" cy="328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>
              <a:lvl1pPr algn="ctr" defTabSz="825500">
                <a:lnSpc>
                  <a:spcPct val="90000"/>
                </a:lnSpc>
                <a:spcBef>
                  <a:spcPts val="5900"/>
                </a:spcBef>
                <a:defRPr sz="1400">
                  <a:solidFill>
                    <a:srgbClr val="53585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t>4Pin CONN</a:t>
              </a:r>
            </a:p>
          </p:txBody>
        </p:sp>
        <p:grpSp>
          <p:nvGrpSpPr>
            <p:cNvPr id="338" name="Group 338"/>
            <p:cNvGrpSpPr/>
            <p:nvPr/>
          </p:nvGrpSpPr>
          <p:grpSpPr>
            <a:xfrm>
              <a:off x="743373" y="9705711"/>
              <a:ext cx="1819081" cy="477146"/>
              <a:chOff x="-110066" y="0"/>
              <a:chExt cx="1819079" cy="477145"/>
            </a:xfrm>
          </p:grpSpPr>
          <p:sp>
            <p:nvSpPr>
              <p:cNvPr id="336" name="Shape 336"/>
              <p:cNvSpPr/>
              <p:nvPr/>
            </p:nvSpPr>
            <p:spPr>
              <a:xfrm>
                <a:off x="-110067" y="0"/>
                <a:ext cx="1819080" cy="477146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337" name="Shape 337"/>
              <p:cNvSpPr/>
              <p:nvPr/>
            </p:nvSpPr>
            <p:spPr>
              <a:xfrm>
                <a:off x="17504" y="87169"/>
                <a:ext cx="1606272" cy="3281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1x2 MINSAS HD</a:t>
                </a:r>
              </a:p>
            </p:txBody>
          </p:sp>
        </p:grpSp>
        <p:grpSp>
          <p:nvGrpSpPr>
            <p:cNvPr id="341" name="Group 341"/>
            <p:cNvGrpSpPr/>
            <p:nvPr/>
          </p:nvGrpSpPr>
          <p:grpSpPr>
            <a:xfrm>
              <a:off x="1606837" y="10991629"/>
              <a:ext cx="834830" cy="744055"/>
              <a:chOff x="0" y="0"/>
              <a:chExt cx="834828" cy="744054"/>
            </a:xfrm>
          </p:grpSpPr>
          <p:sp>
            <p:nvSpPr>
              <p:cNvPr id="339" name="Shape 339"/>
              <p:cNvSpPr/>
              <p:nvPr/>
            </p:nvSpPr>
            <p:spPr>
              <a:xfrm>
                <a:off x="12700" y="0"/>
                <a:ext cx="809429" cy="744055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0" y="121492"/>
                <a:ext cx="834829" cy="501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noAutofit/>
              </a:bodyPr>
              <a:lstStyle/>
              <a:p>
                <a:pPr algn="ctr" defTabSz="825500">
                  <a:lnSpc>
                    <a:spcPct val="90000"/>
                  </a:lnSpc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t>Temp</a:t>
                </a:r>
              </a:p>
              <a:p>
                <a:pPr algn="ctr" defTabSz="825500">
                  <a:lnSpc>
                    <a:spcPct val="90000"/>
                  </a:lnSpc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pPr>
                <a:r>
                  <a:t>sensor</a:t>
                </a:r>
              </a:p>
            </p:txBody>
          </p:sp>
        </p:grpSp>
        <p:grpSp>
          <p:nvGrpSpPr>
            <p:cNvPr id="344" name="Group 344"/>
            <p:cNvGrpSpPr/>
            <p:nvPr/>
          </p:nvGrpSpPr>
          <p:grpSpPr>
            <a:xfrm>
              <a:off x="918707" y="11056711"/>
              <a:ext cx="693227" cy="613889"/>
              <a:chOff x="0" y="0"/>
              <a:chExt cx="693225" cy="613887"/>
            </a:xfrm>
          </p:grpSpPr>
          <p:sp>
            <p:nvSpPr>
              <p:cNvPr id="342" name="Shape 342"/>
              <p:cNvSpPr/>
              <p:nvPr/>
            </p:nvSpPr>
            <p:spPr>
              <a:xfrm>
                <a:off x="41114" y="0"/>
                <a:ext cx="610998" cy="613888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0" y="168272"/>
                <a:ext cx="693226" cy="328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FRU</a:t>
                </a:r>
              </a:p>
            </p:txBody>
          </p:sp>
        </p:grpSp>
        <p:grpSp>
          <p:nvGrpSpPr>
            <p:cNvPr id="347" name="Group 347"/>
            <p:cNvGrpSpPr/>
            <p:nvPr/>
          </p:nvGrpSpPr>
          <p:grpSpPr>
            <a:xfrm>
              <a:off x="3509721" y="11169429"/>
              <a:ext cx="1327967" cy="388455"/>
              <a:chOff x="0" y="0"/>
              <a:chExt cx="1327965" cy="388454"/>
            </a:xfrm>
          </p:grpSpPr>
          <p:sp>
            <p:nvSpPr>
              <p:cNvPr id="345" name="Shape 345"/>
              <p:cNvSpPr/>
              <p:nvPr/>
            </p:nvSpPr>
            <p:spPr>
              <a:xfrm>
                <a:off x="44998" y="0"/>
                <a:ext cx="1237968" cy="388455"/>
              </a:xfrm>
              <a:prstGeom prst="rect">
                <a:avLst/>
              </a:prstGeom>
              <a:solidFill>
                <a:srgbClr val="FFFFFF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0" y="49069"/>
                <a:ext cx="1327966" cy="3281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4Pin CONN</a:t>
                </a:r>
              </a:p>
            </p:txBody>
          </p:sp>
        </p:grpSp>
        <p:sp>
          <p:nvSpPr>
            <p:cNvPr id="348" name="Shape 348"/>
            <p:cNvSpPr/>
            <p:nvPr/>
          </p:nvSpPr>
          <p:spPr>
            <a:xfrm>
              <a:off x="2282621" y="5675945"/>
              <a:ext cx="1076195" cy="328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>
              <a:lvl1pPr algn="ctr" defTabSz="825500">
                <a:lnSpc>
                  <a:spcPct val="90000"/>
                </a:lnSpc>
                <a:spcBef>
                  <a:spcPts val="5900"/>
                </a:spcBef>
                <a:defRPr sz="1400">
                  <a:solidFill>
                    <a:srgbClr val="53585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t>CA9548A</a:t>
              </a:r>
            </a:p>
          </p:txBody>
        </p:sp>
        <p:sp>
          <p:nvSpPr>
            <p:cNvPr id="349" name="Shape 349"/>
            <p:cNvSpPr/>
            <p:nvPr/>
          </p:nvSpPr>
          <p:spPr>
            <a:xfrm>
              <a:off x="2225779" y="5085030"/>
              <a:ext cx="1184033" cy="328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>
              <a:lvl1pPr algn="ctr" defTabSz="825500">
                <a:lnSpc>
                  <a:spcPct val="90000"/>
                </a:lnSpc>
                <a:spcBef>
                  <a:spcPts val="5900"/>
                </a:spcBef>
                <a:defRPr sz="1400">
                  <a:solidFill>
                    <a:srgbClr val="53585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t>5Pin CONN</a:t>
              </a:r>
            </a:p>
          </p:txBody>
        </p:sp>
        <p:sp>
          <p:nvSpPr>
            <p:cNvPr id="350" name="Shape 350"/>
            <p:cNvSpPr/>
            <p:nvPr/>
          </p:nvSpPr>
          <p:spPr>
            <a:xfrm>
              <a:off x="992865" y="6787826"/>
              <a:ext cx="1184034" cy="3281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spAutoFit/>
            </a:bodyPr>
            <a:lstStyle>
              <a:lvl1pPr algn="ctr" defTabSz="825500">
                <a:lnSpc>
                  <a:spcPct val="90000"/>
                </a:lnSpc>
                <a:spcBef>
                  <a:spcPts val="5900"/>
                </a:spcBef>
                <a:defRPr sz="1400">
                  <a:solidFill>
                    <a:srgbClr val="53585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t>7Pin CONN</a:t>
              </a:r>
            </a:p>
          </p:txBody>
        </p:sp>
        <p:grpSp>
          <p:nvGrpSpPr>
            <p:cNvPr id="354" name="Group 354"/>
            <p:cNvGrpSpPr/>
            <p:nvPr/>
          </p:nvGrpSpPr>
          <p:grpSpPr>
            <a:xfrm>
              <a:off x="3297094" y="849768"/>
              <a:ext cx="1754607" cy="543668"/>
              <a:chOff x="25400" y="0"/>
              <a:chExt cx="1754606" cy="543667"/>
            </a:xfrm>
          </p:grpSpPr>
          <p:sp>
            <p:nvSpPr>
              <p:cNvPr id="351" name="Shape 351"/>
              <p:cNvSpPr/>
              <p:nvPr/>
            </p:nvSpPr>
            <p:spPr>
              <a:xfrm>
                <a:off x="911859" y="0"/>
                <a:ext cx="868148" cy="543668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FDD7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352" name="Shape 352"/>
              <p:cNvSpPr/>
              <p:nvPr/>
            </p:nvSpPr>
            <p:spPr>
              <a:xfrm flipH="1">
                <a:off x="25400" y="0"/>
                <a:ext cx="1033781" cy="543668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FDD7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373380" y="129430"/>
                <a:ext cx="1033781" cy="3281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>
                    <a:solidFill>
                      <a:srgbClr val="53585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X16 PCIE</a:t>
                </a:r>
              </a:p>
            </p:txBody>
          </p:sp>
        </p:grpSp>
        <p:grpSp>
          <p:nvGrpSpPr>
            <p:cNvPr id="358" name="Group 358"/>
            <p:cNvGrpSpPr/>
            <p:nvPr/>
          </p:nvGrpSpPr>
          <p:grpSpPr>
            <a:xfrm>
              <a:off x="6993640" y="6659991"/>
              <a:ext cx="1670819" cy="543668"/>
              <a:chOff x="0" y="0"/>
              <a:chExt cx="1670817" cy="543667"/>
            </a:xfrm>
          </p:grpSpPr>
          <p:sp>
            <p:nvSpPr>
              <p:cNvPr id="355" name="Shape 355"/>
              <p:cNvSpPr/>
              <p:nvPr/>
            </p:nvSpPr>
            <p:spPr>
              <a:xfrm>
                <a:off x="593512" y="0"/>
                <a:ext cx="868149" cy="543668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82BC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356" name="Shape 356"/>
              <p:cNvSpPr/>
              <p:nvPr/>
            </p:nvSpPr>
            <p:spPr>
              <a:xfrm flipH="1">
                <a:off x="215053" y="0"/>
                <a:ext cx="868149" cy="543668"/>
              </a:xfrm>
              <a:prstGeom prst="rightArrow">
                <a:avLst>
                  <a:gd name="adj1" fmla="val 59341"/>
                  <a:gd name="adj2" fmla="val 64734"/>
                </a:avLst>
              </a:prstGeom>
              <a:solidFill>
                <a:srgbClr val="82BC00"/>
              </a:solidFill>
              <a:ln w="381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571500">
                  <a:defRPr sz="3200">
                    <a:latin typeface="+mj-lt"/>
                    <a:ea typeface="+mj-ea"/>
                    <a:cs typeface="+mj-cs"/>
                    <a:sym typeface="Vista Sans OT Medium"/>
                  </a:defRPr>
                </a:pPr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0" y="129430"/>
                <a:ext cx="1670818" cy="3281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6200" tIns="76200" rIns="76200" bIns="76200" numCol="1" anchor="ctr">
                <a:spAutoFit/>
              </a:bodyPr>
              <a:lstStyle>
                <a:lvl1pPr algn="ctr" defTabSz="825500">
                  <a:lnSpc>
                    <a:spcPct val="90000"/>
                  </a:lnSpc>
                  <a:spcBef>
                    <a:spcPts val="5900"/>
                  </a:spcBef>
                  <a:defRPr sz="1400" spc="-28">
                    <a:solidFill>
                      <a:srgbClr val="FFFFFF"/>
                    </a:solidFill>
                    <a:latin typeface="Avenir Heavy"/>
                    <a:ea typeface="Avenir Heavy"/>
                    <a:cs typeface="Avenir Heavy"/>
                    <a:sym typeface="Avenir Heavy"/>
                  </a:defRPr>
                </a:lvl1pPr>
              </a:lstStyle>
              <a:p>
                <a:r>
                  <a:t>SMB_IPMB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26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/>
        </p:nvSpPr>
        <p:spPr>
          <a:xfrm>
            <a:off x="1609702" y="4441029"/>
            <a:ext cx="21215396" cy="8161342"/>
          </a:xfrm>
          <a:prstGeom prst="roundRect">
            <a:avLst>
              <a:gd name="adj" fmla="val 0"/>
            </a:avLst>
          </a:prstGeom>
          <a:ln w="88900">
            <a:solidFill>
              <a:srgbClr val="72BD44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571500">
              <a:defRPr sz="32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362" name="Shape 362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Modularity</a:t>
            </a:r>
          </a:p>
        </p:txBody>
      </p:sp>
      <p:sp>
        <p:nvSpPr>
          <p:cNvPr id="363" name="Shape 363"/>
          <p:cNvSpPr>
            <a:spLocks noGrp="1"/>
          </p:cNvSpPr>
          <p:nvPr>
            <p:ph type="body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Big Sur</a:t>
            </a:r>
          </a:p>
        </p:txBody>
      </p:sp>
      <p:grpSp>
        <p:nvGrpSpPr>
          <p:cNvPr id="366" name="Group 366"/>
          <p:cNvGrpSpPr/>
          <p:nvPr/>
        </p:nvGrpSpPr>
        <p:grpSpPr>
          <a:xfrm>
            <a:off x="1860237" y="6602500"/>
            <a:ext cx="5216078" cy="5411363"/>
            <a:chOff x="0" y="0"/>
            <a:chExt cx="5216077" cy="5411361"/>
          </a:xfrm>
        </p:grpSpPr>
        <p:pic>
          <p:nvPicPr>
            <p:cNvPr id="364" name="819A2dDSMgL._SL1500_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6816" r="2402" b="12782"/>
            <a:stretch>
              <a:fillRect/>
            </a:stretch>
          </p:blipFill>
          <p:spPr>
            <a:xfrm>
              <a:off x="0" y="0"/>
              <a:ext cx="5216078" cy="25083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5" name="NVIDIA_TESLA_Preferred_LogoLockup_2C_WEB(RGB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5878" y="2569230"/>
              <a:ext cx="2608052" cy="2842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9" name="Group 369"/>
          <p:cNvGrpSpPr/>
          <p:nvPr/>
        </p:nvGrpSpPr>
        <p:grpSpPr>
          <a:xfrm>
            <a:off x="12229466" y="6575174"/>
            <a:ext cx="4916144" cy="5120580"/>
            <a:chOff x="0" y="0"/>
            <a:chExt cx="4916142" cy="5120578"/>
          </a:xfrm>
        </p:grpSpPr>
        <p:pic>
          <p:nvPicPr>
            <p:cNvPr id="367" name="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605" t="18835" r="5605" b="13212"/>
            <a:stretch>
              <a:fillRect/>
            </a:stretch>
          </p:blipFill>
          <p:spPr>
            <a:xfrm>
              <a:off x="0" y="0"/>
              <a:ext cx="4916143" cy="25082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xeonphi_k_ww_rgb_3000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85777" y="2976041"/>
              <a:ext cx="2144537" cy="21445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2" name="Group 372"/>
          <p:cNvGrpSpPr/>
          <p:nvPr/>
        </p:nvGrpSpPr>
        <p:grpSpPr>
          <a:xfrm>
            <a:off x="7149495" y="6581321"/>
            <a:ext cx="4983824" cy="5114432"/>
            <a:chOff x="0" y="0"/>
            <a:chExt cx="4983822" cy="5114431"/>
          </a:xfrm>
        </p:grpSpPr>
        <p:pic>
          <p:nvPicPr>
            <p:cNvPr id="370" name="Screen Shot 2014-09-08 at 10.29.11 PM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983823" cy="23464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" name="pasted-imag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10564" y="3120421"/>
              <a:ext cx="2362694" cy="19940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5" name="Group 375"/>
          <p:cNvGrpSpPr/>
          <p:nvPr/>
        </p:nvGrpSpPr>
        <p:grpSpPr>
          <a:xfrm>
            <a:off x="17027546" y="6553617"/>
            <a:ext cx="5386846" cy="4416085"/>
            <a:chOff x="0" y="0"/>
            <a:chExt cx="5386844" cy="4416084"/>
          </a:xfrm>
        </p:grpSpPr>
        <p:pic>
          <p:nvPicPr>
            <p:cNvPr id="373" name="9265iCAE371ECAB17CE90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386845" cy="2508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" name="pasted-image.tif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84615" y="3723651"/>
              <a:ext cx="3617613" cy="6924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6" name="Shape 376"/>
          <p:cNvSpPr/>
          <p:nvPr/>
        </p:nvSpPr>
        <p:spPr>
          <a:xfrm>
            <a:off x="1609702" y="4442357"/>
            <a:ext cx="21215396" cy="1506899"/>
          </a:xfrm>
          <a:prstGeom prst="roundRect">
            <a:avLst>
              <a:gd name="adj" fmla="val 0"/>
            </a:avLst>
          </a:prstGeom>
          <a:solidFill>
            <a:srgbClr val="72BD44"/>
          </a:solidFill>
          <a:ln w="38100">
            <a:miter lim="400000"/>
          </a:ln>
        </p:spPr>
        <p:txBody>
          <a:bodyPr lIns="38100" tIns="38100" rIns="38100" bIns="38100" anchor="ctr"/>
          <a:lstStyle/>
          <a:p>
            <a:pPr algn="ctr" defTabSz="571500">
              <a:defRPr sz="3200">
                <a:latin typeface="+mj-lt"/>
                <a:ea typeface="+mj-ea"/>
                <a:cs typeface="+mj-cs"/>
                <a:sym typeface="Vista Sans OT Medium"/>
              </a:defRPr>
            </a:pP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1528406" y="4861287"/>
            <a:ext cx="21377989" cy="80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spcBef>
                <a:spcPts val="5900"/>
              </a:spcBef>
              <a:defRPr sz="540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Supports up to 8 PCI-e Gen3 full height, dual-slot cards</a:t>
            </a:r>
          </a:p>
        </p:txBody>
      </p:sp>
    </p:spTree>
    <p:extLst>
      <p:ext uri="{BB962C8B-B14F-4D97-AF65-F5344CB8AC3E}">
        <p14:creationId xmlns:p14="http://schemas.microsoft.com/office/powerpoint/2010/main" val="92458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ista Sans OT Medium"/>
        <a:ea typeface="Vista Sans OT Medium"/>
        <a:cs typeface="Vista Sans OT Medium"/>
      </a:majorFont>
      <a:minorFont>
        <a:latin typeface="Berthold Akzidenz Grotesk BE Bold Condensed"/>
        <a:ea typeface="Berthold Akzidenz Grotesk BE Bold Condensed"/>
        <a:cs typeface="Berthold Akzidenz Grotesk BE Bold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BC300"/>
        </a:solidFill>
        <a:ln w="381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71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BC3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ista Sans OT Medium"/>
        <a:ea typeface="Vista Sans OT Medium"/>
        <a:cs typeface="Vista Sans OT Medium"/>
      </a:majorFont>
      <a:minorFont>
        <a:latin typeface="Berthold Akzidenz Grotesk BE Bold Condensed"/>
        <a:ea typeface="Berthold Akzidenz Grotesk BE Bold Condensed"/>
        <a:cs typeface="Berthold Akzidenz Grotesk BE Bold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BC300"/>
        </a:solidFill>
        <a:ln w="381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71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BC3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1096</Words>
  <Application>Microsoft Macintosh PowerPoint</Application>
  <PresentationFormat>Custom</PresentationFormat>
  <Paragraphs>603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Avenir Black</vt:lpstr>
      <vt:lpstr>Avenir Book</vt:lpstr>
      <vt:lpstr>Avenir Heavy</vt:lpstr>
      <vt:lpstr>Avenir Medium</vt:lpstr>
      <vt:lpstr>Avenir Roman</vt:lpstr>
      <vt:lpstr>Berthold Akzidenz Grotesk BE</vt:lpstr>
      <vt:lpstr>Berthold Akzidenz Grotesk BE Bold</vt:lpstr>
      <vt:lpstr>Berthold Akzidenz Grotesk BE Bold Condensed</vt:lpstr>
      <vt:lpstr>Helvetica</vt:lpstr>
      <vt:lpstr>Vista Sans OT Light</vt:lpstr>
      <vt:lpstr>Vista Sans OT Medium</vt:lpstr>
      <vt:lpstr>Vista Sans OT Reg</vt:lpstr>
      <vt:lpstr>Arial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27</cp:revision>
  <dcterms:modified xsi:type="dcterms:W3CDTF">2016-03-08T22:19:44Z</dcterms:modified>
</cp:coreProperties>
</file>