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4"/>
    <p:sldMasterId id="2147483657" r:id="rId5"/>
  </p:sldMasterIdLst>
  <p:notesMasterIdLst>
    <p:notesMasterId r:id="rId16"/>
  </p:notesMasterIdLst>
  <p:sldIdLst>
    <p:sldId id="269" r:id="rId6"/>
    <p:sldId id="272" r:id="rId7"/>
    <p:sldId id="274" r:id="rId8"/>
    <p:sldId id="381" r:id="rId9"/>
    <p:sldId id="383" r:id="rId10"/>
    <p:sldId id="384" r:id="rId11"/>
    <p:sldId id="385" r:id="rId12"/>
    <p:sldId id="273" r:id="rId13"/>
    <p:sldId id="371" r:id="rId14"/>
    <p:sldId id="362" r:id="rId15"/>
  </p:sldIdLst>
  <p:sldSz cx="24384000" cy="13716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FreightSansLFPro" panose="02000506030000020004" pitchFamily="50" charset="0"/>
      <p:regular r:id="rId21"/>
      <p:bold r:id="rId22"/>
      <p:italic r:id="rId23"/>
      <p:boldItalic r:id="rId24"/>
    </p:embeddedFont>
    <p:embeddedFont>
      <p:font typeface="FreightSansLFPro Med" panose="02000606030000020004" pitchFamily="50" charset="0"/>
      <p:regular r:id="rId25"/>
      <p:italic r:id="rId26"/>
    </p:embeddedFont>
    <p:embeddedFont>
      <p:font typeface="FreightSansLFPro SmBd" panose="02000503040000020004" pitchFamily="50" charset="0"/>
      <p:bold r:id="rId27"/>
      <p:boldItalic r:id="rId28"/>
    </p:embeddedFont>
    <p:embeddedFont>
      <p:font typeface="Source Sans Pro" panose="020B0503030403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chna Haylock" initials="AH" lastIdx="6" clrIdx="0"/>
  <p:cmAuthor id="2" name="Ng, Thomas1" initials="TN" lastIdx="1" clrIdx="1">
    <p:extLst>
      <p:ext uri="{19B8F6BF-5375-455C-9EA6-DF929625EA0E}">
        <p15:presenceInfo xmlns:p15="http://schemas.microsoft.com/office/powerpoint/2012/main" userId="Ng, Thomas1" providerId="None"/>
      </p:ext>
    </p:extLst>
  </p:cmAuthor>
  <p:cmAuthor id="3" name="Damien Weng Kong Chong" initials="DWKC" lastIdx="1" clrIdx="2">
    <p:extLst>
      <p:ext uri="{19B8F6BF-5375-455C-9EA6-DF929625EA0E}">
        <p15:presenceInfo xmlns:p15="http://schemas.microsoft.com/office/powerpoint/2012/main" userId="S::dchong@fb.com::fd2994cb-880e-4c74-b254-6d480844d9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985" autoAdjust="0"/>
  </p:normalViewPr>
  <p:slideViewPr>
    <p:cSldViewPr snapToGrid="0">
      <p:cViewPr varScale="1">
        <p:scale>
          <a:sx n="53" d="100"/>
          <a:sy n="53" d="100"/>
        </p:scale>
        <p:origin x="144" y="1404"/>
      </p:cViewPr>
      <p:guideLst>
        <p:guide orient="horz" pos="4320"/>
        <p:guide pos="76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10a0c64a2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10a0c64a2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2941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End Bumper copy 1">
  <p:cSld name="OCP17 End Bumper copy 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descr="slide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01ED-B654-7449-9635-334A4910BB6D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EA28-F498-AD43-B938-06BEC22B7F0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AAC3B8-2690-294A-8867-8D93CDBD49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01ED-B654-7449-9635-334A4910BB6D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EA28-F498-AD43-B938-06BEC22B7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8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grams/Charts/Images + Title + Subhead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495301" y="508000"/>
            <a:ext cx="23368002" cy="12700000"/>
          </a:xfrm>
          <a:prstGeom prst="roundRect">
            <a:avLst>
              <a:gd name="adj" fmla="val 279"/>
            </a:avLst>
          </a:prstGeom>
          <a:solidFill>
            <a:srgbClr val="FFFFFF"/>
          </a:solidFill>
          <a:ln w="12700">
            <a:solidFill>
              <a:srgbClr val="DBDEE2"/>
            </a:solidFill>
            <a:miter lim="400000"/>
          </a:ln>
          <a:effectLst>
            <a:outerShdw blurRad="12700" dist="12700" dir="5400000" rotWithShape="0">
              <a:srgbClr val="BBC0C7"/>
            </a:outerShdw>
          </a:effectLst>
        </p:spPr>
        <p:txBody>
          <a:bodyPr lIns="0" tIns="0" rIns="0" bIns="0" anchor="ctr"/>
          <a:lstStyle/>
          <a:p>
            <a:pPr lvl="0" defTabSz="584200">
              <a:lnSpc>
                <a:spcPct val="100000"/>
              </a:lnSpc>
              <a:defRPr sz="6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sz="54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42108" y="900377"/>
            <a:ext cx="21336000" cy="1493690"/>
          </a:xfrm>
          <a:prstGeom prst="rect">
            <a:avLst/>
          </a:prstGeom>
        </p:spPr>
        <p:txBody>
          <a:bodyPr vert="horz" lIns="0" tIns="0" rIns="0" bIns="0"/>
          <a:lstStyle>
            <a:lvl1pPr algn="l" hangingPunct="0">
              <a:defRPr sz="8800" b="1" i="0">
                <a:solidFill>
                  <a:schemeClr val="accent1"/>
                </a:solidFill>
                <a:latin typeface="FreightSansLFPro SmBd"/>
                <a:cs typeface="FreightSansLFPro SmB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42108" y="2394066"/>
            <a:ext cx="21336000" cy="1117600"/>
          </a:xfrm>
          <a:prstGeom prst="rect">
            <a:avLst/>
          </a:prstGeom>
        </p:spPr>
        <p:txBody>
          <a:bodyPr vert="horz" lIns="0" tIns="0" rIns="0" bIns="0"/>
          <a:lstStyle>
            <a:lvl1pPr algn="l" defTabSz="-1041400" hangingPunct="0">
              <a:tabLst/>
              <a:defRPr sz="4800" baseline="0">
                <a:solidFill>
                  <a:schemeClr val="accent6"/>
                </a:solidFill>
                <a:latin typeface="FreightSansLFPro Med"/>
              </a:defRPr>
            </a:lvl1pPr>
            <a:lvl2pPr algn="l">
              <a:defRPr sz="6000" baseline="0">
                <a:solidFill>
                  <a:srgbClr val="5890FF"/>
                </a:solidFill>
                <a:latin typeface="FreightSansLFPro Med"/>
              </a:defRPr>
            </a:lvl2pPr>
            <a:lvl3pPr algn="l">
              <a:defRPr sz="6000" baseline="0">
                <a:solidFill>
                  <a:srgbClr val="5890FF"/>
                </a:solidFill>
                <a:latin typeface="FreightSansLFPro Med"/>
              </a:defRPr>
            </a:lvl3pPr>
            <a:lvl4pPr algn="l">
              <a:defRPr sz="6000" baseline="0">
                <a:solidFill>
                  <a:srgbClr val="5890FF"/>
                </a:solidFill>
                <a:latin typeface="FreightSansLFPro Med"/>
              </a:defRPr>
            </a:lvl4pPr>
            <a:lvl5pPr algn="l">
              <a:defRPr sz="6000" baseline="0">
                <a:solidFill>
                  <a:srgbClr val="5890FF"/>
                </a:solidFill>
                <a:latin typeface="FreightSansLFPro Me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137763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324153" y="3080962"/>
            <a:ext cx="21436458" cy="8142288"/>
          </a:xfrm>
          <a:prstGeom prst="rect">
            <a:avLst/>
          </a:prstGeom>
        </p:spPr>
        <p:txBody>
          <a:bodyPr/>
          <a:lstStyle>
            <a:lvl1pPr marL="701676" indent="-6794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6000" b="0" i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1pPr>
            <a:lvl2pPr marL="685800" indent="-685800" algn="l">
              <a:buClr>
                <a:schemeClr val="accent6"/>
              </a:buClr>
              <a:buFont typeface="Arial" charset="0"/>
              <a:buChar char="•"/>
              <a:defRPr sz="450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2pPr>
            <a:lvl3pPr marL="2060576" indent="-7048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5000" b="0" i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3pPr>
            <a:lvl4pPr marL="2765426" indent="-6794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5000" b="0" i="0" baseline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4pPr>
            <a:lvl5pPr marL="1381126" indent="-6794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5000" b="0" i="0" baseline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5pPr>
            <a:lvl6pPr>
              <a:defRPr b="0" i="0">
                <a:latin typeface="FreightSansLFPro Medium" charset="0"/>
                <a:ea typeface="FreightSansLFPro Medium" charset="0"/>
                <a:cs typeface="FreightSansLFPro Medium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4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</a:p>
          <a:p>
            <a:pPr lvl="3"/>
            <a:r>
              <a:rPr lang="en-US"/>
              <a:t>Sixth level</a:t>
            </a:r>
          </a:p>
          <a:p>
            <a:pPr lvl="3"/>
            <a:r>
              <a:rPr lang="en-US"/>
              <a:t>Seventh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1408176" y="1827497"/>
            <a:ext cx="21438112" cy="1069898"/>
          </a:xfrm>
          <a:prstGeom prst="rect">
            <a:avLst/>
          </a:prstGeom>
        </p:spPr>
        <p:txBody>
          <a:bodyPr lIns="0" tIns="0" rIns="0" bIns="0"/>
          <a:lstStyle>
            <a:lvl1pPr algn="l" hangingPunct="0">
              <a:defRPr sz="48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1pPr>
            <a:lvl2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2pPr>
            <a:lvl3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3pPr>
            <a:lvl4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4pPr>
            <a:lvl5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08176" y="694944"/>
            <a:ext cx="21342096" cy="1010624"/>
          </a:xfrm>
          <a:prstGeom prst="rect">
            <a:avLst/>
          </a:prstGeom>
        </p:spPr>
        <p:txBody>
          <a:bodyPr lIns="0" tIns="0" rIns="0" bIns="0"/>
          <a:lstStyle>
            <a:lvl1pPr algn="l" hangingPunct="0">
              <a:defRPr sz="7000" b="1" i="0">
                <a:solidFill>
                  <a:schemeClr val="accent1"/>
                </a:solidFill>
                <a:latin typeface="FreightSansLFPro Semibold" charset="0"/>
                <a:ea typeface="FreightSansLFPro Semibold" charset="0"/>
                <a:cs typeface="FreightSansLFPro Semibold" charset="0"/>
              </a:defRPr>
            </a:lvl1pPr>
            <a:lvl2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2pPr>
            <a:lvl3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3pPr>
            <a:lvl4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4pPr>
            <a:lvl5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822679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1676400" y="2668270"/>
            <a:ext cx="10439400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12268200" y="2668270"/>
            <a:ext cx="10439400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4902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600" cy="1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22721600" cy="91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219215" lvl="0" indent="-914411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2438430" lvl="1" indent="-84667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3657646" lvl="2" indent="-84667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4876861" lvl="3" indent="-846677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6096076" lvl="4" indent="-84667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7315291" lvl="5" indent="-84667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8534507" lvl="6" indent="-846677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9753722" lvl="7" indent="-84667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0972937" lvl="8" indent="-84667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200" cy="10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51456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4"/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1676400" y="2576830"/>
            <a:ext cx="21031199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feedback2ocpnic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compute.org/wiki/Server/Mezz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s://ocp-all.groups.io/g/OCP-NI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electronicdesign.com/industrial-automation/article/21136215/intel-whats-the-difference-going-from-pcie-30-to-pcie-60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958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A77E-06DC-46D7-969D-89221697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 feedback throughout the year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E0DC40-7579-4689-B6B6-C1AF2C3AE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095" y="2305254"/>
            <a:ext cx="8276619" cy="96334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D758EB-FC42-4CC8-B74C-676C72099A73}"/>
              </a:ext>
            </a:extLst>
          </p:cNvPr>
          <p:cNvSpPr txBox="1"/>
          <p:nvPr/>
        </p:nvSpPr>
        <p:spPr>
          <a:xfrm>
            <a:off x="13120914" y="6319391"/>
            <a:ext cx="84618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Provide your feedback at:</a:t>
            </a:r>
            <a:br>
              <a:rPr lang="en-US" sz="3200" dirty="0"/>
            </a:br>
            <a:r>
              <a:rPr lang="en-US" sz="3200" dirty="0">
                <a:hlinkClick r:id="rId3"/>
              </a:rPr>
              <a:t>https://tinyurl.com/feedback2ocpnic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5218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7;p13">
            <a:extLst>
              <a:ext uri="{FF2B5EF4-FFF2-40B4-BE49-F238E27FC236}">
                <a16:creationId xmlns:a16="http://schemas.microsoft.com/office/drawing/2014/main" id="{B8DCF3B2-9C82-409C-9BF5-8FE2A98FFF0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832515" y="230060"/>
            <a:ext cx="2954525" cy="29545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8;p13">
            <a:extLst>
              <a:ext uri="{FF2B5EF4-FFF2-40B4-BE49-F238E27FC236}">
                <a16:creationId xmlns:a16="http://schemas.microsoft.com/office/drawing/2014/main" id="{204DAFB5-094E-4170-A9BA-49F3DF8C2BD0}"/>
              </a:ext>
            </a:extLst>
          </p:cNvPr>
          <p:cNvSpPr/>
          <p:nvPr/>
        </p:nvSpPr>
        <p:spPr>
          <a:xfrm>
            <a:off x="20651903" y="3338760"/>
            <a:ext cx="3284100" cy="703500"/>
          </a:xfrm>
          <a:prstGeom prst="roundRect">
            <a:avLst>
              <a:gd name="adj" fmla="val 16667"/>
            </a:avLst>
          </a:prstGeom>
          <a:solidFill>
            <a:srgbClr val="8DC73E"/>
          </a:solidFill>
          <a:ln>
            <a:noFill/>
          </a:ln>
        </p:spPr>
        <p:txBody>
          <a:bodyPr spcFirstLastPara="1" wrap="square" lIns="91400" tIns="45725" rIns="91400" bIns="4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Source Sans Pro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SERVER</a:t>
            </a:r>
            <a:endParaRPr sz="3600" b="0" i="0" u="none" strike="noStrike" cap="none">
              <a:solidFill>
                <a:srgbClr val="5F6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66A4FD-4D8D-4DFC-81DF-16356EA27581}"/>
              </a:ext>
            </a:extLst>
          </p:cNvPr>
          <p:cNvSpPr txBox="1"/>
          <p:nvPr/>
        </p:nvSpPr>
        <p:spPr>
          <a:xfrm>
            <a:off x="1488231" y="4042260"/>
            <a:ext cx="15418837" cy="7107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8000" dirty="0"/>
              <a:t>OCP NIC Community Update</a:t>
            </a:r>
            <a:br>
              <a:rPr lang="en-US" sz="8000" dirty="0"/>
            </a:br>
            <a:r>
              <a:rPr lang="en-US" sz="8000" dirty="0"/>
              <a:t>March 2022</a:t>
            </a:r>
          </a:p>
          <a:p>
            <a:pPr lvl="0">
              <a:lnSpc>
                <a:spcPct val="100000"/>
              </a:lnSpc>
            </a:pPr>
            <a:r>
              <a:rPr lang="en-US" sz="8000" dirty="0"/>
              <a:t>For Server Workgroup</a:t>
            </a:r>
            <a:br>
              <a:rPr lang="en-US" sz="8000" dirty="0"/>
            </a:br>
            <a:br>
              <a:rPr lang="en-US" sz="18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r>
              <a:rPr lang="en-US" sz="3200" dirty="0"/>
              <a:t>Sub-group Project wiki:  </a:t>
            </a:r>
            <a:r>
              <a:rPr lang="en-US" sz="3200" dirty="0">
                <a:hlinkClick r:id="rId3"/>
              </a:rPr>
              <a:t>https://www.opencompute.org/wiki/Server/Mezz</a:t>
            </a:r>
            <a:br>
              <a:rPr lang="en-US" sz="3200" dirty="0"/>
            </a:br>
            <a:endParaRPr lang="en-US" sz="3200" dirty="0"/>
          </a:p>
          <a:p>
            <a:pPr marL="0" lvl="0" indent="0">
              <a:lnSpc>
                <a:spcPct val="70000"/>
              </a:lnSpc>
              <a:spcBef>
                <a:spcPts val="1800"/>
              </a:spcBef>
              <a:buClr>
                <a:srgbClr val="FF0000"/>
              </a:buClr>
              <a:buSzPts val="3600"/>
            </a:pPr>
            <a:r>
              <a:rPr lang="en-US" sz="3200" dirty="0"/>
              <a:t>Mailing List: </a:t>
            </a:r>
            <a:r>
              <a:rPr lang="en-US" sz="3200" dirty="0">
                <a:hlinkClick r:id="rId4"/>
              </a:rPr>
              <a:t>https://ocp-all.groups.io/g/OCP-NIC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41E7DE-721C-4522-8833-70548689F2D7}"/>
              </a:ext>
            </a:extLst>
          </p:cNvPr>
          <p:cNvGrpSpPr/>
          <p:nvPr/>
        </p:nvGrpSpPr>
        <p:grpSpPr>
          <a:xfrm>
            <a:off x="20651903" y="4042260"/>
            <a:ext cx="3422802" cy="3754385"/>
            <a:chOff x="4123142" y="4885516"/>
            <a:chExt cx="3422802" cy="3754385"/>
          </a:xfrm>
        </p:grpSpPr>
        <p:pic>
          <p:nvPicPr>
            <p:cNvPr id="11" name="Picture 10" descr="A circuit board&#10;&#10;Description automatically generated">
              <a:extLst>
                <a:ext uri="{FF2B5EF4-FFF2-40B4-BE49-F238E27FC236}">
                  <a16:creationId xmlns:a16="http://schemas.microsoft.com/office/drawing/2014/main" id="{F6E37A53-D2EE-4C62-9A7C-B339CBCB9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23142" y="4885516"/>
              <a:ext cx="3422802" cy="3422802"/>
            </a:xfrm>
            <a:prstGeom prst="rect">
              <a:avLst/>
            </a:prstGeom>
          </p:spPr>
        </p:pic>
        <p:sp>
          <p:nvSpPr>
            <p:cNvPr id="12" name="Google Shape;139;p21">
              <a:extLst>
                <a:ext uri="{FF2B5EF4-FFF2-40B4-BE49-F238E27FC236}">
                  <a16:creationId xmlns:a16="http://schemas.microsoft.com/office/drawing/2014/main" id="{86E2F441-AADB-4594-8C42-929557CFAAA3}"/>
                </a:ext>
              </a:extLst>
            </p:cNvPr>
            <p:cNvSpPr/>
            <p:nvPr/>
          </p:nvSpPr>
          <p:spPr>
            <a:xfrm>
              <a:off x="4211413" y="7976734"/>
              <a:ext cx="3205640" cy="663167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wrap="square" lIns="91400" tIns="45725" rIns="91400" bIns="45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Source Sans Pro"/>
                <a:buNone/>
              </a:pPr>
              <a:r>
                <a:rPr lang="en-US" sz="3600" b="0" i="0" u="none" strike="noStrike" cap="none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NIC3.0</a:t>
              </a:r>
              <a:endParaRPr sz="3600" b="0" i="0" u="none" strike="noStrike" cap="none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756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DBE3-885C-42C7-BDEB-41F19E21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8ED4B-FBCA-4103-A774-398BAE09D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3386829"/>
            <a:ext cx="21031199" cy="7211358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TSFF mechanical files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PCIe Gen5 SI test fixture update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PCIe Gen6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Next-gen Speeds feedback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32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600" cy="15272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 fontScale="90000"/>
          </a:bodyPr>
          <a:lstStyle/>
          <a:p>
            <a:r>
              <a:rPr lang="en" dirty="0"/>
              <a:t>Mechanical 2D &amp; 3D TSFF files in Wiki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DC019-E66B-41D5-8156-C79F485E7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192" y="3582774"/>
            <a:ext cx="21181616" cy="762777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114EA9F7-B05F-4168-BEC0-2BBC0A48C959}"/>
              </a:ext>
            </a:extLst>
          </p:cNvPr>
          <p:cNvSpPr/>
          <p:nvPr/>
        </p:nvSpPr>
        <p:spPr>
          <a:xfrm>
            <a:off x="1188808" y="9034272"/>
            <a:ext cx="512064" cy="475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2B1C354-1A7F-4C36-A06D-B90B4E53519B}"/>
              </a:ext>
            </a:extLst>
          </p:cNvPr>
          <p:cNvSpPr/>
          <p:nvPr/>
        </p:nvSpPr>
        <p:spPr>
          <a:xfrm>
            <a:off x="1180656" y="9509760"/>
            <a:ext cx="512064" cy="475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02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A77E-06DC-46D7-969D-89221697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/>
              <a:t>SI PCIe Gen5 test fixture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0BAF0-0453-4746-9751-D10692DBE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399" y="2778949"/>
            <a:ext cx="14017060" cy="8853418"/>
          </a:xfrm>
        </p:spPr>
        <p:txBody>
          <a:bodyPr wrap="square" anchor="t">
            <a:normAutofit lnSpcReduction="10000"/>
          </a:bodyPr>
          <a:lstStyle/>
          <a:p>
            <a:pPr marL="228600" indent="0"/>
            <a:r>
              <a:rPr lang="en-US" dirty="0"/>
              <a:t>CLB Gen5 status: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 dirty="0" err="1"/>
              <a:t>Gerbered</a:t>
            </a:r>
            <a:r>
              <a:rPr lang="en-US" sz="4800" dirty="0"/>
              <a:t> in January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 dirty="0"/>
              <a:t>PCB arrives to assembler ~ March 15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 dirty="0"/>
              <a:t>Assembly complete </a:t>
            </a:r>
            <a:r>
              <a:rPr lang="en-US" sz="4800"/>
              <a:t>~ end of March</a:t>
            </a:r>
            <a:endParaRPr lang="en-US" sz="4800" dirty="0"/>
          </a:p>
          <a:p>
            <a:pPr marL="228600" indent="0"/>
            <a:endParaRPr lang="en-US" dirty="0"/>
          </a:p>
          <a:p>
            <a:pPr marL="228600" indent="0"/>
            <a:r>
              <a:rPr lang="en-US" dirty="0"/>
              <a:t>CBB Gen 5 Status: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 dirty="0"/>
              <a:t>Based on Gen4 design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 dirty="0"/>
              <a:t>Updates to align with PCI CEM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 dirty="0"/>
              <a:t>Ready for review ~ end of March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2C4DF2-FE89-435E-A69E-6DD1CF10C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3189" y="2668270"/>
            <a:ext cx="7130074" cy="39519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6F2B7B-06D1-4FA6-A8EF-C48BED2A9CBC}"/>
              </a:ext>
            </a:extLst>
          </p:cNvPr>
          <p:cNvSpPr txBox="1"/>
          <p:nvPr/>
        </p:nvSpPr>
        <p:spPr>
          <a:xfrm>
            <a:off x="18135087" y="2326276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/>
              <a:t>Netlist block diagram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259D99-31B0-4C29-84BD-B6D76326E8DD}"/>
              </a:ext>
            </a:extLst>
          </p:cNvPr>
          <p:cNvSpPr txBox="1"/>
          <p:nvPr/>
        </p:nvSpPr>
        <p:spPr>
          <a:xfrm>
            <a:off x="17714829" y="6978088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/>
              <a:t>OCP3 SFF CLB Gen5 ECAD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AC8DE0-77C2-4439-A71C-74D5A1410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8304" y="7452986"/>
            <a:ext cx="6273134" cy="47560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2AF5E20-71D8-4D7F-9DE0-5CF0F1391D94}"/>
              </a:ext>
            </a:extLst>
          </p:cNvPr>
          <p:cNvSpPr txBox="1"/>
          <p:nvPr/>
        </p:nvSpPr>
        <p:spPr>
          <a:xfrm>
            <a:off x="18599686" y="8855167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Calibration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7AA15-D1AC-47A0-9A9C-7909690A4CB3}"/>
              </a:ext>
            </a:extLst>
          </p:cNvPr>
          <p:cNvSpPr txBox="1"/>
          <p:nvPr/>
        </p:nvSpPr>
        <p:spPr>
          <a:xfrm>
            <a:off x="16578251" y="9675122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CLB board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E05C93-FB2F-477D-BCB8-B8A3854765DD}"/>
              </a:ext>
            </a:extLst>
          </p:cNvPr>
          <p:cNvSpPr txBox="1"/>
          <p:nvPr/>
        </p:nvSpPr>
        <p:spPr>
          <a:xfrm>
            <a:off x="18135087" y="12266590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Impedance Coupon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1AF4E5-0122-4A7F-A551-2360FF79B557}"/>
              </a:ext>
            </a:extLst>
          </p:cNvPr>
          <p:cNvSpPr txBox="1"/>
          <p:nvPr/>
        </p:nvSpPr>
        <p:spPr>
          <a:xfrm>
            <a:off x="20231034" y="9723794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CLB board 2</a:t>
            </a:r>
          </a:p>
        </p:txBody>
      </p:sp>
    </p:spTree>
    <p:extLst>
      <p:ext uri="{BB962C8B-B14F-4D97-AF65-F5344CB8AC3E}">
        <p14:creationId xmlns:p14="http://schemas.microsoft.com/office/powerpoint/2010/main" val="785059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DBE3-885C-42C7-BDEB-41F19E21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PCIe Gen6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8ED4B-FBCA-4103-A774-398BAE09D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2527293"/>
            <a:ext cx="21031199" cy="7211358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6000" dirty="0"/>
              <a:t>PCIe6 doubling bandwidth from PCIe5 thru signaling change. PCIe6 with PAM4 vs PCIe5 with NRZ signaling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6000" dirty="0"/>
              <a:t>PAM4 is more sensitive to noise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6000" dirty="0"/>
              <a:t>SFF-TA-1002 did not have 64G PAM4 (PCIe gen6) insertion loss and total crosstalk defined yet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6000" dirty="0"/>
              <a:t>It does have 32G NRZ defined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6000" dirty="0"/>
              <a:t>A good read regarding PCIe generation differences </a:t>
            </a:r>
            <a:r>
              <a:rPr lang="en-US" sz="3600" dirty="0">
                <a:hlinkClick r:id="rId2"/>
              </a:rPr>
              <a:t>https://www.electronicdesign.com/industrial-automation/article/21136215/intel-whats-the-difference-going-from-pcie-30-to-pcie-60</a:t>
            </a:r>
            <a:endParaRPr lang="en-US" sz="3600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sz="6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71DAE5-6E91-4080-914E-75513994A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6832" y="10289191"/>
            <a:ext cx="4784095" cy="342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21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DBE3-885C-42C7-BDEB-41F19E21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Next-gen Speeds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8ED4B-FBCA-4103-A774-398BAE09D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2270549"/>
            <a:ext cx="21031199" cy="2373891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6000" dirty="0"/>
              <a:t>Feedback requested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sz="60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48742BB-F0A0-41B7-8DCB-723A137E4B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842903"/>
              </p:ext>
            </p:extLst>
          </p:nvPr>
        </p:nvGraphicFramePr>
        <p:xfrm>
          <a:off x="3327398" y="3482725"/>
          <a:ext cx="18863055" cy="868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2611">
                  <a:extLst>
                    <a:ext uri="{9D8B030D-6E8A-4147-A177-3AD203B41FA5}">
                      <a16:colId xmlns:a16="http://schemas.microsoft.com/office/drawing/2014/main" val="2722833703"/>
                    </a:ext>
                  </a:extLst>
                </a:gridCol>
                <a:gridCol w="3772611">
                  <a:extLst>
                    <a:ext uri="{9D8B030D-6E8A-4147-A177-3AD203B41FA5}">
                      <a16:colId xmlns:a16="http://schemas.microsoft.com/office/drawing/2014/main" val="155121176"/>
                    </a:ext>
                  </a:extLst>
                </a:gridCol>
                <a:gridCol w="3772611">
                  <a:extLst>
                    <a:ext uri="{9D8B030D-6E8A-4147-A177-3AD203B41FA5}">
                      <a16:colId xmlns:a16="http://schemas.microsoft.com/office/drawing/2014/main" val="4055959869"/>
                    </a:ext>
                  </a:extLst>
                </a:gridCol>
                <a:gridCol w="3772611">
                  <a:extLst>
                    <a:ext uri="{9D8B030D-6E8A-4147-A177-3AD203B41FA5}">
                      <a16:colId xmlns:a16="http://schemas.microsoft.com/office/drawing/2014/main" val="1768963126"/>
                    </a:ext>
                  </a:extLst>
                </a:gridCol>
                <a:gridCol w="3772611">
                  <a:extLst>
                    <a:ext uri="{9D8B030D-6E8A-4147-A177-3AD203B41FA5}">
                      <a16:colId xmlns:a16="http://schemas.microsoft.com/office/drawing/2014/main" val="26023050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4400" dirty="0"/>
                        <a:t>OCP NIC3.0 </a:t>
                      </a:r>
                    </a:p>
                    <a:p>
                      <a:r>
                        <a:rPr lang="en-US" sz="4400" dirty="0"/>
                        <a:t>rev1.2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4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4400" dirty="0"/>
                        <a:t>OCP NIC3.0</a:t>
                      </a:r>
                      <a:br>
                        <a:rPr lang="en-US" sz="4400" dirty="0"/>
                      </a:br>
                      <a:r>
                        <a:rPr lang="en-US" sz="4400" dirty="0"/>
                        <a:t>next speed upgrade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827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400" dirty="0"/>
                        <a:t>Form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SFF/TSFF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LFF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SFF/TSFF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LFF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196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400" dirty="0"/>
                        <a:t>PCIe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Up to </a:t>
                      </a:r>
                    </a:p>
                    <a:p>
                      <a:r>
                        <a:rPr lang="en-US" sz="4400" dirty="0"/>
                        <a:t>PCIe Gen5 x16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400" dirty="0"/>
                        <a:t>Up to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400" dirty="0"/>
                        <a:t>PCIe Gen5 x32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Up to </a:t>
                      </a:r>
                    </a:p>
                    <a:p>
                      <a:r>
                        <a:rPr lang="en-US" sz="4400" dirty="0"/>
                        <a:t>PCIe Gen6 x16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400" dirty="0"/>
                        <a:t>Up to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400" dirty="0"/>
                        <a:t>PCIe Gen6 x32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013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400" dirty="0"/>
                        <a:t>Port 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Up to 400G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Up to 800G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Up to 800G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Up to 1600G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838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400" dirty="0"/>
                        <a:t>NCSI OOB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100 Mbps</a:t>
                      </a:r>
                      <a:br>
                        <a:rPr lang="en-US" sz="4400" dirty="0"/>
                      </a:br>
                      <a:r>
                        <a:rPr lang="en-US" sz="4400" dirty="0"/>
                        <a:t>RMII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400" dirty="0"/>
                        <a:t>100 Mbps</a:t>
                      </a:r>
                      <a:br>
                        <a:rPr lang="en-US" sz="4400" dirty="0"/>
                      </a:br>
                      <a:r>
                        <a:rPr lang="en-US" sz="4400" dirty="0"/>
                        <a:t>RMII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400" dirty="0">
                          <a:highlight>
                            <a:srgbClr val="FFFF00"/>
                          </a:highlight>
                        </a:rPr>
                        <a:t>100 Mbps?</a:t>
                      </a:r>
                    </a:p>
                    <a:p>
                      <a:r>
                        <a:rPr lang="en-US" sz="4400" dirty="0">
                          <a:highlight>
                            <a:srgbClr val="FFFF00"/>
                          </a:highlight>
                        </a:rPr>
                        <a:t>RMII?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400" dirty="0">
                          <a:highlight>
                            <a:srgbClr val="FFFF00"/>
                          </a:highlight>
                        </a:rPr>
                        <a:t>100 Mbps?</a:t>
                      </a:r>
                    </a:p>
                    <a:p>
                      <a:r>
                        <a:rPr lang="en-US" sz="4400" dirty="0">
                          <a:highlight>
                            <a:srgbClr val="FFFF00"/>
                          </a:highlight>
                        </a:rPr>
                        <a:t>RMII?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480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400" dirty="0"/>
                        <a:t>SMBus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100kHz</a:t>
                      </a:r>
                    </a:p>
                    <a:p>
                      <a:r>
                        <a:rPr lang="en-US" sz="4400" dirty="0"/>
                        <a:t>SMBus 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100kHz</a:t>
                      </a:r>
                    </a:p>
                    <a:p>
                      <a:r>
                        <a:rPr lang="en-US" sz="4400" dirty="0"/>
                        <a:t>SMBus 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400" dirty="0">
                          <a:highlight>
                            <a:srgbClr val="FFFF00"/>
                          </a:highlight>
                        </a:rPr>
                        <a:t>1MHz?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400" dirty="0">
                          <a:highlight>
                            <a:srgbClr val="FFFF00"/>
                          </a:highlight>
                        </a:rPr>
                        <a:t>SMBus 3.0?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400" dirty="0">
                          <a:highlight>
                            <a:srgbClr val="FFFF00"/>
                          </a:highlight>
                        </a:rPr>
                        <a:t>1MHz?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400" dirty="0">
                          <a:highlight>
                            <a:srgbClr val="FFFF00"/>
                          </a:highlight>
                        </a:rPr>
                        <a:t>SMBus 3.0?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623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400" dirty="0"/>
                        <a:t>USB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USB2.0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400" dirty="0"/>
                        <a:t>USB2.0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400" dirty="0"/>
                        <a:t>USB2.0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400" dirty="0"/>
                        <a:t>USB2.0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884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840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1588D5-5DA5-456C-9B59-4334504FAE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5" t="14351" r="16100" b="24658"/>
          <a:stretch/>
        </p:blipFill>
        <p:spPr>
          <a:xfrm>
            <a:off x="2556589" y="8238546"/>
            <a:ext cx="10338317" cy="507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84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73DCD-0DB4-4570-A8C2-61BCC0F02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2022 Discussion bin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746B1-1B51-4B96-8E12-8614AC8B4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270549"/>
            <a:ext cx="21031199" cy="8702675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5400" dirty="0"/>
              <a:t>SFF/TSFF Thermal test fixture with PCIe Gen5 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5400" dirty="0"/>
              <a:t>DMTF NIC self-shutdown recommendation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5400" dirty="0"/>
              <a:t>1G NCSI/RGMII side-band support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5400" dirty="0"/>
              <a:t>Next-gen speeds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5400" dirty="0"/>
              <a:t>PCIe Gen6 support</a:t>
            </a:r>
          </a:p>
          <a:p>
            <a:pPr marL="2457450" lvl="3" indent="-857250">
              <a:buFont typeface="Arial" panose="020B0604020202020204" pitchFamily="34" charset="0"/>
              <a:buChar char="•"/>
            </a:pPr>
            <a:r>
              <a:rPr lang="en-US" sz="5400" dirty="0"/>
              <a:t>PCI-SIG spec at rev0.7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5400" dirty="0"/>
              <a:t>800G Ethernet port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5400" dirty="0"/>
              <a:t>Elegant cable-up solution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5400" dirty="0"/>
              <a:t>Zion uses 4C+ vertical connector to 4C+ saddle mount connector cable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87281933"/>
      </p:ext>
    </p:extLst>
  </p:cSld>
  <p:clrMapOvr>
    <a:masterClrMapping/>
  </p:clrMapOvr>
</p:sld>
</file>

<file path=ppt/theme/theme1.xml><?xml version="1.0" encoding="utf-8"?>
<a:theme xmlns:a="http://schemas.openxmlformats.org/drawingml/2006/main" name="OCP Template">
  <a:themeElements>
    <a:clrScheme name="OCP Template">
      <a:dk1>
        <a:srgbClr val="5F6061"/>
      </a:dk1>
      <a:lt1>
        <a:srgbClr val="613202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P Template">
  <a:themeElements>
    <a:clrScheme name="OCP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98273B7026494185AEAF1BF6489F30" ma:contentTypeVersion="6" ma:contentTypeDescription="Create a new document." ma:contentTypeScope="" ma:versionID="3000c23c33181dee9dfeb29ef80e457e">
  <xsd:schema xmlns:xsd="http://www.w3.org/2001/XMLSchema" xmlns:xs="http://www.w3.org/2001/XMLSchema" xmlns:p="http://schemas.microsoft.com/office/2006/metadata/properties" xmlns:ns2="9fef6069-47b5-48fe-b2a8-48bf8e10de3e" xmlns:ns3="c4bf2cc7-50e3-45df-95d9-4856a06d5cbd" targetNamespace="http://schemas.microsoft.com/office/2006/metadata/properties" ma:root="true" ma:fieldsID="f5d47a4d9715220a65bd3d00d49fe9b9" ns2:_="" ns3:_="">
    <xsd:import namespace="9fef6069-47b5-48fe-b2a8-48bf8e10de3e"/>
    <xsd:import namespace="c4bf2cc7-50e3-45df-95d9-4856a06d5c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f6069-47b5-48fe-b2a8-48bf8e10de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f2cc7-50e3-45df-95d9-4856a06d5c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9D1E5B-2CF2-4077-88A2-99CA5732F4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4357FE-37B1-4DF3-BDD0-5CF835984208}">
  <ds:schemaRefs>
    <ds:schemaRef ds:uri="9fef6069-47b5-48fe-b2a8-48bf8e10de3e"/>
    <ds:schemaRef ds:uri="c4bf2cc7-50e3-45df-95d9-4856a06d5cb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EA46322-0084-4039-8155-275F837E2C83}">
  <ds:schemaRefs>
    <ds:schemaRef ds:uri="9fef6069-47b5-48fe-b2a8-48bf8e10de3e"/>
    <ds:schemaRef ds:uri="c4bf2cc7-50e3-45df-95d9-4856a06d5cb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68483</TotalTime>
  <Words>377</Words>
  <Application>Microsoft Office PowerPoint</Application>
  <PresentationFormat>Custom</PresentationFormat>
  <Paragraphs>90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Source Sans Pro</vt:lpstr>
      <vt:lpstr>FreightSansLFPro Semibold</vt:lpstr>
      <vt:lpstr>Arial</vt:lpstr>
      <vt:lpstr>FreightSansLFPro Med</vt:lpstr>
      <vt:lpstr>FreightSansLFPro SmBd</vt:lpstr>
      <vt:lpstr>Calibri</vt:lpstr>
      <vt:lpstr>FreightSansLFPro Medium</vt:lpstr>
      <vt:lpstr>FreightSansLFPro</vt:lpstr>
      <vt:lpstr>OCP Template</vt:lpstr>
      <vt:lpstr>Custom Design</vt:lpstr>
      <vt:lpstr>PowerPoint Presentation</vt:lpstr>
      <vt:lpstr>PowerPoint Presentation</vt:lpstr>
      <vt:lpstr>Agenda</vt:lpstr>
      <vt:lpstr>Mechanical 2D &amp; 3D TSFF files in Wiki</vt:lpstr>
      <vt:lpstr>SI PCIe Gen5 test fixture update</vt:lpstr>
      <vt:lpstr>PCIe Gen6</vt:lpstr>
      <vt:lpstr>Next-gen Speeds</vt:lpstr>
      <vt:lpstr>PowerPoint Presentation</vt:lpstr>
      <vt:lpstr>General 2022 Discussion bin list</vt:lpstr>
      <vt:lpstr>Gather feedback throughout the year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Damien Weng Kong Chong</dc:creator>
  <cp:lastModifiedBy>Damien Weng Kong Chong</cp:lastModifiedBy>
  <cp:revision>43</cp:revision>
  <dcterms:created xsi:type="dcterms:W3CDTF">2021-04-03T06:06:31Z</dcterms:created>
  <dcterms:modified xsi:type="dcterms:W3CDTF">2022-03-23T05:48:21Z</dcterms:modified>
</cp:coreProperties>
</file>