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0.jpg" ContentType="image/png"/>
  <Override PartName="/ppt/media/image107.jpg" ContentType="image/png"/>
  <Override PartName="/ppt/media/image111.jpg" ContentType="image/png"/>
  <Override PartName="/ppt/media/image117.jpg" ContentType="image/png"/>
  <Override PartName="/ppt/media/image119.jpg" ContentType="image/png"/>
  <Override PartName="/ppt/media/image136.jpg" ContentType="image/png"/>
  <Override PartName="/ppt/media/image14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6"/>
  </p:notesMasterIdLst>
  <p:sldIdLst>
    <p:sldId id="450" r:id="rId3"/>
    <p:sldId id="453" r:id="rId4"/>
    <p:sldId id="454" r:id="rId5"/>
    <p:sldId id="439" r:id="rId6"/>
    <p:sldId id="447" r:id="rId7"/>
    <p:sldId id="457" r:id="rId8"/>
    <p:sldId id="456" r:id="rId9"/>
    <p:sldId id="440" r:id="rId10"/>
    <p:sldId id="455" r:id="rId11"/>
    <p:sldId id="445" r:id="rId12"/>
    <p:sldId id="443" r:id="rId13"/>
    <p:sldId id="360" r:id="rId14"/>
    <p:sldId id="434" r:id="rId15"/>
    <p:sldId id="354" r:id="rId16"/>
    <p:sldId id="401" r:id="rId17"/>
    <p:sldId id="355" r:id="rId18"/>
    <p:sldId id="438" r:id="rId19"/>
    <p:sldId id="411" r:id="rId20"/>
    <p:sldId id="437" r:id="rId21"/>
    <p:sldId id="435" r:id="rId22"/>
    <p:sldId id="446" r:id="rId23"/>
    <p:sldId id="449" r:id="rId24"/>
    <p:sldId id="452" r:id="rId25"/>
  </p:sldIdLst>
  <p:sldSz cx="12195175" cy="6858000"/>
  <p:notesSz cx="7315200" cy="9601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6D2804E-FBC4-404A-B5D2-4C1E6D294018}">
          <p14:sldIdLst>
            <p14:sldId id="450"/>
            <p14:sldId id="453"/>
            <p14:sldId id="454"/>
            <p14:sldId id="439"/>
            <p14:sldId id="447"/>
            <p14:sldId id="457"/>
            <p14:sldId id="456"/>
            <p14:sldId id="440"/>
            <p14:sldId id="455"/>
            <p14:sldId id="445"/>
            <p14:sldId id="443"/>
            <p14:sldId id="360"/>
            <p14:sldId id="434"/>
            <p14:sldId id="354"/>
            <p14:sldId id="401"/>
            <p14:sldId id="355"/>
            <p14:sldId id="438"/>
            <p14:sldId id="411"/>
            <p14:sldId id="437"/>
            <p14:sldId id="435"/>
            <p14:sldId id="446"/>
            <p14:sldId id="449"/>
            <p14:sldId id="4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86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B69BC0-B800-435C-BC49-E1FAF7832DFC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20725"/>
            <a:ext cx="64039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232CDF-E962-4C26-915E-43D0ECEC8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B54E1-05A1-0943-9425-C4139B51AE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1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500" dirty="0"/>
              <a:t>2U, 19’, 430mm chassis</a:t>
            </a:r>
          </a:p>
          <a:p>
            <a:pPr lvl="2"/>
            <a:r>
              <a:rPr lang="en-US" altLang="zh-CN" sz="2100" dirty="0"/>
              <a:t>Redundancy hot swap DC PSUs;</a:t>
            </a:r>
          </a:p>
          <a:p>
            <a:pPr lvl="2"/>
            <a:r>
              <a:rPr lang="en-US" altLang="zh-CN" sz="2100" dirty="0"/>
              <a:t>Hot swap Fans</a:t>
            </a:r>
          </a:p>
          <a:p>
            <a:pPr lvl="2"/>
            <a:r>
              <a:rPr lang="en-US" altLang="zh-CN" sz="2100" dirty="0"/>
              <a:t>Front to rear air-cooling</a:t>
            </a:r>
          </a:p>
          <a:p>
            <a:pPr lvl="1"/>
            <a:r>
              <a:rPr lang="en-US" altLang="zh-CN" dirty="0" smtClean="0"/>
              <a:t>4x 3.5’ SATA/SAS hot swap HDDs;</a:t>
            </a:r>
          </a:p>
          <a:p>
            <a:pPr lvl="1"/>
            <a:r>
              <a:rPr lang="en-US" altLang="zh-CN" dirty="0" smtClean="0"/>
              <a:t>I/O board to provide 3x1GE, and RAID Controller function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1EDFC-9241-4975-952D-39DDB5783A2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10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14" t="118" r="4419" b="6728"/>
          <a:stretch/>
        </p:blipFill>
        <p:spPr>
          <a:xfrm>
            <a:off x="4313766" y="-1811"/>
            <a:ext cx="7880327" cy="6558711"/>
          </a:xfrm>
          <a:prstGeom prst="rect">
            <a:avLst/>
          </a:prstGeom>
        </p:spPr>
      </p:pic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8051801" cy="6566180"/>
          </a:xfrm>
          <a:prstGeom prst="rect">
            <a:avLst/>
          </a:prstGeom>
        </p:spPr>
      </p:pic>
      <p:pic>
        <p:nvPicPr>
          <p:cNvPr id="24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29" name="Picture 3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 userDrawn="1">
            <p:ph type="ctrTitle"/>
          </p:nvPr>
        </p:nvSpPr>
        <p:spPr>
          <a:xfrm>
            <a:off x="768995" y="752492"/>
            <a:ext cx="5688632" cy="129465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 userDrawn="1">
            <p:ph type="subTitle" idx="1"/>
          </p:nvPr>
        </p:nvSpPr>
        <p:spPr>
          <a:xfrm>
            <a:off x="768995" y="2281064"/>
            <a:ext cx="5688632" cy="107173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19" y="5338307"/>
            <a:ext cx="2744496" cy="571067"/>
          </a:xfrm>
          <a:prstGeom prst="rect">
            <a:avLst/>
          </a:prstGeom>
        </p:spPr>
      </p:pic>
      <p:sp>
        <p:nvSpPr>
          <p:cNvPr id="27" name="TextBox 29"/>
          <p:cNvSpPr txBox="1"/>
          <p:nvPr userDrawn="1"/>
        </p:nvSpPr>
        <p:spPr>
          <a:xfrm>
            <a:off x="624979" y="5990002"/>
            <a:ext cx="3213516" cy="319318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/>
            <a:r>
              <a:rPr lang="en-US" sz="1700" b="1" i="0" dirty="0" smtClean="0">
                <a:solidFill>
                  <a:schemeClr val="accent3"/>
                </a:solidFill>
                <a:latin typeface="Ubuntu" pitchFamily="34" charset="0"/>
                <a:cs typeface="Ubuntu Medium"/>
              </a:rPr>
              <a:t>Building Forward Together</a:t>
            </a:r>
            <a:endParaRPr lang="en-US" sz="1700" b="1" i="0" dirty="0">
              <a:solidFill>
                <a:schemeClr val="accent3"/>
              </a:solidFill>
              <a:latin typeface="Ubuntu" pitchFamily="34" charset="0"/>
              <a:cs typeface="Ubuntu Medium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81695" y="3505200"/>
            <a:ext cx="5011092" cy="1447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3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188642"/>
            <a:ext cx="10975658" cy="103133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59" y="6192838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192838"/>
            <a:ext cx="386180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5" y="6192838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2E97-250E-42BA-9C8D-F79A3BC31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70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524001"/>
            <a:ext cx="10975658" cy="4602164"/>
          </a:xfrm>
        </p:spPr>
        <p:txBody>
          <a:bodyPr>
            <a:normAutofit/>
          </a:bodyPr>
          <a:lstStyle>
            <a:lvl1pPr marL="222250" indent="-222250">
              <a:defRPr sz="2400"/>
            </a:lvl1pPr>
            <a:lvl2pPr marL="444500" indent="-219075">
              <a:defRPr sz="2000"/>
            </a:lvl2pPr>
            <a:lvl3pPr marL="663575" indent="-198438">
              <a:defRPr sz="1800"/>
            </a:lvl3pPr>
            <a:lvl4pPr marL="865188" indent="-169863" defTabSz="809625">
              <a:defRPr sz="1600"/>
            </a:lvl4pPr>
            <a:lvl5pPr marL="1035050" indent="-153988">
              <a:defRPr sz="14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9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963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524001"/>
            <a:ext cx="10975658" cy="4602164"/>
          </a:xfrm>
        </p:spPr>
        <p:txBody>
          <a:bodyPr>
            <a:normAutofit/>
          </a:bodyPr>
          <a:lstStyle>
            <a:lvl1pPr marL="222250" indent="-222250">
              <a:defRPr sz="2400"/>
            </a:lvl1pPr>
            <a:lvl2pPr marL="444500" indent="-219075">
              <a:defRPr sz="2000"/>
            </a:lvl2pPr>
            <a:lvl3pPr marL="663575" indent="-198438">
              <a:defRPr sz="1800"/>
            </a:lvl3pPr>
            <a:lvl4pPr marL="865188" indent="-169863" defTabSz="809625">
              <a:defRPr sz="1600"/>
            </a:lvl4pPr>
            <a:lvl5pPr marL="1035050" indent="-153988">
              <a:defRPr sz="14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dirty="0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9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6175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105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87" y="978337"/>
            <a:ext cx="5157541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87" y="978337"/>
            <a:ext cx="5157541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87" y="978337"/>
            <a:ext cx="5157541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1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18" y="5960692"/>
            <a:ext cx="1805325" cy="90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3" y="6075918"/>
            <a:ext cx="4041558" cy="80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" y="162831"/>
            <a:ext cx="2317083" cy="2431085"/>
          </a:xfrm>
          <a:prstGeom prst="rect">
            <a:avLst/>
          </a:prstGeom>
        </p:spPr>
      </p:pic>
      <p:pic>
        <p:nvPicPr>
          <p:cNvPr id="16" name="Picture 15" descr="Sphere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5" y="572023"/>
            <a:ext cx="1547263" cy="154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397" y="1063172"/>
            <a:ext cx="9146381" cy="2387600"/>
          </a:xfrm>
        </p:spPr>
        <p:txBody>
          <a:bodyPr anchor="b">
            <a:normAutofit/>
          </a:bodyPr>
          <a:lstStyle>
            <a:lvl1pPr algn="l">
              <a:defRPr sz="5100" b="0" i="0" spc="600" baseline="0">
                <a:solidFill>
                  <a:srgbClr val="5E5E5E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 smtClean="0">
                <a:solidFill>
                  <a:srgbClr val="5F6062"/>
                </a:solidFill>
              </a:rPr>
              <a:t>KEYNOTE PRESENTATION</a:t>
            </a:r>
            <a:r>
              <a:rPr lang="en-US" dirty="0" smtClean="0">
                <a:solidFill>
                  <a:srgbClr val="5C6062"/>
                </a:solidFill>
              </a:rPr>
              <a:t/>
            </a:r>
            <a:br>
              <a:rPr lang="en-US" dirty="0" smtClean="0">
                <a:solidFill>
                  <a:srgbClr val="5C6062"/>
                </a:solidFill>
              </a:rPr>
            </a:br>
            <a:r>
              <a:rPr lang="en-US" dirty="0" smtClean="0">
                <a:solidFill>
                  <a:srgbClr val="5C6062"/>
                </a:solidFill>
              </a:rPr>
              <a:t>TITLE. 50PT.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 hasCustomPrompt="1"/>
          </p:nvPr>
        </p:nvSpPr>
        <p:spPr>
          <a:xfrm>
            <a:off x="1524397" y="3530815"/>
            <a:ext cx="9146381" cy="16557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1616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5F6062"/>
                </a:solidFill>
              </a:rPr>
              <a:t>Name/Title/Company. 32pt. Title Case. Book.</a:t>
            </a:r>
            <a:endParaRPr 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7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87" y="978337"/>
            <a:ext cx="5157541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59" y="1524001"/>
            <a:ext cx="10975658" cy="4602164"/>
          </a:xfrm>
        </p:spPr>
        <p:txBody>
          <a:bodyPr>
            <a:normAutofit/>
          </a:bodyPr>
          <a:lstStyle>
            <a:lvl1pPr marL="222250" indent="-222250">
              <a:defRPr sz="2400"/>
            </a:lvl1pPr>
            <a:lvl2pPr marL="444500" indent="-219075">
              <a:defRPr sz="2000"/>
            </a:lvl2pPr>
            <a:lvl3pPr marL="663575" indent="-198438">
              <a:defRPr sz="1800"/>
            </a:lvl3pPr>
            <a:lvl4pPr marL="865188" indent="-169863" defTabSz="809625">
              <a:defRPr sz="1600"/>
            </a:lvl4pPr>
            <a:lvl5pPr marL="1035050" indent="-153988">
              <a:defRPr sz="14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dirty="0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9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359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6932" y="1524001"/>
            <a:ext cx="5500656" cy="4602164"/>
          </a:xfrm>
        </p:spPr>
        <p:txBody>
          <a:bodyPr>
            <a:normAutofit/>
          </a:bodyPr>
          <a:lstStyle>
            <a:lvl1pPr>
              <a:defRPr sz="2400"/>
            </a:lvl1pPr>
            <a:lvl2pPr marL="677863" indent="-315913">
              <a:defRPr sz="2000"/>
            </a:lvl2pPr>
            <a:lvl3pPr marL="952500" indent="-254000">
              <a:defRPr sz="1800"/>
            </a:lvl3pPr>
            <a:lvl4pPr marL="1184275" indent="-219075">
              <a:defRPr sz="1600"/>
            </a:lvl4pPr>
            <a:lvl5pPr marL="1398588" indent="-198438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9987" y="1524001"/>
            <a:ext cx="5608241" cy="4602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50" indent="-342900">
              <a:defRPr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1400" indent="-342900">
              <a:defRPr lang="zh-TW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285750">
              <a:defRPr lang="zh-TW" alt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85750">
              <a:defRPr lang="zh-TW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dirty="0"/>
          </a:p>
        </p:txBody>
      </p:sp>
      <p:pic>
        <p:nvPicPr>
          <p:cNvPr id="8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0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21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0778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  <p:sp>
        <p:nvSpPr>
          <p:cNvPr id="21" name="副標題 2"/>
          <p:cNvSpPr>
            <a:spLocks noGrp="1"/>
          </p:cNvSpPr>
          <p:nvPr>
            <p:ph type="subTitle" idx="10"/>
          </p:nvPr>
        </p:nvSpPr>
        <p:spPr>
          <a:xfrm>
            <a:off x="596931" y="838200"/>
            <a:ext cx="9145016" cy="43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9145016" cy="720080"/>
          </a:xfrm>
          <a:prstGeom prst="rect">
            <a:avLst/>
          </a:prstGeom>
        </p:spPr>
        <p:txBody>
          <a:bodyPr/>
          <a:lstStyle>
            <a:lvl1pPr algn="l">
              <a:defRPr sz="38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04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5" y="3819525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5" y="2319337"/>
            <a:ext cx="1036589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pic>
        <p:nvPicPr>
          <p:cNvPr id="8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pic>
        <p:nvPicPr>
          <p:cNvPr id="9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29" y="369100"/>
            <a:ext cx="1635944" cy="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nnie.hsiao\Desktop\logo\ADLINK_logo_Horizontal_1200x42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274" y="2446090"/>
            <a:ext cx="5616626" cy="19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9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2" name="Rectangle 4"/>
          <p:cNvSpPr/>
          <p:nvPr/>
        </p:nvSpPr>
        <p:spPr>
          <a:xfrm>
            <a:off x="11947989" y="6559641"/>
            <a:ext cx="248713" cy="296242"/>
          </a:xfrm>
          <a:prstGeom prst="rect">
            <a:avLst/>
          </a:prstGeom>
          <a:solidFill>
            <a:srgbClr val="D1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43" name="Rectangle 5"/>
          <p:cNvSpPr/>
          <p:nvPr/>
        </p:nvSpPr>
        <p:spPr>
          <a:xfrm>
            <a:off x="1" y="6559641"/>
            <a:ext cx="12188238" cy="298359"/>
          </a:xfrm>
          <a:prstGeom prst="rect">
            <a:avLst/>
          </a:prstGeom>
          <a:solidFill>
            <a:srgbClr val="686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44" name="Rectangle 7"/>
          <p:cNvSpPr/>
          <p:nvPr/>
        </p:nvSpPr>
        <p:spPr>
          <a:xfrm>
            <a:off x="11607098" y="6559643"/>
            <a:ext cx="296776" cy="2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45" name="Rectangle 8"/>
          <p:cNvSpPr/>
          <p:nvPr/>
        </p:nvSpPr>
        <p:spPr>
          <a:xfrm>
            <a:off x="11899927" y="6559641"/>
            <a:ext cx="296776" cy="296242"/>
          </a:xfrm>
          <a:prstGeom prst="rect">
            <a:avLst/>
          </a:prstGeom>
          <a:solidFill>
            <a:srgbClr val="D5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46" name="TextBox 9"/>
          <p:cNvSpPr txBox="1"/>
          <p:nvPr/>
        </p:nvSpPr>
        <p:spPr>
          <a:xfrm>
            <a:off x="9699807" y="6591989"/>
            <a:ext cx="1704579" cy="203902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950" b="0" i="0" dirty="0" smtClean="0">
                <a:solidFill>
                  <a:schemeClr val="bg1"/>
                </a:solidFill>
                <a:latin typeface="Ubuntu" pitchFamily="34" charset="0"/>
                <a:cs typeface="Ubuntu Medium"/>
              </a:rPr>
              <a:t>Building Forward Together</a:t>
            </a:r>
            <a:endParaRPr lang="en-US" sz="950" b="0" i="0" dirty="0">
              <a:solidFill>
                <a:schemeClr val="bg1"/>
              </a:solidFill>
              <a:latin typeface="Ubuntu" pitchFamily="34" charset="0"/>
              <a:cs typeface="Ubuntu Medium"/>
            </a:endParaRPr>
          </a:p>
        </p:txBody>
      </p:sp>
      <p:pic>
        <p:nvPicPr>
          <p:cNvPr id="47" name="Picture 1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849" y="6559643"/>
            <a:ext cx="658809" cy="296243"/>
          </a:xfrm>
          <a:prstGeom prst="rect">
            <a:avLst/>
          </a:prstGeom>
        </p:spPr>
      </p:pic>
      <p:sp>
        <p:nvSpPr>
          <p:cNvPr id="48" name="Slide Number Placeholder 5"/>
          <p:cNvSpPr txBox="1">
            <a:spLocks/>
          </p:cNvSpPr>
          <p:nvPr/>
        </p:nvSpPr>
        <p:spPr>
          <a:xfrm>
            <a:off x="11604218" y="6565182"/>
            <a:ext cx="308121" cy="274726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defPPr>
              <a:defRPr lang="zh-TW"/>
            </a:defPPr>
            <a:lvl1pPr marL="0" algn="ctr" defTabSz="914400" rtl="0" eaLnBrk="1" latinLnBrk="0" hangingPunct="1">
              <a:defRPr sz="900" kern="12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z="700" smtClean="0"/>
              <a:pPr/>
              <a:t>‹#›</a:t>
            </a:fld>
            <a:endParaRPr lang="en-US" sz="700" dirty="0"/>
          </a:p>
        </p:txBody>
      </p:sp>
      <p:sp>
        <p:nvSpPr>
          <p:cNvPr id="51" name="Rectangle 14"/>
          <p:cNvSpPr/>
          <p:nvPr/>
        </p:nvSpPr>
        <p:spPr>
          <a:xfrm>
            <a:off x="11947989" y="6559641"/>
            <a:ext cx="248713" cy="296242"/>
          </a:xfrm>
          <a:prstGeom prst="rect">
            <a:avLst/>
          </a:prstGeom>
          <a:solidFill>
            <a:srgbClr val="D13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53" name="Rectangle 18"/>
          <p:cNvSpPr/>
          <p:nvPr/>
        </p:nvSpPr>
        <p:spPr>
          <a:xfrm>
            <a:off x="11607098" y="6559643"/>
            <a:ext cx="296776" cy="2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sp>
        <p:nvSpPr>
          <p:cNvPr id="54" name="Rectangle 19"/>
          <p:cNvSpPr/>
          <p:nvPr/>
        </p:nvSpPr>
        <p:spPr>
          <a:xfrm>
            <a:off x="11899927" y="6559641"/>
            <a:ext cx="296776" cy="296242"/>
          </a:xfrm>
          <a:prstGeom prst="rect">
            <a:avLst/>
          </a:prstGeom>
          <a:solidFill>
            <a:srgbClr val="D5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sz="800" dirty="0"/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849" y="6559643"/>
            <a:ext cx="658809" cy="296243"/>
          </a:xfrm>
          <a:prstGeom prst="rect">
            <a:avLst/>
          </a:prstGeom>
        </p:spPr>
      </p:pic>
      <p:sp>
        <p:nvSpPr>
          <p:cNvPr id="59" name="Slide Number Placeholder 5"/>
          <p:cNvSpPr txBox="1">
            <a:spLocks/>
          </p:cNvSpPr>
          <p:nvPr/>
        </p:nvSpPr>
        <p:spPr>
          <a:xfrm>
            <a:off x="11604218" y="6565182"/>
            <a:ext cx="292011" cy="2747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3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60974" cy="6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5" r:id="rId6"/>
    <p:sldLayoutId id="2147483656" r:id="rId7"/>
    <p:sldLayoutId id="2147483657" r:id="rId8"/>
    <p:sldLayoutId id="2147483660" r:id="rId9"/>
    <p:sldLayoutId id="2147483664" r:id="rId10"/>
    <p:sldLayoutId id="2147483665" r:id="rId11"/>
    <p:sldLayoutId id="2147483667" r:id="rId12"/>
    <p:sldLayoutId id="2147483669" r:id="rId13"/>
    <p:sldLayoutId id="2147483670" r:id="rId14"/>
    <p:sldLayoutId id="21474836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 vert="horz" lIns="91451" tIns="45726" rIns="91451" bIns="4572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9"/>
          </a:xfrm>
          <a:prstGeom prst="rect">
            <a:avLst/>
          </a:prstGeom>
        </p:spPr>
        <p:txBody>
          <a:bodyPr vert="horz" lIns="91451" tIns="45726" rIns="91451" bIns="4572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514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629" indent="-228629" algn="l" defTabSz="914514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257" indent="-228629" algn="l" defTabSz="914514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474" indent="-230217" algn="l" defTabSz="914514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6102" indent="-228629" algn="l" defTabSz="914514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9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318" indent="-230217" algn="l" defTabSz="914514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9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914" indent="-228629" algn="l" defTabSz="9145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1" indent="-228629" algn="l" defTabSz="9145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29" indent="-228629" algn="l" defTabSz="9145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6" indent="-228629" algn="l" defTabSz="9145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7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4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1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3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7" algn="l" defTabSz="914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cid:image001.jpg@01D0FB8F.5A314D60" TargetMode="External"/><Relationship Id="rId18" Type="http://schemas.microsoft.com/office/2007/relationships/hdphoto" Target="../media/hdphoto8.wdp"/><Relationship Id="rId3" Type="http://schemas.openxmlformats.org/officeDocument/2006/relationships/image" Target="../media/image57.png"/><Relationship Id="rId21" Type="http://schemas.openxmlformats.org/officeDocument/2006/relationships/image" Target="../media/image66.png"/><Relationship Id="rId7" Type="http://schemas.microsoft.com/office/2007/relationships/hdphoto" Target="../media/hdphoto6.wdp"/><Relationship Id="rId12" Type="http://schemas.openxmlformats.org/officeDocument/2006/relationships/image" Target="../media/image62.jpeg"/><Relationship Id="rId17" Type="http://schemas.openxmlformats.org/officeDocument/2006/relationships/image" Target="../media/image65.png"/><Relationship Id="rId2" Type="http://schemas.openxmlformats.org/officeDocument/2006/relationships/image" Target="../media/image56.png"/><Relationship Id="rId16" Type="http://schemas.microsoft.com/office/2007/relationships/hdphoto" Target="../media/hdphoto7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24" Type="http://schemas.microsoft.com/office/2007/relationships/hdphoto" Target="../media/hdphoto10.wdp"/><Relationship Id="rId5" Type="http://schemas.microsoft.com/office/2007/relationships/hdphoto" Target="../media/hdphoto5.wdp"/><Relationship Id="rId15" Type="http://schemas.openxmlformats.org/officeDocument/2006/relationships/image" Target="../media/image64.png"/><Relationship Id="rId23" Type="http://schemas.openxmlformats.org/officeDocument/2006/relationships/image" Target="../media/image67.png"/><Relationship Id="rId10" Type="http://schemas.openxmlformats.org/officeDocument/2006/relationships/image" Target="../media/image60.png"/><Relationship Id="rId19" Type="http://schemas.openxmlformats.org/officeDocument/2006/relationships/image" Target="../media/image54.png"/><Relationship Id="rId4" Type="http://schemas.openxmlformats.org/officeDocument/2006/relationships/image" Target="../media/image58.png"/><Relationship Id="rId9" Type="http://schemas.microsoft.com/office/2007/relationships/hdphoto" Target="../media/hdphoto2.wdp"/><Relationship Id="rId14" Type="http://schemas.openxmlformats.org/officeDocument/2006/relationships/image" Target="../media/image63.jpeg"/><Relationship Id="rId22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0.jpeg"/><Relationship Id="rId7" Type="http://schemas.microsoft.com/office/2007/relationships/hdphoto" Target="../media/hdphoto12.wdp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microsoft.com/office/2007/relationships/hdphoto" Target="../media/hdphoto11.wdp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3.jpeg"/><Relationship Id="rId4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3.wdp"/><Relationship Id="rId7" Type="http://schemas.openxmlformats.org/officeDocument/2006/relationships/image" Target="../media/image82.jpeg"/><Relationship Id="rId12" Type="http://schemas.openxmlformats.org/officeDocument/2006/relationships/image" Target="../media/image85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4.wdp"/><Relationship Id="rId11" Type="http://schemas.openxmlformats.org/officeDocument/2006/relationships/image" Target="../media/image84.JPG"/><Relationship Id="rId5" Type="http://schemas.openxmlformats.org/officeDocument/2006/relationships/image" Target="../media/image81.png"/><Relationship Id="rId10" Type="http://schemas.microsoft.com/office/2007/relationships/hdphoto" Target="../media/hdphoto16.wdp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5.png"/><Relationship Id="rId18" Type="http://schemas.openxmlformats.org/officeDocument/2006/relationships/image" Target="../media/image47.jpeg"/><Relationship Id="rId3" Type="http://schemas.openxmlformats.org/officeDocument/2006/relationships/image" Target="../media/image50.jpeg"/><Relationship Id="rId21" Type="http://schemas.openxmlformats.org/officeDocument/2006/relationships/image" Target="../media/image100.jpg"/><Relationship Id="rId7" Type="http://schemas.openxmlformats.org/officeDocument/2006/relationships/image" Target="../media/image90.jpeg"/><Relationship Id="rId12" Type="http://schemas.openxmlformats.org/officeDocument/2006/relationships/image" Target="../media/image94.jpg"/><Relationship Id="rId17" Type="http://schemas.microsoft.com/office/2007/relationships/hdphoto" Target="../media/hdphoto19.wdp"/><Relationship Id="rId2" Type="http://schemas.openxmlformats.org/officeDocument/2006/relationships/image" Target="../media/image86.jp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9.png"/><Relationship Id="rId11" Type="http://schemas.openxmlformats.org/officeDocument/2006/relationships/image" Target="../media/image93.jpg"/><Relationship Id="rId24" Type="http://schemas.openxmlformats.org/officeDocument/2006/relationships/image" Target="../media/image102.jpeg"/><Relationship Id="rId5" Type="http://schemas.openxmlformats.org/officeDocument/2006/relationships/image" Target="../media/image88.jpeg"/><Relationship Id="rId15" Type="http://schemas.openxmlformats.org/officeDocument/2006/relationships/image" Target="../media/image96.gif"/><Relationship Id="rId23" Type="http://schemas.openxmlformats.org/officeDocument/2006/relationships/image" Target="../media/image51.png"/><Relationship Id="rId10" Type="http://schemas.microsoft.com/office/2007/relationships/hdphoto" Target="../media/hdphoto17.wdp"/><Relationship Id="rId19" Type="http://schemas.openxmlformats.org/officeDocument/2006/relationships/image" Target="../media/image98.png"/><Relationship Id="rId4" Type="http://schemas.openxmlformats.org/officeDocument/2006/relationships/image" Target="../media/image87.jpg"/><Relationship Id="rId9" Type="http://schemas.openxmlformats.org/officeDocument/2006/relationships/image" Target="../media/image92.png"/><Relationship Id="rId14" Type="http://schemas.microsoft.com/office/2007/relationships/hdphoto" Target="../media/hdphoto18.wdp"/><Relationship Id="rId22" Type="http://schemas.openxmlformats.org/officeDocument/2006/relationships/image" Target="../media/image10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sharpe@adlinktech.com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jpg"/><Relationship Id="rId3" Type="http://schemas.openxmlformats.org/officeDocument/2006/relationships/image" Target="../media/image104.jp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jpeg"/><Relationship Id="rId2" Type="http://schemas.openxmlformats.org/officeDocument/2006/relationships/image" Target="../media/image103.JPG"/><Relationship Id="rId16" Type="http://schemas.openxmlformats.org/officeDocument/2006/relationships/image" Target="../media/image117.jpg"/><Relationship Id="rId20" Type="http://schemas.openxmlformats.org/officeDocument/2006/relationships/image" Target="../media/image1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jpg"/><Relationship Id="rId11" Type="http://schemas.openxmlformats.org/officeDocument/2006/relationships/image" Target="../media/image112.jpeg"/><Relationship Id="rId5" Type="http://schemas.openxmlformats.org/officeDocument/2006/relationships/image" Target="../media/image106.png"/><Relationship Id="rId15" Type="http://schemas.openxmlformats.org/officeDocument/2006/relationships/image" Target="../media/image116.jpeg"/><Relationship Id="rId10" Type="http://schemas.openxmlformats.org/officeDocument/2006/relationships/image" Target="../media/image111.jpg"/><Relationship Id="rId19" Type="http://schemas.openxmlformats.org/officeDocument/2006/relationships/image" Target="../media/image120.jp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microsoft.com/office/2007/relationships/hdphoto" Target="../media/hdphoto23.wdp"/><Relationship Id="rId18" Type="http://schemas.openxmlformats.org/officeDocument/2006/relationships/image" Target="../media/image132.jpeg"/><Relationship Id="rId26" Type="http://schemas.openxmlformats.org/officeDocument/2006/relationships/image" Target="../media/image138.jpeg"/><Relationship Id="rId39" Type="http://schemas.openxmlformats.org/officeDocument/2006/relationships/image" Target="../media/image115.jpg"/><Relationship Id="rId3" Type="http://schemas.openxmlformats.org/officeDocument/2006/relationships/image" Target="../media/image123.png"/><Relationship Id="rId21" Type="http://schemas.openxmlformats.org/officeDocument/2006/relationships/image" Target="../media/image107.jpg"/><Relationship Id="rId34" Type="http://schemas.openxmlformats.org/officeDocument/2006/relationships/image" Target="../media/image145.jpg"/><Relationship Id="rId7" Type="http://schemas.microsoft.com/office/2007/relationships/hdphoto" Target="../media/hdphoto20.wdp"/><Relationship Id="rId12" Type="http://schemas.openxmlformats.org/officeDocument/2006/relationships/image" Target="../media/image128.png"/><Relationship Id="rId17" Type="http://schemas.openxmlformats.org/officeDocument/2006/relationships/image" Target="../media/image131.png"/><Relationship Id="rId25" Type="http://schemas.openxmlformats.org/officeDocument/2006/relationships/image" Target="../media/image137.png"/><Relationship Id="rId33" Type="http://schemas.openxmlformats.org/officeDocument/2006/relationships/image" Target="../media/image144.jpeg"/><Relationship Id="rId38" Type="http://schemas.openxmlformats.org/officeDocument/2006/relationships/image" Target="../media/image148.png"/><Relationship Id="rId2" Type="http://schemas.openxmlformats.org/officeDocument/2006/relationships/image" Target="../media/image122.jpg"/><Relationship Id="rId16" Type="http://schemas.microsoft.com/office/2007/relationships/hdphoto" Target="../media/hdphoto24.wdp"/><Relationship Id="rId20" Type="http://schemas.openxmlformats.org/officeDocument/2006/relationships/image" Target="../media/image133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11" Type="http://schemas.microsoft.com/office/2007/relationships/hdphoto" Target="../media/hdphoto22.wdp"/><Relationship Id="rId24" Type="http://schemas.openxmlformats.org/officeDocument/2006/relationships/image" Target="../media/image136.jpg"/><Relationship Id="rId32" Type="http://schemas.openxmlformats.org/officeDocument/2006/relationships/image" Target="../media/image143.jpg"/><Relationship Id="rId37" Type="http://schemas.openxmlformats.org/officeDocument/2006/relationships/image" Target="../media/image45.JPG"/><Relationship Id="rId5" Type="http://schemas.openxmlformats.org/officeDocument/2006/relationships/image" Target="../media/image119.jpg"/><Relationship Id="rId15" Type="http://schemas.openxmlformats.org/officeDocument/2006/relationships/image" Target="../media/image130.png"/><Relationship Id="rId23" Type="http://schemas.openxmlformats.org/officeDocument/2006/relationships/image" Target="../media/image135.jpeg"/><Relationship Id="rId28" Type="http://schemas.openxmlformats.org/officeDocument/2006/relationships/image" Target="../media/image140.jpeg"/><Relationship Id="rId36" Type="http://schemas.openxmlformats.org/officeDocument/2006/relationships/image" Target="../media/image147.jpeg"/><Relationship Id="rId10" Type="http://schemas.openxmlformats.org/officeDocument/2006/relationships/image" Target="../media/image127.png"/><Relationship Id="rId19" Type="http://schemas.openxmlformats.org/officeDocument/2006/relationships/image" Target="../media/image104.jpg"/><Relationship Id="rId31" Type="http://schemas.openxmlformats.org/officeDocument/2006/relationships/image" Target="../media/image114.png"/><Relationship Id="rId4" Type="http://schemas.openxmlformats.org/officeDocument/2006/relationships/image" Target="../media/image124.jpeg"/><Relationship Id="rId9" Type="http://schemas.microsoft.com/office/2007/relationships/hdphoto" Target="../media/hdphoto21.wdp"/><Relationship Id="rId14" Type="http://schemas.openxmlformats.org/officeDocument/2006/relationships/image" Target="../media/image129.png"/><Relationship Id="rId22" Type="http://schemas.openxmlformats.org/officeDocument/2006/relationships/image" Target="../media/image134.jpg"/><Relationship Id="rId27" Type="http://schemas.openxmlformats.org/officeDocument/2006/relationships/image" Target="../media/image139.jpg"/><Relationship Id="rId30" Type="http://schemas.openxmlformats.org/officeDocument/2006/relationships/image" Target="../media/image142.jpg"/><Relationship Id="rId35" Type="http://schemas.openxmlformats.org/officeDocument/2006/relationships/image" Target="../media/image14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tiff"/><Relationship Id="rId18" Type="http://schemas.openxmlformats.org/officeDocument/2006/relationships/image" Target="../media/image34.tiff"/><Relationship Id="rId26" Type="http://schemas.openxmlformats.org/officeDocument/2006/relationships/image" Target="../media/image42.tiff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gif"/><Relationship Id="rId12" Type="http://schemas.openxmlformats.org/officeDocument/2006/relationships/image" Target="../media/image28.tiff"/><Relationship Id="rId17" Type="http://schemas.openxmlformats.org/officeDocument/2006/relationships/image" Target="../media/image33.tiff"/><Relationship Id="rId25" Type="http://schemas.openxmlformats.org/officeDocument/2006/relationships/image" Target="../media/image41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tiff"/><Relationship Id="rId29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tiff"/><Relationship Id="rId24" Type="http://schemas.openxmlformats.org/officeDocument/2006/relationships/image" Target="../media/image40.png"/><Relationship Id="rId5" Type="http://schemas.openxmlformats.org/officeDocument/2006/relationships/image" Target="../media/image21.jpeg"/><Relationship Id="rId15" Type="http://schemas.openxmlformats.org/officeDocument/2006/relationships/image" Target="../media/image31.tiff"/><Relationship Id="rId23" Type="http://schemas.openxmlformats.org/officeDocument/2006/relationships/image" Target="../media/image39.png"/><Relationship Id="rId28" Type="http://schemas.openxmlformats.org/officeDocument/2006/relationships/image" Target="../media/image44.JPG"/><Relationship Id="rId10" Type="http://schemas.openxmlformats.org/officeDocument/2006/relationships/image" Target="../media/image26.tiff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tiff"/><Relationship Id="rId22" Type="http://schemas.openxmlformats.org/officeDocument/2006/relationships/image" Target="../media/image38.png"/><Relationship Id="rId27" Type="http://schemas.openxmlformats.org/officeDocument/2006/relationships/image" Target="../media/image43.jpeg"/><Relationship Id="rId30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3.wdp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11" Type="http://schemas.microsoft.com/office/2007/relationships/hdphoto" Target="../media/hdphoto2.wdp"/><Relationship Id="rId5" Type="http://schemas.openxmlformats.org/officeDocument/2006/relationships/image" Target="../media/image49.png"/><Relationship Id="rId15" Type="http://schemas.microsoft.com/office/2007/relationships/hdphoto" Target="../media/hdphoto4.wdp"/><Relationship Id="rId10" Type="http://schemas.openxmlformats.org/officeDocument/2006/relationships/image" Target="../media/image53.png"/><Relationship Id="rId4" Type="http://schemas.openxmlformats.org/officeDocument/2006/relationships/image" Target="../media/image48.jpeg"/><Relationship Id="rId9" Type="http://schemas.microsoft.com/office/2007/relationships/hdphoto" Target="../media/hdphoto1.wdp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/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32" y="5257195"/>
            <a:ext cx="1660043" cy="10792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135" y="5360516"/>
            <a:ext cx="2233812" cy="7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87" y="5029200"/>
            <a:ext cx="1981200" cy="12192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19" y="4437113"/>
            <a:ext cx="3673364" cy="18232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552971" y="5013176"/>
            <a:ext cx="11451655" cy="3110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80964" y="1495942"/>
            <a:ext cx="4320000" cy="1140970"/>
          </a:xfrm>
          <a:prstGeom prst="roundRect">
            <a:avLst>
              <a:gd name="adj" fmla="val 43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4" tIns="22858" rIns="45714" bIns="22858" anchor="ctr"/>
          <a:lstStyle/>
          <a:p>
            <a:pPr marL="0" lvl="2">
              <a:defRPr/>
            </a:pPr>
            <a:r>
              <a:rPr lang="en-US" altLang="zh-CN" sz="1600" b="1" dirty="0" smtClean="0"/>
              <a:t>Compute </a:t>
            </a:r>
            <a:r>
              <a:rPr lang="en-US" altLang="zh-CN" sz="1600" b="1" dirty="0"/>
              <a:t>Nodes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Broadwell, </a:t>
            </a:r>
            <a:r>
              <a:rPr lang="en-US" altLang="zh-CN" sz="1500" dirty="0" err="1"/>
              <a:t>Skylake</a:t>
            </a:r>
            <a:r>
              <a:rPr lang="en-US" altLang="zh-CN" sz="1500" dirty="0"/>
              <a:t>, </a:t>
            </a:r>
            <a:r>
              <a:rPr lang="en-US" altLang="zh-CN" sz="1500" dirty="0" err="1"/>
              <a:t>Purley</a:t>
            </a:r>
            <a:r>
              <a:rPr lang="en-US" altLang="zh-CN" sz="1500" dirty="0"/>
              <a:t> (</a:t>
            </a:r>
            <a:r>
              <a:rPr lang="en-US" altLang="zh-CN" sz="1500" dirty="0" err="1"/>
              <a:t>Skylake</a:t>
            </a:r>
            <a:r>
              <a:rPr lang="en-US" altLang="zh-CN" sz="1500" dirty="0"/>
              <a:t> + FPGA)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½ and ¼ width sleds for needed core density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Flexibility:  mix and match E3 and E5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Integrated </a:t>
            </a:r>
            <a:r>
              <a:rPr lang="en-US" altLang="zh-CN" sz="1500" dirty="0" err="1"/>
              <a:t>NFVi</a:t>
            </a:r>
            <a:r>
              <a:rPr lang="en-US" altLang="zh-CN" sz="1500" dirty="0"/>
              <a:t> Software and Platform S/W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3324" y="5107765"/>
            <a:ext cx="4320000" cy="1255965"/>
          </a:xfrm>
          <a:prstGeom prst="roundRect">
            <a:avLst>
              <a:gd name="adj" fmla="val 43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4" tIns="22858" rIns="45714" bIns="22858" anchor="ctr"/>
          <a:lstStyle/>
          <a:p>
            <a:pPr marL="0" lvl="2">
              <a:defRPr/>
            </a:pPr>
            <a:r>
              <a:rPr lang="en-US" altLang="zh-CN" sz="1600" b="1" dirty="0" smtClean="0"/>
              <a:t>Complete Systems</a:t>
            </a:r>
            <a:endParaRPr lang="en-US" altLang="zh-CN" sz="1600" b="1" dirty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19” - 2U 4U and OCP-Telecom versions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Data Center 2U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AC/DC power, NEBS ready, customizable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Multiple options based on required solution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80965" y="2780928"/>
            <a:ext cx="4320000" cy="1028700"/>
          </a:xfrm>
          <a:prstGeom prst="roundRect">
            <a:avLst>
              <a:gd name="adj" fmla="val 43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4" tIns="22858" rIns="45714" bIns="22858" anchor="ctr"/>
          <a:lstStyle/>
          <a:p>
            <a:pPr marL="0" lvl="2">
              <a:defRPr/>
            </a:pPr>
            <a:r>
              <a:rPr lang="en-US" altLang="zh-CN" sz="1600" b="1" dirty="0" smtClean="0"/>
              <a:t>Switching </a:t>
            </a:r>
            <a:r>
              <a:rPr lang="en-US" altLang="zh-CN" sz="1600" b="1" dirty="0"/>
              <a:t>Nodes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Intel Red Rock Canyon &amp; Broadcom PEX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Extension trays for flexible I/O </a:t>
            </a:r>
            <a:r>
              <a:rPr lang="en-US" altLang="zh-CN" sz="1500" dirty="0" err="1"/>
              <a:t>configs</a:t>
            </a:r>
            <a:endParaRPr lang="en-US" altLang="zh-CN" sz="1500" dirty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System Management and wide range of SW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80963" y="4005064"/>
            <a:ext cx="4320000" cy="936104"/>
          </a:xfrm>
          <a:prstGeom prst="roundRect">
            <a:avLst>
              <a:gd name="adj" fmla="val 43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4" tIns="22858" rIns="45714" bIns="22858" anchor="ctr"/>
          <a:lstStyle/>
          <a:p>
            <a:pPr marL="0" lvl="2">
              <a:defRPr/>
            </a:pPr>
            <a:r>
              <a:rPr lang="en-US" altLang="zh-CN" sz="1600" b="1" dirty="0"/>
              <a:t>I/O Nodes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Optional Network Interface Modules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Optical, copper, w and w/o bypass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altLang="zh-CN" sz="1500" dirty="0"/>
              <a:t>¼ width size to support large I/O options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552971" y="3861048"/>
            <a:ext cx="11418581" cy="7303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470" y1="89925" x2="53470" y2="89925"/>
                        <a14:foregroundMark x1="56041" y1="85821" x2="56041" y2="85821"/>
                        <a14:foregroundMark x1="10026" y1="69030" x2="10026" y2="69030"/>
                        <a14:foregroundMark x1="82005" y1="15672" x2="82005" y2="15672"/>
                        <a14:foregroundMark x1="58612" y1="8582" x2="58612" y2="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079" y="1268761"/>
            <a:ext cx="1851132" cy="103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" descr="image00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7400">
            <a:off x="9692164" y="1556310"/>
            <a:ext cx="1781067" cy="9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256" y="1484785"/>
            <a:ext cx="1866160" cy="9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2"/>
          <p:cNvSpPr txBox="1"/>
          <p:nvPr/>
        </p:nvSpPr>
        <p:spPr>
          <a:xfrm>
            <a:off x="4873133" y="2276873"/>
            <a:ext cx="13293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MCN-2600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Broadwell </a:t>
            </a:r>
          </a:p>
        </p:txBody>
      </p:sp>
      <p:sp>
        <p:nvSpPr>
          <p:cNvPr id="41" name="文本框 42"/>
          <p:cNvSpPr txBox="1"/>
          <p:nvPr/>
        </p:nvSpPr>
        <p:spPr>
          <a:xfrm>
            <a:off x="10491219" y="2204865"/>
            <a:ext cx="13293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MCN-1510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err="1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Purley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65" name="文本框 42"/>
          <p:cNvSpPr txBox="1"/>
          <p:nvPr/>
        </p:nvSpPr>
        <p:spPr>
          <a:xfrm>
            <a:off x="8545859" y="2228789"/>
            <a:ext cx="15114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MCN-1500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(</a:t>
            </a:r>
            <a:r>
              <a:rPr kumimoji="0" lang="en-US" altLang="zh-CN" sz="1400" dirty="0" err="1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Greenlow</a:t>
            </a: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 GT4e)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68" name="图片 5" descr="cid:image001.jpg@01D0FB8F.5A314D60"/>
          <p:cNvPicPr/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989" y="2780929"/>
            <a:ext cx="2723265" cy="9830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文本框 41"/>
          <p:cNvSpPr txBox="1"/>
          <p:nvPr/>
        </p:nvSpPr>
        <p:spPr>
          <a:xfrm>
            <a:off x="8906631" y="3429001"/>
            <a:ext cx="132937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MXN-3620 (</a:t>
            </a:r>
            <a:r>
              <a:rPr kumimoji="0" lang="en-US" altLang="zh-CN" sz="1400" dirty="0" err="1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PCIe</a:t>
            </a: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 switch)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70" name="图片 6" descr="image00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06" y="2708920"/>
            <a:ext cx="2530295" cy="10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本框 41"/>
          <p:cNvSpPr txBox="1"/>
          <p:nvPr/>
        </p:nvSpPr>
        <p:spPr>
          <a:xfrm>
            <a:off x="6529748" y="3429001"/>
            <a:ext cx="132937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MXN-3610 (RRC)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72" name="图片 10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6843" y1="53306" x2="66843" y2="53306"/>
                        <a14:foregroundMark x1="87125" y1="16529" x2="87125" y2="16529"/>
                        <a14:foregroundMark x1="74250" y1="35950" x2="74250" y2="35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347" y="4077073"/>
            <a:ext cx="2490469" cy="863649"/>
          </a:xfrm>
          <a:prstGeom prst="rect">
            <a:avLst/>
          </a:prstGeom>
        </p:spPr>
      </p:pic>
      <p:pic>
        <p:nvPicPr>
          <p:cNvPr id="73" name="图片 11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5404" y1="64762" x2="65404" y2="64762"/>
                        <a14:foregroundMark x1="70224" y1="53810" x2="70224" y2="53810"/>
                        <a14:foregroundMark x1="81411" y1="45238" x2="81411" y2="4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256" y="4149081"/>
            <a:ext cx="2633170" cy="773295"/>
          </a:xfrm>
          <a:prstGeom prst="rect">
            <a:avLst/>
          </a:prstGeom>
        </p:spPr>
      </p:pic>
      <p:pic>
        <p:nvPicPr>
          <p:cNvPr id="74" name="图片 12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326" y="4149081"/>
            <a:ext cx="1189432" cy="769341"/>
          </a:xfrm>
          <a:prstGeom prst="rect">
            <a:avLst/>
          </a:prstGeom>
        </p:spPr>
      </p:pic>
      <p:sp>
        <p:nvSpPr>
          <p:cNvPr id="75" name="文本框 41"/>
          <p:cNvSpPr txBox="1"/>
          <p:nvPr/>
        </p:nvSpPr>
        <p:spPr>
          <a:xfrm>
            <a:off x="11032905" y="4748488"/>
            <a:ext cx="132937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CSA-Z4X01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76" name="文本框 41"/>
          <p:cNvSpPr txBox="1"/>
          <p:nvPr/>
        </p:nvSpPr>
        <p:spPr>
          <a:xfrm>
            <a:off x="5665427" y="4725144"/>
            <a:ext cx="132937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CSA-Z5C4F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77" name="文本框 41"/>
          <p:cNvSpPr txBox="1"/>
          <p:nvPr/>
        </p:nvSpPr>
        <p:spPr>
          <a:xfrm>
            <a:off x="7033935" y="4725144"/>
            <a:ext cx="132937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CSA-ZBX10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8474470" y="4725144"/>
            <a:ext cx="132937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CSA-Z5C2F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79" name="文本框 41"/>
          <p:cNvSpPr txBox="1"/>
          <p:nvPr/>
        </p:nvSpPr>
        <p:spPr>
          <a:xfrm>
            <a:off x="9769995" y="4725144"/>
            <a:ext cx="132937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CSA-Z5C8F+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82" name="文本框 39"/>
          <p:cNvSpPr txBox="1"/>
          <p:nvPr/>
        </p:nvSpPr>
        <p:spPr>
          <a:xfrm>
            <a:off x="7246383" y="5153496"/>
            <a:ext cx="1411663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MCS-2080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83" name="文本框 31"/>
          <p:cNvSpPr txBox="1"/>
          <p:nvPr/>
        </p:nvSpPr>
        <p:spPr>
          <a:xfrm>
            <a:off x="10489435" y="6248400"/>
            <a:ext cx="737366" cy="26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HCI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84" name="文本框 31"/>
          <p:cNvSpPr txBox="1"/>
          <p:nvPr/>
        </p:nvSpPr>
        <p:spPr>
          <a:xfrm>
            <a:off x="8826438" y="6143416"/>
            <a:ext cx="109226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OCP CG </a:t>
            </a:r>
            <a:r>
              <a:rPr kumimoji="0" lang="en-US" altLang="zh-CN" sz="1400" dirty="0" err="1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OpenRack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19" y="5301209"/>
            <a:ext cx="3601338" cy="1792189"/>
          </a:xfrm>
          <a:prstGeom prst="rect">
            <a:avLst/>
          </a:prstGeom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470" y1="89925" x2="53470" y2="89925"/>
                        <a14:foregroundMark x1="56041" y1="85821" x2="56041" y2="85821"/>
                        <a14:foregroundMark x1="10026" y1="69030" x2="10026" y2="69030"/>
                        <a14:foregroundMark x1="82005" y1="15672" x2="82005" y2="15672"/>
                        <a14:foregroundMark x1="58612" y1="8582" x2="58612" y2="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668" y="1340769"/>
            <a:ext cx="1851132" cy="103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文本框 2"/>
          <p:cNvSpPr txBox="1"/>
          <p:nvPr/>
        </p:nvSpPr>
        <p:spPr>
          <a:xfrm>
            <a:off x="6241641" y="2276873"/>
            <a:ext cx="13293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MCN-2610T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err="1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Purley</a:t>
            </a:r>
            <a:endParaRPr kumimoji="0" lang="en-US" altLang="zh-CN" sz="1400" dirty="0" smtClean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94" name="Picture 1"/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76056" y1="7692" x2="76056" y2="7692"/>
                        <a14:foregroundMark x1="77867" y1="14027" x2="77867" y2="14027"/>
                        <a14:foregroundMark x1="81288" y1="17195" x2="81288" y2="17195"/>
                        <a14:foregroundMark x1="83300" y1="22172" x2="83300" y2="22172"/>
                        <a14:foregroundMark x1="85714" y1="26697" x2="85714" y2="26697"/>
                        <a14:foregroundMark x1="87324" y1="28959" x2="87324" y2="28959"/>
                        <a14:foregroundMark x1="86318" y1="24434" x2="86318" y2="24434"/>
                        <a14:foregroundMark x1="89537" y1="33937" x2="89537" y2="33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872" y="2780929"/>
            <a:ext cx="2069024" cy="9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文本框 41"/>
          <p:cNvSpPr txBox="1"/>
          <p:nvPr/>
        </p:nvSpPr>
        <p:spPr>
          <a:xfrm>
            <a:off x="10851353" y="3284984"/>
            <a:ext cx="153724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Planning: HW Accelerators &amp; </a:t>
            </a:r>
            <a:r>
              <a:rPr kumimoji="0" lang="en-US" altLang="zh-CN" sz="1400" dirty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ARM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88" name="文本框 38"/>
          <p:cNvSpPr txBox="1"/>
          <p:nvPr/>
        </p:nvSpPr>
        <p:spPr>
          <a:xfrm>
            <a:off x="7033936" y="6088301"/>
            <a:ext cx="141166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1400" dirty="0" smtClean="0">
                <a:solidFill>
                  <a:prstClr val="black"/>
                </a:solidFill>
                <a:ea typeface="PMingLiU" pitchFamily="18" charset="-120"/>
                <a:cs typeface="Arial" pitchFamily="34" charset="0"/>
              </a:rPr>
              <a:t>CSA-7200/7400</a:t>
            </a:r>
            <a:endParaRPr kumimoji="0" lang="zh-CN" altLang="en-US" sz="1400" dirty="0">
              <a:solidFill>
                <a:prstClr val="black"/>
              </a:solidFill>
              <a:ea typeface="PMingLiU" pitchFamily="18" charset="-12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24979" y="2708920"/>
            <a:ext cx="11346573" cy="381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2631" y="0"/>
            <a:ext cx="9145016" cy="720080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ＭＳ Ｐゴシック" charset="0"/>
                <a:cs typeface="ＭＳ Ｐゴシック" charset="0"/>
                <a:sym typeface="Roboto Bold" charset="0"/>
              </a:rPr>
              <a:t>Next 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ＭＳ Ｐゴシック" charset="0"/>
                <a:cs typeface="ＭＳ Ｐゴシック" charset="0"/>
                <a:sym typeface="Roboto Bold" charset="0"/>
              </a:rPr>
              <a:t>Gen.- Network Communication 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ＭＳ Ｐゴシック" charset="0"/>
                <a:cs typeface="ＭＳ Ｐゴシック" charset="0"/>
                <a:sym typeface="Roboto Bold" charset="0"/>
              </a:rPr>
              <a:t>Platform</a:t>
            </a:r>
            <a:r>
              <a:rPr lang="en-US" altLang="zh-TW" sz="3200" b="1" dirty="0">
                <a:solidFill>
                  <a:srgbClr val="C00000"/>
                </a:solidFill>
                <a:latin typeface="Ubuntu" panose="020B0504030602030204" pitchFamily="34" charset="0"/>
                <a:ea typeface="ＭＳ Ｐゴシック" charset="0"/>
                <a:cs typeface="ＭＳ Ｐゴシック" charset="0"/>
                <a:sym typeface="Roboto Bold" charset="0"/>
              </a:rPr>
              <a:t/>
            </a:r>
            <a:br>
              <a:rPr lang="en-US" altLang="zh-TW" sz="3200" b="1" dirty="0">
                <a:solidFill>
                  <a:srgbClr val="C00000"/>
                </a:solidFill>
                <a:latin typeface="Ubuntu" panose="020B0504030602030204" pitchFamily="34" charset="0"/>
                <a:ea typeface="ＭＳ Ｐゴシック" charset="0"/>
                <a:cs typeface="ＭＳ Ｐゴシック" charset="0"/>
                <a:sym typeface="Roboto Bold" charset="0"/>
              </a:rPr>
            </a:br>
            <a:endParaRPr lang="zh-TW" altLang="en-US" sz="360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4294967295"/>
          </p:nvPr>
        </p:nvSpPr>
        <p:spPr>
          <a:xfrm>
            <a:off x="546100" y="519113"/>
            <a:ext cx="9145588" cy="431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ym typeface="Roboto Bold" charset="0"/>
              </a:rPr>
              <a:t>Flexible Modular </a:t>
            </a:r>
            <a:r>
              <a:rPr lang="en-US" altLang="zh-TW" dirty="0">
                <a:sym typeface="Roboto Bold" charset="0"/>
              </a:rPr>
              <a:t>Building Blocks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1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Use </a:t>
            </a:r>
            <a:r>
              <a:rPr lang="en-US" dirty="0" smtClean="0"/>
              <a:t>Cases for MICA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4" y="1137248"/>
            <a:ext cx="11486924" cy="2259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873829" y="1567543"/>
            <a:ext cx="11875" cy="45482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28162" y="1553689"/>
            <a:ext cx="11875" cy="45482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29996" y="1539835"/>
            <a:ext cx="11875" cy="45482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731831" y="1525981"/>
            <a:ext cx="11875" cy="45482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763" y="3111335"/>
            <a:ext cx="2363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High CPU/IO needs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Modular, Flexible, open </a:t>
            </a:r>
            <a:r>
              <a:rPr lang="en-US" sz="1600" dirty="0"/>
              <a:t>standard sled </a:t>
            </a:r>
            <a:r>
              <a:rPr lang="en-US" sz="1600" dirty="0" smtClean="0"/>
              <a:t>&amp; ecosystem,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cost efficient with RRC features </a:t>
            </a:r>
            <a:r>
              <a:rPr lang="en-US" sz="1600" dirty="0"/>
              <a:t>(</a:t>
            </a:r>
            <a:r>
              <a:rPr lang="en-US" sz="1600" dirty="0" smtClean="0"/>
              <a:t>integrated 100G </a:t>
            </a:r>
            <a:r>
              <a:rPr lang="en-US" sz="1600" dirty="0"/>
              <a:t>NIC &amp; switches</a:t>
            </a:r>
            <a:r>
              <a:rPr lang="en-US" sz="1600" dirty="0" smtClean="0"/>
              <a:t>), high-density</a:t>
            </a:r>
            <a:endParaRPr lang="en-US" sz="1600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CSA-7400 or derivatives good fit, scalable </a:t>
            </a:r>
            <a:r>
              <a:rPr lang="en-US" sz="1600" dirty="0"/>
              <a:t>&amp; </a:t>
            </a:r>
            <a:r>
              <a:rPr lang="en-US" sz="1600" dirty="0" smtClean="0"/>
              <a:t>stackable to </a:t>
            </a:r>
            <a:r>
              <a:rPr lang="en-US" sz="1600" dirty="0"/>
              <a:t>high-end (</a:t>
            </a:r>
            <a:r>
              <a:rPr lang="en-US" sz="1600" dirty="0" smtClean="0"/>
              <a:t>to multiple </a:t>
            </a:r>
            <a:r>
              <a:rPr lang="en-US" sz="1600" dirty="0" err="1"/>
              <a:t>Tbps</a:t>
            </a:r>
            <a:r>
              <a:rPr lang="en-US" sz="16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222" y="3144982"/>
            <a:ext cx="2363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Low CPU/High IO needs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Modular</a:t>
            </a:r>
            <a:r>
              <a:rPr lang="en-US" sz="1600" dirty="0"/>
              <a:t>, </a:t>
            </a:r>
            <a:r>
              <a:rPr lang="en-US" sz="1600" dirty="0" smtClean="0"/>
              <a:t>Flexible, open standard sled </a:t>
            </a:r>
            <a:r>
              <a:rPr lang="en-US" sz="1600" dirty="0"/>
              <a:t>&amp; </a:t>
            </a:r>
            <a:r>
              <a:rPr lang="en-US" sz="1600" dirty="0" smtClean="0"/>
              <a:t>ecosystem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CSA-7200 or derivative </a:t>
            </a:r>
            <a:r>
              <a:rPr lang="en-US" sz="1600" dirty="0"/>
              <a:t>a </a:t>
            </a:r>
            <a:r>
              <a:rPr lang="en-US" sz="1600" dirty="0" smtClean="0"/>
              <a:t>good fit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807" y="3166752"/>
            <a:ext cx="2363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High CPU, Flexible configurations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SW ecosystem </a:t>
            </a:r>
            <a:r>
              <a:rPr lang="en-US" sz="1600" dirty="0" smtClean="0"/>
              <a:t>like WR </a:t>
            </a:r>
            <a:r>
              <a:rPr lang="en-US" sz="1600" dirty="0" err="1"/>
              <a:t>TiS</a:t>
            </a:r>
            <a:r>
              <a:rPr lang="en-US" sz="1600" dirty="0"/>
              <a:t> </a:t>
            </a:r>
            <a:r>
              <a:rPr lang="en-US" sz="1600" dirty="0" smtClean="0"/>
              <a:t>integration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CSA-7400 &amp; </a:t>
            </a:r>
            <a:r>
              <a:rPr lang="en-US" sz="1600" dirty="0" smtClean="0"/>
              <a:t>the stack-up OCP CG </a:t>
            </a:r>
            <a:r>
              <a:rPr lang="en-US" sz="1600" dirty="0" err="1" smtClean="0"/>
              <a:t>OpenRack</a:t>
            </a:r>
            <a:r>
              <a:rPr lang="en-US" sz="1600" dirty="0" smtClean="0"/>
              <a:t>  a good fit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Silicon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CSA-7200 or derivative </a:t>
            </a:r>
            <a:r>
              <a:rPr lang="en-US" sz="1600" dirty="0"/>
              <a:t>a </a:t>
            </a:r>
            <a:r>
              <a:rPr lang="en-US" sz="1600" dirty="0" smtClean="0"/>
              <a:t>good fit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5619" y="3202380"/>
            <a:ext cx="2260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Hi-density all-in-one box with compute</a:t>
            </a:r>
            <a:r>
              <a:rPr lang="en-US" sz="1600" dirty="0"/>
              <a:t>, switch </a:t>
            </a:r>
            <a:r>
              <a:rPr lang="en-US" sz="1600" dirty="0" smtClean="0"/>
              <a:t>&amp; storage</a:t>
            </a:r>
            <a:r>
              <a:rPr lang="en-US" sz="1600" dirty="0"/>
              <a:t>, IO, </a:t>
            </a:r>
            <a:r>
              <a:rPr lang="en-US" sz="1600" dirty="0" smtClean="0"/>
              <a:t>open standard sled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CSA-7400C with local </a:t>
            </a:r>
            <a:r>
              <a:rPr lang="en-US" sz="1600" dirty="0"/>
              <a:t>storage </a:t>
            </a:r>
            <a:r>
              <a:rPr lang="en-US" sz="1600" dirty="0" smtClean="0"/>
              <a:t>or with shared/storage sled </a:t>
            </a:r>
            <a:r>
              <a:rPr lang="en-US" sz="1600" dirty="0"/>
              <a:t>a good 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7453" y="3236027"/>
            <a:ext cx="226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First high-density GT4e platform capable of H.265/4K transcoding</a:t>
            </a:r>
            <a:r>
              <a:rPr lang="en-US" sz="1600" dirty="0"/>
              <a:t>, </a:t>
            </a:r>
            <a:r>
              <a:rPr lang="en-US" sz="1600" dirty="0" err="1" smtClean="0"/>
              <a:t>PCIe</a:t>
            </a:r>
            <a:r>
              <a:rPr lang="en-US" sz="1600" dirty="0" smtClean="0"/>
              <a:t> expansion for external </a:t>
            </a:r>
            <a:r>
              <a:rPr lang="en-US" sz="1600" dirty="0"/>
              <a:t>storage </a:t>
            </a:r>
            <a:r>
              <a:rPr lang="en-US" sz="1600" dirty="0" smtClean="0"/>
              <a:t>&amp; others </a:t>
            </a:r>
            <a:r>
              <a:rPr lang="en-US" sz="1600" dirty="0"/>
              <a:t>(FPGA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021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7" y="1371600"/>
            <a:ext cx="10975658" cy="5029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Current OCP CG </a:t>
            </a:r>
            <a:r>
              <a:rPr lang="en-US" b="1" u="sng" dirty="0" err="1" smtClean="0"/>
              <a:t>OpenRack</a:t>
            </a:r>
            <a:r>
              <a:rPr lang="en-US" b="1" u="sng" dirty="0" smtClean="0"/>
              <a:t> 19" Spec</a:t>
            </a:r>
            <a:r>
              <a:rPr lang="en-US" dirty="0" smtClean="0"/>
              <a:t>:</a:t>
            </a:r>
          </a:p>
          <a:p>
            <a:r>
              <a:rPr lang="en-US" dirty="0" smtClean="0"/>
              <a:t>OCP CG </a:t>
            </a:r>
            <a:r>
              <a:rPr lang="en-US" dirty="0" err="1" smtClean="0"/>
              <a:t>OpenRack</a:t>
            </a:r>
            <a:r>
              <a:rPr lang="en-US" dirty="0" smtClean="0"/>
              <a:t> 19" frame, Power, Interconnect &amp; Sled dimension spec submitted by </a:t>
            </a:r>
            <a:r>
              <a:rPr lang="en-US" dirty="0" err="1" smtClean="0"/>
              <a:t>Radisys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Current spec defines the dimensions of 2 “Sleds”,  ½ and Full Width 2U Sleds</a:t>
            </a:r>
          </a:p>
          <a:p>
            <a:pPr lvl="1"/>
            <a:r>
              <a:rPr lang="en-US" dirty="0" smtClean="0"/>
              <a:t>Pre-defines interfaces and DC Power requirements into Frame</a:t>
            </a:r>
          </a:p>
          <a:p>
            <a:pPr lvl="1"/>
            <a:r>
              <a:rPr lang="en-US" dirty="0" smtClean="0"/>
              <a:t>Does not specify characteristics of the Sled internal component layout</a:t>
            </a:r>
          </a:p>
          <a:p>
            <a:pPr marL="0" indent="0">
              <a:buNone/>
            </a:pPr>
            <a:r>
              <a:rPr lang="en-US" b="1" u="sng" dirty="0" smtClean="0"/>
              <a:t>ADLINK Proposed OCP CG </a:t>
            </a:r>
            <a:r>
              <a:rPr lang="en-US" b="1" u="sng" dirty="0" err="1" smtClean="0"/>
              <a:t>OpenRack</a:t>
            </a:r>
            <a:r>
              <a:rPr lang="en-US" b="1" u="sng" dirty="0" smtClean="0"/>
              <a:t> 19" Sled Spec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Specs are used as a guideline for appliance delivery that is based on Modular Industrial Compute Architecture - CPU, Appliance, Future Switching (MR-IOV </a:t>
            </a:r>
            <a:r>
              <a:rPr lang="en-US" dirty="0" err="1" smtClean="0"/>
              <a:t>Pex</a:t>
            </a:r>
            <a:r>
              <a:rPr lang="en-US" dirty="0" smtClean="0"/>
              <a:t> and Multi-Host controllers as examples)</a:t>
            </a:r>
          </a:p>
          <a:p>
            <a:r>
              <a:rPr lang="en-US" dirty="0" smtClean="0"/>
              <a:t>Sled spec defines zones, what the zones are for and parameters for zones and use MICA as reference).  Power, Mezzanine and interconnections between components are defined</a:t>
            </a:r>
            <a:endParaRPr lang="en-US" dirty="0"/>
          </a:p>
          <a:p>
            <a:r>
              <a:rPr lang="en-US" dirty="0" smtClean="0"/>
              <a:t>Both ½ width and Full Width Sled Spec planned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Sled for Frame/appliance layouts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for OCP CG </a:t>
            </a:r>
            <a:r>
              <a:rPr lang="en-US" dirty="0" err="1" smtClean="0"/>
              <a:t>OpenRack</a:t>
            </a:r>
            <a:r>
              <a:rPr lang="en-US" dirty="0" smtClean="0"/>
              <a:t> 19"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358" y="1409701"/>
            <a:ext cx="11366341" cy="4602164"/>
          </a:xfrm>
        </p:spPr>
        <p:txBody>
          <a:bodyPr>
            <a:noAutofit/>
          </a:bodyPr>
          <a:lstStyle/>
          <a:p>
            <a:r>
              <a:rPr lang="en-US" sz="2200" dirty="0" smtClean="0"/>
              <a:t>Sets a common structure enabling more than just an X86 Environment on a open Architecture</a:t>
            </a:r>
          </a:p>
          <a:p>
            <a:r>
              <a:rPr lang="en-US" sz="2200" dirty="0" smtClean="0"/>
              <a:t>Enables a </a:t>
            </a:r>
            <a:r>
              <a:rPr lang="en-US" sz="2200" dirty="0" err="1" smtClean="0"/>
              <a:t>OpenSled</a:t>
            </a:r>
            <a:r>
              <a:rPr lang="en-US" sz="2200" dirty="0" smtClean="0"/>
              <a:t> design for OCP CG </a:t>
            </a:r>
            <a:r>
              <a:rPr lang="en-US" sz="2200" dirty="0" err="1" smtClean="0"/>
              <a:t>OpenRack</a:t>
            </a:r>
            <a:r>
              <a:rPr lang="en-US" sz="2200" dirty="0" smtClean="0"/>
              <a:t> 19" suppliers to design and manufacture their own sleds for multi-purpose use cases</a:t>
            </a:r>
          </a:p>
          <a:p>
            <a:r>
              <a:rPr lang="en-US" sz="2200" dirty="0" smtClean="0"/>
              <a:t>Provides both ½ Width and Full Width Sleds (Q2 Defined) for a multitude of options</a:t>
            </a:r>
          </a:p>
          <a:p>
            <a:r>
              <a:rPr lang="en-US" sz="2200" dirty="0" smtClean="0"/>
              <a:t>Defines the zones of each Sled for operators to feel confident that the Sled is open, however provides many options for Sled use cases</a:t>
            </a:r>
          </a:p>
          <a:p>
            <a:r>
              <a:rPr lang="en-US" sz="2200" dirty="0" smtClean="0"/>
              <a:t>Enables the front part of the sled (Zone 5) and the Mezzanine (Zone 4) for Server, ARM, HW acceleration, Front Panel options, Storage, etc.</a:t>
            </a:r>
          </a:p>
          <a:p>
            <a:r>
              <a:rPr lang="en-US" sz="2200" dirty="0" smtClean="0"/>
              <a:t>Future Mezzanine enables ability to add multi-host controllers, MR-IOV capabilities, switching and HW acceleration for additional capabilities.</a:t>
            </a:r>
          </a:p>
          <a:p>
            <a:r>
              <a:rPr lang="en-US" sz="2200" dirty="0" smtClean="0"/>
              <a:t>Utilizes </a:t>
            </a:r>
            <a:r>
              <a:rPr lang="en-US" sz="2200" dirty="0" err="1" smtClean="0"/>
              <a:t>Radisys</a:t>
            </a:r>
            <a:r>
              <a:rPr lang="en-US" sz="2200" dirty="0" smtClean="0"/>
              <a:t>’ best in class spec for Frame and Sled interconnection, power and physical dimensions.</a:t>
            </a:r>
            <a:endParaRPr lang="en-US" sz="2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1787" y="208830"/>
            <a:ext cx="10579069" cy="720080"/>
          </a:xfrm>
        </p:spPr>
        <p:txBody>
          <a:bodyPr/>
          <a:lstStyle/>
          <a:p>
            <a:r>
              <a:rPr lang="en-US" dirty="0" smtClean="0"/>
              <a:t>OCP CG 19” </a:t>
            </a:r>
            <a:r>
              <a:rPr lang="en-US" dirty="0" err="1" smtClean="0"/>
              <a:t>OpenRack</a:t>
            </a:r>
            <a:r>
              <a:rPr lang="en-US" dirty="0" smtClean="0"/>
              <a:t> </a:t>
            </a:r>
            <a:r>
              <a:rPr lang="en-US" dirty="0" err="1" smtClean="0"/>
              <a:t>OpenSled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6" y="1988456"/>
            <a:ext cx="5865358" cy="433977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18213" y="1190172"/>
            <a:ext cx="335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1"/>
                </a:solidFill>
              </a:rPr>
              <a:t>“</a:t>
            </a:r>
            <a:r>
              <a:rPr lang="en-US" sz="2000" b="1" u="sng" dirty="0" smtClean="0">
                <a:solidFill>
                  <a:schemeClr val="accent1"/>
                </a:solidFill>
              </a:rPr>
              <a:t>Sleds</a:t>
            </a:r>
            <a:r>
              <a:rPr lang="en-US" sz="2000" b="1" dirty="0" smtClean="0">
                <a:solidFill>
                  <a:schemeClr val="accent1"/>
                </a:solidFill>
              </a:rPr>
              <a:t>” for OCP CG </a:t>
            </a:r>
            <a:r>
              <a:rPr lang="en-US" sz="2000" b="1" dirty="0" err="1" smtClean="0">
                <a:solidFill>
                  <a:schemeClr val="accent1"/>
                </a:solidFill>
              </a:rPr>
              <a:t>OpenRack</a:t>
            </a:r>
            <a:r>
              <a:rPr lang="en-US" sz="2000" b="1" dirty="0" smtClean="0">
                <a:solidFill>
                  <a:schemeClr val="accent1"/>
                </a:solidFill>
              </a:rPr>
              <a:t> 19" 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5593216" y="1048658"/>
            <a:ext cx="335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1"/>
                </a:solidFill>
              </a:rPr>
              <a:t>Reusable MICA Sleds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71886" y="3744687"/>
            <a:ext cx="1059543" cy="14513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80572" y="166915"/>
            <a:ext cx="9815513" cy="7334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D3969"/>
                </a:solidFill>
              </a:rPr>
              <a:t>OCP </a:t>
            </a:r>
            <a:r>
              <a:rPr lang="en-US" dirty="0">
                <a:solidFill>
                  <a:srgbClr val="0D3969"/>
                </a:solidFill>
              </a:rPr>
              <a:t>Telecom </a:t>
            </a:r>
            <a:r>
              <a:rPr lang="en-US" dirty="0" smtClean="0">
                <a:solidFill>
                  <a:srgbClr val="0D3969"/>
                </a:solidFill>
              </a:rPr>
              <a:t>Standardization based on MICA</a:t>
            </a:r>
            <a:r>
              <a:rPr lang="en-US" dirty="0">
                <a:solidFill>
                  <a:srgbClr val="0D3969"/>
                </a:solidFill>
              </a:rPr>
              <a:t/>
            </a:r>
            <a:br>
              <a:rPr lang="en-US" dirty="0">
                <a:solidFill>
                  <a:srgbClr val="0D3969"/>
                </a:solidFill>
              </a:rPr>
            </a:br>
            <a:endParaRPr lang="en-US" dirty="0">
              <a:solidFill>
                <a:srgbClr val="0D396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39" y="1198014"/>
            <a:ext cx="182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19” OCP CG </a:t>
            </a:r>
            <a:r>
              <a:rPr lang="en-US" b="1" dirty="0" err="1" smtClean="0"/>
              <a:t>OpenRack</a:t>
            </a:r>
            <a:r>
              <a:rPr lang="en-US" b="1" dirty="0" smtClean="0"/>
              <a:t> 19"  Frames</a:t>
            </a:r>
            <a:endParaRPr lang="en-US" b="1" dirty="0"/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4"/>
          <a:stretch>
            <a:fillRect/>
          </a:stretch>
        </p:blipFill>
        <p:spPr bwMode="auto">
          <a:xfrm rot="21077325">
            <a:off x="6516510" y="5009354"/>
            <a:ext cx="1649160" cy="8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470" y1="89925" x2="53470" y2="89925"/>
                        <a14:foregroundMark x1="56041" y1="85821" x2="56041" y2="85821"/>
                        <a14:foregroundMark x1="10026" y1="69030" x2="10026" y2="69030"/>
                        <a14:foregroundMark x1="82005" y1="15672" x2="82005" y2="15672"/>
                        <a14:foregroundMark x1="58612" y1="8582" x2="58612" y2="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41" y="2369266"/>
            <a:ext cx="1973024" cy="11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6" descr="image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75" y="3824894"/>
            <a:ext cx="1998505" cy="83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20367" y="415711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Width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99982" y="595870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Width</a:t>
            </a:r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764587" y="1219200"/>
            <a:ext cx="335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1"/>
                </a:solidFill>
              </a:rPr>
              <a:t>OCP CG </a:t>
            </a:r>
            <a:r>
              <a:rPr lang="en-US" sz="2000" b="1" dirty="0" err="1" smtClean="0">
                <a:solidFill>
                  <a:schemeClr val="accent1"/>
                </a:solidFill>
              </a:rPr>
              <a:t>OpenRack</a:t>
            </a:r>
            <a:r>
              <a:rPr lang="en-US" sz="2000" b="1" dirty="0" smtClean="0">
                <a:solidFill>
                  <a:schemeClr val="accent1"/>
                </a:solidFill>
              </a:rPr>
              <a:t> 19" Specification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64" y="2836015"/>
            <a:ext cx="1459523" cy="192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2078" y="2843464"/>
            <a:ext cx="17830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Sled Spec: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Sled Zones &amp; Layout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Sled Power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Sled I/O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Sled Environmental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5859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98297"/>
              </p:ext>
            </p:extLst>
          </p:nvPr>
        </p:nvGraphicFramePr>
        <p:xfrm>
          <a:off x="885371" y="2336800"/>
          <a:ext cx="10892811" cy="4336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10127592" imgH="4046651" progId="Visio.Drawing.11">
                  <p:embed/>
                </p:oleObj>
              </mc:Choice>
              <mc:Fallback>
                <p:oleObj r:id="rId3" imgW="10127592" imgH="404665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71" y="2336800"/>
                        <a:ext cx="10892811" cy="4336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itle 7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Sled Zone Specification</a:t>
            </a:r>
            <a:endParaRPr lang="en-US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6" y="966538"/>
            <a:ext cx="1459523" cy="192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5" name="TextBox 114"/>
          <p:cNvSpPr txBox="1"/>
          <p:nvPr/>
        </p:nvSpPr>
        <p:spPr>
          <a:xfrm>
            <a:off x="2231253" y="860531"/>
            <a:ext cx="90173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ADLINK OCP CG </a:t>
            </a:r>
            <a:r>
              <a:rPr lang="en-US" sz="2000" b="1" u="sng" dirty="0" err="1" smtClean="0"/>
              <a:t>OpenRack</a:t>
            </a:r>
            <a:r>
              <a:rPr lang="en-US" sz="2000" b="1" u="sng" dirty="0" smtClean="0"/>
              <a:t> 19 Spec Defines to the Industry: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Sled Zones, Dimensions &amp; Layout for ½ width sleds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Full Width sled to be defined later in conjunction with Microsoft’s current sled spec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Sled Power requirements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Sled I/O options for the Mezzanine and NIC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Sled Environmental for cooling, shock, vibration, and heat dissipation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nterface definitions between each zone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Enables flexibility for I/O and Silicon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1" y="1295400"/>
            <a:ext cx="7935686" cy="3086100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22287" y="4030682"/>
            <a:ext cx="11979956" cy="238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Definition for ½ width and full width </a:t>
            </a:r>
            <a:r>
              <a:rPr lang="en-US" dirty="0" err="1" smtClean="0"/>
              <a:t>OpenSleds</a:t>
            </a:r>
            <a:endParaRPr lang="en-US" dirty="0"/>
          </a:p>
          <a:p>
            <a:pPr lvl="1"/>
            <a:r>
              <a:rPr lang="en-US" dirty="0" smtClean="0"/>
              <a:t>Zone 1 - Open Air for environmental area  </a:t>
            </a:r>
          </a:p>
          <a:p>
            <a:pPr lvl="1"/>
            <a:r>
              <a:rPr lang="en-US" dirty="0" smtClean="0"/>
              <a:t>Zone 2  - Cooling and air flow definitions/requirements</a:t>
            </a:r>
          </a:p>
          <a:p>
            <a:pPr lvl="1"/>
            <a:r>
              <a:rPr lang="en-US" dirty="0" smtClean="0"/>
              <a:t>Zone 3 – Power module specifications and board layout</a:t>
            </a:r>
          </a:p>
          <a:p>
            <a:pPr lvl="1"/>
            <a:r>
              <a:rPr lang="en-US" dirty="0" smtClean="0"/>
              <a:t>Zone 4 – Mezzanine for NIC to </a:t>
            </a:r>
            <a:r>
              <a:rPr lang="en-US" dirty="0" err="1" smtClean="0"/>
              <a:t>ToR</a:t>
            </a:r>
            <a:r>
              <a:rPr lang="en-US" dirty="0" smtClean="0"/>
              <a:t>, provides additional options for acceleration and custom</a:t>
            </a:r>
          </a:p>
          <a:p>
            <a:pPr lvl="1"/>
            <a:r>
              <a:rPr lang="en-US" dirty="0" smtClean="0"/>
              <a:t>Zone 5 – Server/Memory/Storage and optional front panel definition. 4 CPU’s (2 MICA sleds)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Proposed OCP CG </a:t>
            </a:r>
            <a:r>
              <a:rPr lang="en-US" dirty="0" err="1" smtClean="0"/>
              <a:t>OpenRack</a:t>
            </a:r>
            <a:r>
              <a:rPr lang="en-US" dirty="0" smtClean="0"/>
              <a:t> 19"  </a:t>
            </a:r>
            <a:endParaRPr 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89" y="1433284"/>
            <a:ext cx="2717886" cy="119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Subtitle 2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OCP CG </a:t>
            </a:r>
            <a:r>
              <a:rPr lang="en-US" dirty="0" err="1" smtClean="0"/>
              <a:t>OpenRack</a:t>
            </a:r>
            <a:r>
              <a:rPr lang="en-US" dirty="0" smtClean="0"/>
              <a:t> 19" Sled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6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6" y="4064617"/>
            <a:ext cx="6399213" cy="248858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81601"/>
              </p:ext>
            </p:extLst>
          </p:nvPr>
        </p:nvGraphicFramePr>
        <p:xfrm>
          <a:off x="1001486" y="1965463"/>
          <a:ext cx="5065486" cy="223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4" imgW="7719840" imgH="3410238" progId="Visio.Drawing.11">
                  <p:embed/>
                </p:oleObj>
              </mc:Choice>
              <mc:Fallback>
                <p:oleObj r:id="rId4" imgW="7719840" imgH="341023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86" y="1965463"/>
                        <a:ext cx="5065486" cy="2235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Defining the sled based on CG </a:t>
            </a:r>
            <a:r>
              <a:rPr lang="en-US" dirty="0" err="1" smtClean="0"/>
              <a:t>OpenRack</a:t>
            </a:r>
            <a:r>
              <a:rPr lang="en-US" dirty="0" smtClean="0"/>
              <a:t> 19 Frame spec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OpenSled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115" y="1320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view allowing additional/optional connectivity, Hot Swappable Storage access – removable or hinged front panel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16281"/>
              </p:ext>
            </p:extLst>
          </p:nvPr>
        </p:nvGraphicFramePr>
        <p:xfrm>
          <a:off x="6398532" y="2003807"/>
          <a:ext cx="5053745" cy="2254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r:id="rId6" imgW="7787664" imgH="3463721" progId="Visio.Drawing.11">
                  <p:embed/>
                </p:oleObj>
              </mc:Choice>
              <mc:Fallback>
                <p:oleObj r:id="rId6" imgW="7787664" imgH="34637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532" y="2003807"/>
                        <a:ext cx="5053745" cy="2254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98343" y="1429657"/>
            <a:ext cx="526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panel is defined by </a:t>
            </a:r>
            <a:r>
              <a:rPr lang="en-US" dirty="0" err="1" smtClean="0"/>
              <a:t>Radisys</a:t>
            </a:r>
            <a:r>
              <a:rPr lang="en-US" dirty="0" smtClean="0"/>
              <a:t>’ CG </a:t>
            </a:r>
            <a:r>
              <a:rPr lang="en-US" dirty="0" err="1" smtClean="0"/>
              <a:t>OpenRack</a:t>
            </a:r>
            <a:r>
              <a:rPr lang="en-US" dirty="0" smtClean="0"/>
              <a:t> 19 Frame spec.   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94057" y="4441371"/>
            <a:ext cx="350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 of sled – defines internal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ocess 25"/>
          <p:cNvSpPr/>
          <p:nvPr/>
        </p:nvSpPr>
        <p:spPr>
          <a:xfrm>
            <a:off x="2076795" y="3150900"/>
            <a:ext cx="6248400" cy="2814473"/>
          </a:xfrm>
          <a:prstGeom prst="flowChartProcess">
            <a:avLst/>
          </a:prstGeom>
          <a:solidFill>
            <a:schemeClr val="accent6">
              <a:alpha val="2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935" y1="25132" x2="65935" y2="25132"/>
                        <a14:foregroundMark x1="66667" y1="10526" x2="66667" y2="10526"/>
                        <a14:foregroundMark x1="67398" y1="17632" x2="67398" y2="17632"/>
                        <a14:foregroundMark x1="66458" y1="25526" x2="66458" y2="25526"/>
                        <a14:foregroundMark x1="66980" y1="19342" x2="66980" y2="19342"/>
                        <a14:foregroundMark x1="66771" y1="18421" x2="66771" y2="18421"/>
                        <a14:foregroundMark x1="65517" y1="17500" x2="65517" y2="17500"/>
                        <a14:foregroundMark x1="67712" y1="27368" x2="67712" y2="27368"/>
                        <a14:foregroundMark x1="52560" y1="25526" x2="52560" y2="25526"/>
                        <a14:foregroundMark x1="52456" y1="15526" x2="52456" y2="15526"/>
                        <a14:foregroundMark x1="52456" y1="19342" x2="52456" y2="19342"/>
                        <a14:foregroundMark x1="22153" y1="70395" x2="22153" y2="70395"/>
                        <a14:foregroundMark x1="25183" y1="69737" x2="25183" y2="69737"/>
                        <a14:foregroundMark x1="26019" y1="64079" x2="26019" y2="64079"/>
                        <a14:foregroundMark x1="24242" y1="64079" x2="24242" y2="64079"/>
                        <a14:foregroundMark x1="20899" y1="64605" x2="20899" y2="64605"/>
                        <a14:foregroundMark x1="19958" y1="65000" x2="19958" y2="65000"/>
                        <a14:foregroundMark x1="19436" y1="69211" x2="19436" y2="69211"/>
                        <a14:foregroundMark x1="19436" y1="70395" x2="19436" y2="70395"/>
                        <a14:foregroundMark x1="19227" y1="70789" x2="19227" y2="70789"/>
                        <a14:foregroundMark x1="18495" y1="72237" x2="18495" y2="72237"/>
                        <a14:foregroundMark x1="17973" y1="63947" x2="17973" y2="63947"/>
                        <a14:foregroundMark x1="17764" y1="61316" x2="17764" y2="61316"/>
                        <a14:foregroundMark x1="6479" y1="63421" x2="6479" y2="63421"/>
                        <a14:foregroundMark x1="7210" y1="57895" x2="7210" y2="57895"/>
                        <a14:foregroundMark x1="7106" y1="52763" x2="7106" y2="52763"/>
                        <a14:foregroundMark x1="5643" y1="53684" x2="5643" y2="53684"/>
                        <a14:foregroundMark x1="5747" y1="57895" x2="5747" y2="57895"/>
                        <a14:foregroundMark x1="5747" y1="62763" x2="5747" y2="62763"/>
                        <a14:foregroundMark x1="5747" y1="71316" x2="5747" y2="71316"/>
                        <a14:foregroundMark x1="75862" y1="83421" x2="75862" y2="83421"/>
                        <a14:foregroundMark x1="74922" y1="80132" x2="74922" y2="80132"/>
                        <a14:foregroundMark x1="73668" y1="78947" x2="73668" y2="78947"/>
                        <a14:foregroundMark x1="73250" y1="75921" x2="73250" y2="75921"/>
                        <a14:foregroundMark x1="73250" y1="72500" x2="73459" y2="71316"/>
                        <a14:foregroundMark x1="73668" y1="69737" x2="73668" y2="69737"/>
                        <a14:foregroundMark x1="73981" y1="67895" x2="73981" y2="67105"/>
                        <a14:foregroundMark x1="74399" y1="64868" x2="74399" y2="64868"/>
                        <a14:foregroundMark x1="74504" y1="64868" x2="74504" y2="64868"/>
                        <a14:foregroundMark x1="74713" y1="89868" x2="74713" y2="89868"/>
                        <a14:foregroundMark x1="82132" y1="90526" x2="82132" y2="90526"/>
                        <a14:foregroundMark x1="82445" y1="89474" x2="82445" y2="89474"/>
                        <a14:foregroundMark x1="84117" y1="89474" x2="84117" y2="89474"/>
                        <a14:foregroundMark x1="83386" y1="87105" x2="83386" y2="87105"/>
                        <a14:foregroundMark x1="82445" y1="81711" x2="82445" y2="81711"/>
                        <a14:foregroundMark x1="82445" y1="78947" x2="82445" y2="78947"/>
                        <a14:foregroundMark x1="82445" y1="78289" x2="82445" y2="78289"/>
                        <a14:foregroundMark x1="82445" y1="76711" x2="82445" y2="76711"/>
                        <a14:foregroundMark x1="85057" y1="73158" x2="85057" y2="73158"/>
                        <a14:foregroundMark x1="82863" y1="68947" x2="82863" y2="68947"/>
                        <a14:foregroundMark x1="82863" y1="68289" x2="82863" y2="68289"/>
                        <a14:foregroundMark x1="82863" y1="65526" x2="82863" y2="65526"/>
                        <a14:foregroundMark x1="83177" y1="65000" x2="83177" y2="65000"/>
                        <a14:foregroundMark x1="84326" y1="63158" x2="84326" y2="63158"/>
                        <a14:foregroundMark x1="82445" y1="70789" x2="82445" y2="70789"/>
                        <a14:foregroundMark x1="82863" y1="71842" x2="82863" y2="71842"/>
                        <a14:foregroundMark x1="25914" y1="71579" x2="25914" y2="71579"/>
                        <a14:foregroundMark x1="25914" y1="71579" x2="25914" y2="71579"/>
                        <a14:foregroundMark x1="26750" y1="70658" x2="26646" y2="69737"/>
                        <a14:foregroundMark x1="26646" y1="66711" x2="26646" y2="66711"/>
                        <a14:foregroundMark x1="26646" y1="65789" x2="26646" y2="65789"/>
                        <a14:foregroundMark x1="6479" y1="26974" x2="6479" y2="26974"/>
                        <a14:foregroundMark x1="7628" y1="22763" x2="7628" y2="22763"/>
                        <a14:foregroundMark x1="7628" y1="15789" x2="7628" y2="15789"/>
                        <a14:foregroundMark x1="24033" y1="60132" x2="24033" y2="60132"/>
                        <a14:foregroundMark x1="24974" y1="61974" x2="24974" y2="61974"/>
                        <a14:foregroundMark x1="25183" y1="62237" x2="25183" y2="622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699720" y="3222842"/>
            <a:ext cx="1557701" cy="123704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25" y="1436914"/>
            <a:ext cx="4075034" cy="16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Width (2U) OCP CG </a:t>
            </a:r>
            <a:r>
              <a:rPr lang="en-US" dirty="0" err="1" smtClean="0"/>
              <a:t>OpenRack</a:t>
            </a:r>
            <a:r>
              <a:rPr lang="en-US" dirty="0" smtClean="0"/>
              <a:t> 19" Tray</a:t>
            </a:r>
            <a:r>
              <a:rPr lang="en-US" dirty="0" smtClean="0">
                <a:solidFill>
                  <a:srgbClr val="FF0000"/>
                </a:solidFill>
              </a:rPr>
              <a:t>(TBD)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7352" y="3426679"/>
            <a:ext cx="450259" cy="3984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8385" y="4503910"/>
            <a:ext cx="458978" cy="1549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79822" y="3440468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 OCP Power </a:t>
            </a:r>
          </a:p>
          <a:p>
            <a:r>
              <a:rPr lang="en-US" dirty="0" smtClean="0"/>
              <a:t>Bus Connector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36008" y="4297845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8x Optical Data</a:t>
            </a:r>
          </a:p>
          <a:p>
            <a:r>
              <a:rPr lang="en-US" dirty="0" smtClean="0"/>
              <a:t>Port Connector</a:t>
            </a:r>
          </a:p>
        </p:txBody>
      </p:sp>
      <p:pic>
        <p:nvPicPr>
          <p:cNvPr id="34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9958" y="4935360"/>
            <a:ext cx="450259" cy="3984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646797" y="5197833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 OCP Power </a:t>
            </a:r>
          </a:p>
          <a:p>
            <a:r>
              <a:rPr lang="en-US" dirty="0" smtClean="0"/>
              <a:t>Bus Connector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06049" y="5979558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8x Optical Data</a:t>
            </a:r>
          </a:p>
          <a:p>
            <a:r>
              <a:rPr lang="en-US" dirty="0" smtClean="0"/>
              <a:t>Port Connector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81351" y="1375229"/>
            <a:ext cx="6070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Mezzanine enabling passive connections for Sled switching.  Multi-host controller, </a:t>
            </a:r>
            <a:r>
              <a:rPr lang="en-US" dirty="0" err="1" smtClean="0"/>
              <a:t>PCIe</a:t>
            </a:r>
            <a:r>
              <a:rPr lang="en-US" dirty="0" smtClean="0"/>
              <a:t> Switching within the Sled as a single appliance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Could be a complete storage sled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Microsoft who has defined the Server sled for full width</a:t>
            </a:r>
          </a:p>
        </p:txBody>
      </p:sp>
      <p:pic>
        <p:nvPicPr>
          <p:cNvPr id="46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9610" y="3940579"/>
            <a:ext cx="458978" cy="154905"/>
          </a:xfrm>
          <a:prstGeom prst="rect">
            <a:avLst/>
          </a:prstGeom>
        </p:spPr>
      </p:pic>
      <p:pic>
        <p:nvPicPr>
          <p:cNvPr id="47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6109" y="5624815"/>
            <a:ext cx="458978" cy="154905"/>
          </a:xfrm>
          <a:prstGeom prst="rect">
            <a:avLst/>
          </a:prstGeom>
        </p:spPr>
      </p:pic>
      <p:pic>
        <p:nvPicPr>
          <p:cNvPr id="48" name="图片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921" y1="21880" x2="8921" y2="21880"/>
                        <a14:foregroundMark x1="17680" y1="39487" x2="17680" y2="39487"/>
                        <a14:foregroundMark x1="21168" y1="41197" x2="21168" y2="41197"/>
                        <a14:foregroundMark x1="22790" y1="39487" x2="22790" y2="39487"/>
                        <a14:foregroundMark x1="24980" y1="38291" x2="24980" y2="38291"/>
                        <a14:foregroundMark x1="9002" y1="55897" x2="9002" y2="55897"/>
                        <a14:foregroundMark x1="9246" y1="38291" x2="9246" y2="38291"/>
                        <a14:foregroundMark x1="90187" y1="38120" x2="90187" y2="38120"/>
                        <a14:foregroundMark x1="92133" y1="37778" x2="92133" y2="37778"/>
                        <a14:foregroundMark x1="95134" y1="36410" x2="95134" y2="36410"/>
                        <a14:foregroundMark x1="95215" y1="80513" x2="95215" y2="80513"/>
                        <a14:foregroundMark x1="11436" y1="40000" x2="11436" y2="40000"/>
                        <a14:foregroundMark x1="12571" y1="39316" x2="12571" y2="39316"/>
                        <a14:foregroundMark x1="7218" y1="78632" x2="7218" y2="78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2116" y="3000115"/>
            <a:ext cx="3505599" cy="1663241"/>
          </a:xfrm>
          <a:prstGeom prst="rect">
            <a:avLst/>
          </a:prstGeom>
        </p:spPr>
      </p:pic>
      <p:pic>
        <p:nvPicPr>
          <p:cNvPr id="54" name="图片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921" y1="21880" x2="8921" y2="21880"/>
                        <a14:foregroundMark x1="17680" y1="39487" x2="17680" y2="39487"/>
                        <a14:foregroundMark x1="21168" y1="41197" x2="21168" y2="41197"/>
                        <a14:foregroundMark x1="22790" y1="39487" x2="22790" y2="39487"/>
                        <a14:foregroundMark x1="24980" y1="38291" x2="24980" y2="38291"/>
                        <a14:foregroundMark x1="9002" y1="55897" x2="9002" y2="55897"/>
                        <a14:foregroundMark x1="9246" y1="38291" x2="9246" y2="38291"/>
                        <a14:foregroundMark x1="90187" y1="38120" x2="90187" y2="38120"/>
                        <a14:foregroundMark x1="92133" y1="37778" x2="92133" y2="37778"/>
                        <a14:foregroundMark x1="95134" y1="36410" x2="95134" y2="36410"/>
                        <a14:foregroundMark x1="95215" y1="80513" x2="95215" y2="80513"/>
                        <a14:foregroundMark x1="11436" y1="40000" x2="11436" y2="40000"/>
                        <a14:foregroundMark x1="12571" y1="39316" x2="12571" y2="39316"/>
                        <a14:foregroundMark x1="7218" y1="78632" x2="7218" y2="78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859" y="4429772"/>
            <a:ext cx="3505599" cy="1663241"/>
          </a:xfrm>
          <a:prstGeom prst="rect">
            <a:avLst/>
          </a:prstGeom>
        </p:spPr>
      </p:pic>
      <p:pic>
        <p:nvPicPr>
          <p:cNvPr id="56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935" y1="25132" x2="65935" y2="25132"/>
                        <a14:foregroundMark x1="66667" y1="10526" x2="66667" y2="10526"/>
                        <a14:foregroundMark x1="67398" y1="17632" x2="67398" y2="17632"/>
                        <a14:foregroundMark x1="66458" y1="25526" x2="66458" y2="25526"/>
                        <a14:foregroundMark x1="66980" y1="19342" x2="66980" y2="19342"/>
                        <a14:foregroundMark x1="66771" y1="18421" x2="66771" y2="18421"/>
                        <a14:foregroundMark x1="65517" y1="17500" x2="65517" y2="17500"/>
                        <a14:foregroundMark x1="67712" y1="27368" x2="67712" y2="27368"/>
                        <a14:foregroundMark x1="52560" y1="25526" x2="52560" y2="25526"/>
                        <a14:foregroundMark x1="52456" y1="15526" x2="52456" y2="15526"/>
                        <a14:foregroundMark x1="52456" y1="19342" x2="52456" y2="19342"/>
                        <a14:foregroundMark x1="22153" y1="70395" x2="22153" y2="70395"/>
                        <a14:foregroundMark x1="25183" y1="69737" x2="25183" y2="69737"/>
                        <a14:foregroundMark x1="26019" y1="64079" x2="26019" y2="64079"/>
                        <a14:foregroundMark x1="24242" y1="64079" x2="24242" y2="64079"/>
                        <a14:foregroundMark x1="20899" y1="64605" x2="20899" y2="64605"/>
                        <a14:foregroundMark x1="19958" y1="65000" x2="19958" y2="65000"/>
                        <a14:foregroundMark x1="19436" y1="69211" x2="19436" y2="69211"/>
                        <a14:foregroundMark x1="19436" y1="70395" x2="19436" y2="70395"/>
                        <a14:foregroundMark x1="19227" y1="70789" x2="19227" y2="70789"/>
                        <a14:foregroundMark x1="18495" y1="72237" x2="18495" y2="72237"/>
                        <a14:foregroundMark x1="17973" y1="63947" x2="17973" y2="63947"/>
                        <a14:foregroundMark x1="17764" y1="61316" x2="17764" y2="61316"/>
                        <a14:foregroundMark x1="6479" y1="63421" x2="6479" y2="63421"/>
                        <a14:foregroundMark x1="7210" y1="57895" x2="7210" y2="57895"/>
                        <a14:foregroundMark x1="7106" y1="52763" x2="7106" y2="52763"/>
                        <a14:foregroundMark x1="5643" y1="53684" x2="5643" y2="53684"/>
                        <a14:foregroundMark x1="5747" y1="57895" x2="5747" y2="57895"/>
                        <a14:foregroundMark x1="5747" y1="62763" x2="5747" y2="62763"/>
                        <a14:foregroundMark x1="5747" y1="71316" x2="5747" y2="71316"/>
                        <a14:foregroundMark x1="75862" y1="83421" x2="75862" y2="83421"/>
                        <a14:foregroundMark x1="74922" y1="80132" x2="74922" y2="80132"/>
                        <a14:foregroundMark x1="73668" y1="78947" x2="73668" y2="78947"/>
                        <a14:foregroundMark x1="73250" y1="75921" x2="73250" y2="75921"/>
                        <a14:foregroundMark x1="73250" y1="72500" x2="73459" y2="71316"/>
                        <a14:foregroundMark x1="73668" y1="69737" x2="73668" y2="69737"/>
                        <a14:foregroundMark x1="73981" y1="67895" x2="73981" y2="67105"/>
                        <a14:foregroundMark x1="74399" y1="64868" x2="74399" y2="64868"/>
                        <a14:foregroundMark x1="74504" y1="64868" x2="74504" y2="64868"/>
                        <a14:foregroundMark x1="74713" y1="89868" x2="74713" y2="89868"/>
                        <a14:foregroundMark x1="82132" y1="90526" x2="82132" y2="90526"/>
                        <a14:foregroundMark x1="82445" y1="89474" x2="82445" y2="89474"/>
                        <a14:foregroundMark x1="84117" y1="89474" x2="84117" y2="89474"/>
                        <a14:foregroundMark x1="83386" y1="87105" x2="83386" y2="87105"/>
                        <a14:foregroundMark x1="82445" y1="81711" x2="82445" y2="81711"/>
                        <a14:foregroundMark x1="82445" y1="78947" x2="82445" y2="78947"/>
                        <a14:foregroundMark x1="82445" y1="78289" x2="82445" y2="78289"/>
                        <a14:foregroundMark x1="82445" y1="76711" x2="82445" y2="76711"/>
                        <a14:foregroundMark x1="85057" y1="73158" x2="85057" y2="73158"/>
                        <a14:foregroundMark x1="82863" y1="68947" x2="82863" y2="68947"/>
                        <a14:foregroundMark x1="82863" y1="68289" x2="82863" y2="68289"/>
                        <a14:foregroundMark x1="82863" y1="65526" x2="82863" y2="65526"/>
                        <a14:foregroundMark x1="83177" y1="65000" x2="83177" y2="65000"/>
                        <a14:foregroundMark x1="84326" y1="63158" x2="84326" y2="63158"/>
                        <a14:foregroundMark x1="82445" y1="70789" x2="82445" y2="70789"/>
                        <a14:foregroundMark x1="82863" y1="71842" x2="82863" y2="71842"/>
                        <a14:foregroundMark x1="25914" y1="71579" x2="25914" y2="71579"/>
                        <a14:foregroundMark x1="25914" y1="71579" x2="25914" y2="71579"/>
                        <a14:foregroundMark x1="26750" y1="70658" x2="26646" y2="69737"/>
                        <a14:foregroundMark x1="26646" y1="66711" x2="26646" y2="66711"/>
                        <a14:foregroundMark x1="26646" y1="65789" x2="26646" y2="65789"/>
                        <a14:foregroundMark x1="6479" y1="26974" x2="6479" y2="26974"/>
                        <a14:foregroundMark x1="7628" y1="22763" x2="7628" y2="22763"/>
                        <a14:foregroundMark x1="7628" y1="15789" x2="7628" y2="15789"/>
                        <a14:foregroundMark x1="24033" y1="60132" x2="24033" y2="60132"/>
                        <a14:foregroundMark x1="24974" y1="61974" x2="24974" y2="61974"/>
                        <a14:foregroundMark x1="25183" y1="62237" x2="25183" y2="622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686023" y="4586370"/>
            <a:ext cx="1620293" cy="1286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0" y="3193599"/>
            <a:ext cx="647700" cy="14287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23" y="4550685"/>
            <a:ext cx="64770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1" y="3192011"/>
            <a:ext cx="466725" cy="13219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54" y="4621667"/>
            <a:ext cx="466725" cy="13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1437283"/>
            <a:ext cx="1981200" cy="102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M.I.C.A. Plan of Intent (2017-2018)</a:t>
            </a:r>
            <a:endParaRPr 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06387" y="5819899"/>
            <a:ext cx="342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MS PGothic" charset="0"/>
                <a:sym typeface="Gill Sans" charset="0"/>
              </a:rPr>
              <a:t>OCP CG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MS PGothic" charset="0"/>
                <a:sym typeface="Gill Sans" charset="0"/>
              </a:rPr>
              <a:t>OpenRack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MS PGothic" charset="0"/>
                <a:sym typeface="Gill Sans" charset="0"/>
              </a:rPr>
              <a:t> 19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MS PGothic" charset="0"/>
              <a:sym typeface="Gill Sans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4987" y="1247899"/>
            <a:ext cx="11393398" cy="2628900"/>
            <a:chOff x="0" y="1295400"/>
            <a:chExt cx="11931987" cy="262890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0" y="3886200"/>
              <a:ext cx="11852185" cy="3810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9802" y="1295400"/>
              <a:ext cx="11852185" cy="3810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6" name="文本框 3"/>
          <p:cNvSpPr txBox="1"/>
          <p:nvPr/>
        </p:nvSpPr>
        <p:spPr>
          <a:xfrm>
            <a:off x="7012389" y="58428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Custom 1U -</a:t>
            </a:r>
            <a:r>
              <a:rPr lang="en-US" altLang="zh-CN" b="1" dirty="0" err="1" smtClean="0">
                <a:solidFill>
                  <a:srgbClr val="002060"/>
                </a:solidFill>
              </a:rPr>
              <a:t>xU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85793" y="386492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Systems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90258" y="908720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(Subject to change, not committed)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11" y="4173587"/>
            <a:ext cx="1524000" cy="1523603"/>
          </a:xfrm>
          <a:prstGeom prst="rect">
            <a:avLst/>
          </a:prstGeom>
        </p:spPr>
      </p:pic>
      <p:sp>
        <p:nvSpPr>
          <p:cNvPr id="50" name="文本框 3"/>
          <p:cNvSpPr txBox="1"/>
          <p:nvPr/>
        </p:nvSpPr>
        <p:spPr>
          <a:xfrm>
            <a:off x="9516400" y="5715625"/>
            <a:ext cx="2425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Continued Platform </a:t>
            </a:r>
          </a:p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s/w expansion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8" y="2241476"/>
            <a:ext cx="147859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337">
            <a:off x="1767690" y="2462553"/>
            <a:ext cx="1458737" cy="9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1" descr="9000000_MK075_02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22" y="2185361"/>
            <a:ext cx="834495" cy="43656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http://d3i5bpxkxvwmz.cloudfront.net/resized/images/remote/http_s.eeweb.com/articles/2011/03/01/idt_logo_c2-1298992331_600_257_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3" y="1725315"/>
            <a:ext cx="900186" cy="41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9" y="2317676"/>
            <a:ext cx="1493390" cy="10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18" y="1631876"/>
            <a:ext cx="824394" cy="762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18" y="1479476"/>
            <a:ext cx="595639" cy="756757"/>
          </a:xfrm>
          <a:prstGeom prst="rect">
            <a:avLst/>
          </a:prstGeom>
        </p:spPr>
      </p:pic>
      <p:sp>
        <p:nvSpPr>
          <p:cNvPr id="52" name="文本框 3"/>
          <p:cNvSpPr txBox="1"/>
          <p:nvPr/>
        </p:nvSpPr>
        <p:spPr>
          <a:xfrm>
            <a:off x="501239" y="3384476"/>
            <a:ext cx="253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srgbClr val="002060"/>
                </a:solidFill>
              </a:rPr>
              <a:t>Purley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 / FPGA / </a:t>
            </a:r>
            <a:r>
              <a:rPr lang="en-US" altLang="zh-CN" sz="1400" b="1" dirty="0" err="1" smtClean="0">
                <a:solidFill>
                  <a:srgbClr val="002060"/>
                </a:solidFill>
              </a:rPr>
              <a:t>TickTock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53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5445" y1="19278" x2="75445" y2="19278"/>
                        <a14:foregroundMark x1="77224" y1="24040" x2="77224" y2="24040"/>
                        <a14:foregroundMark x1="80486" y1="26344" x2="80486" y2="26344"/>
                        <a14:foregroundMark x1="82266" y1="29724" x2="82266" y2="29724"/>
                        <a14:foregroundMark x1="84520" y1="33026" x2="84520" y2="33026"/>
                        <a14:foregroundMark x1="86180" y1="34869" x2="86180" y2="34869"/>
                        <a14:foregroundMark x1="85113" y1="31567" x2="85113" y2="31567"/>
                        <a14:foregroundMark x1="88256" y1="38249" x2="88256" y2="38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3843" r="1949" b="13750"/>
          <a:stretch>
            <a:fillRect/>
          </a:stretch>
        </p:blipFill>
        <p:spPr bwMode="auto">
          <a:xfrm>
            <a:off x="3160218" y="2546276"/>
            <a:ext cx="1616890" cy="9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3"/>
          <p:cNvSpPr txBox="1"/>
          <p:nvPr/>
        </p:nvSpPr>
        <p:spPr>
          <a:xfrm>
            <a:off x="3001243" y="3381499"/>
            <a:ext cx="1579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</a:rPr>
              <a:t>5G Acceleration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18" y="2012876"/>
            <a:ext cx="602426" cy="318549"/>
          </a:xfrm>
          <a:prstGeom prst="rect">
            <a:avLst/>
          </a:prstGeom>
        </p:spPr>
      </p:pic>
      <p:sp>
        <p:nvSpPr>
          <p:cNvPr id="56" name="文本框 3"/>
          <p:cNvSpPr txBox="1"/>
          <p:nvPr/>
        </p:nvSpPr>
        <p:spPr>
          <a:xfrm>
            <a:off x="5065218" y="3232076"/>
            <a:ext cx="136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</a:rPr>
              <a:t>NFV/SDN/</a:t>
            </a:r>
            <a:r>
              <a:rPr lang="en-US" altLang="zh-CN" sz="1400" b="1" dirty="0" err="1" smtClean="0">
                <a:solidFill>
                  <a:srgbClr val="002060"/>
                </a:solidFill>
              </a:rPr>
              <a:t>IoT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 Acceleration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57" name="图片 6" descr="image00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5" y="2157363"/>
            <a:ext cx="1977877" cy="10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4"/>
          <a:stretch>
            <a:fillRect/>
          </a:stretch>
        </p:blipFill>
        <p:spPr bwMode="auto">
          <a:xfrm>
            <a:off x="8565470" y="2229601"/>
            <a:ext cx="14478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文本框 3"/>
          <p:cNvSpPr txBox="1"/>
          <p:nvPr/>
        </p:nvSpPr>
        <p:spPr>
          <a:xfrm>
            <a:off x="8636118" y="3232076"/>
            <a:ext cx="112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SSD/HDD</a:t>
            </a:r>
          </a:p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Storage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72" name="图片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64787" y="2238499"/>
            <a:ext cx="1295400" cy="1051185"/>
          </a:xfrm>
          <a:prstGeom prst="rect">
            <a:avLst/>
          </a:prstGeom>
        </p:spPr>
      </p:pic>
      <p:pic>
        <p:nvPicPr>
          <p:cNvPr id="73" name="图片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90075" y="1797323"/>
            <a:ext cx="1280760" cy="291082"/>
          </a:xfrm>
          <a:prstGeom prst="rect">
            <a:avLst/>
          </a:prstGeom>
        </p:spPr>
      </p:pic>
      <p:sp>
        <p:nvSpPr>
          <p:cNvPr id="74" name="文本框 3"/>
          <p:cNvSpPr txBox="1"/>
          <p:nvPr/>
        </p:nvSpPr>
        <p:spPr>
          <a:xfrm>
            <a:off x="10440987" y="3305299"/>
            <a:ext cx="11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GPGPU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75" name="文本框 3"/>
          <p:cNvSpPr txBox="1"/>
          <p:nvPr/>
        </p:nvSpPr>
        <p:spPr>
          <a:xfrm>
            <a:off x="6470327" y="3220467"/>
            <a:ext cx="185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</a:rPr>
              <a:t>Switching &amp; I/O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59387" y="1247899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Sleds &amp; Add-on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3035734" y="5853548"/>
            <a:ext cx="3429000" cy="5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kern="0" dirty="0" smtClean="0">
                <a:solidFill>
                  <a:srgbClr val="002060"/>
                </a:solidFill>
                <a:sym typeface="Gill Sans" charset="0"/>
              </a:rPr>
              <a:t>Hyper-Converged Infrastructure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MS PGothic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59" y="1546369"/>
            <a:ext cx="820470" cy="820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1492" y="1579419"/>
            <a:ext cx="115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Vendors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70" y="3942608"/>
            <a:ext cx="1961554" cy="2093582"/>
          </a:xfrm>
          <a:prstGeom prst="rect">
            <a:avLst/>
          </a:prstGeom>
        </p:spPr>
      </p:pic>
      <p:pic>
        <p:nvPicPr>
          <p:cNvPr id="59" name="图片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358" y="4289590"/>
            <a:ext cx="2355131" cy="1669013"/>
          </a:xfrm>
          <a:prstGeom prst="rect">
            <a:avLst/>
          </a:prstGeom>
        </p:spPr>
      </p:pic>
      <p:pic>
        <p:nvPicPr>
          <p:cNvPr id="41" name="图片 35" descr="T1.jpg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99706" y="4355209"/>
            <a:ext cx="1209293" cy="14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997" y="1063172"/>
            <a:ext cx="9146381" cy="2387600"/>
          </a:xfrm>
        </p:spPr>
        <p:txBody>
          <a:bodyPr/>
          <a:lstStyle/>
          <a:p>
            <a:r>
              <a:rPr lang="en-US" dirty="0" smtClean="0">
                <a:solidFill>
                  <a:srgbClr val="5F6062"/>
                </a:solidFill>
              </a:rPr>
              <a:t>ENG. WORKSHOP: </a:t>
            </a:r>
            <a:r>
              <a:rPr lang="en-US" dirty="0">
                <a:solidFill>
                  <a:srgbClr val="5F6062"/>
                </a:solidFill>
              </a:rPr>
              <a:t>Specification for OCP - Telecom Sled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897" y="3505415"/>
            <a:ext cx="9146381" cy="16557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5F6062"/>
                </a:solidFill>
              </a:rPr>
              <a:t>Jeff Sharpe</a:t>
            </a:r>
          </a:p>
          <a:p>
            <a:r>
              <a:rPr lang="en-US" dirty="0">
                <a:solidFill>
                  <a:srgbClr val="5F6062"/>
                </a:solidFill>
              </a:rPr>
              <a:t>Sr. Product/Strategy Manager</a:t>
            </a:r>
          </a:p>
          <a:p>
            <a:r>
              <a:rPr lang="en-US" dirty="0">
                <a:solidFill>
                  <a:srgbClr val="5F6062"/>
                </a:solidFill>
              </a:rPr>
              <a:t>ADLINK </a:t>
            </a:r>
            <a:r>
              <a:rPr lang="en-US" dirty="0" smtClean="0">
                <a:solidFill>
                  <a:srgbClr val="5F6062"/>
                </a:solidFill>
              </a:rPr>
              <a:t>Technologies</a:t>
            </a:r>
          </a:p>
          <a:p>
            <a:r>
              <a:rPr lang="en-US" dirty="0">
                <a:solidFill>
                  <a:srgbClr val="5F6062"/>
                </a:solidFill>
              </a:rPr>
              <a:t> </a:t>
            </a:r>
            <a:r>
              <a:rPr lang="en-US" dirty="0" smtClean="0">
                <a:solidFill>
                  <a:srgbClr val="5F6062"/>
                </a:solidFill>
                <a:hlinkClick r:id="rId2"/>
              </a:rPr>
              <a:t>jeff.sharpe@adlinktech.com</a:t>
            </a:r>
            <a:endParaRPr lang="en-US" dirty="0" smtClean="0">
              <a:solidFill>
                <a:srgbClr val="5F6062"/>
              </a:solidFill>
            </a:endParaRPr>
          </a:p>
          <a:p>
            <a:endParaRPr lang="en-US" dirty="0">
              <a:solidFill>
                <a:srgbClr val="5F606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7" y="1256441"/>
            <a:ext cx="11660188" cy="51912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61" y="4665960"/>
            <a:ext cx="1654696" cy="279838"/>
          </a:xfrm>
        </p:spPr>
      </p:pic>
      <p:sp>
        <p:nvSpPr>
          <p:cNvPr id="28" name="副標題 27"/>
          <p:cNvSpPr>
            <a:spLocks noGrp="1"/>
          </p:cNvSpPr>
          <p:nvPr>
            <p:ph type="subTitle" idx="10"/>
          </p:nvPr>
        </p:nvSpPr>
        <p:spPr>
          <a:xfrm>
            <a:off x="596930" y="838200"/>
            <a:ext cx="10411495" cy="432000"/>
          </a:xfrm>
        </p:spPr>
        <p:txBody>
          <a:bodyPr/>
          <a:lstStyle/>
          <a:p>
            <a:r>
              <a:rPr lang="en-US" altLang="zh-TW" dirty="0" smtClean="0"/>
              <a:t>Industrial leaders as part of our Modular Industrial Compute Alliance</a:t>
            </a:r>
            <a:endParaRPr lang="zh-TW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Network Alliance program</a:t>
            </a:r>
            <a:endParaRPr lang="en-US" sz="3400" dirty="0"/>
          </a:p>
        </p:txBody>
      </p:sp>
      <p:sp>
        <p:nvSpPr>
          <p:cNvPr id="8" name="Rectangle 7"/>
          <p:cNvSpPr/>
          <p:nvPr/>
        </p:nvSpPr>
        <p:spPr>
          <a:xfrm>
            <a:off x="8459787" y="2475641"/>
            <a:ext cx="3575275" cy="781750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Integration,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Testing &amp; Support</a:t>
            </a:r>
            <a:endParaRPr lang="en-US" sz="2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959" y="2001540"/>
            <a:ext cx="3124200" cy="781750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Chassis, Sleds, </a:t>
            </a:r>
            <a:endParaRPr lang="en-US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MingLiU" pitchFamily="18" charset="-12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Custom Systems</a:t>
            </a:r>
            <a:endParaRPr 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987" y="6057041"/>
            <a:ext cx="2492103" cy="437041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Middleware</a:t>
            </a:r>
            <a:endParaRPr lang="en-US" sz="2800" b="1" dirty="0">
              <a:ln w="1905"/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2787" y="1942241"/>
            <a:ext cx="3003235" cy="781750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ln w="1905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MingLiU" pitchFamily="18" charset="-120"/>
                <a:cs typeface="Arial" pitchFamily="34" charset="0"/>
              </a:rPr>
              <a:t>Application Partners</a:t>
            </a:r>
            <a:endParaRPr lang="en-US" sz="2800" b="1" dirty="0">
              <a:ln w="1905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9766" y="136451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Alliance</a:t>
            </a:r>
            <a:endParaRPr lang="en-US" sz="3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2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73" y="2729641"/>
            <a:ext cx="1447885" cy="680141"/>
          </a:xfrm>
          <a:prstGeom prst="rect">
            <a:avLst/>
          </a:prstGeom>
          <a:noFill/>
        </p:spPr>
      </p:pic>
      <p:pic>
        <p:nvPicPr>
          <p:cNvPr id="14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501" y="2816727"/>
            <a:ext cx="1295400" cy="42559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08" y="3933615"/>
            <a:ext cx="1339840" cy="42045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71" y="5373216"/>
            <a:ext cx="1633304" cy="505799"/>
          </a:xfrm>
          <a:prstGeom prst="rect">
            <a:avLst/>
          </a:prstGeom>
        </p:spPr>
      </p:pic>
      <p:pic>
        <p:nvPicPr>
          <p:cNvPr id="17" name="Imagen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987" y="3440841"/>
            <a:ext cx="1037198" cy="604502"/>
          </a:xfrm>
          <a:prstGeom prst="rect">
            <a:avLst/>
          </a:prstGeom>
        </p:spPr>
      </p:pic>
      <p:pic>
        <p:nvPicPr>
          <p:cNvPr id="18" name="Imagen 4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3" y="4418781"/>
            <a:ext cx="1250743" cy="409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661" y="4089896"/>
            <a:ext cx="1400924" cy="333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587" y="5764941"/>
            <a:ext cx="609600" cy="609442"/>
          </a:xfrm>
          <a:prstGeom prst="rect">
            <a:avLst/>
          </a:prstGeom>
        </p:spPr>
      </p:pic>
      <p:pic>
        <p:nvPicPr>
          <p:cNvPr id="23" name="Picture 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35" y="3362053"/>
            <a:ext cx="1397369" cy="4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987" y="3426326"/>
            <a:ext cx="609600" cy="560602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7" y="5904641"/>
            <a:ext cx="1438650" cy="390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87" y="5790341"/>
            <a:ext cx="616474" cy="612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687" y="5904641"/>
            <a:ext cx="914400" cy="32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79" y="5460865"/>
            <a:ext cx="1495425" cy="404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7" y="4797716"/>
            <a:ext cx="1181072" cy="676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7" y="4957402"/>
            <a:ext cx="1554843" cy="43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83" y="5089312"/>
            <a:ext cx="1336345" cy="5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37" y="2788766"/>
            <a:ext cx="1757363" cy="38623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3" y="1402414"/>
            <a:ext cx="132461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53" y="1840676"/>
            <a:ext cx="1003709" cy="391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55" y="2708920"/>
            <a:ext cx="1306874" cy="748043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9049915" y="908720"/>
            <a:ext cx="1905000" cy="464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31" y="194320"/>
            <a:ext cx="11480274" cy="72008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Expansion of Software requirements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5067" y1="33013" x2="65067" y2="33013"/>
                        <a14:foregroundMark x1="55662" y1="33013" x2="55662" y2="33013"/>
                        <a14:foregroundMark x1="61228" y1="31731" x2="61228" y2="31731"/>
                        <a14:foregroundMark x1="51823" y1="31731" x2="51823" y2="31731"/>
                        <a14:foregroundMark x1="71785" y1="42949" x2="71785" y2="42949"/>
                        <a14:foregroundMark x1="57006" y1="45513" x2="57006" y2="45513"/>
                        <a14:foregroundMark x1="43570" y1="44231" x2="43570" y2="44231"/>
                        <a14:foregroundMark x1="54894" y1="42308" x2="54894" y2="42308"/>
                        <a14:foregroundMark x1="32630" y1="31090" x2="32630" y2="31090"/>
                        <a14:foregroundMark x1="28407" y1="30449" x2="28407" y2="30449"/>
                        <a14:foregroundMark x1="29175" y1="28526" x2="29175" y2="28526"/>
                        <a14:foregroundMark x1="22073" y1="27244" x2="22073" y2="27244"/>
                        <a14:foregroundMark x1="25144" y1="43590" x2="25144" y2="43590"/>
                        <a14:foregroundMark x1="23992" y1="39103" x2="23992" y2="39103"/>
                        <a14:foregroundMark x1="27255" y1="39103" x2="27255" y2="39103"/>
                        <a14:foregroundMark x1="13052" y1="39744" x2="13052" y2="39744"/>
                        <a14:backgroundMark x1="48752" y1="73718" x2="48752" y2="7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3" y="5589240"/>
            <a:ext cx="1922311" cy="1150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569" y1="35511" x2="7569" y2="35511"/>
                        <a14:foregroundMark x1="7339" y1="36648" x2="7339" y2="36648"/>
                        <a14:foregroundMark x1="6995" y1="40341" x2="6995" y2="40341"/>
                        <a14:foregroundMark x1="7339" y1="43750" x2="7339" y2="43750"/>
                        <a14:foregroundMark x1="7339" y1="47159" x2="7339" y2="47159"/>
                        <a14:foregroundMark x1="7339" y1="50284" x2="7339" y2="50284"/>
                        <a14:foregroundMark x1="25917" y1="45170" x2="25917" y2="45170"/>
                        <a14:foregroundMark x1="29817" y1="37216" x2="29817" y2="37216"/>
                        <a14:foregroundMark x1="66628" y1="50568" x2="66628" y2="50568"/>
                        <a14:foregroundMark x1="74083" y1="40909" x2="74083" y2="40909"/>
                        <a14:foregroundMark x1="53670" y1="65341" x2="53670" y2="65341"/>
                        <a14:foregroundMark x1="65138" y1="66761" x2="65138" y2="66761"/>
                        <a14:foregroundMark x1="68119" y1="67614" x2="68119" y2="67614"/>
                        <a14:foregroundMark x1="69266" y1="66477" x2="69266" y2="66477"/>
                        <a14:foregroundMark x1="25573" y1="60795" x2="25573" y2="60795"/>
                        <a14:foregroundMark x1="35665" y1="72443" x2="35665" y2="72443"/>
                        <a14:foregroundMark x1="33486" y1="71875" x2="33486" y2="71875"/>
                        <a14:foregroundMark x1="31651" y1="71875" x2="31651" y2="71875"/>
                        <a14:foregroundMark x1="28555" y1="70455" x2="28555" y2="70455"/>
                        <a14:foregroundMark x1="27523" y1="70170" x2="27523" y2="70170"/>
                        <a14:foregroundMark x1="8486" y1="29261" x2="8486" y2="29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39" y="5661248"/>
            <a:ext cx="2209800" cy="891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6083" y1="2105" x2="46083" y2="2105"/>
                        <a14:backgroundMark x1="96621" y1="3684" x2="96621" y2="3684"/>
                        <a14:backgroundMark x1="84946" y1="2105" x2="84946" y2="2105"/>
                        <a14:backgroundMark x1="69585" y1="3158" x2="69585" y2="3158"/>
                        <a14:backgroundMark x1="74040" y1="3158" x2="74040" y2="3158"/>
                        <a14:backgroundMark x1="58833" y1="2105" x2="58833" y2="2105"/>
                        <a14:backgroundMark x1="62212" y1="2105" x2="62212" y2="2105"/>
                        <a14:backgroundMark x1="50998" y1="3158" x2="50998" y2="3158"/>
                        <a14:backgroundMark x1="52074" y1="1579" x2="52074" y2="1579"/>
                        <a14:backgroundMark x1="54071" y1="2105" x2="54071" y2="2105"/>
                        <a14:backgroundMark x1="55300" y1="2105" x2="55300" y2="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95" y="5733256"/>
            <a:ext cx="1806632" cy="527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94" y1="46522" x2="8394" y2="46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11" y="5661248"/>
            <a:ext cx="1905000" cy="649630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5" y="4032920"/>
            <a:ext cx="976137" cy="58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994" y1="41905" x2="28994" y2="41905"/>
                        <a14:foregroundMark x1="37870" y1="42857" x2="37870" y2="42857"/>
                        <a14:foregroundMark x1="45266" y1="46667" x2="45266" y2="46667"/>
                        <a14:foregroundMark x1="48817" y1="43810" x2="48817" y2="43810"/>
                        <a14:foregroundMark x1="57396" y1="49524" x2="57396" y2="49524"/>
                        <a14:foregroundMark x1="69822" y1="51429" x2="69822" y2="51429"/>
                        <a14:foregroundMark x1="76036" y1="50476" x2="76036" y2="50476"/>
                        <a14:foregroundMark x1="83136" y1="50476" x2="83136" y2="50476"/>
                        <a14:foregroundMark x1="97929" y1="54286" x2="97929" y2="5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15" y="4109120"/>
            <a:ext cx="1968493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15" y="4185320"/>
            <a:ext cx="1447800" cy="4044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15" y="4109120"/>
            <a:ext cx="1447800" cy="6477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039515" y="2204120"/>
            <a:ext cx="1676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15" y="2661320"/>
            <a:ext cx="1371600" cy="231962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715915" y="1213520"/>
            <a:ext cx="1676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92315" y="2051720"/>
            <a:ext cx="1600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15" y="3169320"/>
            <a:ext cx="1060111" cy="5143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15" y="2293020"/>
            <a:ext cx="1457325" cy="4572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5" y="3270920"/>
            <a:ext cx="1178859" cy="4572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5" y="1581820"/>
            <a:ext cx="800100" cy="7239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15" y="3270920"/>
            <a:ext cx="990600" cy="43438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011315" y="3804320"/>
            <a:ext cx="14879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Middleware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202315" y="908720"/>
            <a:ext cx="16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OpenSource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73315" y="2051720"/>
            <a:ext cx="8611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Media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944515" y="1213520"/>
            <a:ext cx="12137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344315" y="2204120"/>
            <a:ext cx="10999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15" y="2534320"/>
            <a:ext cx="1371600" cy="2317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15" y="2788320"/>
            <a:ext cx="1143000" cy="5715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15" y="3296320"/>
            <a:ext cx="990600" cy="990600"/>
          </a:xfrm>
          <a:prstGeom prst="rect">
            <a:avLst/>
          </a:prstGeom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15" y="4947320"/>
            <a:ext cx="381000" cy="528234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mpd="sng">
            <a:solidFill>
              <a:srgbClr val="FFFFFF"/>
            </a:solidFill>
          </a:ln>
          <a:extLst/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15" y="2102520"/>
            <a:ext cx="990600" cy="28868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215" y="2381920"/>
            <a:ext cx="1143000" cy="41400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9049915" y="2051720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10915" y="3804320"/>
            <a:ext cx="7772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92515" y="2051720"/>
            <a:ext cx="2590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58515" y="5175920"/>
            <a:ext cx="8305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 FPGA /  DPDK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1658515" y="4794920"/>
            <a:ext cx="83058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ADLINK </a:t>
            </a:r>
            <a:r>
              <a:rPr lang="en-US" dirty="0" err="1" smtClean="0"/>
              <a:t>PacketManager</a:t>
            </a:r>
            <a:r>
              <a:rPr lang="en-US" dirty="0" smtClean="0"/>
              <a:t> (Layer 2/3 switch, VLAN, GRE, etc.)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678315" y="2051720"/>
            <a:ext cx="12939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MEC Apps</a:t>
            </a:r>
            <a:endParaRPr lang="en-US" b="1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5" y="3119760"/>
            <a:ext cx="638175" cy="638175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2039515" y="908720"/>
            <a:ext cx="1676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72915" y="908720"/>
            <a:ext cx="7489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vCPE</a:t>
            </a:r>
            <a:endParaRPr lang="en-US" b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14" y="1306543"/>
            <a:ext cx="914400" cy="26600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5" y="2508920"/>
            <a:ext cx="1352680" cy="2167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15" y="2966120"/>
            <a:ext cx="1295400" cy="2540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15" y="4096420"/>
            <a:ext cx="828604" cy="85485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96987" y="2276872"/>
            <a:ext cx="115608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VMs</a:t>
            </a:r>
            <a:endParaRPr lang="en-US" sz="36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95" y="3284984"/>
            <a:ext cx="780911" cy="48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37" y="1611207"/>
            <a:ext cx="1427163" cy="43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01" y="1371600"/>
            <a:ext cx="1718178" cy="24509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987" y="2729641"/>
            <a:ext cx="1438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758" y="1524001"/>
            <a:ext cx="11353641" cy="4602164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Open Architectures</a:t>
            </a:r>
            <a:r>
              <a:rPr lang="en-US" dirty="0" smtClean="0"/>
              <a:t>:  ADLINK </a:t>
            </a:r>
            <a:r>
              <a:rPr lang="en-US" dirty="0" smtClean="0"/>
              <a:t>is implementing Open Architectures for Edge Compute technologies</a:t>
            </a:r>
          </a:p>
          <a:p>
            <a:pPr lvl="1"/>
            <a:r>
              <a:rPr lang="en-US" dirty="0" smtClean="0"/>
              <a:t>Expanding into other Open Architectures for reusability</a:t>
            </a:r>
          </a:p>
          <a:p>
            <a:r>
              <a:rPr lang="en-US" b="1" u="sng" dirty="0" smtClean="0"/>
              <a:t>Collaboration</a:t>
            </a:r>
            <a:r>
              <a:rPr lang="en-US" dirty="0" smtClean="0"/>
              <a:t>:  We </a:t>
            </a:r>
            <a:r>
              <a:rPr lang="en-US" dirty="0" smtClean="0"/>
              <a:t>believe in collaboration, open architectures while working with industry leading eco-system </a:t>
            </a:r>
            <a:r>
              <a:rPr lang="en-US" dirty="0" smtClean="0"/>
              <a:t>partners/committees</a:t>
            </a:r>
            <a:endParaRPr lang="en-US" dirty="0" smtClean="0"/>
          </a:p>
          <a:p>
            <a:pPr lvl="1"/>
            <a:r>
              <a:rPr lang="en-US" dirty="0" smtClean="0"/>
              <a:t>Collaborating with other OCP members on CG full width </a:t>
            </a:r>
            <a:r>
              <a:rPr lang="en-US" dirty="0" err="1" smtClean="0"/>
              <a:t>OpenRack</a:t>
            </a:r>
            <a:r>
              <a:rPr lang="en-US" dirty="0" smtClean="0"/>
              <a:t> </a:t>
            </a:r>
            <a:r>
              <a:rPr lang="en-US" dirty="0" err="1" smtClean="0"/>
              <a:t>OpenSled</a:t>
            </a:r>
            <a:endParaRPr lang="en-US" dirty="0" smtClean="0"/>
          </a:p>
          <a:p>
            <a:r>
              <a:rPr lang="en-US" b="1" u="sng" dirty="0" smtClean="0"/>
              <a:t>Spec </a:t>
            </a:r>
            <a:r>
              <a:rPr lang="en-US" b="1" u="sng" dirty="0"/>
              <a:t>Submitted:</a:t>
            </a:r>
            <a:r>
              <a:rPr lang="en-US" dirty="0"/>
              <a:t> </a:t>
            </a:r>
            <a:r>
              <a:rPr lang="en-US" dirty="0" smtClean="0"/>
              <a:t> OCP </a:t>
            </a:r>
            <a:r>
              <a:rPr lang="en-US" dirty="0" smtClean="0"/>
              <a:t>CG </a:t>
            </a:r>
            <a:r>
              <a:rPr lang="en-US" dirty="0" err="1" smtClean="0"/>
              <a:t>OpenSled</a:t>
            </a:r>
            <a:r>
              <a:rPr lang="en-US" dirty="0" smtClean="0"/>
              <a:t> Spec enables an open architecture for multi-silicon, multi-use sleds that support’s the OCP CG 19” </a:t>
            </a:r>
            <a:r>
              <a:rPr lang="en-US" dirty="0" err="1" smtClean="0"/>
              <a:t>OpenRack</a:t>
            </a:r>
            <a:r>
              <a:rPr lang="en-US" dirty="0" smtClean="0"/>
              <a:t> spec</a:t>
            </a:r>
          </a:p>
          <a:p>
            <a:pPr lvl="1"/>
            <a:r>
              <a:rPr lang="en-US" dirty="0" smtClean="0"/>
              <a:t>Incorporates ADLINK’s MICA architecture which can fit into many types of systems (HCI, 19” Appliance, Datacenter/</a:t>
            </a:r>
            <a:r>
              <a:rPr lang="en-US" dirty="0" err="1" smtClean="0"/>
              <a:t>MediaCenter</a:t>
            </a:r>
            <a:r>
              <a:rPr lang="en-US" dirty="0" smtClean="0"/>
              <a:t>, OCP CG 19” </a:t>
            </a:r>
            <a:r>
              <a:rPr lang="en-US" dirty="0" err="1" smtClean="0"/>
              <a:t>Openrack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OCP </a:t>
            </a:r>
            <a:r>
              <a:rPr lang="en-US" dirty="0" smtClean="0"/>
              <a:t>CG 19” </a:t>
            </a:r>
            <a:r>
              <a:rPr lang="en-US" dirty="0" err="1" smtClean="0"/>
              <a:t>OpenRack</a:t>
            </a:r>
            <a:r>
              <a:rPr lang="en-US" dirty="0" smtClean="0"/>
              <a:t> </a:t>
            </a:r>
            <a:r>
              <a:rPr lang="en-US" dirty="0" err="1" smtClean="0"/>
              <a:t>OpenSled</a:t>
            </a:r>
            <a:r>
              <a:rPr lang="en-US" dirty="0" smtClean="0"/>
              <a:t> is based on deployed technology and integration complete by </a:t>
            </a:r>
            <a:r>
              <a:rPr lang="en-US" dirty="0" smtClean="0"/>
              <a:t>Q2’17</a:t>
            </a:r>
          </a:p>
          <a:p>
            <a:pPr lvl="1"/>
            <a:r>
              <a:rPr lang="en-US" dirty="0" smtClean="0"/>
              <a:t>Investing in full width sled with multi-host controller concepts with collaboration with other OCP su</a:t>
            </a:r>
            <a:r>
              <a:rPr lang="en-US" dirty="0" smtClean="0"/>
              <a:t>ppliers</a:t>
            </a: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Collaborative effort for OCP CG </a:t>
            </a:r>
            <a:r>
              <a:rPr lang="en-US" dirty="0" err="1" smtClean="0"/>
              <a:t>OpenSled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0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8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397" y="390072"/>
            <a:ext cx="9146381" cy="23876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6197" y="3111715"/>
            <a:ext cx="9146381" cy="24254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Who is ADLINK?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Basis and DNA of OCP CG 19” </a:t>
            </a:r>
            <a:r>
              <a:rPr lang="en-US" dirty="0" err="1" smtClean="0"/>
              <a:t>Openrack</a:t>
            </a:r>
            <a:r>
              <a:rPr lang="en-US" dirty="0" smtClean="0"/>
              <a:t> </a:t>
            </a:r>
            <a:r>
              <a:rPr lang="en-US" dirty="0" err="1" smtClean="0"/>
              <a:t>OpenSled</a:t>
            </a:r>
            <a:r>
              <a:rPr lang="en-US" dirty="0" smtClean="0"/>
              <a:t> Specification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Benefits of </a:t>
            </a:r>
            <a:r>
              <a:rPr lang="en-US" dirty="0" err="1" smtClean="0"/>
              <a:t>OpenSled</a:t>
            </a:r>
            <a:r>
              <a:rPr lang="en-US" dirty="0" smtClean="0"/>
              <a:t> specification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OCP CG </a:t>
            </a:r>
            <a:r>
              <a:rPr lang="en-US" dirty="0" err="1" smtClean="0"/>
              <a:t>OpenSled</a:t>
            </a:r>
            <a:r>
              <a:rPr lang="en-US" dirty="0" smtClean="0"/>
              <a:t> specification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6" y="1004478"/>
            <a:ext cx="10750123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84296" y="5332298"/>
            <a:ext cx="1737753" cy="1066802"/>
            <a:chOff x="745214" y="4601349"/>
            <a:chExt cx="4724400" cy="116681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326338" y="4601349"/>
              <a:ext cx="3521785" cy="116681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5214" y="4646006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Telecom Network Solutions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79858" y="5296877"/>
            <a:ext cx="1964000" cy="762000"/>
            <a:chOff x="15555914" y="10921554"/>
            <a:chExt cx="4509927" cy="102576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5555914" y="10921554"/>
              <a:ext cx="4024490" cy="102576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50930" y="10998255"/>
              <a:ext cx="4114911" cy="87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Mobile Edge Computing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399" y="2693759"/>
            <a:ext cx="2610128" cy="646331"/>
            <a:chOff x="4808291" y="5210895"/>
            <a:chExt cx="4724401" cy="89964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222063" y="5210896"/>
              <a:ext cx="3861873" cy="84851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8291" y="5210895"/>
              <a:ext cx="4724401" cy="8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Network Security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BRAS &amp; DPI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01017" y="2192563"/>
            <a:ext cx="2949708" cy="685799"/>
            <a:chOff x="8833891" y="1816225"/>
            <a:chExt cx="2949708" cy="685799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9145587" y="1816225"/>
              <a:ext cx="2209800" cy="6857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3891" y="1844824"/>
              <a:ext cx="2949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Ubuntu" panose="020B0504030602030204" pitchFamily="34" charset="0"/>
                </a:rPr>
                <a:t>Video Streaming, </a:t>
              </a:r>
              <a:endParaRPr lang="en-US" b="1" dirty="0" smtClean="0">
                <a:solidFill>
                  <a:schemeClr val="bg1"/>
                </a:solidFill>
                <a:latin typeface="Ubuntu" panose="020B050403060203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Transcoding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ADLINK End-to-End </a:t>
            </a:r>
            <a:r>
              <a:rPr lang="en-US" altLang="zh-TW" dirty="0"/>
              <a:t>Solutions</a:t>
            </a:r>
            <a:br>
              <a:rPr lang="en-US" altLang="zh-TW" dirty="0"/>
            </a:br>
            <a:r>
              <a:rPr lang="en-US" altLang="zh-TW" dirty="0"/>
              <a:t>Application Ready Platforms</a:t>
            </a:r>
            <a:endParaRPr lang="en-US" dirty="0">
              <a:solidFill>
                <a:srgbClr val="0D3867"/>
              </a:solidFill>
              <a:latin typeface="Ubuntu" panose="020B0504030602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38530" y="4855059"/>
            <a:ext cx="1824197" cy="685802"/>
            <a:chOff x="4248700" y="4400930"/>
            <a:chExt cx="4930350" cy="931954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4248700" y="4400934"/>
              <a:ext cx="4724400" cy="9319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54650" y="4400930"/>
              <a:ext cx="4724400" cy="87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Ubuntu" panose="020B0504030602030204" pitchFamily="34" charset="0"/>
                </a:rPr>
                <a:t>IoT</a:t>
              </a:r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 Edge &amp; Analytics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24946" y="1815400"/>
            <a:ext cx="1981200" cy="381002"/>
            <a:chOff x="5773759" y="5210892"/>
            <a:chExt cx="4724401" cy="53032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90923" y="5210896"/>
              <a:ext cx="1793012" cy="53032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73759" y="5210892"/>
              <a:ext cx="4724401" cy="51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Ubuntu" panose="020B0504030602030204" pitchFamily="34" charset="0"/>
                </a:rPr>
                <a:t>vCPE</a:t>
              </a:r>
              <a:endParaRPr lang="en-US" b="1" dirty="0" smtClean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15726" y="1270001"/>
            <a:ext cx="2872773" cy="875715"/>
            <a:chOff x="8870139" y="1816225"/>
            <a:chExt cx="2733074" cy="71649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9145587" y="1816225"/>
              <a:ext cx="2209800" cy="6857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70139" y="1886387"/>
              <a:ext cx="2733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Private Cloud, HCI  &amp;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Networking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520367" y="3009900"/>
            <a:ext cx="1865308" cy="749300"/>
            <a:chOff x="8833891" y="1816225"/>
            <a:chExt cx="2949708" cy="68579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9145587" y="1816225"/>
              <a:ext cx="2209800" cy="6857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33891" y="1844824"/>
              <a:ext cx="2949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Ubuntu" panose="020B0504030602030204" pitchFamily="34" charset="0"/>
                </a:rPr>
                <a:t>Industrial</a:t>
              </a: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Ubuntu" panose="020B0504030602030204" pitchFamily="34" charset="0"/>
                </a:rPr>
                <a:t>IoT</a:t>
              </a:r>
              <a:endParaRPr lang="en-US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1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9" y="5586628"/>
            <a:ext cx="1293551" cy="8584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575" y="4454481"/>
            <a:ext cx="1530357" cy="483271"/>
          </a:xfrm>
          <a:prstGeom prst="rect">
            <a:avLst/>
          </a:prstGeom>
        </p:spPr>
      </p:pic>
      <p:pic>
        <p:nvPicPr>
          <p:cNvPr id="1026" name="Picture 2" descr="XP Partn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921" y="5677470"/>
            <a:ext cx="699316" cy="4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ject Management Group OMG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9063" y="4488911"/>
            <a:ext cx="1134233" cy="4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dustrial Internet Consort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8" y="4273025"/>
            <a:ext cx="1391068" cy="6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Fog Consortium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263" y="4489249"/>
            <a:ext cx="1040676" cy="5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reless Innovation Forum SDR For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014" y="4411479"/>
            <a:ext cx="848070" cy="5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5575" y="4484609"/>
            <a:ext cx="1438475" cy="5047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2244" y="5693964"/>
            <a:ext cx="1275039" cy="5291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8309" y="4288923"/>
            <a:ext cx="1221578" cy="8143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3841" y="5990569"/>
            <a:ext cx="1480525" cy="5922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050" y="5794457"/>
            <a:ext cx="952242" cy="4657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3400" y="5663608"/>
            <a:ext cx="977469" cy="562045"/>
          </a:xfrm>
          <a:prstGeom prst="rect">
            <a:avLst/>
          </a:prstGeom>
        </p:spPr>
      </p:pic>
      <p:pic>
        <p:nvPicPr>
          <p:cNvPr id="1046" name="Picture 22" descr="MD Embedded Premier Partner 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285" y="5783486"/>
            <a:ext cx="983974" cy="3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181" y="5682741"/>
            <a:ext cx="1410283" cy="472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110" y="5727721"/>
            <a:ext cx="1271361" cy="406707"/>
          </a:xfrm>
          <a:prstGeom prst="rect">
            <a:avLst/>
          </a:prstGeom>
        </p:spPr>
      </p:pic>
      <p:pic>
        <p:nvPicPr>
          <p:cNvPr id="1038" name="Picture 14" descr="ICMG Open Modular Computing Standards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308" y="4945824"/>
            <a:ext cx="1320831" cy="8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443" y="5255390"/>
            <a:ext cx="989146" cy="2713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37" y="5080955"/>
            <a:ext cx="955944" cy="554447"/>
          </a:xfrm>
          <a:prstGeom prst="rect">
            <a:avLst/>
          </a:prstGeom>
        </p:spPr>
      </p:pic>
      <p:pic>
        <p:nvPicPr>
          <p:cNvPr id="1034" name="Picture 10" descr="he Open Group FACE Consortium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322" y="5007634"/>
            <a:ext cx="953632" cy="4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XI Systems Alliance (PXISA)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496" y="4989337"/>
            <a:ext cx="1137190" cy="7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andardization Group for Embedded Technologies (SGET)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065" y="4761947"/>
            <a:ext cx="1699591" cy="11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50796" y="5162854"/>
            <a:ext cx="1054080" cy="3952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776" y="5086347"/>
            <a:ext cx="989539" cy="536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720" y="4073907"/>
            <a:ext cx="1047679" cy="10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1" y="6120949"/>
            <a:ext cx="2241550" cy="429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7" y="6137755"/>
            <a:ext cx="1325563" cy="40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00" y="6252319"/>
            <a:ext cx="2224900" cy="317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subTitle" idx="10"/>
          </p:nvPr>
        </p:nvSpPr>
        <p:spPr>
          <a:xfrm>
            <a:off x="596930" y="838200"/>
            <a:ext cx="9537055" cy="4320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develop and innovate </a:t>
            </a:r>
            <a:r>
              <a:rPr lang="en-US" dirty="0" smtClean="0"/>
              <a:t>standards; </a:t>
            </a:r>
            <a:r>
              <a:rPr lang="en-US" smtClean="0"/>
              <a:t>we don’t </a:t>
            </a:r>
            <a:r>
              <a:rPr lang="en-US" dirty="0"/>
              <a:t>just implement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31" y="194316"/>
            <a:ext cx="9621116" cy="720080"/>
          </a:xfrm>
        </p:spPr>
        <p:txBody>
          <a:bodyPr/>
          <a:lstStyle/>
          <a:p>
            <a:r>
              <a:rPr lang="en-US" sz="3600" dirty="0"/>
              <a:t>Standards Leadership &amp; Technology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8" y="1390752"/>
            <a:ext cx="5714457" cy="286745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>
                <a:ea typeface="Open Sans Light" panose="020B0306030504020204" pitchFamily="34" charset="0"/>
                <a:cs typeface="Ubuntu"/>
              </a:rPr>
              <a:t>Intel</a:t>
            </a:r>
            <a:r>
              <a:rPr lang="en-US" sz="1333" baseline="30000" dirty="0">
                <a:ea typeface="Open Sans Light" panose="020B0306030504020204" pitchFamily="34" charset="0"/>
                <a:cs typeface="Ubuntu"/>
              </a:rPr>
              <a:t>®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 </a:t>
            </a:r>
            <a:r>
              <a:rPr lang="en-US" sz="1333" dirty="0" err="1">
                <a:ea typeface="Open Sans Light" panose="020B0306030504020204" pitchFamily="34" charset="0"/>
                <a:cs typeface="Ubuntu"/>
              </a:rPr>
              <a:t>IoT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 Solutions Alliance Premier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ETSI 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MEC 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&amp; NFV Committee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Wireless Innovation Forum Member</a:t>
            </a:r>
            <a:endParaRPr lang="en-US" sz="1333" dirty="0">
              <a:ea typeface="Open Sans Light" panose="020B0306030504020204" pitchFamily="34" charset="0"/>
              <a:cs typeface="Ubuntu"/>
            </a:endParaRP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Open 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Compute Project (OCP)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Industrial Internet Consortium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err="1" smtClean="0">
                <a:ea typeface="Open Sans Light" panose="020B0306030504020204" pitchFamily="34" charset="0"/>
                <a:cs typeface="Ubuntu"/>
              </a:rPr>
              <a:t>OpenFog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 Consortium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err="1" smtClean="0">
                <a:ea typeface="Open Sans Light" panose="020B0306030504020204" pitchFamily="34" charset="0"/>
                <a:cs typeface="Ubuntu"/>
              </a:rPr>
              <a:t>OpenEdge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 Computing Consortium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TIP Community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Future Airborne Capability Environment (FACE ) Consortium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Communications 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Platform Trade Assoc. 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Open NFV Community Member</a:t>
            </a:r>
            <a:endParaRPr lang="en-US" sz="1333" dirty="0">
              <a:ea typeface="Open Sans Light" panose="020B0306030504020204" pitchFamily="34" charset="0"/>
              <a:cs typeface="Ubuntu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35528" y="1466996"/>
            <a:ext cx="4092723" cy="2610971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latin typeface="Ubuntu"/>
                <a:ea typeface="Open Sans Light" panose="020B0306030504020204" pitchFamily="34" charset="0"/>
                <a:cs typeface="Ubuntu"/>
              </a:rPr>
              <a:t>PICMG </a:t>
            </a: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Executive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PC/104 Embedded Consortium Affiliate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err="1" smtClean="0">
                <a:latin typeface="Ubuntu"/>
                <a:ea typeface="Open Sans Light" panose="020B0306030504020204" pitchFamily="34" charset="0"/>
                <a:cs typeface="Ubuntu"/>
              </a:rPr>
              <a:t>SGeT</a:t>
            </a:r>
            <a:r>
              <a:rPr lang="en-US" sz="1333" dirty="0" smtClean="0">
                <a:latin typeface="Ubuntu"/>
                <a:ea typeface="Open Sans Light" panose="020B0306030504020204" pitchFamily="34" charset="0"/>
                <a:cs typeface="Ubuntu"/>
              </a:rPr>
              <a:t> </a:t>
            </a: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Founding </a:t>
            </a:r>
            <a:r>
              <a:rPr lang="en-US" sz="1333" dirty="0" smtClean="0">
                <a:latin typeface="Ubuntu"/>
                <a:ea typeface="Open Sans Light" panose="020B0306030504020204" pitchFamily="34" charset="0"/>
                <a:cs typeface="Ubuntu"/>
              </a:rPr>
              <a:t>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latin typeface="Ubuntu"/>
                <a:ea typeface="Open Sans Light" panose="020B0306030504020204" pitchFamily="34" charset="0"/>
                <a:cs typeface="Ubuntu"/>
              </a:rPr>
              <a:t>PXISA </a:t>
            </a: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Sponsor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err="1">
                <a:latin typeface="Ubuntu"/>
                <a:ea typeface="Open Sans Light" panose="020B0306030504020204" pitchFamily="34" charset="0"/>
                <a:cs typeface="Ubuntu"/>
              </a:rPr>
              <a:t>AXIe</a:t>
            </a: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 Consortium Strategic 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>
                <a:latin typeface="Ubuntu"/>
                <a:ea typeface="Open Sans Light" panose="020B0306030504020204" pitchFamily="34" charset="0"/>
                <a:cs typeface="Ubuntu"/>
              </a:rPr>
              <a:t>Automated Imaging Association (AIA) </a:t>
            </a:r>
            <a:r>
              <a:rPr lang="en-US" sz="1333" dirty="0" smtClean="0">
                <a:latin typeface="Ubuntu"/>
                <a:ea typeface="Open Sans Light" panose="020B0306030504020204" pitchFamily="34" charset="0"/>
                <a:cs typeface="Ubuntu"/>
              </a:rPr>
              <a:t>Member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>
                <a:ea typeface="Open Sans Light" panose="020B0306030504020204" pitchFamily="34" charset="0"/>
                <a:cs typeface="Ubuntu"/>
              </a:rPr>
              <a:t>Wind River Hardware/Software Partner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AMD Premier Embedded Partner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>
                <a:ea typeface="Open Sans Light" panose="020B0306030504020204" pitchFamily="34" charset="0"/>
                <a:cs typeface="Ubuntu"/>
              </a:rPr>
              <a:t>NXP 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Partner</a:t>
            </a:r>
          </a:p>
          <a:p>
            <a:pPr marL="22859" indent="-228594">
              <a:lnSpc>
                <a:spcPts val="2000"/>
              </a:lnSpc>
              <a:buClr>
                <a:srgbClr val="B5212D"/>
              </a:buClr>
              <a:buFont typeface="Wingdings" charset="2"/>
              <a:buChar char="§"/>
            </a:pPr>
            <a:r>
              <a:rPr lang="en-US" sz="1333" dirty="0" err="1">
                <a:ea typeface="Open Sans Light" panose="020B0306030504020204" pitchFamily="34" charset="0"/>
                <a:cs typeface="Ubuntu"/>
              </a:rPr>
              <a:t>Montavista</a:t>
            </a:r>
            <a:r>
              <a:rPr lang="en-US" sz="1333" dirty="0">
                <a:ea typeface="Open Sans Light" panose="020B0306030504020204" pitchFamily="34" charset="0"/>
                <a:cs typeface="Ubuntu"/>
              </a:rPr>
              <a:t> </a:t>
            </a:r>
            <a:r>
              <a:rPr lang="en-US" sz="1333" dirty="0" smtClean="0">
                <a:ea typeface="Open Sans Light" panose="020B0306030504020204" pitchFamily="34" charset="0"/>
                <a:cs typeface="Ubuntu"/>
              </a:rPr>
              <a:t>Partner</a:t>
            </a:r>
            <a:endParaRPr lang="en-US" sz="1333" dirty="0">
              <a:ea typeface="Open Sans Light" panose="020B0306030504020204" pitchFamily="34" charset="0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74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0" dirty="0" smtClean="0">
                <a:solidFill>
                  <a:schemeClr val="tx1"/>
                </a:solidFill>
              </a:rPr>
              <a:t>Next Generation Systems for Next Generation Networks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88784" y="1636132"/>
            <a:ext cx="3702143" cy="251676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Open Spec, Carrier Grade NFV Platform</a:t>
            </a:r>
          </a:p>
          <a:p>
            <a:pPr lvl="1"/>
            <a:r>
              <a:rPr lang="en-US" altLang="zh-CN" sz="1800" dirty="0"/>
              <a:t>P</a:t>
            </a:r>
            <a:r>
              <a:rPr lang="en-US" altLang="zh-CN" sz="1800" dirty="0" smtClean="0"/>
              <a:t>rovide </a:t>
            </a:r>
            <a:r>
              <a:rPr lang="en-US" altLang="zh-CN" sz="1800" dirty="0" smtClean="0"/>
              <a:t>Real-time, High Performance, Reliable NFV </a:t>
            </a:r>
            <a:r>
              <a:rPr lang="en-US" altLang="zh-CN" sz="1800" dirty="0" smtClean="0"/>
              <a:t>Solution</a:t>
            </a:r>
          </a:p>
          <a:p>
            <a:pPr lvl="1"/>
            <a:r>
              <a:rPr lang="en-US" altLang="zh-CN" sz="1800" dirty="0" smtClean="0"/>
              <a:t>Built NEBs ready</a:t>
            </a:r>
          </a:p>
          <a:p>
            <a:pPr lvl="1"/>
            <a:r>
              <a:rPr lang="en-US" altLang="zh-CN" sz="1800" dirty="0" smtClean="0"/>
              <a:t>Embedded with carrier-grade software options</a:t>
            </a:r>
            <a:endParaRPr lang="en-US" altLang="zh-CN" sz="18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52971" y="1624445"/>
            <a:ext cx="4177516" cy="2515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Decomposed of SW &amp;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HW</a:t>
            </a:r>
          </a:p>
          <a:p>
            <a:pPr marL="0" indent="0">
              <a:buNone/>
            </a:pPr>
            <a:r>
              <a:rPr lang="en-US" altLang="zh-CN" sz="2000" dirty="0" smtClean="0"/>
              <a:t>Decomposed of HW Resource (Compute, Storage, Network, I/O)</a:t>
            </a:r>
          </a:p>
          <a:p>
            <a:pPr lvl="1"/>
            <a:r>
              <a:rPr lang="en-US" altLang="zh-CN" sz="1800" dirty="0" smtClean="0"/>
              <a:t>Large scale deployed in Cloud</a:t>
            </a:r>
            <a:r>
              <a:rPr lang="zh-CN" altLang="en-US" sz="1800" dirty="0" smtClean="0"/>
              <a:t>；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Deployed at network </a:t>
            </a:r>
            <a:r>
              <a:rPr lang="en-US" altLang="zh-CN" sz="1800" dirty="0" smtClean="0"/>
              <a:t>edge</a:t>
            </a:r>
          </a:p>
          <a:p>
            <a:pPr lvl="1"/>
            <a:r>
              <a:rPr lang="en-US" altLang="zh-CN" sz="1800" dirty="0" smtClean="0"/>
              <a:t>Many types of systems using common platform sleds</a:t>
            </a:r>
            <a:endParaRPr lang="en-US" altLang="zh-CN" sz="1800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860324" y="1654982"/>
            <a:ext cx="3073251" cy="25106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HW Accelerators to burst virtualization </a:t>
            </a:r>
            <a:r>
              <a:rPr lang="en-US" altLang="zh-CN" sz="2000" dirty="0" smtClean="0"/>
              <a:t>and all kinds of application performance for private cloud </a:t>
            </a:r>
            <a:r>
              <a:rPr lang="en-US" altLang="zh-CN" sz="2000" dirty="0" smtClean="0"/>
              <a:t>infrastructure</a:t>
            </a:r>
          </a:p>
          <a:p>
            <a:pPr marL="0" indent="0">
              <a:buNone/>
            </a:pPr>
            <a:r>
              <a:rPr lang="en-US" altLang="zh-CN" sz="2000" dirty="0" smtClean="0"/>
              <a:t>Utilization of multi-host controllers and switches for Cloud/Fog options</a:t>
            </a:r>
            <a:endParaRPr lang="en-US" altLang="zh-CN" sz="2000" dirty="0"/>
          </a:p>
        </p:txBody>
      </p:sp>
      <p:sp>
        <p:nvSpPr>
          <p:cNvPr id="12" name="矩形 11"/>
          <p:cNvSpPr/>
          <p:nvPr/>
        </p:nvSpPr>
        <p:spPr>
          <a:xfrm>
            <a:off x="2425179" y="5369436"/>
            <a:ext cx="7980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Modular</a:t>
            </a:r>
            <a:r>
              <a:rPr lang="en-US" altLang="zh-CN" sz="3200" b="1" dirty="0">
                <a:solidFill>
                  <a:srgbClr val="C00000"/>
                </a:solidFill>
              </a:rPr>
              <a:t> | Industrial | </a:t>
            </a:r>
            <a:r>
              <a:rPr lang="en-US" altLang="zh-C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Cloud</a:t>
            </a:r>
            <a:r>
              <a:rPr lang="en-US" altLang="zh-CN" sz="3200" b="1" dirty="0">
                <a:solidFill>
                  <a:srgbClr val="C00000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Architecture</a:t>
            </a:r>
          </a:p>
          <a:p>
            <a:pPr algn="ctr"/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Carrier Grade NFV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>
                    <a:lumMod val="50000"/>
                  </a:schemeClr>
                </a:solidFill>
              </a:rPr>
              <a:t>Cloud Platform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2641729" y="4140200"/>
            <a:ext cx="638500" cy="12434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2"/>
          </p:cNvCxnSpPr>
          <p:nvPr/>
        </p:nvCxnSpPr>
        <p:spPr>
          <a:xfrm flipH="1">
            <a:off x="5500914" y="4152900"/>
            <a:ext cx="1338942" cy="128336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2"/>
          </p:cNvCxnSpPr>
          <p:nvPr/>
        </p:nvCxnSpPr>
        <p:spPr>
          <a:xfrm flipH="1">
            <a:off x="7366000" y="4165600"/>
            <a:ext cx="3030950" cy="12065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759" y="1422401"/>
            <a:ext cx="10975658" cy="46021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MICA development and strategy is to replace existing ATCA, Proprietary and RMS technology</a:t>
            </a:r>
          </a:p>
          <a:p>
            <a:r>
              <a:rPr lang="en-US" dirty="0" smtClean="0"/>
              <a:t>ADLINK and our customers recognize the importance of open standards and open architecture.</a:t>
            </a:r>
          </a:p>
          <a:p>
            <a:pPr lvl="1"/>
            <a:r>
              <a:rPr lang="en-US" dirty="0" smtClean="0"/>
              <a:t>MICA is built on an open architecture with a large eco-system of partners and suppliers</a:t>
            </a:r>
          </a:p>
          <a:p>
            <a:pPr lvl="1"/>
            <a:r>
              <a:rPr lang="en-US" dirty="0" smtClean="0"/>
              <a:t>ADLINK represents the product as a Open Standard and provide the specifications of the MICA product to customers, partners and standards committees</a:t>
            </a:r>
          </a:p>
          <a:p>
            <a:pPr lvl="1"/>
            <a:r>
              <a:rPr lang="en-US" dirty="0" smtClean="0"/>
              <a:t>Based on Intel’s Open Converged Modular Architecture which was originally developed by Intel as a stepping stone of RSA.  </a:t>
            </a:r>
          </a:p>
          <a:p>
            <a:pPr>
              <a:tabLst>
                <a:tab pos="2971800" algn="l"/>
              </a:tabLst>
            </a:pPr>
            <a:r>
              <a:rPr lang="en-US" dirty="0" smtClean="0"/>
              <a:t>Currently providing the OCP CG </a:t>
            </a:r>
            <a:r>
              <a:rPr lang="en-US" dirty="0" err="1" smtClean="0"/>
              <a:t>Openrack</a:t>
            </a:r>
            <a:r>
              <a:rPr lang="en-US" dirty="0" smtClean="0"/>
              <a:t> MICA spec as a specialized sled enabling a multitude of options for custom, specialized solutions</a:t>
            </a:r>
          </a:p>
          <a:p>
            <a:pPr lvl="1">
              <a:tabLst>
                <a:tab pos="2971800" algn="l"/>
              </a:tabLst>
            </a:pPr>
            <a:r>
              <a:rPr lang="en-US" dirty="0" smtClean="0"/>
              <a:t>Enables HW acceleration, additional silicon options, pre-integrated software, and the ability to reuse common sleds for a multitude of types of systems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Committed to Open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3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Focusing on Edge Computing Use Cases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02187" y="1828800"/>
            <a:ext cx="3124200" cy="3657600"/>
          </a:xfrm>
          <a:prstGeom prst="ellipse">
            <a:avLst/>
          </a:prstGeom>
          <a:effectLst>
            <a:outerShdw blurRad="50800" dir="6060000" algn="ctr" rotWithShape="0">
              <a:schemeClr val="accent6">
                <a:alpha val="79000"/>
              </a:schemeClr>
            </a:outerShdw>
          </a:effectLst>
          <a:scene3d>
            <a:camera prst="orthographicFront"/>
            <a:lightRig rig="threePt" dir="t"/>
          </a:scene3d>
          <a:sp3d prstMaterial="translucent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Edge</a:t>
            </a:r>
          </a:p>
          <a:p>
            <a:pPr algn="ctr"/>
            <a:r>
              <a:rPr lang="en-US" sz="3600" dirty="0" smtClean="0"/>
              <a:t>Compute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887787" y="1752600"/>
            <a:ext cx="1752600" cy="533400"/>
          </a:xfrm>
          <a:prstGeom prst="roundRect">
            <a:avLst/>
          </a:prstGeom>
          <a:ln>
            <a:noFill/>
          </a:ln>
          <a:effectLst>
            <a:outerShdw blurRad="184150" dist="241300" dir="93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Content  Scaling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887787" y="4800600"/>
            <a:ext cx="1676400" cy="533400"/>
          </a:xfrm>
          <a:prstGeom prst="roundRect">
            <a:avLst/>
          </a:prstGeom>
          <a:ln>
            <a:noFill/>
          </a:ln>
          <a:effectLst>
            <a:outerShdw blurRad="184150" dist="241300" dir="93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Offloading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7011987" y="1752600"/>
            <a:ext cx="1676400" cy="533400"/>
          </a:xfrm>
          <a:prstGeom prst="roundRect">
            <a:avLst/>
          </a:prstGeom>
          <a:ln>
            <a:noFill/>
          </a:ln>
          <a:effectLst>
            <a:outerShdw blurRad="184150" dist="241300" dir="15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0099993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Augmentation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088187" y="4800600"/>
            <a:ext cx="1676400" cy="533400"/>
          </a:xfrm>
          <a:prstGeom prst="roundRect">
            <a:avLst/>
          </a:prstGeom>
          <a:ln>
            <a:noFill/>
          </a:ln>
          <a:effectLst>
            <a:outerShdw blurRad="184150" dist="241300" dir="15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009998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Aggregation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9987" y="1371600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Resolution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9987" y="220980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Media</a:t>
            </a:r>
          </a:p>
          <a:p>
            <a:r>
              <a:rPr lang="en-US" sz="1400" b="1" dirty="0" smtClean="0"/>
              <a:t>Transformation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9987" y="297180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Private</a:t>
            </a:r>
          </a:p>
          <a:p>
            <a:r>
              <a:rPr lang="en-US" sz="1400" b="1" dirty="0" smtClean="0"/>
              <a:t>Networking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9987" y="3733800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Edge</a:t>
            </a:r>
          </a:p>
          <a:p>
            <a:r>
              <a:rPr lang="en-US" sz="1400" b="1" dirty="0" smtClean="0"/>
              <a:t>Broadcasting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9987" y="4495800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Compute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63787" y="5334000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Transcoding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221787" y="1371600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</a:t>
            </a:r>
          </a:p>
          <a:p>
            <a:r>
              <a:rPr lang="en-US" sz="1400" b="1" dirty="0" smtClean="0"/>
              <a:t>Requests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21787" y="228600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Content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21787" y="28956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Proactive </a:t>
            </a:r>
          </a:p>
          <a:p>
            <a:r>
              <a:rPr lang="en-US" sz="1400" b="1" dirty="0" smtClean="0"/>
              <a:t>Caching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145587" y="3810000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Transparent</a:t>
            </a:r>
          </a:p>
          <a:p>
            <a:r>
              <a:rPr lang="en-US" sz="1400" b="1" dirty="0" smtClean="0"/>
              <a:t>Caching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7987" y="4495800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Big Data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297987" y="533400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Sensor </a:t>
            </a:r>
          </a:p>
          <a:p>
            <a:r>
              <a:rPr lang="en-US" sz="1400" b="1" dirty="0" smtClean="0"/>
              <a:t>Data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4987" y="121920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WebTv</a:t>
            </a:r>
            <a:r>
              <a:rPr lang="en-US" sz="1200" dirty="0" smtClean="0"/>
              <a:t>/Video</a:t>
            </a:r>
          </a:p>
          <a:p>
            <a:pPr algn="r"/>
            <a:r>
              <a:rPr lang="en-US" sz="1200" dirty="0" smtClean="0"/>
              <a:t>Video Communication</a:t>
            </a:r>
          </a:p>
          <a:p>
            <a:pPr algn="r"/>
            <a:r>
              <a:rPr lang="en-US" sz="1200" dirty="0" smtClean="0"/>
              <a:t>Flickr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4587" y="2057400"/>
            <a:ext cx="109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Text2Speech</a:t>
            </a:r>
          </a:p>
          <a:p>
            <a:pPr algn="r"/>
            <a:r>
              <a:rPr lang="en-US" sz="1200" dirty="0" smtClean="0"/>
              <a:t>Speech2Text</a:t>
            </a:r>
          </a:p>
          <a:p>
            <a:pPr algn="r"/>
            <a:r>
              <a:rPr lang="en-US" sz="1200" dirty="0" smtClean="0"/>
              <a:t>Video2Text</a:t>
            </a:r>
          </a:p>
          <a:p>
            <a:pPr algn="r"/>
            <a:r>
              <a:rPr lang="en-US" sz="1200" dirty="0" smtClean="0"/>
              <a:t>Translation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987" y="2895600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vCPE</a:t>
            </a:r>
            <a:endParaRPr lang="en-US" sz="1200" dirty="0" smtClean="0"/>
          </a:p>
          <a:p>
            <a:pPr algn="r"/>
            <a:r>
              <a:rPr lang="en-US" sz="1200" dirty="0" smtClean="0"/>
              <a:t>Dedicated Routing</a:t>
            </a:r>
          </a:p>
          <a:p>
            <a:pPr algn="r"/>
            <a:r>
              <a:rPr lang="en-US" sz="1200" dirty="0" smtClean="0"/>
              <a:t>Enterprise Networks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8322" y="3657600"/>
            <a:ext cx="109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Social Events</a:t>
            </a:r>
          </a:p>
          <a:p>
            <a:pPr algn="r"/>
            <a:r>
              <a:rPr lang="en-US" sz="1200" dirty="0" smtClean="0"/>
              <a:t>Local Aides</a:t>
            </a:r>
          </a:p>
          <a:p>
            <a:pPr algn="r"/>
            <a:r>
              <a:rPr lang="en-US" sz="1200" dirty="0" smtClean="0"/>
              <a:t>Alerts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2187" y="4343400"/>
            <a:ext cx="114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GPS</a:t>
            </a:r>
          </a:p>
          <a:p>
            <a:pPr algn="r"/>
            <a:r>
              <a:rPr lang="en-US" sz="1200" dirty="0" smtClean="0"/>
              <a:t>Cryptography</a:t>
            </a:r>
          </a:p>
          <a:p>
            <a:pPr algn="r"/>
            <a:r>
              <a:rPr lang="en-US" sz="1200" dirty="0" smtClean="0"/>
              <a:t>Cloudlets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5587" y="5181600"/>
            <a:ext cx="59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VoIP</a:t>
            </a:r>
          </a:p>
          <a:p>
            <a:pPr algn="r"/>
            <a:r>
              <a:rPr lang="en-US" sz="1200" dirty="0" smtClean="0"/>
              <a:t>Video</a:t>
            </a:r>
          </a:p>
          <a:p>
            <a:pPr algn="r"/>
            <a:r>
              <a:rPr lang="en-US" sz="1200" dirty="0" smtClean="0"/>
              <a:t>Audio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441966" y="13716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Proximity Proof</a:t>
            </a:r>
          </a:p>
          <a:p>
            <a:r>
              <a:rPr lang="en-US" sz="1200" dirty="0" smtClean="0"/>
              <a:t>Geolocation</a:t>
            </a:r>
          </a:p>
          <a:p>
            <a:r>
              <a:rPr lang="en-US" sz="1200" dirty="0" smtClean="0"/>
              <a:t>Bandwidth Indication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443235" y="2133600"/>
            <a:ext cx="152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Augmented Reality</a:t>
            </a:r>
          </a:p>
          <a:p>
            <a:r>
              <a:rPr lang="en-US" sz="1200" dirty="0" smtClean="0"/>
              <a:t>Face Recognition</a:t>
            </a:r>
          </a:p>
          <a:p>
            <a:r>
              <a:rPr lang="en-US" sz="1200" dirty="0" smtClean="0"/>
              <a:t>Site Recognition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43235" y="2819400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Edge Based CDN</a:t>
            </a:r>
          </a:p>
          <a:p>
            <a:r>
              <a:rPr lang="en-US" sz="1200" dirty="0" smtClean="0"/>
              <a:t>Geo Information</a:t>
            </a:r>
          </a:p>
          <a:p>
            <a:r>
              <a:rPr lang="en-US" sz="1200" dirty="0" smtClean="0"/>
              <a:t>Preloading</a:t>
            </a:r>
          </a:p>
          <a:p>
            <a:r>
              <a:rPr lang="en-US" sz="1200" dirty="0" smtClean="0"/>
              <a:t>Distributed Database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43235" y="3886200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Proximity Caching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19435" y="4572000"/>
            <a:ext cx="965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Car2Car</a:t>
            </a:r>
          </a:p>
          <a:p>
            <a:r>
              <a:rPr lang="en-US" sz="1200" dirty="0" smtClean="0"/>
              <a:t>RAN Data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Monitoring</a:t>
            </a:r>
          </a:p>
          <a:p>
            <a:r>
              <a:rPr lang="en-US" sz="1200" dirty="0" err="1" smtClean="0"/>
              <a:t>IoT</a:t>
            </a:r>
            <a:endParaRPr lang="en-US" sz="1200" dirty="0"/>
          </a:p>
        </p:txBody>
      </p:sp>
      <p:sp>
        <p:nvSpPr>
          <p:cNvPr id="40" name="Right Brace 39"/>
          <p:cNvSpPr/>
          <p:nvPr/>
        </p:nvSpPr>
        <p:spPr>
          <a:xfrm>
            <a:off x="2287587" y="12954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2" name="Elbow Connector 41"/>
          <p:cNvCxnSpPr/>
          <p:nvPr/>
        </p:nvCxnSpPr>
        <p:spPr>
          <a:xfrm>
            <a:off x="3430587" y="15240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3430587" y="1981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/>
          <p:cNvSpPr/>
          <p:nvPr/>
        </p:nvSpPr>
        <p:spPr>
          <a:xfrm>
            <a:off x="2287587" y="2209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6" name="Elbow Connector 45"/>
          <p:cNvCxnSpPr/>
          <p:nvPr/>
        </p:nvCxnSpPr>
        <p:spPr>
          <a:xfrm flipH="1">
            <a:off x="8535987" y="1600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H="1" flipV="1">
            <a:off x="8535987" y="20574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3201987" y="3124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201987" y="35814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3430587" y="4648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3430587" y="51054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flipH="1">
            <a:off x="8612187" y="4648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flipH="1" flipV="1">
            <a:off x="8612187" y="51054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H="1">
            <a:off x="8612187" y="31242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H="1" flipV="1">
            <a:off x="8612187" y="3581400"/>
            <a:ext cx="614891" cy="417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e 55"/>
          <p:cNvSpPr/>
          <p:nvPr/>
        </p:nvSpPr>
        <p:spPr>
          <a:xfrm>
            <a:off x="2287587" y="2971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Right Brace 56"/>
          <p:cNvSpPr/>
          <p:nvPr/>
        </p:nvSpPr>
        <p:spPr>
          <a:xfrm>
            <a:off x="2287587" y="3733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Right Brace 57"/>
          <p:cNvSpPr/>
          <p:nvPr/>
        </p:nvSpPr>
        <p:spPr>
          <a:xfrm>
            <a:off x="2287587" y="44196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Right Brace 58"/>
          <p:cNvSpPr/>
          <p:nvPr/>
        </p:nvSpPr>
        <p:spPr>
          <a:xfrm>
            <a:off x="2287587" y="5257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Left Brace 59"/>
          <p:cNvSpPr/>
          <p:nvPr/>
        </p:nvSpPr>
        <p:spPr>
          <a:xfrm>
            <a:off x="10290835" y="13716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10290835" y="22098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Brace 61"/>
          <p:cNvSpPr/>
          <p:nvPr/>
        </p:nvSpPr>
        <p:spPr>
          <a:xfrm>
            <a:off x="10288587" y="29718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>
            <a:off x="10288587" y="38100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>
            <a:off x="10290835" y="45720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e 64"/>
          <p:cNvSpPr/>
          <p:nvPr/>
        </p:nvSpPr>
        <p:spPr>
          <a:xfrm>
            <a:off x="10290835" y="5257800"/>
            <a:ext cx="762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82987" y="3276600"/>
            <a:ext cx="1828800" cy="533400"/>
          </a:xfrm>
          <a:prstGeom prst="roundRect">
            <a:avLst/>
          </a:prstGeom>
          <a:ln>
            <a:noFill/>
          </a:ln>
          <a:effectLst>
            <a:outerShdw blurRad="184150" dist="241300" dir="93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Connectivity 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7164387" y="3276600"/>
            <a:ext cx="1676400" cy="533400"/>
          </a:xfrm>
          <a:prstGeom prst="roundRect">
            <a:avLst/>
          </a:prstGeom>
          <a:ln>
            <a:noFill/>
          </a:ln>
          <a:effectLst>
            <a:outerShdw blurRad="184150" dist="241300" dir="156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0099993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Edge Content Delivery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61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4"/>
          <a:stretch>
            <a:fillRect/>
          </a:stretch>
        </p:blipFill>
        <p:spPr bwMode="auto">
          <a:xfrm>
            <a:off x="945470" y="4604501"/>
            <a:ext cx="14478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454" y="1367320"/>
            <a:ext cx="2824862" cy="11397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064" y="5273567"/>
            <a:ext cx="2916092" cy="11636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Mix &amp; </a:t>
            </a:r>
            <a:r>
              <a:rPr lang="en-US" altLang="zh-CN" dirty="0" smtClean="0"/>
              <a:t>Match Common Modules: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Rich system configuration </a:t>
            </a:r>
            <a:r>
              <a:rPr lang="en-US" altLang="zh-CN" dirty="0" smtClean="0"/>
              <a:t>choices</a:t>
            </a:r>
            <a:endParaRPr lang="zh-CN" altLang="en-US" sz="2200" dirty="0">
              <a:latin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79167" y="5649848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/>
              <a:t>Common</a:t>
            </a:r>
          </a:p>
          <a:p>
            <a:pPr algn="ctr"/>
            <a:r>
              <a:rPr lang="en-US" altLang="zh-CN" sz="1400" dirty="0" smtClean="0"/>
              <a:t>Modules</a:t>
            </a:r>
          </a:p>
          <a:p>
            <a:pPr algn="ctr"/>
            <a:endParaRPr lang="zh-CN" altLang="en-US" sz="1400" dirty="0"/>
          </a:p>
        </p:txBody>
      </p:sp>
      <p:cxnSp>
        <p:nvCxnSpPr>
          <p:cNvPr id="29" name="直接箭头连接符 28"/>
          <p:cNvCxnSpPr/>
          <p:nvPr/>
        </p:nvCxnSpPr>
        <p:spPr bwMode="auto">
          <a:xfrm flipV="1">
            <a:off x="2578786" y="2115965"/>
            <a:ext cx="1917278" cy="803703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4" name="文本框 63"/>
          <p:cNvSpPr txBox="1"/>
          <p:nvPr/>
        </p:nvSpPr>
        <p:spPr>
          <a:xfrm rot="20295748">
            <a:off x="2793733" y="20207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1x MCN-2600</a:t>
            </a:r>
          </a:p>
          <a:p>
            <a:r>
              <a:rPr lang="en-US" altLang="zh-CN" sz="1400" dirty="0" smtClean="0"/>
              <a:t>8x NIMs</a:t>
            </a:r>
            <a:endParaRPr lang="zh-CN" altLang="en-US" sz="1400" dirty="0"/>
          </a:p>
        </p:txBody>
      </p:sp>
      <p:cxnSp>
        <p:nvCxnSpPr>
          <p:cNvPr id="57" name="直接连接符 56"/>
          <p:cNvCxnSpPr/>
          <p:nvPr/>
        </p:nvCxnSpPr>
        <p:spPr bwMode="auto">
          <a:xfrm flipV="1">
            <a:off x="2578786" y="3146977"/>
            <a:ext cx="1974788" cy="265131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7493704" y="1251868"/>
            <a:ext cx="12698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CSA-7200</a:t>
            </a:r>
          </a:p>
          <a:p>
            <a:r>
              <a:rPr lang="en-US" altLang="zh-CN" sz="1400" i="1" dirty="0" smtClean="0"/>
              <a:t>8 NIMs, </a:t>
            </a:r>
          </a:p>
          <a:p>
            <a:r>
              <a:rPr lang="en-US" altLang="zh-CN" sz="1400" i="1" dirty="0" smtClean="0"/>
              <a:t>128 Eth Ports</a:t>
            </a:r>
            <a:endParaRPr lang="zh-CN" altLang="en-US" sz="1400" i="1" dirty="0"/>
          </a:p>
        </p:txBody>
      </p:sp>
      <p:sp>
        <p:nvSpPr>
          <p:cNvPr id="49" name="文本框 48"/>
          <p:cNvSpPr txBox="1"/>
          <p:nvPr/>
        </p:nvSpPr>
        <p:spPr>
          <a:xfrm rot="21096429">
            <a:off x="2827723" y="2765671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4</a:t>
            </a:r>
            <a:r>
              <a:rPr lang="en-US" altLang="zh-CN" sz="1400" dirty="0" smtClean="0"/>
              <a:t>x MCN-2600</a:t>
            </a:r>
          </a:p>
          <a:p>
            <a:r>
              <a:rPr lang="en-US" altLang="zh-CN" sz="1400" dirty="0"/>
              <a:t>2</a:t>
            </a:r>
            <a:r>
              <a:rPr lang="en-US" altLang="zh-CN" sz="1400" dirty="0" smtClean="0"/>
              <a:t>x MXN-3610/4100</a:t>
            </a:r>
            <a:endParaRPr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7493704" y="2539881"/>
            <a:ext cx="17267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CSA-7400</a:t>
            </a:r>
          </a:p>
          <a:p>
            <a:r>
              <a:rPr lang="en-US" altLang="zh-CN" sz="1400" i="1" dirty="0" smtClean="0"/>
              <a:t>4 Compute Nodes, </a:t>
            </a:r>
          </a:p>
          <a:p>
            <a:r>
              <a:rPr lang="en-US" altLang="zh-CN" sz="1400" i="1" dirty="0" smtClean="0"/>
              <a:t>360G Throughput</a:t>
            </a:r>
            <a:endParaRPr lang="zh-CN" altLang="en-US" sz="1400" i="1" dirty="0"/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2578786" y="3757220"/>
            <a:ext cx="1887842" cy="738372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6" name="文本框 55"/>
          <p:cNvSpPr txBox="1"/>
          <p:nvPr/>
        </p:nvSpPr>
        <p:spPr>
          <a:xfrm>
            <a:off x="7590784" y="5619105"/>
            <a:ext cx="2424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OCP-T Compute Sled</a:t>
            </a:r>
          </a:p>
          <a:p>
            <a:r>
              <a:rPr lang="en-US" altLang="zh-CN" sz="1400" i="1" dirty="0" smtClean="0"/>
              <a:t>2</a:t>
            </a:r>
            <a:r>
              <a:rPr lang="zh-CN" altLang="en-US" sz="1400" i="1" dirty="0"/>
              <a:t> </a:t>
            </a:r>
            <a:r>
              <a:rPr lang="en-US" altLang="zh-CN" sz="1400" i="1" dirty="0" smtClean="0"/>
              <a:t>Compute Nodes,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6757" y="3569511"/>
            <a:ext cx="2753935" cy="1951633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7493704" y="4196065"/>
            <a:ext cx="12314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CSA-7x00</a:t>
            </a:r>
          </a:p>
          <a:p>
            <a:r>
              <a:rPr lang="en-US" altLang="zh-CN" sz="1400" i="1" dirty="0" smtClean="0"/>
              <a:t>24*HDD+</a:t>
            </a:r>
          </a:p>
          <a:p>
            <a:r>
              <a:rPr lang="en-US" altLang="zh-CN" sz="1400" i="1" dirty="0" smtClean="0"/>
              <a:t>1* CSA-7400</a:t>
            </a:r>
            <a:endParaRPr lang="zh-CN" altLang="en-US" sz="1400" i="1" dirty="0"/>
          </a:p>
        </p:txBody>
      </p:sp>
      <p:cxnSp>
        <p:nvCxnSpPr>
          <p:cNvPr id="68" name="直接连接符 67"/>
          <p:cNvCxnSpPr/>
          <p:nvPr/>
        </p:nvCxnSpPr>
        <p:spPr bwMode="auto">
          <a:xfrm>
            <a:off x="2535090" y="4126394"/>
            <a:ext cx="1931538" cy="1525379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文本框 70"/>
          <p:cNvSpPr txBox="1"/>
          <p:nvPr/>
        </p:nvSpPr>
        <p:spPr>
          <a:xfrm rot="1114476">
            <a:off x="3049126" y="3861299"/>
            <a:ext cx="1175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24*3.5’ HDD</a:t>
            </a:r>
            <a:endParaRPr lang="zh-CN" altLang="en-US" sz="1400" dirty="0"/>
          </a:p>
        </p:txBody>
      </p:sp>
      <p:sp>
        <p:nvSpPr>
          <p:cNvPr id="72" name="文本框 71"/>
          <p:cNvSpPr txBox="1"/>
          <p:nvPr/>
        </p:nvSpPr>
        <p:spPr>
          <a:xfrm rot="2186992">
            <a:off x="2805032" y="4565178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2x MCN-2600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0272139" y="148270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Rich I/O</a:t>
            </a:r>
            <a:endParaRPr lang="zh-CN" altLang="en-US" sz="1600" dirty="0"/>
          </a:p>
        </p:txBody>
      </p:sp>
      <p:sp>
        <p:nvSpPr>
          <p:cNvPr id="74" name="文本框 73"/>
          <p:cNvSpPr txBox="1"/>
          <p:nvPr/>
        </p:nvSpPr>
        <p:spPr>
          <a:xfrm>
            <a:off x="9367416" y="263321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High Compute Performance</a:t>
            </a:r>
          </a:p>
          <a:p>
            <a:pPr algn="ctr"/>
            <a:r>
              <a:rPr lang="en-US" altLang="zh-CN" sz="1600" dirty="0" smtClean="0"/>
              <a:t>&amp;Throughput</a:t>
            </a:r>
            <a:endParaRPr lang="zh-CN" altLang="en-US" sz="1600" dirty="0"/>
          </a:p>
        </p:txBody>
      </p:sp>
      <p:sp>
        <p:nvSpPr>
          <p:cNvPr id="75" name="文本框 74"/>
          <p:cNvSpPr txBox="1"/>
          <p:nvPr/>
        </p:nvSpPr>
        <p:spPr>
          <a:xfrm>
            <a:off x="9288026" y="412639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Large Storage, Storage, Compute, Switch Hyper Converged</a:t>
            </a:r>
            <a:endParaRPr lang="zh-CN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15" y="1743197"/>
            <a:ext cx="3253838" cy="2193517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470" y1="89925" x2="53470" y2="89925"/>
                        <a14:foregroundMark x1="56041" y1="85821" x2="56041" y2="85821"/>
                        <a14:foregroundMark x1="10026" y1="69030" x2="10026" y2="69030"/>
                        <a14:foregroundMark x1="82005" y1="15672" x2="82005" y2="15672"/>
                        <a14:foregroundMark x1="58612" y1="8582" x2="58612" y2="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79" y="1993923"/>
            <a:ext cx="1417721" cy="7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2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26" y="4009381"/>
            <a:ext cx="1189432" cy="7693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30145" y1="66848" x2="30145" y2="66848"/>
                        <a14:backgroundMark x1="25976" y1="63697" x2="25976" y2="63697"/>
                        <a14:backgroundMark x1="26371" y1="67212" x2="26371" y2="6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65124"/>
            <a:ext cx="2222500" cy="16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INK_2016_Template_R0518 (2)">
  <a:themeElements>
    <a:clrScheme name="ADLINK1">
      <a:dk1>
        <a:srgbClr val="0D3969"/>
      </a:dk1>
      <a:lt1>
        <a:sysClr val="window" lastClr="FFFFFF"/>
      </a:lt1>
      <a:dk2>
        <a:srgbClr val="8A8B8B"/>
      </a:dk2>
      <a:lt2>
        <a:srgbClr val="EEECE1"/>
      </a:lt2>
      <a:accent1>
        <a:srgbClr val="0D3969"/>
      </a:accent1>
      <a:accent2>
        <a:srgbClr val="008AD0"/>
      </a:accent2>
      <a:accent3>
        <a:srgbClr val="D0343A"/>
      </a:accent3>
      <a:accent4>
        <a:srgbClr val="FCB316"/>
      </a:accent4>
      <a:accent5>
        <a:srgbClr val="5A5858"/>
      </a:accent5>
      <a:accent6>
        <a:srgbClr val="000000"/>
      </a:accent6>
      <a:hlink>
        <a:srgbClr val="0000FF"/>
      </a:hlink>
      <a:folHlink>
        <a:srgbClr val="800080"/>
      </a:folHlink>
    </a:clrScheme>
    <a:fontScheme name="ADLINK">
      <a:majorFont>
        <a:latin typeface="Ubuntu"/>
        <a:ea typeface="微軟正黑體"/>
        <a:cs typeface=""/>
      </a:majorFont>
      <a:minorFont>
        <a:latin typeface="Ubuntu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A3E73F2-124A-475C-AED8-FA9A49033AB6}" vid="{1ACB2285-11B1-4B1D-8FFF-BC1AE4858F22}"/>
    </a:ext>
  </a:extLst>
</a:theme>
</file>

<file path=ppt/theme/theme2.xml><?xml version="1.0" encoding="utf-8"?>
<a:theme xmlns:a="http://schemas.openxmlformats.org/drawingml/2006/main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CP_Template_PPT" id="{293F31CC-3D1A-3B46-A074-48E9D9BDD0E5}" vid="{B2F325A2-E1AB-C44C-941F-8F19C2B270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ADLINK_2016_Template_R0518 (2)</Template>
  <TotalTime>25192</TotalTime>
  <Words>1792</Words>
  <Application>Microsoft Office PowerPoint</Application>
  <PresentationFormat>Custom</PresentationFormat>
  <Paragraphs>333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ADLINK_2016_Template_R0518 (2)</vt:lpstr>
      <vt:lpstr>OCP Template</vt:lpstr>
      <vt:lpstr>Visio.Drawing.11</vt:lpstr>
      <vt:lpstr>PowerPoint Presentation</vt:lpstr>
      <vt:lpstr>ENG. WORKSHOP: Specification for OCP - Telecom Sled</vt:lpstr>
      <vt:lpstr>Agenda</vt:lpstr>
      <vt:lpstr>ADLINK End-to-End Solutions Application Ready Platforms</vt:lpstr>
      <vt:lpstr>Standards Leadership &amp; Technology Partners</vt:lpstr>
      <vt:lpstr>Next Generation Systems for Next Generation Networks</vt:lpstr>
      <vt:lpstr>Committed to Open Standards</vt:lpstr>
      <vt:lpstr>Focusing on Edge Computing Use Cases</vt:lpstr>
      <vt:lpstr>Mix &amp; Match Common Modules: Rich system configuration choices</vt:lpstr>
      <vt:lpstr>Next Gen.- Network Communication Platform </vt:lpstr>
      <vt:lpstr>Application Use Cases for MICA</vt:lpstr>
      <vt:lpstr>Scope for OCP CG OpenRack 19"</vt:lpstr>
      <vt:lpstr>OCP CG 19” OpenRack OpenSled</vt:lpstr>
      <vt:lpstr>OCP Telecom Standardization based on MICA </vt:lpstr>
      <vt:lpstr>Open Sled Zone Specification</vt:lpstr>
      <vt:lpstr>Proposed OCP CG OpenRack 19"  </vt:lpstr>
      <vt:lpstr>OpenSled Design</vt:lpstr>
      <vt:lpstr>Full Width (2U) OCP CG OpenRack 19" Tray(TBD)</vt:lpstr>
      <vt:lpstr>M.I.C.A. Plan of Intent (2017-2018)</vt:lpstr>
      <vt:lpstr>Network Alliance program</vt:lpstr>
      <vt:lpstr>Expansion of Software requirements</vt:lpstr>
      <vt:lpstr>Conclusion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Sharpe</dc:creator>
  <cp:lastModifiedBy>Jeff Sharpe</cp:lastModifiedBy>
  <cp:revision>198</cp:revision>
  <cp:lastPrinted>2017-01-05T15:36:14Z</cp:lastPrinted>
  <dcterms:created xsi:type="dcterms:W3CDTF">2016-05-26T14:38:43Z</dcterms:created>
  <dcterms:modified xsi:type="dcterms:W3CDTF">2017-03-07T04:17:51Z</dcterms:modified>
</cp:coreProperties>
</file>