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91" r:id="rId1"/>
  </p:sldMasterIdLst>
  <p:notesMasterIdLst>
    <p:notesMasterId r:id="rId8"/>
  </p:notesMasterIdLst>
  <p:sldIdLst>
    <p:sldId id="967" r:id="rId2"/>
    <p:sldId id="1079" r:id="rId3"/>
    <p:sldId id="1121" r:id="rId4"/>
    <p:sldId id="1135" r:id="rId5"/>
    <p:sldId id="1136" r:id="rId6"/>
    <p:sldId id="1110" r:id="rId7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b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b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b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b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6E"/>
    <a:srgbClr val="FF0000"/>
    <a:srgbClr val="4F81BD"/>
    <a:srgbClr val="F7FC2C"/>
    <a:srgbClr val="0077C0"/>
    <a:srgbClr val="64DC00"/>
    <a:srgbClr val="B3D606"/>
    <a:srgbClr val="D4D9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8185" autoAdjust="0"/>
  </p:normalViewPr>
  <p:slideViewPr>
    <p:cSldViewPr>
      <p:cViewPr varScale="1">
        <p:scale>
          <a:sx n="71" d="100"/>
          <a:sy n="71" d="100"/>
        </p:scale>
        <p:origin x="-13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b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b="0">
                <a:latin typeface="+mn-lt"/>
                <a:ea typeface="+mn-ea"/>
              </a:defRPr>
            </a:lvl1pPr>
          </a:lstStyle>
          <a:p>
            <a:pPr>
              <a:defRPr/>
            </a:pPr>
            <a:fld id="{BFDC3FE2-623E-4118-980E-7EE3253ACCBA}" type="datetimeFigureOut">
              <a:rPr lang="zh-TW" altLang="en-US"/>
              <a:pPr>
                <a:defRPr/>
              </a:pPr>
              <a:t>2017/7/26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b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b="0">
                <a:latin typeface="+mn-lt"/>
                <a:ea typeface="+mn-ea"/>
              </a:defRPr>
            </a:lvl1pPr>
          </a:lstStyle>
          <a:p>
            <a:pPr>
              <a:defRPr/>
            </a:pPr>
            <a:fld id="{683D715E-6B72-4DDE-AE8A-ED0ADC5012C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02189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45059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07645E5-7549-4936-9374-064C64B813E2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83D715E-6B72-4DDE-AE8A-ED0ADC5012C2}" type="slidenum">
              <a:rPr lang="zh-TW" altLang="en-US" smtClean="0"/>
              <a:pPr>
                <a:defRPr/>
              </a:pPr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7916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83D715E-6B72-4DDE-AE8A-ED0ADC5012C2}" type="slidenum">
              <a:rPr lang="zh-TW" altLang="en-US" smtClean="0"/>
              <a:pPr>
                <a:defRPr/>
              </a:pPr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79161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83D715E-6B72-4DDE-AE8A-ED0ADC5012C2}" type="slidenum">
              <a:rPr lang="zh-TW" altLang="en-US" smtClean="0"/>
              <a:pPr>
                <a:defRPr/>
              </a:pPr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79161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83D715E-6B72-4DDE-AE8A-ED0ADC5012C2}" type="slidenum">
              <a:rPr lang="zh-TW" altLang="en-US" smtClean="0"/>
              <a:pPr>
                <a:defRPr/>
              </a:pPr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7916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876428"/>
          </a:xfrm>
        </p:spPr>
        <p:txBody>
          <a:bodyPr anchor="b"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ctr">
              <a:defRPr sz="440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57628"/>
            <a:ext cx="6400800" cy="17532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Presentation Title</a:t>
            </a:r>
            <a:endParaRPr lang="en-US" altLang="zh-TW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BD7201-F7FF-4DC5-A2BD-F54CF06FA517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Presentation Title</a:t>
            </a:r>
            <a:endParaRPr lang="en-US" altLang="zh-TW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BD7201-F7FF-4DC5-A2BD-F54CF06FA517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hf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286644" y="274640"/>
            <a:ext cx="1400156" cy="5851525"/>
          </a:xfrm>
        </p:spPr>
        <p:txBody>
          <a:bodyPr vert="eaVert"/>
          <a:lstStyle>
            <a:lvl1pPr>
              <a:defRPr lang="zh-CN" altLang="en-US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829444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Presentation Title</a:t>
            </a:r>
            <a:endParaRPr lang="en-US" altLang="zh-TW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BD7201-F7FF-4DC5-A2BD-F54CF06FA517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hf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5"/>
          <p:cNvSpPr>
            <a:spLocks noGrp="1"/>
          </p:cNvSpPr>
          <p:nvPr>
            <p:ph type="sldNum" sz="quarter" idx="10"/>
          </p:nvPr>
        </p:nvSpPr>
        <p:spPr>
          <a:xfrm>
            <a:off x="4310063" y="6356350"/>
            <a:ext cx="4778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5369F-BD0A-4461-9E30-DF8A3D40F205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  <p:sp>
        <p:nvSpPr>
          <p:cNvPr id="3" name="日期版面配置區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Presentation Title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9809596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zh-TW"/>
              <a:t>Presentation Title</a:t>
            </a:r>
            <a:endParaRPr lang="en-US" altLang="zh-TW" dirty="0"/>
          </a:p>
        </p:txBody>
      </p:sp>
      <p:sp>
        <p:nvSpPr>
          <p:cNvPr id="3" name="投影片編號版面配置區 5"/>
          <p:cNvSpPr>
            <a:spLocks noGrp="1"/>
          </p:cNvSpPr>
          <p:nvPr>
            <p:ph type="sldNum" sz="quarter" idx="11"/>
          </p:nvPr>
        </p:nvSpPr>
        <p:spPr>
          <a:xfrm>
            <a:off x="4284663" y="6356350"/>
            <a:ext cx="4762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873442-CABC-4374-ACBE-239C599A2009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10608" y="6356350"/>
            <a:ext cx="477416" cy="365125"/>
          </a:xfrm>
        </p:spPr>
        <p:txBody>
          <a:bodyPr/>
          <a:lstStyle/>
          <a:p>
            <a:fld id="{EB76C509-ABD7-407D-B917-9F08DE5A83B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 altLang="zh-TW" smtClean="0">
                <a:ea typeface="文鼎中黑" pitchFamily="49" charset="-120"/>
              </a:rPr>
              <a:t>Presentation Title</a:t>
            </a:r>
            <a:endParaRPr lang="en-US" altLang="zh-TW" dirty="0">
              <a:ea typeface="文鼎中黑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48575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Presentation Title</a:t>
            </a:r>
            <a:endParaRPr lang="en-US" altLang="zh-TW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BD7201-F7FF-4DC5-A2BD-F54CF06FA517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854150"/>
            <a:ext cx="7772400" cy="1860850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2356428"/>
            <a:ext cx="7772400" cy="1501200"/>
          </a:xfrm>
        </p:spPr>
        <p:txBody>
          <a:bodyPr anchor="b"/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l">
              <a:buNone/>
              <a:defRPr sz="1800">
                <a:solidFill>
                  <a:schemeClr val="tx2"/>
                </a:solidFill>
              </a:defRPr>
            </a:lvl2pPr>
            <a:lvl3pPr marL="914400" indent="0" algn="l">
              <a:buNone/>
              <a:defRPr sz="1600">
                <a:solidFill>
                  <a:schemeClr val="tx2"/>
                </a:solidFill>
              </a:defRPr>
            </a:lvl3pPr>
            <a:lvl4pPr marL="1371600" indent="0" algn="l">
              <a:buNone/>
              <a:defRPr sz="1400">
                <a:solidFill>
                  <a:schemeClr val="tx2"/>
                </a:solidFill>
              </a:defRPr>
            </a:lvl4pPr>
            <a:lvl5pPr marL="1828800" indent="0" algn="l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Presentation Title</a:t>
            </a:r>
            <a:endParaRPr lang="en-US" altLang="zh-TW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BD7201-F7FF-4DC5-A2BD-F54CF06FA517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Presentation Title</a:t>
            </a:r>
            <a:endParaRPr lang="en-US" altLang="zh-TW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BD7201-F7FF-4DC5-A2BD-F54CF06FA517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hf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Presentation Title</a:t>
            </a:r>
            <a:endParaRPr lang="en-US" altLang="zh-TW" dirty="0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BD7201-F7FF-4DC5-A2BD-F54CF06FA517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  <p:hf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Presentation Title</a:t>
            </a:r>
            <a:endParaRPr lang="en-US" altLang="zh-TW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BD7201-F7FF-4DC5-A2BD-F54CF06FA517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hf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Presentation Title</a:t>
            </a:r>
            <a:endParaRPr lang="en-US" altLang="zh-TW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BD7201-F7FF-4DC5-A2BD-F54CF06FA517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hf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6258" y="381000"/>
            <a:ext cx="2667000" cy="1833554"/>
          </a:xfrm>
        </p:spPr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l">
              <a:defRPr sz="3200" b="1" kern="1200" cap="all" spc="50">
                <a:ln w="1587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352800" y="380999"/>
            <a:ext cx="5410200" cy="574516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26258" y="2214554"/>
            <a:ext cx="2667000" cy="391218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Presentation Title</a:t>
            </a:r>
            <a:endParaRPr lang="en-US" altLang="zh-TW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BD7201-F7FF-4DC5-A2BD-F54CF06FA517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hf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群組 7"/>
          <p:cNvGrpSpPr/>
          <p:nvPr/>
        </p:nvGrpSpPr>
        <p:grpSpPr>
          <a:xfrm>
            <a:off x="1580474" y="553734"/>
            <a:ext cx="7349244" cy="4741531"/>
            <a:chOff x="428596" y="553734"/>
            <a:chExt cx="7349244" cy="4741531"/>
          </a:xfrm>
        </p:grpSpPr>
        <p:sp>
          <p:nvSpPr>
            <p:cNvPr id="16" name="矩形 15"/>
            <p:cNvSpPr/>
            <p:nvPr/>
          </p:nvSpPr>
          <p:spPr>
            <a:xfrm rot="21480000">
              <a:off x="428596" y="580356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 rot="21540000">
              <a:off x="437473" y="571479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437481" y="553734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651912" y="612776"/>
            <a:ext cx="7215238" cy="4602175"/>
          </a:xfrm>
          <a:solidFill>
            <a:schemeClr val="bg2">
              <a:tint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 useBgFill="1"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595295"/>
            <a:ext cx="1357290" cy="5691227"/>
          </a:xfrm>
          <a:noFill/>
        </p:spPr>
        <p:txBody>
          <a:bodyPr vert="eaVert" anchor="ctr">
            <a:noAutofit/>
          </a:bodyPr>
          <a:lstStyle>
            <a:lvl1pPr algn="l">
              <a:defRPr lang="zh-CN" altLang="en-US" sz="320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  <a:latin typeface="+mj-lt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14480" y="5481658"/>
            <a:ext cx="7215238" cy="804862"/>
          </a:xfrm>
        </p:spPr>
        <p:txBody>
          <a:bodyPr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Presentation Title</a:t>
            </a:r>
            <a:endParaRPr lang="en-US" altLang="zh-TW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BD7201-F7FF-4DC5-A2BD-F54CF06FA517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hf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878" y="6483997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zh-TW" smtClean="0"/>
              <a:t>Presentation Title</a:t>
            </a:r>
            <a:endParaRPr lang="en-US" altLang="zh-TW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483997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992644" y="6483997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ABD7201-F7FF-4DC5-A2BD-F54CF06FA517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  <p:pic>
        <p:nvPicPr>
          <p:cNvPr id="7" name="圖片 1"/>
          <p:cNvPicPr>
            <a:picLocks noChangeAspect="1"/>
          </p:cNvPicPr>
          <p:nvPr/>
        </p:nvPicPr>
        <p:blipFill>
          <a:blip r:embed="rId16" cstate="email"/>
          <a:srcRect/>
          <a:stretch>
            <a:fillRect/>
          </a:stretch>
        </p:blipFill>
        <p:spPr bwMode="auto">
          <a:xfrm>
            <a:off x="0" y="0"/>
            <a:ext cx="91567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2" r:id="rId1"/>
    <p:sldLayoutId id="2147483893" r:id="rId2"/>
    <p:sldLayoutId id="2147483894" r:id="rId3"/>
    <p:sldLayoutId id="2147483895" r:id="rId4"/>
    <p:sldLayoutId id="2147483896" r:id="rId5"/>
    <p:sldLayoutId id="2147483897" r:id="rId6"/>
    <p:sldLayoutId id="2147483898" r:id="rId7"/>
    <p:sldLayoutId id="2147483899" r:id="rId8"/>
    <p:sldLayoutId id="2147483900" r:id="rId9"/>
    <p:sldLayoutId id="2147483901" r:id="rId10"/>
    <p:sldLayoutId id="2147483902" r:id="rId11"/>
    <p:sldLayoutId id="2147483942" r:id="rId12"/>
    <p:sldLayoutId id="2147483943" r:id="rId13"/>
    <p:sldLayoutId id="2147483944" r:id="rId14"/>
  </p:sldLayoutIdLst>
  <p:hf hdr="0" ftr="0"/>
  <p:txStyles>
    <p:titleStyle>
      <a:lvl1pPr algn="ctr" rtl="0" eaLnBrk="1" latinLnBrk="0" hangingPunct="1">
        <a:spcBef>
          <a:spcPct val="0"/>
        </a:spcBef>
        <a:buNone/>
        <a:defRPr kumimoji="0" sz="4000" b="1" kern="1200" cap="all" spc="50" dirty="0">
          <a:ln w="15875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31750" dir="3600000" algn="tl" rotWithShape="0">
              <a:srgbClr val="000000">
                <a:alpha val="60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90000"/>
        <a:buFont typeface="Cambria"/>
        <a:buChar char="+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100000"/>
        <a:buFont typeface="Cambria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Ï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90000"/>
        <a:buFont typeface="Calibri"/>
        <a:buChar char="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100000"/>
        <a:buFont typeface="Cambria"/>
        <a:buChar char="=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圖片 6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-2197"/>
            <a:ext cx="9144000" cy="684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755576" y="2420888"/>
            <a:ext cx="7848872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572" tIns="50786" rIns="101572" bIns="50786" anchor="ctr"/>
          <a:lstStyle/>
          <a:p>
            <a:pPr algn="ctr">
              <a:lnSpc>
                <a:spcPct val="115000"/>
              </a:lnSpc>
            </a:pPr>
            <a:r>
              <a:rPr kumimoji="0" lang="en-US" altLang="en-US" sz="4400" dirty="0" smtClean="0">
                <a:solidFill>
                  <a:srgbClr val="00506E"/>
                </a:solidFill>
                <a:latin typeface="+mn-lt"/>
                <a:ea typeface="文鼎粗黑"/>
                <a:cs typeface="Arial" charset="0"/>
              </a:rPr>
              <a:t>OCP document guideline</a:t>
            </a:r>
          </a:p>
          <a:p>
            <a:pPr algn="ctr">
              <a:lnSpc>
                <a:spcPct val="115000"/>
              </a:lnSpc>
            </a:pPr>
            <a:r>
              <a:rPr kumimoji="0" lang="en-US" altLang="en-US" sz="4400" dirty="0" smtClean="0">
                <a:solidFill>
                  <a:srgbClr val="00506E"/>
                </a:solidFill>
                <a:latin typeface="+mn-lt"/>
                <a:ea typeface="文鼎粗黑"/>
                <a:cs typeface="Arial" charset="0"/>
              </a:rPr>
              <a:t>Retime card</a:t>
            </a:r>
          </a:p>
        </p:txBody>
      </p:sp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6084168" y="5733257"/>
            <a:ext cx="287982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572" tIns="50786" rIns="101572" bIns="50786"/>
          <a:lstStyle/>
          <a:p>
            <a:pPr>
              <a:lnSpc>
                <a:spcPct val="140000"/>
              </a:lnSpc>
              <a:spcBef>
                <a:spcPct val="20000"/>
              </a:spcBef>
            </a:pPr>
            <a:r>
              <a:rPr kumimoji="0" lang="en-US" altLang="en-US" dirty="0" smtClean="0">
                <a:solidFill>
                  <a:srgbClr val="00506E"/>
                </a:solidFill>
                <a:latin typeface="+mn-lt"/>
                <a:ea typeface="細明體" pitchFamily="49" charset="-120"/>
                <a:cs typeface="Arial" charset="0"/>
              </a:rPr>
              <a:t>Date</a:t>
            </a:r>
            <a:r>
              <a:rPr kumimoji="0" lang="en-US" altLang="en-US" dirty="0">
                <a:solidFill>
                  <a:srgbClr val="00506E"/>
                </a:solidFill>
                <a:latin typeface="+mn-lt"/>
                <a:ea typeface="細明體" pitchFamily="49" charset="-120"/>
                <a:cs typeface="Arial" charset="0"/>
              </a:rPr>
              <a:t>: </a:t>
            </a:r>
            <a:r>
              <a:rPr kumimoji="0" lang="en-US" altLang="en-US" dirty="0" smtClean="0">
                <a:solidFill>
                  <a:srgbClr val="00506E"/>
                </a:solidFill>
                <a:latin typeface="+mn-lt"/>
                <a:ea typeface="細明體" pitchFamily="49" charset="-120"/>
                <a:cs typeface="Arial" charset="0"/>
              </a:rPr>
              <a:t>2017/7/26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投影片編號版面配置區 13"/>
          <p:cNvSpPr>
            <a:spLocks noGrp="1"/>
          </p:cNvSpPr>
          <p:nvPr>
            <p:ph type="sldNum" sz="quarter" idx="10"/>
          </p:nvPr>
        </p:nvSpPr>
        <p:spPr>
          <a:xfrm>
            <a:off x="4457900" y="7027659"/>
            <a:ext cx="390950" cy="305425"/>
          </a:xfrm>
        </p:spPr>
        <p:txBody>
          <a:bodyPr/>
          <a:lstStyle/>
          <a:p>
            <a:pPr>
              <a:defRPr/>
            </a:pPr>
            <a:fld id="{137E4839-49B3-41B5-B7B7-CC597759A6AC}" type="slidenum">
              <a:rPr lang="zh-TW" altLang="en-US"/>
              <a:pPr>
                <a:defRPr/>
              </a:pPr>
              <a:t>2</a:t>
            </a:fld>
            <a:endParaRPr lang="zh-TW" altLang="en-US" dirty="0"/>
          </a:p>
        </p:txBody>
      </p:sp>
      <p:sp>
        <p:nvSpPr>
          <p:cNvPr id="28" name="文字方塊 27"/>
          <p:cNvSpPr txBox="1"/>
          <p:nvPr/>
        </p:nvSpPr>
        <p:spPr>
          <a:xfrm>
            <a:off x="107504" y="764704"/>
            <a:ext cx="890518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2400" dirty="0" err="1" smtClean="0">
                <a:latin typeface="+mn-lt"/>
              </a:rPr>
              <a:t>Retimer</a:t>
            </a:r>
            <a:r>
              <a:rPr kumimoji="0" lang="en-US" altLang="zh-TW" sz="2400" dirty="0" smtClean="0">
                <a:latin typeface="+mn-lt"/>
              </a:rPr>
              <a:t> card  block diagram introduction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2400" dirty="0" smtClean="0">
                <a:latin typeface="+mn-lt"/>
              </a:rPr>
              <a:t>Design package guideline</a:t>
            </a:r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auto">
          <a:xfrm>
            <a:off x="1080000" y="35984"/>
            <a:ext cx="7524448" cy="58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0" lang="en-US" altLang="zh-TW" sz="3200" dirty="0" smtClean="0">
                <a:solidFill>
                  <a:srgbClr val="00506E"/>
                </a:solidFill>
                <a:latin typeface="+mn-lt"/>
                <a:ea typeface="細明體" pitchFamily="49" charset="-120"/>
              </a:rPr>
              <a:t>Agenda     </a:t>
            </a:r>
            <a:endParaRPr kumimoji="0" lang="en-US" altLang="zh-TW" sz="3200" dirty="0">
              <a:solidFill>
                <a:srgbClr val="00506E"/>
              </a:solidFill>
              <a:latin typeface="+mn-lt"/>
              <a:ea typeface="文鼎粗黑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47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25" y="1844824"/>
            <a:ext cx="8923337" cy="4427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投影片編號版面配置區 13"/>
          <p:cNvSpPr>
            <a:spLocks noGrp="1"/>
          </p:cNvSpPr>
          <p:nvPr>
            <p:ph type="sldNum" sz="quarter" idx="10"/>
          </p:nvPr>
        </p:nvSpPr>
        <p:spPr>
          <a:xfrm>
            <a:off x="4457900" y="7027659"/>
            <a:ext cx="390950" cy="305425"/>
          </a:xfrm>
        </p:spPr>
        <p:txBody>
          <a:bodyPr/>
          <a:lstStyle/>
          <a:p>
            <a:pPr>
              <a:defRPr/>
            </a:pPr>
            <a:fld id="{137E4839-49B3-41B5-B7B7-CC597759A6AC}" type="slidenum">
              <a:rPr lang="zh-TW" altLang="en-US"/>
              <a:pPr>
                <a:defRPr/>
              </a:pPr>
              <a:t>3</a:t>
            </a:fld>
            <a:endParaRPr lang="zh-TW" altLang="en-US" dirty="0"/>
          </a:p>
        </p:txBody>
      </p:sp>
      <p:sp>
        <p:nvSpPr>
          <p:cNvPr id="28" name="文字方塊 27"/>
          <p:cNvSpPr txBox="1"/>
          <p:nvPr/>
        </p:nvSpPr>
        <p:spPr>
          <a:xfrm>
            <a:off x="107504" y="692696"/>
            <a:ext cx="890518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en-US" altLang="zh-TW" sz="2000" dirty="0" err="1" smtClean="0">
                <a:latin typeface="+mn-lt"/>
              </a:rPr>
              <a:t>Retimer</a:t>
            </a:r>
            <a:r>
              <a:rPr kumimoji="0" lang="en-US" altLang="zh-TW" sz="2000" dirty="0" smtClean="0">
                <a:latin typeface="+mn-lt"/>
              </a:rPr>
              <a:t> IC: IDT 89HT0832PZCHLG8</a:t>
            </a:r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auto">
          <a:xfrm>
            <a:off x="1080000" y="35984"/>
            <a:ext cx="7524448" cy="58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0" lang="en-US" altLang="zh-TW" sz="3200" dirty="0" smtClean="0">
                <a:solidFill>
                  <a:srgbClr val="00506E"/>
                </a:solidFill>
                <a:latin typeface="+mn-lt"/>
                <a:ea typeface="細明體" pitchFamily="49" charset="-120"/>
              </a:rPr>
              <a:t>Block diagram </a:t>
            </a:r>
            <a:endParaRPr kumimoji="0" lang="en-US" altLang="zh-TW" sz="3200" dirty="0">
              <a:solidFill>
                <a:srgbClr val="00506E"/>
              </a:solidFill>
              <a:latin typeface="+mn-lt"/>
              <a:ea typeface="文鼎粗黑"/>
              <a:cs typeface="Arial" charset="0"/>
            </a:endParaRPr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933675" y="-184380"/>
            <a:ext cx="1496887" cy="2661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35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投影片編號版面配置區 13"/>
          <p:cNvSpPr>
            <a:spLocks noGrp="1"/>
          </p:cNvSpPr>
          <p:nvPr>
            <p:ph type="sldNum" sz="quarter" idx="10"/>
          </p:nvPr>
        </p:nvSpPr>
        <p:spPr>
          <a:xfrm>
            <a:off x="4457900" y="7027659"/>
            <a:ext cx="390950" cy="305425"/>
          </a:xfrm>
        </p:spPr>
        <p:txBody>
          <a:bodyPr/>
          <a:lstStyle/>
          <a:p>
            <a:pPr>
              <a:defRPr/>
            </a:pPr>
            <a:fld id="{137E4839-49B3-41B5-B7B7-CC597759A6AC}" type="slidenum">
              <a:rPr lang="zh-TW" altLang="en-US"/>
              <a:pPr>
                <a:defRPr/>
              </a:pPr>
              <a:t>4</a:t>
            </a:fld>
            <a:endParaRPr lang="zh-TW" altLang="en-US" dirty="0"/>
          </a:p>
        </p:txBody>
      </p:sp>
      <p:sp>
        <p:nvSpPr>
          <p:cNvPr id="28" name="文字方塊 27"/>
          <p:cNvSpPr txBox="1"/>
          <p:nvPr/>
        </p:nvSpPr>
        <p:spPr>
          <a:xfrm>
            <a:off x="107504" y="692696"/>
            <a:ext cx="8905180" cy="267765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kumimoji="0" lang="en-US" altLang="zh-TW" sz="2400" dirty="0" smtClean="0"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kumimoji="0" lang="en-US" altLang="zh-TW" sz="2400" dirty="0"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kumimoji="0" lang="en-US" altLang="zh-TW" sz="2400" dirty="0" smtClean="0"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kumimoji="0" lang="en-US" altLang="zh-TW" sz="2400" dirty="0"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kumimoji="0" lang="en-US" altLang="zh-TW" sz="2400" dirty="0" smtClean="0"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kumimoji="0" lang="en-US" altLang="zh-TW" sz="2400" dirty="0"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kumimoji="0" lang="en-US" altLang="zh-TW" sz="2400" dirty="0" smtClean="0">
              <a:latin typeface="+mn-lt"/>
            </a:endParaRPr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auto">
          <a:xfrm>
            <a:off x="1080000" y="35984"/>
            <a:ext cx="7524448" cy="58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0" lang="en-US" altLang="zh-TW" sz="3200" dirty="0">
                <a:solidFill>
                  <a:srgbClr val="00506E"/>
                </a:solidFill>
                <a:latin typeface="+mn-lt"/>
                <a:ea typeface="細明體" pitchFamily="49" charset="-120"/>
              </a:rPr>
              <a:t>D</a:t>
            </a:r>
            <a:r>
              <a:rPr kumimoji="0" lang="en-US" altLang="zh-TW" sz="3200" dirty="0" smtClean="0">
                <a:solidFill>
                  <a:srgbClr val="00506E"/>
                </a:solidFill>
                <a:latin typeface="+mn-lt"/>
                <a:ea typeface="細明體" pitchFamily="49" charset="-120"/>
              </a:rPr>
              <a:t>esign </a:t>
            </a:r>
            <a:r>
              <a:rPr kumimoji="0" lang="en-US" altLang="zh-TW" sz="3200" dirty="0" smtClean="0">
                <a:solidFill>
                  <a:srgbClr val="00506E"/>
                </a:solidFill>
                <a:latin typeface="+mn-lt"/>
                <a:ea typeface="細明體" pitchFamily="49" charset="-120"/>
              </a:rPr>
              <a:t>package guideline  </a:t>
            </a:r>
            <a:endParaRPr kumimoji="0" lang="en-US" altLang="zh-TW" sz="3200" dirty="0">
              <a:solidFill>
                <a:srgbClr val="00506E"/>
              </a:solidFill>
              <a:latin typeface="+mn-lt"/>
              <a:ea typeface="細明體" pitchFamily="49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238820" y="845096"/>
            <a:ext cx="8905180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2000" dirty="0" smtClean="0">
                <a:latin typeface="+mn-lt"/>
              </a:rPr>
              <a:t>There have six folder are included in design package, including: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2000" dirty="0" smtClean="0">
              <a:latin typeface="+mn-lt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kumimoji="0" lang="en-US" altLang="zh-TW" sz="2000" dirty="0">
                <a:latin typeface="+mn-lt"/>
              </a:rPr>
              <a:t>Schematic: </a:t>
            </a:r>
            <a:r>
              <a:rPr kumimoji="0" lang="en-US" altLang="zh-TW" sz="2000" b="0" dirty="0">
                <a:latin typeface="+mn-lt"/>
              </a:rPr>
              <a:t>Contain designed DSN/PDF file  (Cadence</a:t>
            </a:r>
            <a:r>
              <a:rPr kumimoji="0" lang="en-US" altLang="zh-TW" sz="2000" b="0" dirty="0" smtClean="0">
                <a:latin typeface="+mn-lt"/>
              </a:rPr>
              <a:t>)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kumimoji="0" lang="en-US" altLang="zh-TW" sz="2000" dirty="0" smtClean="0">
                <a:latin typeface="+mn-lt"/>
              </a:rPr>
              <a:t>Layout: 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kumimoji="0" lang="en-US" altLang="zh-TW" sz="2000" b="0" dirty="0" smtClean="0">
                <a:latin typeface="+mn-lt"/>
              </a:rPr>
              <a:t>Board file:</a:t>
            </a:r>
            <a:r>
              <a:rPr kumimoji="0" lang="en-US" altLang="zh-TW" sz="2000" b="0" dirty="0">
                <a:latin typeface="+mn-lt"/>
              </a:rPr>
              <a:t>Contain designed BRD file  (Allegro</a:t>
            </a:r>
            <a:r>
              <a:rPr kumimoji="0" lang="en-US" altLang="zh-TW" sz="2000" b="0" dirty="0" smtClean="0">
                <a:latin typeface="+mn-lt"/>
              </a:rPr>
              <a:t>)</a:t>
            </a:r>
            <a:endParaRPr kumimoji="0" lang="en-US" altLang="zh-TW" sz="2000" b="0" dirty="0">
              <a:latin typeface="+mn-lt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kumimoji="0" lang="en-US" altLang="zh-TW" sz="2000" b="0" dirty="0">
                <a:latin typeface="+mn-lt"/>
              </a:rPr>
              <a:t>Stack-up: A excel file shows detail stack up information. 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kumimoji="0" lang="en-US" altLang="zh-TW" sz="2000" b="0" dirty="0">
                <a:latin typeface="+mn-lt"/>
              </a:rPr>
              <a:t>Equal length: </a:t>
            </a:r>
            <a:r>
              <a:rPr kumimoji="0" lang="en-US" altLang="zh-TW" sz="2000" b="0" dirty="0" smtClean="0">
                <a:latin typeface="+mn-lt"/>
              </a:rPr>
              <a:t>A excel file shows high speed signal intra-pair, inter-pair and </a:t>
            </a:r>
            <a:r>
              <a:rPr kumimoji="0" lang="en-US" altLang="zh-TW" sz="2000" b="0" dirty="0">
                <a:latin typeface="+mn-lt"/>
              </a:rPr>
              <a:t>bundle </a:t>
            </a:r>
            <a:r>
              <a:rPr kumimoji="0" lang="en-US" altLang="zh-TW" sz="2000" b="0" dirty="0" smtClean="0">
                <a:latin typeface="+mn-lt"/>
              </a:rPr>
              <a:t>leng</a:t>
            </a:r>
            <a:r>
              <a:rPr kumimoji="0" lang="en-US" altLang="zh-TW" sz="2000" b="0" dirty="0">
                <a:latin typeface="+mn-lt"/>
              </a:rPr>
              <a:t>th matching.  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kumimoji="0" lang="en-US" altLang="zh-TW" sz="2000" b="0" dirty="0">
                <a:latin typeface="+mn-lt"/>
              </a:rPr>
              <a:t>SI constraints: A excel file shows </a:t>
            </a:r>
            <a:r>
              <a:rPr kumimoji="0" lang="en-US" altLang="zh-TW" sz="2000" b="0" dirty="0" smtClean="0">
                <a:latin typeface="+mn-lt"/>
              </a:rPr>
              <a:t>all nets physical constraints setting. </a:t>
            </a:r>
            <a:endParaRPr kumimoji="0" lang="en-US" altLang="zh-TW" sz="2000" b="0" dirty="0">
              <a:latin typeface="+mn-lt"/>
            </a:endParaRPr>
          </a:p>
          <a:p>
            <a:pPr>
              <a:defRPr/>
            </a:pPr>
            <a:r>
              <a:rPr kumimoji="0" lang="en-US" altLang="zh-TW" sz="2000" dirty="0" smtClean="0">
                <a:latin typeface="+mn-lt"/>
              </a:rPr>
              <a:t>3.   BOM (Bill of material):  </a:t>
            </a:r>
            <a:r>
              <a:rPr kumimoji="0" lang="en-US" altLang="zh-TW" sz="2000" b="0" dirty="0">
                <a:latin typeface="+mn-lt"/>
              </a:rPr>
              <a:t>A excel file shows full material information</a:t>
            </a:r>
            <a:r>
              <a:rPr kumimoji="0" lang="en-US" altLang="zh-TW" sz="2000" b="0" dirty="0" smtClean="0">
                <a:latin typeface="+mn-lt"/>
              </a:rPr>
              <a:t>.</a:t>
            </a:r>
          </a:p>
          <a:p>
            <a:pPr marL="342900" indent="-342900">
              <a:buAutoNum type="arabicPeriod" startAt="4"/>
              <a:defRPr/>
            </a:pPr>
            <a:r>
              <a:rPr kumimoji="0" lang="en-US" altLang="zh-TW" sz="2000" dirty="0" smtClean="0">
                <a:latin typeface="+mn-lt"/>
              </a:rPr>
              <a:t>Manufacturing: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kumimoji="0" lang="en-US" altLang="zh-TW" sz="2000" b="0" dirty="0" smtClean="0">
                <a:latin typeface="+mn-lt"/>
              </a:rPr>
              <a:t>Gerber </a:t>
            </a:r>
            <a:r>
              <a:rPr kumimoji="0" lang="en-US" altLang="zh-TW" sz="2000" b="0" dirty="0">
                <a:latin typeface="+mn-lt"/>
              </a:rPr>
              <a:t>file: Contain Gerber file   (CAM350) 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kumimoji="0" lang="en-US" altLang="zh-TW" sz="2000" b="0" dirty="0" smtClean="0">
                <a:latin typeface="+mn-lt"/>
              </a:rPr>
              <a:t>Component </a:t>
            </a:r>
            <a:r>
              <a:rPr kumimoji="0" lang="en-US" altLang="zh-TW" sz="2000" b="0" dirty="0">
                <a:latin typeface="+mn-lt"/>
              </a:rPr>
              <a:t>placement map: Contain Component placement of top/ </a:t>
            </a:r>
            <a:r>
              <a:rPr kumimoji="0" lang="en-US" altLang="zh-TW" sz="2000" b="0" dirty="0" smtClean="0">
                <a:latin typeface="+mn-lt"/>
              </a:rPr>
              <a:t>bot view. </a:t>
            </a:r>
            <a:endParaRPr kumimoji="0" lang="en-US" altLang="zh-TW" sz="2000" b="0" dirty="0">
              <a:latin typeface="+mn-lt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kumimoji="0" lang="en-US" altLang="zh-TW" sz="2000" b="0" dirty="0" smtClean="0">
                <a:latin typeface="+mn-lt"/>
              </a:rPr>
              <a:t>Pick </a:t>
            </a:r>
            <a:r>
              <a:rPr kumimoji="0" lang="en-US" altLang="zh-TW" sz="2000" b="0" dirty="0">
                <a:latin typeface="+mn-lt"/>
              </a:rPr>
              <a:t>&amp; place: Contain Component </a:t>
            </a:r>
            <a:r>
              <a:rPr kumimoji="0" lang="en-US" altLang="zh-TW" sz="2000" b="0" dirty="0" smtClean="0">
                <a:latin typeface="+mn-lt"/>
              </a:rPr>
              <a:t>type, </a:t>
            </a:r>
            <a:r>
              <a:rPr kumimoji="0" lang="en-US" altLang="zh-TW" sz="2000" b="0" dirty="0">
                <a:latin typeface="+mn-lt"/>
              </a:rPr>
              <a:t>package </a:t>
            </a:r>
            <a:r>
              <a:rPr kumimoji="0" lang="en-US" altLang="zh-TW" sz="2000" b="0" dirty="0" smtClean="0">
                <a:latin typeface="+mn-lt"/>
              </a:rPr>
              <a:t>and coordinates.  </a:t>
            </a:r>
            <a:endParaRPr kumimoji="0" lang="en-US" altLang="zh-TW" sz="2000" b="0" dirty="0">
              <a:latin typeface="+mn-lt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kumimoji="0" lang="en-US" altLang="zh-TW" sz="2000" b="0" dirty="0" smtClean="0">
                <a:latin typeface="+mn-lt"/>
              </a:rPr>
              <a:t>Test </a:t>
            </a:r>
            <a:r>
              <a:rPr kumimoji="0" lang="en-US" altLang="zh-TW" sz="2000" b="0" dirty="0">
                <a:latin typeface="+mn-lt"/>
              </a:rPr>
              <a:t>point:  A file shows test coverage percentage</a:t>
            </a: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endParaRPr kumimoji="0" lang="en-US" altLang="zh-TW" sz="1600" dirty="0">
              <a:solidFill>
                <a:srgbClr val="00506E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5214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投影片編號版面配置區 13"/>
          <p:cNvSpPr>
            <a:spLocks noGrp="1"/>
          </p:cNvSpPr>
          <p:nvPr>
            <p:ph type="sldNum" sz="quarter" idx="10"/>
          </p:nvPr>
        </p:nvSpPr>
        <p:spPr>
          <a:xfrm>
            <a:off x="4457900" y="7027659"/>
            <a:ext cx="390950" cy="305425"/>
          </a:xfrm>
        </p:spPr>
        <p:txBody>
          <a:bodyPr/>
          <a:lstStyle/>
          <a:p>
            <a:pPr>
              <a:defRPr/>
            </a:pPr>
            <a:fld id="{137E4839-49B3-41B5-B7B7-CC597759A6AC}" type="slidenum">
              <a:rPr lang="zh-TW" altLang="en-US"/>
              <a:pPr>
                <a:defRPr/>
              </a:pPr>
              <a:t>5</a:t>
            </a:fld>
            <a:endParaRPr lang="zh-TW" altLang="en-US" dirty="0"/>
          </a:p>
        </p:txBody>
      </p:sp>
      <p:sp>
        <p:nvSpPr>
          <p:cNvPr id="28" name="文字方塊 27"/>
          <p:cNvSpPr txBox="1"/>
          <p:nvPr/>
        </p:nvSpPr>
        <p:spPr>
          <a:xfrm>
            <a:off x="107504" y="692696"/>
            <a:ext cx="8905180" cy="267765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kumimoji="0" lang="en-US" altLang="zh-TW" sz="2400" dirty="0" smtClean="0"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kumimoji="0" lang="en-US" altLang="zh-TW" sz="2400" dirty="0"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kumimoji="0" lang="en-US" altLang="zh-TW" sz="2400" dirty="0" smtClean="0"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kumimoji="0" lang="en-US" altLang="zh-TW" sz="2400" dirty="0"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kumimoji="0" lang="en-US" altLang="zh-TW" sz="2400" dirty="0" smtClean="0"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kumimoji="0" lang="en-US" altLang="zh-TW" sz="2400" dirty="0"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kumimoji="0" lang="en-US" altLang="zh-TW" sz="2400" dirty="0" smtClean="0">
              <a:latin typeface="+mn-lt"/>
            </a:endParaRPr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auto">
          <a:xfrm>
            <a:off x="1080000" y="35984"/>
            <a:ext cx="7524448" cy="58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0" lang="en-US" altLang="zh-TW" sz="3200" dirty="0">
                <a:solidFill>
                  <a:srgbClr val="00506E"/>
                </a:solidFill>
                <a:latin typeface="+mn-lt"/>
                <a:ea typeface="細明體" pitchFamily="49" charset="-120"/>
              </a:rPr>
              <a:t>D</a:t>
            </a:r>
            <a:r>
              <a:rPr kumimoji="0" lang="en-US" altLang="zh-TW" sz="3200" dirty="0" smtClean="0">
                <a:solidFill>
                  <a:srgbClr val="00506E"/>
                </a:solidFill>
                <a:latin typeface="+mn-lt"/>
                <a:ea typeface="細明體" pitchFamily="49" charset="-120"/>
              </a:rPr>
              <a:t>esign package  </a:t>
            </a:r>
            <a:endParaRPr kumimoji="0" lang="en-US" altLang="zh-TW" sz="3200" dirty="0">
              <a:solidFill>
                <a:srgbClr val="00506E"/>
              </a:solidFill>
              <a:latin typeface="+mn-lt"/>
              <a:ea typeface="細明體" pitchFamily="49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238820" y="845096"/>
            <a:ext cx="8773864" cy="37240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2000" dirty="0" smtClean="0">
                <a:latin typeface="+mn-lt"/>
              </a:rPr>
              <a:t>There have six folder are included in design package, including: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2000" dirty="0" smtClean="0">
              <a:latin typeface="+mn-lt"/>
            </a:endParaRPr>
          </a:p>
          <a:p>
            <a:pPr marL="457200" indent="-457200">
              <a:buAutoNum type="arabicPeriod" startAt="5"/>
              <a:defRPr/>
            </a:pPr>
            <a:r>
              <a:rPr kumimoji="0" lang="en-US" altLang="zh-TW" sz="2000" dirty="0" smtClean="0">
                <a:latin typeface="+mn-lt"/>
              </a:rPr>
              <a:t>ME OCP: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kumimoji="0" lang="en-US" altLang="zh-TW" sz="2000" b="0" dirty="0" smtClean="0"/>
              <a:t>Metal 2D: </a:t>
            </a:r>
            <a:r>
              <a:rPr kumimoji="0" lang="en-US" altLang="zh-TW" sz="2000" b="0" dirty="0"/>
              <a:t>Contain </a:t>
            </a:r>
            <a:r>
              <a:rPr kumimoji="0" lang="en-US" altLang="zh-TW" sz="2000" b="0" dirty="0" smtClean="0"/>
              <a:t>bracket .</a:t>
            </a:r>
            <a:r>
              <a:rPr kumimoji="0" lang="en-US" altLang="zh-TW" sz="2000" b="0" dirty="0" err="1" smtClean="0"/>
              <a:t>dxf</a:t>
            </a:r>
            <a:r>
              <a:rPr kumimoji="0" lang="en-US" altLang="zh-TW" sz="2000" b="0" dirty="0" smtClean="0"/>
              <a:t> and .pdf file</a:t>
            </a:r>
            <a:endParaRPr kumimoji="0" lang="en-US" altLang="zh-TW" sz="2000" b="0" dirty="0"/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kumimoji="0" lang="en-US" altLang="zh-TW" sz="2000" b="0" dirty="0" smtClean="0"/>
              <a:t>Metal 3D STEP: </a:t>
            </a:r>
            <a:r>
              <a:rPr kumimoji="0" lang="en-US" altLang="zh-TW" sz="2000" b="0" dirty="0"/>
              <a:t>Contain </a:t>
            </a:r>
            <a:r>
              <a:rPr kumimoji="0" lang="en-US" altLang="zh-TW" sz="2000" b="0" dirty="0" err="1" smtClean="0"/>
              <a:t>bracket.stp</a:t>
            </a:r>
            <a:r>
              <a:rPr kumimoji="0" lang="en-US" altLang="zh-TW" sz="2000" b="0" dirty="0" smtClean="0"/>
              <a:t>  </a:t>
            </a:r>
            <a:endParaRPr kumimoji="0" lang="en-US" altLang="zh-TW" sz="2000" b="0" dirty="0"/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kumimoji="0" lang="en-US" altLang="zh-TW" sz="2000" b="0" dirty="0" smtClean="0"/>
              <a:t>Board Files: Contain board .</a:t>
            </a:r>
            <a:r>
              <a:rPr kumimoji="0" lang="en-US" altLang="zh-TW" sz="2000" b="0" dirty="0" err="1" smtClean="0"/>
              <a:t>dxf</a:t>
            </a:r>
            <a:r>
              <a:rPr kumimoji="0" lang="en-US" altLang="zh-TW" sz="2000" b="0" dirty="0" smtClean="0"/>
              <a:t>, </a:t>
            </a:r>
            <a:r>
              <a:rPr kumimoji="0" lang="en-US" altLang="zh-TW" sz="2000" b="0" dirty="0" err="1" smtClean="0"/>
              <a:t>emn</a:t>
            </a:r>
            <a:r>
              <a:rPr kumimoji="0" lang="en-US" altLang="zh-TW" sz="2000" b="0" dirty="0" smtClean="0"/>
              <a:t> and .pdf file.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kumimoji="0" lang="en-US" altLang="zh-TW" sz="2000" b="0" dirty="0" err="1" smtClean="0"/>
              <a:t>Retimer</a:t>
            </a:r>
            <a:r>
              <a:rPr kumimoji="0" lang="en-US" altLang="zh-TW" sz="2000" b="0" dirty="0" smtClean="0"/>
              <a:t> card assembly .</a:t>
            </a:r>
            <a:r>
              <a:rPr kumimoji="0" lang="en-US" altLang="zh-TW" sz="2000" b="0" dirty="0" err="1" smtClean="0"/>
              <a:t>stp</a:t>
            </a:r>
            <a:r>
              <a:rPr kumimoji="0" lang="en-US" altLang="zh-TW" sz="2000" b="0" dirty="0" smtClean="0"/>
              <a:t> file  </a:t>
            </a:r>
            <a:endParaRPr kumimoji="0" lang="en-US" altLang="zh-TW" sz="2000" b="0" dirty="0"/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kumimoji="0" lang="en-US" altLang="zh-TW" sz="2000" b="0" dirty="0" err="1" smtClean="0"/>
              <a:t>Retimer</a:t>
            </a:r>
            <a:r>
              <a:rPr kumimoji="0" lang="en-US" altLang="zh-TW" sz="2000" b="0" dirty="0" smtClean="0"/>
              <a:t> BOM OCP: A excel file shows mechanical parts(bracket, screw) list.  </a:t>
            </a:r>
            <a:endParaRPr kumimoji="0" lang="en-US" altLang="zh-TW" sz="2000" dirty="0" smtClean="0">
              <a:latin typeface="+mn-lt"/>
            </a:endParaRPr>
          </a:p>
          <a:p>
            <a:pPr marL="457200" indent="-457200">
              <a:buAutoNum type="arabicPeriod" startAt="5"/>
              <a:defRPr/>
            </a:pPr>
            <a:r>
              <a:rPr kumimoji="0" lang="en-US" altLang="zh-TW" sz="2000" dirty="0" smtClean="0">
                <a:latin typeface="+mn-lt"/>
              </a:rPr>
              <a:t>Binary:  </a:t>
            </a: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kumimoji="0" lang="en-US" altLang="zh-TW" sz="2000" b="0" dirty="0" err="1">
                <a:latin typeface="+mn-lt"/>
              </a:rPr>
              <a:t>Retimer</a:t>
            </a:r>
            <a:r>
              <a:rPr kumimoji="0" lang="en-US" altLang="zh-TW" sz="2000" b="0" dirty="0">
                <a:latin typeface="+mn-lt"/>
              </a:rPr>
              <a:t> IC configure </a:t>
            </a:r>
            <a:r>
              <a:rPr kumimoji="0" lang="en-US" altLang="zh-TW" sz="2000" b="0" dirty="0" smtClean="0">
                <a:latin typeface="+mn-lt"/>
              </a:rPr>
              <a:t>file: A </a:t>
            </a:r>
            <a:r>
              <a:rPr kumimoji="0" lang="en-US" altLang="zh-TW" sz="2000" b="0" dirty="0" err="1" smtClean="0">
                <a:latin typeface="+mn-lt"/>
              </a:rPr>
              <a:t>config</a:t>
            </a:r>
            <a:r>
              <a:rPr kumimoji="0" lang="en-US" altLang="zh-TW" sz="2000" b="0" dirty="0" smtClean="0">
                <a:latin typeface="+mn-lt"/>
              </a:rPr>
              <a:t> bin file for IDT </a:t>
            </a:r>
            <a:r>
              <a:rPr kumimoji="0" lang="en-US" altLang="zh-TW" sz="2000" b="0" dirty="0" err="1" smtClean="0">
                <a:latin typeface="+mn-lt"/>
              </a:rPr>
              <a:t>retimer</a:t>
            </a:r>
            <a:r>
              <a:rPr kumimoji="0" lang="en-US" altLang="zh-TW" sz="2000" b="0" dirty="0" smtClean="0">
                <a:latin typeface="+mn-lt"/>
              </a:rPr>
              <a:t> chip.  </a:t>
            </a:r>
            <a:endParaRPr kumimoji="0" lang="en-US" altLang="zh-TW" sz="2000" b="0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endParaRPr kumimoji="0" lang="en-US" altLang="zh-TW" sz="1600" dirty="0">
              <a:solidFill>
                <a:srgbClr val="00506E"/>
              </a:solidFill>
              <a:latin typeface="+mn-lt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815789"/>
            <a:ext cx="3059098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34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6C509-ABD7-407D-B917-9F08DE5A83BC}" type="slidenum">
              <a:rPr lang="zh-TW" altLang="en-US" smtClean="0"/>
              <a:pPr/>
              <a:t>6</a:t>
            </a:fld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 altLang="zh-TW" smtClean="0">
                <a:ea typeface="文鼎中黑" pitchFamily="49" charset="-120"/>
              </a:rPr>
              <a:t>Presentation Title</a:t>
            </a:r>
            <a:endParaRPr lang="en-US" altLang="zh-TW" dirty="0">
              <a:ea typeface="文鼎中黑" pitchFamily="49" charset="-120"/>
            </a:endParaRPr>
          </a:p>
        </p:txBody>
      </p:sp>
      <p:pic>
        <p:nvPicPr>
          <p:cNvPr id="4" name="Picture 4" descr="smiley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43808" y="1412776"/>
            <a:ext cx="4191000" cy="3881437"/>
          </a:xfrm>
          <a:prstGeom prst="rect">
            <a:avLst/>
          </a:prstGeom>
          <a:noFill/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627784" y="4941168"/>
            <a:ext cx="3816424" cy="7334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793067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行雲流水">
  <a:themeElements>
    <a:clrScheme name="行雲流水">
      <a:dk1>
        <a:sysClr val="windowText" lastClr="000000"/>
      </a:dk1>
      <a:lt1>
        <a:sysClr val="window" lastClr="FFFFFF"/>
      </a:lt1>
      <a:dk2>
        <a:srgbClr val="411401"/>
      </a:dk2>
      <a:lt2>
        <a:srgbClr val="FFE6E6"/>
      </a:lt2>
      <a:accent1>
        <a:srgbClr val="A24A48"/>
      </a:accent1>
      <a:accent2>
        <a:srgbClr val="B2935C"/>
      </a:accent2>
      <a:accent3>
        <a:srgbClr val="6A9A9A"/>
      </a:accent3>
      <a:accent4>
        <a:srgbClr val="B2B787"/>
      </a:accent4>
      <a:accent5>
        <a:srgbClr val="91644B"/>
      </a:accent5>
      <a:accent6>
        <a:srgbClr val="654A76"/>
      </a:accent6>
      <a:hlink>
        <a:srgbClr val="00A800"/>
      </a:hlink>
      <a:folHlink>
        <a:srgbClr val="FF00FF"/>
      </a:folHlink>
    </a:clrScheme>
    <a:fontScheme name="行雲流水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华文行楷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明朝"/>
        <a:font script="Hang" typeface="HY견명조"/>
        <a:font script="Hans" typeface="华文行楷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行雲流水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30000"/>
              </a:schemeClr>
            </a:gs>
            <a:gs pos="50000">
              <a:schemeClr val="phClr">
                <a:tint val="45000"/>
                <a:satMod val="220000"/>
              </a:schemeClr>
            </a:gs>
            <a:gs pos="100000">
              <a:schemeClr val="phClr">
                <a:tint val="90000"/>
                <a:satMod val="13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200000"/>
              </a:schemeClr>
            </a:gs>
            <a:gs pos="50000">
              <a:schemeClr val="phClr">
                <a:tint val="100000"/>
                <a:shade val="60000"/>
                <a:hueMod val="100000"/>
                <a:satMod val="180000"/>
              </a:schemeClr>
            </a:gs>
            <a:gs pos="100000">
              <a:schemeClr val="phClr">
                <a:tint val="100000"/>
                <a:shade val="90000"/>
                <a:hueMod val="100000"/>
                <a:satMod val="2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50600">
              <a:schemeClr val="phClr">
                <a:alpha val="40000"/>
              </a:schemeClr>
            </a:glow>
          </a:effectLst>
        </a:effectStyle>
        <a:effectStyle>
          <a:effectLst>
            <a:glow rad="101600">
              <a:schemeClr val="phClr">
                <a:alpha val="60000"/>
              </a:schemeClr>
            </a:glow>
          </a:effectLst>
          <a:scene3d>
            <a:camera prst="isometricLeftDown" fov="0">
              <a:rot lat="0" lon="0" rev="0"/>
            </a:camera>
            <a:lightRig rig="harsh" dir="tl">
              <a:rot lat="0" lon="0" rev="14280000"/>
            </a:lightRig>
          </a:scene3d>
          <a:sp3d prstMaterial="flat">
            <a:bevelT w="38100" h="50800" prst="softRound"/>
          </a:sp3d>
        </a:effectStyle>
        <a:effectStyle>
          <a:effectLst>
            <a:glow>
              <a:schemeClr val="phClr"/>
            </a:glow>
          </a:effectLst>
          <a:scene3d>
            <a:camera prst="isometricLeftDown">
              <a:rot lat="0" lon="0" rev="0"/>
            </a:camera>
            <a:lightRig rig="harsh" dir="tl">
              <a:rot lat="0" lon="0" rev="14280000"/>
            </a:lightRig>
          </a:scene3d>
          <a:sp3d extrusionH="63500" contourW="38100" prstMaterial="flat">
            <a:bevelT w="50800" h="635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hueMod val="100000"/>
                <a:satMod val="300000"/>
              </a:schemeClr>
            </a:gs>
            <a:gs pos="72000">
              <a:schemeClr val="phClr">
                <a:tint val="100000"/>
                <a:shade val="100000"/>
                <a:hueMod val="100000"/>
                <a:satMod val="100000"/>
              </a:schemeClr>
            </a:gs>
            <a:gs pos="81000">
              <a:schemeClr val="phClr">
                <a:tint val="98000"/>
                <a:shade val="100000"/>
                <a:hueMod val="100000"/>
                <a:satMod val="15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39000"/>
                <a:hueMod val="100000"/>
                <a:satMod val="150000"/>
              </a:schemeClr>
              <a:schemeClr val="phClr">
                <a:tint val="90000"/>
                <a:shade val="100000"/>
                <a:hueMod val="100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Calligraphy</Template>
  <TotalTime>61207</TotalTime>
  <Words>260</Words>
  <Application>Microsoft Office PowerPoint</Application>
  <PresentationFormat>如螢幕大小 (4:3)</PresentationFormat>
  <Paragraphs>56</Paragraphs>
  <Slides>6</Slides>
  <Notes>5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行雲流水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HWA</dc:creator>
  <cp:lastModifiedBy>Eric YH Yang/WYHQ/Wiwynn</cp:lastModifiedBy>
  <cp:revision>1916</cp:revision>
  <dcterms:created xsi:type="dcterms:W3CDTF">2012-03-10T05:47:06Z</dcterms:created>
  <dcterms:modified xsi:type="dcterms:W3CDTF">2017-07-26T06:11:17Z</dcterms:modified>
</cp:coreProperties>
</file>