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79" r:id="rId6"/>
    <p:sldId id="282" r:id="rId7"/>
    <p:sldId id="264" r:id="rId8"/>
    <p:sldId id="266" r:id="rId9"/>
    <p:sldId id="284" r:id="rId10"/>
    <p:sldId id="274" r:id="rId11"/>
    <p:sldId id="268" r:id="rId12"/>
    <p:sldId id="285" r:id="rId13"/>
    <p:sldId id="286" r:id="rId14"/>
    <p:sldId id="280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3314" autoAdjust="0"/>
  </p:normalViewPr>
  <p:slideViewPr>
    <p:cSldViewPr snapToGrid="0">
      <p:cViewPr varScale="1">
        <p:scale>
          <a:sx n="91" d="100"/>
          <a:sy n="91" d="100"/>
        </p:scale>
        <p:origin x="4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A8DBE-BFAA-4213-AF4A-BFFEFE23037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5E4AE-CBE2-45A7-8DAE-187E3183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6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4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6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42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0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2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5E4AE-CBE2-45A7-8DAE-187E31832FC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0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C5241-AA02-40EB-9989-964D8775E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835D1-3F52-42FB-AF8E-6927C5562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81498-13EF-4810-95CD-985FAD35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32225-CC9D-4E05-998A-7EC94E0A9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C9051-08DF-4DEC-A62A-90A11025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0C115-00F1-4BAA-B22B-07626E32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D7C58-4C8B-4D84-825E-9B2E6ED5D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58629-2CD8-446D-B6D4-F902DE364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B8E18-E427-45B5-9E02-CE4675A0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9A956-2496-4935-9028-8F54A8E5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4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5E317-6365-4CD1-A3C7-4ABC97CA3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2BB0E-03E9-4773-96A5-59EED265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5C1E-D622-4014-92CF-06A8A640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9B28E-1BF3-4CF6-9A9C-6684DF20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7631-EC23-45DE-AA2D-54188162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0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26B4-1BB6-4200-B0ED-8EEE5F18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9CD3-3CD6-4BCA-91BF-A68FA3DCE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55993-AA42-4DA2-A9FA-A7E97DAE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DCC07-9AEB-4FA1-8659-07B829AB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75195-C2CE-49EE-B18C-3810FA1F6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787B6-479A-4202-BFE0-F5E635DF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676F1-5044-4002-8E3E-09C2D669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9566E-9225-4332-8E82-3DA65663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47EAD-3A60-4F3A-A143-4D1117FE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F7C98-8B54-4BA2-A894-764ABFD1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8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4809-AD00-4B83-902D-5D4ADF56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F00A8-8004-433A-AEC9-B4516F64C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0C5B3-C081-4EB1-8A06-37384EFF6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7C2EB-ABC3-4609-96CC-EC09B632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51F5F-C538-453E-9580-D925B206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C2C5A-7A0F-45D9-A490-610F2B78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31DD3-D42D-4A7A-A903-C1FDF54E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6E1F2-2B41-4A93-9019-CC5AB5134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09E20-A946-4C40-B201-AA847785D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0A94E-7562-43C6-BFFC-DFB5052B1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96127D-B7DB-4C35-903B-B8869269DC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A16BE-0E4E-4609-B6BD-A22117987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E5096-2E91-40E7-9D15-56B87699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79F52-F3D7-42F0-8FA9-A0648389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842E-44D6-43CC-ABFF-322A69C8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5E668-7109-416C-A844-EF07E14D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AC9D7-36F8-40BA-BE39-0D4C8A7B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2F540-721C-44A2-A4D1-34AC0E4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91416-93A8-4086-AEC1-8A4F0218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98704-9DC6-44D1-9FED-44298643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6CD3D-5B61-44C1-B816-9EA94578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41D9-57F7-405F-A5CD-AB6FBDD48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304DD-4DBD-4E8F-8343-619E41ADC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26A88-1601-4B3E-8B2A-63773A35F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69C7-B21C-4645-A6A1-6925AF18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5C764-723B-4830-A52E-5DCB6BA1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4BB9A-922B-4041-94DF-0C3F47F7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9C1A-2130-4DA1-8F42-04C05DC7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8D394-B60B-4CEC-BCD8-64D63F2EC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AE1D4-AE12-40BA-B7EE-7BFD5249F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75565-9669-499B-854F-65D4C0F1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2DF5D-BEC8-4FDD-9A1F-DA3D809E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0B8FC-E2BF-40C0-BEC9-72116538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B95A7-D20E-4F3B-BD31-06EAEE78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9DA49-7FC4-4352-A725-2A703D09F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0FFA6-CAB1-4228-A0DA-88CFE9840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7286-9A18-47ED-B742-3C5051772A6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3726-B800-4378-9D08-9E729BED2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38E7-8C77-4762-818C-AE82E841D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91E0E-06ED-4C64-861A-459117C48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8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ustintarte.blogspot.com/2011/12/top-10-questions-to-ask-yourself-in.html?m=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spiral 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695"/>
            <a:ext cx="5135418" cy="40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A7C0963-708E-45CF-BE23-1C7D06136781}"/>
              </a:ext>
            </a:extLst>
          </p:cNvPr>
          <p:cNvSpPr/>
          <p:nvPr/>
        </p:nvSpPr>
        <p:spPr>
          <a:xfrm>
            <a:off x="3381238" y="2931734"/>
            <a:ext cx="63384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latin typeface="Bernard MT Condensed" panose="02050806060905020404" pitchFamily="18" charset="0"/>
                <a:ea typeface="Intel Clear" panose="020B0604020203020204" pitchFamily="34" charset="0"/>
                <a:cs typeface="Intel Clear" panose="020B0604020203020204" pitchFamily="34" charset="0"/>
              </a:rPr>
              <a:t>SPIRAL Protocol Family</a:t>
            </a:r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96E765ED-6F6E-4CEB-8E25-3F5C028CF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7382" y="4463533"/>
            <a:ext cx="1976418" cy="123030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E140142-0636-4E7C-852C-CCE66F4971A9}"/>
              </a:ext>
            </a:extLst>
          </p:cNvPr>
          <p:cNvSpPr txBox="1">
            <a:spLocks/>
          </p:cNvSpPr>
          <p:nvPr/>
        </p:nvSpPr>
        <p:spPr>
          <a:xfrm>
            <a:off x="5549050" y="4422178"/>
            <a:ext cx="5135418" cy="1808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Xiaoyu Ruan and Will Stevens</a:t>
            </a:r>
          </a:p>
          <a:p>
            <a:pPr algn="l"/>
            <a:r>
              <a:rPr lang="en-US" sz="1800" dirty="0"/>
              <a:t>{xiaoyu.ruan; william.a.stevens}@intel.com </a:t>
            </a:r>
          </a:p>
          <a:p>
            <a:pPr algn="l"/>
            <a:r>
              <a:rPr lang="en-US" sz="1800" dirty="0"/>
              <a:t>For OCP security forum </a:t>
            </a:r>
          </a:p>
          <a:p>
            <a:pPr algn="l"/>
            <a:r>
              <a:rPr lang="en-US" sz="1800" dirty="0"/>
              <a:t>Jan. 29, 2019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96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14DADF-A98F-4BF1-92C6-C76AACBEE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682025"/>
            <a:ext cx="338076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SPIRAL-OneWay 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When Responder Doesn’t Have DRNG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BA0FA2-0356-4CE6-AADD-08F66911A3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935" y="1300293"/>
            <a:ext cx="8011257" cy="405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0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2BBE0-329E-4259-8CAE-88E088AA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SPIRAL-Lite:</a:t>
            </a:r>
            <a:b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</a:b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For Constrained Responder Using Hash Certificate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29AA3E-B9BE-4631-9F0C-91EB4A051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7153" y="348924"/>
            <a:ext cx="7649828" cy="61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2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5D8C-EA80-46EF-8478-96027674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25" y="45625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Bernard MT Condensed" panose="02050806060905020404" pitchFamily="18" charset="0"/>
              </a:rPr>
              <a:t>Responder Credential – Seed, Seed Password, and Touchstone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A02EA94-DAB2-472C-8047-6E5897AB5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409650"/>
              </p:ext>
            </p:extLst>
          </p:nvPr>
        </p:nvGraphicFramePr>
        <p:xfrm>
          <a:off x="12577" y="2603271"/>
          <a:ext cx="12192002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Credential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SP_3_4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SP_3_3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SP_3_2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SP_3_1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SP_2_4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SP_2_3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SP_2_2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SP_2_1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SP_1_4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SP_1_3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SP_1_2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SP_1_1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Touchstone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 ROM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passes to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  <a:r>
                        <a:rPr lang="en-US" baseline="0" dirty="0"/>
                        <a:t> n=3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</a:t>
                      </a:r>
                      <a:r>
                        <a:rPr lang="en-US" baseline="0" dirty="0"/>
                        <a:t> 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</a:t>
                      </a:r>
                      <a:r>
                        <a:rPr lang="en-US" baseline="0" dirty="0"/>
                        <a:t>n=2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</a:t>
                      </a:r>
                      <a:r>
                        <a:rPr lang="en-US" baseline="0" dirty="0"/>
                        <a:t> 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to n=1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</a:t>
                      </a:r>
                      <a:r>
                        <a:rPr lang="en-US" baseline="0" dirty="0"/>
                        <a:t> 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Public value signed by 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 FW sends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m=4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m=3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m=2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m=1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m=4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m=3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m=2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m=1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m=4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m=3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 m=2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m=1 initiator FW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to initiator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52182"/>
                  </a:ext>
                </a:extLst>
              </a:tr>
            </a:tbl>
          </a:graphicData>
        </a:graphic>
      </p:graphicFrame>
      <p:sp>
        <p:nvSpPr>
          <p:cNvPr id="6" name="Curved Down Arrow 7">
            <a:extLst>
              <a:ext uri="{FF2B5EF4-FFF2-40B4-BE49-F238E27FC236}">
                <a16:creationId xmlns:a16="http://schemas.microsoft.com/office/drawing/2014/main" id="{2A6E9ED3-F4F9-4292-9356-3AD6BDE0591E}"/>
              </a:ext>
            </a:extLst>
          </p:cNvPr>
          <p:cNvSpPr/>
          <p:nvPr/>
        </p:nvSpPr>
        <p:spPr>
          <a:xfrm>
            <a:off x="4436882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7" name="Curved Down Arrow 8">
            <a:extLst>
              <a:ext uri="{FF2B5EF4-FFF2-40B4-BE49-F238E27FC236}">
                <a16:creationId xmlns:a16="http://schemas.microsoft.com/office/drawing/2014/main" id="{6EF2BF27-7555-4132-AFBB-5BC70F4016AA}"/>
              </a:ext>
            </a:extLst>
          </p:cNvPr>
          <p:cNvSpPr/>
          <p:nvPr/>
        </p:nvSpPr>
        <p:spPr>
          <a:xfrm>
            <a:off x="2777764" y="2285935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8" name="Curved Down Arrow 9">
            <a:extLst>
              <a:ext uri="{FF2B5EF4-FFF2-40B4-BE49-F238E27FC236}">
                <a16:creationId xmlns:a16="http://schemas.microsoft.com/office/drawing/2014/main" id="{8C9D2F93-9CF9-46FA-A163-3E4B99D6FFB8}"/>
              </a:ext>
            </a:extLst>
          </p:cNvPr>
          <p:cNvSpPr/>
          <p:nvPr/>
        </p:nvSpPr>
        <p:spPr>
          <a:xfrm>
            <a:off x="3607323" y="2285935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9" name="Curved Down Arrow 10">
            <a:extLst>
              <a:ext uri="{FF2B5EF4-FFF2-40B4-BE49-F238E27FC236}">
                <a16:creationId xmlns:a16="http://schemas.microsoft.com/office/drawing/2014/main" id="{A4420A6F-6CBA-41BF-98C6-5837554804AB}"/>
              </a:ext>
            </a:extLst>
          </p:cNvPr>
          <p:cNvSpPr/>
          <p:nvPr/>
        </p:nvSpPr>
        <p:spPr>
          <a:xfrm>
            <a:off x="8584677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0" name="Curved Down Arrow 11">
            <a:extLst>
              <a:ext uri="{FF2B5EF4-FFF2-40B4-BE49-F238E27FC236}">
                <a16:creationId xmlns:a16="http://schemas.microsoft.com/office/drawing/2014/main" id="{2D53999F-7399-4363-9445-D4D2D836EEA9}"/>
              </a:ext>
            </a:extLst>
          </p:cNvPr>
          <p:cNvSpPr/>
          <p:nvPr/>
        </p:nvSpPr>
        <p:spPr>
          <a:xfrm>
            <a:off x="5266441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1" name="Curved Down Arrow 12">
            <a:extLst>
              <a:ext uri="{FF2B5EF4-FFF2-40B4-BE49-F238E27FC236}">
                <a16:creationId xmlns:a16="http://schemas.microsoft.com/office/drawing/2014/main" id="{F3A5ABD5-EAAE-4A66-A339-A51B57B14D99}"/>
              </a:ext>
            </a:extLst>
          </p:cNvPr>
          <p:cNvSpPr/>
          <p:nvPr/>
        </p:nvSpPr>
        <p:spPr>
          <a:xfrm>
            <a:off x="6096000" y="2285935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2" name="Curved Down Arrow 13">
            <a:extLst>
              <a:ext uri="{FF2B5EF4-FFF2-40B4-BE49-F238E27FC236}">
                <a16:creationId xmlns:a16="http://schemas.microsoft.com/office/drawing/2014/main" id="{48883676-6F2A-4BB5-945E-A989E2A4C812}"/>
              </a:ext>
            </a:extLst>
          </p:cNvPr>
          <p:cNvSpPr/>
          <p:nvPr/>
        </p:nvSpPr>
        <p:spPr>
          <a:xfrm>
            <a:off x="6925559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3" name="Curved Down Arrow 14">
            <a:extLst>
              <a:ext uri="{FF2B5EF4-FFF2-40B4-BE49-F238E27FC236}">
                <a16:creationId xmlns:a16="http://schemas.microsoft.com/office/drawing/2014/main" id="{C91B63E6-B6F3-4B85-847A-E98B83A31DCF}"/>
              </a:ext>
            </a:extLst>
          </p:cNvPr>
          <p:cNvSpPr/>
          <p:nvPr/>
        </p:nvSpPr>
        <p:spPr>
          <a:xfrm>
            <a:off x="7755118" y="2285935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4" name="Curved Down Arrow 15">
            <a:extLst>
              <a:ext uri="{FF2B5EF4-FFF2-40B4-BE49-F238E27FC236}">
                <a16:creationId xmlns:a16="http://schemas.microsoft.com/office/drawing/2014/main" id="{E1AB9C68-45C1-4B0F-9581-E1FBE522283A}"/>
              </a:ext>
            </a:extLst>
          </p:cNvPr>
          <p:cNvSpPr/>
          <p:nvPr/>
        </p:nvSpPr>
        <p:spPr>
          <a:xfrm>
            <a:off x="1948205" y="2285935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5" name="Curved Down Arrow 16">
            <a:extLst>
              <a:ext uri="{FF2B5EF4-FFF2-40B4-BE49-F238E27FC236}">
                <a16:creationId xmlns:a16="http://schemas.microsoft.com/office/drawing/2014/main" id="{E36D0E5B-E64D-45E0-BBF4-96B6DCDFC2A0}"/>
              </a:ext>
            </a:extLst>
          </p:cNvPr>
          <p:cNvSpPr/>
          <p:nvPr/>
        </p:nvSpPr>
        <p:spPr>
          <a:xfrm>
            <a:off x="9414236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6" name="Curved Down Arrow 17">
            <a:extLst>
              <a:ext uri="{FF2B5EF4-FFF2-40B4-BE49-F238E27FC236}">
                <a16:creationId xmlns:a16="http://schemas.microsoft.com/office/drawing/2014/main" id="{91E97C4B-AF4B-461B-96B4-F99E1577486A}"/>
              </a:ext>
            </a:extLst>
          </p:cNvPr>
          <p:cNvSpPr/>
          <p:nvPr/>
        </p:nvSpPr>
        <p:spPr>
          <a:xfrm>
            <a:off x="10215515" y="2279667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7" name="Curved Down Arrow 18">
            <a:extLst>
              <a:ext uri="{FF2B5EF4-FFF2-40B4-BE49-F238E27FC236}">
                <a16:creationId xmlns:a16="http://schemas.microsoft.com/office/drawing/2014/main" id="{D483A125-097A-4516-B290-F069FD42B0A6}"/>
              </a:ext>
            </a:extLst>
          </p:cNvPr>
          <p:cNvSpPr/>
          <p:nvPr/>
        </p:nvSpPr>
        <p:spPr>
          <a:xfrm>
            <a:off x="11016794" y="2287506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8" name="Curved Down Arrow 19">
            <a:extLst>
              <a:ext uri="{FF2B5EF4-FFF2-40B4-BE49-F238E27FC236}">
                <a16:creationId xmlns:a16="http://schemas.microsoft.com/office/drawing/2014/main" id="{118D9E60-D39F-4CA2-BF79-7C84D51D4B03}"/>
              </a:ext>
            </a:extLst>
          </p:cNvPr>
          <p:cNvSpPr/>
          <p:nvPr/>
        </p:nvSpPr>
        <p:spPr>
          <a:xfrm>
            <a:off x="1156353" y="2287506"/>
            <a:ext cx="829559" cy="3173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hash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F1C0FF-6874-4DEC-95F4-0790F657909F}"/>
              </a:ext>
            </a:extLst>
          </p:cNvPr>
          <p:cNvSpPr txBox="1"/>
          <p:nvPr/>
        </p:nvSpPr>
        <p:spPr>
          <a:xfrm>
            <a:off x="582235" y="1758721"/>
            <a:ext cx="825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for max responder SVN n = 3 and max Initiator SVN m = 4</a:t>
            </a:r>
          </a:p>
        </p:txBody>
      </p:sp>
    </p:spTree>
    <p:extLst>
      <p:ext uri="{BB962C8B-B14F-4D97-AF65-F5344CB8AC3E}">
        <p14:creationId xmlns:p14="http://schemas.microsoft.com/office/powerpoint/2010/main" val="174810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5D8C-EA80-46EF-8478-96027674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25" y="16875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latin typeface="Bernard MT Condensed" panose="02050806060905020404" pitchFamily="18" charset="0"/>
              </a:rPr>
              <a:t>SPIRAL vs. USB Authentication Protocol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20" name="Content Placeholder 4">
            <a:extLst>
              <a:ext uri="{FF2B5EF4-FFF2-40B4-BE49-F238E27FC236}">
                <a16:creationId xmlns:a16="http://schemas.microsoft.com/office/drawing/2014/main" id="{867A1BA8-0219-41CB-9612-8DD2FF781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449744"/>
              </p:ext>
            </p:extLst>
          </p:nvPr>
        </p:nvGraphicFramePr>
        <p:xfrm>
          <a:off x="299038" y="1803698"/>
          <a:ext cx="1159392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591">
                  <a:extLst>
                    <a:ext uri="{9D8B030D-6E8A-4147-A177-3AD203B41FA5}">
                      <a16:colId xmlns:a16="http://schemas.microsoft.com/office/drawing/2014/main" val="671157588"/>
                    </a:ext>
                  </a:extLst>
                </a:gridCol>
                <a:gridCol w="2723444">
                  <a:extLst>
                    <a:ext uri="{9D8B030D-6E8A-4147-A177-3AD203B41FA5}">
                      <a16:colId xmlns:a16="http://schemas.microsoft.com/office/drawing/2014/main" val="2625264686"/>
                    </a:ext>
                  </a:extLst>
                </a:gridCol>
                <a:gridCol w="2723444">
                  <a:extLst>
                    <a:ext uri="{9D8B030D-6E8A-4147-A177-3AD203B41FA5}">
                      <a16:colId xmlns:a16="http://schemas.microsoft.com/office/drawing/2014/main" val="1484688043"/>
                    </a:ext>
                  </a:extLst>
                </a:gridCol>
                <a:gridCol w="2723444">
                  <a:extLst>
                    <a:ext uri="{9D8B030D-6E8A-4147-A177-3AD203B41FA5}">
                      <a16:colId xmlns:a16="http://schemas.microsoft.com/office/drawing/2014/main" val="2076074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Property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SPIRAL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USB </a:t>
                      </a:r>
                      <a:r>
                        <a:rPr lang="en-US" sz="2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Auth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Protocol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USB </a:t>
                      </a:r>
                      <a:r>
                        <a:rPr lang="en-US" sz="2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Auth</a:t>
                      </a:r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Protocol</a:t>
                      </a:r>
                    </a:p>
                    <a:p>
                      <a:pPr algn="ctr"/>
                      <a:r>
                        <a:rPr lang="en-US" sz="2200" dirty="0"/>
                        <a:t>w. shared secret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20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Asymmetric operation at every boot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6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Responder credential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May be X.509 or hash-based*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X.509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X.509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6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Secure storage on responder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Not required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8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2821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35BE668-696A-442D-89CB-02FDEB83E5AD}"/>
              </a:ext>
            </a:extLst>
          </p:cNvPr>
          <p:cNvSpPr txBox="1"/>
          <p:nvPr/>
        </p:nvSpPr>
        <p:spPr>
          <a:xfrm>
            <a:off x="798925" y="5587795"/>
            <a:ext cx="55002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* See SPIRAL-Lite slides and whitepaper.</a:t>
            </a:r>
          </a:p>
        </p:txBody>
      </p:sp>
    </p:spTree>
    <p:extLst>
      <p:ext uri="{BB962C8B-B14F-4D97-AF65-F5344CB8AC3E}">
        <p14:creationId xmlns:p14="http://schemas.microsoft.com/office/powerpoint/2010/main" val="4203112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4ECFA-5B62-4A36-B435-23516F2D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B79BF-3739-40B3-BC53-24CB56464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762" y="2049432"/>
            <a:ext cx="6848715" cy="2505789"/>
          </a:xfrm>
        </p:spPr>
        <p:txBody>
          <a:bodyPr anchor="ctr">
            <a:normAutofit/>
          </a:bodyPr>
          <a:lstStyle/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163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9C2E7-030D-4314-A93B-A0111CB2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172F-5080-4D08-930B-32D89D5CF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1509" y="27996"/>
            <a:ext cx="6848715" cy="2416364"/>
          </a:xfrm>
        </p:spPr>
        <p:txBody>
          <a:bodyPr anchor="ctr">
            <a:normAutofit/>
          </a:bodyPr>
          <a:lstStyle/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1789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4D376-D35B-44B3-AFB4-1B2D30B9D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endParaRPr lang="en-US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3CE7-CED8-40AC-9DAD-8C9C51FBA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345989"/>
            <a:ext cx="6848715" cy="3083011"/>
          </a:xfrm>
        </p:spPr>
        <p:txBody>
          <a:bodyPr anchor="ctr">
            <a:normAutofit/>
          </a:bodyPr>
          <a:lstStyle/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8697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345A7-8604-4078-A4C8-0FD7F1D4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640080"/>
            <a:ext cx="3530600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0"/>
              </a:rPr>
              <a:t>USB Type-C Authentication Protocol and Its Application in Cerberus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9A0621-FFCD-4515-9E2D-F4C27AB8F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890" y="20944"/>
            <a:ext cx="4759377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A9D71CA-B33C-4FD3-AD34-31CCB954A495}"/>
              </a:ext>
            </a:extLst>
          </p:cNvPr>
          <p:cNvSpPr txBox="1"/>
          <p:nvPr/>
        </p:nvSpPr>
        <p:spPr>
          <a:xfrm>
            <a:off x="10668000" y="623261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credit: Project Cerberus Challenge Protocol</a:t>
            </a:r>
          </a:p>
        </p:txBody>
      </p:sp>
    </p:spTree>
    <p:extLst>
      <p:ext uri="{BB962C8B-B14F-4D97-AF65-F5344CB8AC3E}">
        <p14:creationId xmlns:p14="http://schemas.microsoft.com/office/powerpoint/2010/main" val="249161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B47CAC-FF12-442A-AC6A-D77B435B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3" y="640080"/>
            <a:ext cx="3662002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A Good and straightforward Protocol.  </a:t>
            </a:r>
            <a:b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</a:br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But Anything to Improve?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A1D5-D34A-4313-82BB-69019DF6B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0090" y="260058"/>
            <a:ext cx="6035147" cy="3168942"/>
          </a:xfrm>
        </p:spPr>
        <p:txBody>
          <a:bodyPr anchor="ctr">
            <a:normAutofit/>
          </a:bodyPr>
          <a:lstStyle/>
          <a:p>
            <a:r>
              <a:rPr lang="en-US" sz="2200" dirty="0"/>
              <a:t>Authentication and key agreement require (expensive) asymmetric key operation every boot – RSA or ECC.  Not prefect for performance sensitive applications, e.g., secure boot.</a:t>
            </a:r>
          </a:p>
          <a:p>
            <a:r>
              <a:rPr lang="en-US" sz="2200" dirty="0"/>
              <a:t>Easy problem!  Just save the shared secret in secure NVM on both sides for future use.</a:t>
            </a:r>
          </a:p>
          <a:p>
            <a:r>
              <a:rPr lang="en-US" sz="2200" dirty="0"/>
              <a:t>What if responder does not have secure NVM?  e.g., CPU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BF17BA10-8E23-4462-A215-FFFFA14E2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71933" y="2821379"/>
            <a:ext cx="3920067" cy="39200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18CD0B-F4A7-435E-B9AA-F1D5D2B9F596}"/>
              </a:ext>
            </a:extLst>
          </p:cNvPr>
          <p:cNvSpPr txBox="1"/>
          <p:nvPr/>
        </p:nvSpPr>
        <p:spPr>
          <a:xfrm>
            <a:off x="4391669" y="3719584"/>
            <a:ext cx="4455998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Our Goal: Design a protocol that </a:t>
            </a:r>
          </a:p>
          <a:p>
            <a:pPr marL="285750" indent="-285750">
              <a:buFontTx/>
              <a:buChar char="-"/>
            </a:pPr>
            <a:r>
              <a:rPr lang="en-US" sz="2200" b="1" dirty="0"/>
              <a:t>Does not require asymmetric operation after initial pairing between initiator and responder</a:t>
            </a:r>
          </a:p>
          <a:p>
            <a:pPr marL="285750" indent="-285750">
              <a:buFontTx/>
              <a:buChar char="-"/>
            </a:pPr>
            <a:r>
              <a:rPr lang="en-US" sz="2200" b="1" dirty="0"/>
              <a:t>Does not require secure NVM on responder</a:t>
            </a:r>
          </a:p>
        </p:txBody>
      </p:sp>
    </p:spTree>
    <p:extLst>
      <p:ext uri="{BB962C8B-B14F-4D97-AF65-F5344CB8AC3E}">
        <p14:creationId xmlns:p14="http://schemas.microsoft.com/office/powerpoint/2010/main" val="317601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B75850-51C6-45EB-A5E6-C707C13B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2" y="622381"/>
            <a:ext cx="2413001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The Main Idea</a:t>
            </a:r>
            <a:endParaRPr lang="en-US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C3DC139-1859-4AAF-B068-AE3C5A3D0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6092" y="1128845"/>
            <a:ext cx="6848715" cy="1908147"/>
          </a:xfrm>
        </p:spPr>
        <p:txBody>
          <a:bodyPr anchor="ctr">
            <a:normAutofit/>
          </a:bodyPr>
          <a:lstStyle/>
          <a:p>
            <a:r>
              <a:rPr lang="en-US" sz="2200" dirty="0"/>
              <a:t>Primary idea: responder wraps shared secret (SK) with its own secret key (</a:t>
            </a:r>
            <a:r>
              <a:rPr lang="en-US" sz="2200" dirty="0" err="1"/>
              <a:t>SSTn</a:t>
            </a:r>
            <a:r>
              <a:rPr lang="en-US" sz="2200" dirty="0"/>
              <a:t>) and sends to initiator to store.</a:t>
            </a:r>
          </a:p>
          <a:p>
            <a:r>
              <a:rPr lang="en-US" sz="2200" dirty="0"/>
              <a:t>Prerequisite: responder FW has a secret key from ROM.  The secure key changes per FW security version SVN.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E40E8E-100A-4B38-8D17-4868B291B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092" y="4105252"/>
            <a:ext cx="7069094" cy="105268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91C8FD-182E-48B1-BC31-0D3FBB7A69BF}"/>
              </a:ext>
            </a:extLst>
          </p:cNvPr>
          <p:cNvSpPr txBox="1"/>
          <p:nvPr/>
        </p:nvSpPr>
        <p:spPr>
          <a:xfrm>
            <a:off x="4506092" y="3204936"/>
            <a:ext cx="451327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Responder flow during boot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4E991E04-29E5-4511-89B5-B86ADF2F9928}"/>
              </a:ext>
            </a:extLst>
          </p:cNvPr>
          <p:cNvSpPr txBox="1">
            <a:spLocks/>
          </p:cNvSpPr>
          <p:nvPr/>
        </p:nvSpPr>
        <p:spPr>
          <a:xfrm>
            <a:off x="4506092" y="4957551"/>
            <a:ext cx="5266801" cy="114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* The fuse / PUF used for private credential derivation is leveraged for </a:t>
            </a:r>
            <a:r>
              <a:rPr lang="en-US" sz="2200" dirty="0" err="1"/>
              <a:t>SSTn</a:t>
            </a:r>
            <a:r>
              <a:rPr lang="en-US" sz="2200" dirty="0"/>
              <a:t> derivation.</a:t>
            </a:r>
          </a:p>
        </p:txBody>
      </p:sp>
    </p:spTree>
    <p:extLst>
      <p:ext uri="{BB962C8B-B14F-4D97-AF65-F5344CB8AC3E}">
        <p14:creationId xmlns:p14="http://schemas.microsoft.com/office/powerpoint/2010/main" val="201701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AF86E-85ED-43CD-9D39-7B0FD197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640080"/>
            <a:ext cx="3401969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SPIRAL-OneWay 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Initiator Authenticates Responder</a:t>
            </a:r>
            <a:endParaRPr lang="en-US" dirty="0">
              <a:solidFill>
                <a:srgbClr val="FFFFFF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07BC09-115B-41A5-A1D3-5C8A9D8FCBC2}"/>
              </a:ext>
            </a:extLst>
          </p:cNvPr>
          <p:cNvSpPr txBox="1"/>
          <p:nvPr/>
        </p:nvSpPr>
        <p:spPr>
          <a:xfrm>
            <a:off x="5314932" y="6324757"/>
            <a:ext cx="56342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 Backup for flow when responder does not have DRNG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7BC0E9-5CDE-4B64-AF34-D61A7A50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995" y="310934"/>
            <a:ext cx="7831873" cy="572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3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AF86E-85ED-43CD-9D39-7B0FD197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50" y="640080"/>
            <a:ext cx="3414319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SPIRAL-</a:t>
            </a:r>
            <a:r>
              <a:rPr lang="en-US" dirty="0" err="1">
                <a:solidFill>
                  <a:srgbClr val="FFFFFF"/>
                </a:solidFill>
                <a:latin typeface="Bernard MT Condensed" panose="02050806060905020404" pitchFamily="18" charset="0"/>
              </a:rPr>
              <a:t>TwoWay</a:t>
            </a:r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: </a:t>
            </a:r>
            <a:r>
              <a:rPr lang="en-US" dirty="0">
                <a:solidFill>
                  <a:srgbClr val="FFFF00"/>
                </a:solidFill>
                <a:latin typeface="Bernard MT Condensed" panose="02050806060905020404" pitchFamily="18" charset="0"/>
              </a:rPr>
              <a:t>Mutual Authentication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907007-4AD9-447D-9C3E-0FE2AFF208CD}"/>
              </a:ext>
            </a:extLst>
          </p:cNvPr>
          <p:cNvSpPr txBox="1"/>
          <p:nvPr/>
        </p:nvSpPr>
        <p:spPr>
          <a:xfrm>
            <a:off x="4651588" y="6389877"/>
            <a:ext cx="696095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Responder is required to have DRNG in order to authenticate initiator.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B09987-4F40-4880-BCE6-763FB697F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386" y="98791"/>
            <a:ext cx="7052372" cy="609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03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6EA494-5846-4FC0-8F2B-8A1C97B7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85" y="622381"/>
            <a:ext cx="327033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Bernard MT Condensed" panose="02050806060905020404" pitchFamily="18" charset="0"/>
              </a:rPr>
              <a:t>Cerberus: Backward Compatibility / Discovery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DB8EE-8496-4E9A-B50F-5BAC7E91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8155" y="451327"/>
            <a:ext cx="6869537" cy="991579"/>
          </a:xfrm>
        </p:spPr>
        <p:txBody>
          <a:bodyPr>
            <a:normAutofit/>
          </a:bodyPr>
          <a:lstStyle/>
          <a:p>
            <a:r>
              <a:rPr lang="en-US" sz="2200" dirty="0"/>
              <a:t>Use one reserved bit in Device Capabilities Request and Response to indicate if SPIRAL is supported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80EEAF-F4E3-4AAA-ABC5-053A863C4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341" y="1399366"/>
            <a:ext cx="5943164" cy="523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9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2BBE0-329E-4259-8CAE-88E088AA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Bernard MT Condensed" panose="02050806060905020404" pitchFamily="18" charset="0"/>
              </a:rPr>
              <a:t>Next Steps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AF580937-93AC-42E3-B6C1-FDA6A5D0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068" y="565862"/>
            <a:ext cx="7148630" cy="31807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/>
              <a:t>Review at OCP, DMTF, and PCIe forums and discuss adoptions in their specifications.</a:t>
            </a:r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AFE093-073E-4519-908E-29A763A03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88313"/>
              </p:ext>
            </p:extLst>
          </p:nvPr>
        </p:nvGraphicFramePr>
        <p:xfrm>
          <a:off x="4393362" y="2598800"/>
          <a:ext cx="7342835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82">
                  <a:extLst>
                    <a:ext uri="{9D8B030D-6E8A-4147-A177-3AD203B41FA5}">
                      <a16:colId xmlns:a16="http://schemas.microsoft.com/office/drawing/2014/main" val="2688120579"/>
                    </a:ext>
                  </a:extLst>
                </a:gridCol>
                <a:gridCol w="1641912">
                  <a:extLst>
                    <a:ext uri="{9D8B030D-6E8A-4147-A177-3AD203B41FA5}">
                      <a16:colId xmlns:a16="http://schemas.microsoft.com/office/drawing/2014/main" val="3277481944"/>
                    </a:ext>
                  </a:extLst>
                </a:gridCol>
                <a:gridCol w="4387441">
                  <a:extLst>
                    <a:ext uri="{9D8B030D-6E8A-4147-A177-3AD203B41FA5}">
                      <a16:colId xmlns:a16="http://schemas.microsoft.com/office/drawing/2014/main" val="1575474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210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DMTF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1/22/2019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Done.  Reviewers from Intel, Lenovo, Cisco, HPE, Mellanox, Dell, Microchip, ARM, Marvell, Broadcom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935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OCP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1/29/2019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7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18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87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31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D2DA267-70BF-4B1F-8407-FDFCAD45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25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  <a:latin typeface="Bernard MT Condensed" panose="02050806060905020404" pitchFamily="18" charset="0"/>
              </a:rPr>
              <a:t>Backup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3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22716</TotalTime>
  <Words>604</Words>
  <Application>Microsoft Office PowerPoint</Application>
  <PresentationFormat>Widescreen</PresentationFormat>
  <Paragraphs>146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Bernard MT Condensed</vt:lpstr>
      <vt:lpstr>Calibri</vt:lpstr>
      <vt:lpstr>Calibri Light</vt:lpstr>
      <vt:lpstr>Intel Clear</vt:lpstr>
      <vt:lpstr>Office Theme</vt:lpstr>
      <vt:lpstr>PowerPoint Presentation</vt:lpstr>
      <vt:lpstr>USB Type-C Authentication Protocol and Its Application in Cerberus</vt:lpstr>
      <vt:lpstr>A Good and straightforward Protocol.   But Anything to Improve?</vt:lpstr>
      <vt:lpstr>The Main Idea</vt:lpstr>
      <vt:lpstr>SPIRAL-OneWay : Initiator Authenticates Responder</vt:lpstr>
      <vt:lpstr>SPIRAL-TwoWay: Mutual Authentication</vt:lpstr>
      <vt:lpstr>Cerberus: Backward Compatibility / Discovery</vt:lpstr>
      <vt:lpstr>Next Steps</vt:lpstr>
      <vt:lpstr>Backup</vt:lpstr>
      <vt:lpstr>SPIRAL-OneWay : When Responder Doesn’t Have DRNG</vt:lpstr>
      <vt:lpstr>SPIRAL-Lite: For Constrained Responder Using Hash Certificate</vt:lpstr>
      <vt:lpstr>Responder Credential – Seed, Seed Password, and Touchstone</vt:lpstr>
      <vt:lpstr>SPIRAL vs. USB Authentication Protocol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Ruan, Xiaoyu</dc:creator>
  <cp:keywords>CTPClassification=CTP_NT</cp:keywords>
  <cp:lastModifiedBy>Ruan, Xiaoyu</cp:lastModifiedBy>
  <cp:revision>253</cp:revision>
  <dcterms:created xsi:type="dcterms:W3CDTF">2018-12-17T17:14:33Z</dcterms:created>
  <dcterms:modified xsi:type="dcterms:W3CDTF">2019-01-29T16:26:13Z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c72085de-528b-41e2-8f07-a95cd326e5a8</vt:lpwstr>
  </property>
  <property fmtid="{D5CDD505-2E9C-101B-9397-08002B2CF9AE}" pid="3" name="CTP_TimeStamp">
    <vt:lpwstr>2019-01-29 16:26:12Z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