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59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6"/>
    <p:restoredTop sz="78435"/>
  </p:normalViewPr>
  <p:slideViewPr>
    <p:cSldViewPr snapToGrid="0">
      <p:cViewPr varScale="1">
        <p:scale>
          <a:sx n="42" d="100"/>
          <a:sy n="42" d="100"/>
        </p:scale>
        <p:origin x="5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3E7C-92BE-624F-9C7E-62CC7BB8689A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E62E8-9129-814B-8B68-47EA9E913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0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2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2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0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19B5-B9FE-4857-864A-CE33F29ABE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Thermal Model Description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1180" y="5138928"/>
            <a:ext cx="4694646" cy="1427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rgbClr val="6B6A6A"/>
                </a:solidFill>
              </a:rPr>
              <a:t>Rev 01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4/27/2017</a:t>
            </a:r>
          </a:p>
          <a:p>
            <a:pPr algn="l"/>
            <a:r>
              <a:rPr lang="en-US" sz="1400" dirty="0" smtClean="0">
                <a:solidFill>
                  <a:srgbClr val="6B6A6A"/>
                </a:solidFill>
              </a:rPr>
              <a:t>Yueming </a:t>
            </a:r>
            <a:r>
              <a:rPr lang="en-US" sz="1400" dirty="0">
                <a:solidFill>
                  <a:srgbClr val="6B6A6A"/>
                </a:solidFill>
              </a:rPr>
              <a:t>Li, Thermal Engineer, Facebook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John Fernandes, Thermal Engineer, Facebook </a:t>
            </a:r>
            <a:endParaRPr lang="en-US" sz="1400" dirty="0" smtClean="0">
              <a:solidFill>
                <a:srgbClr val="6B6A6A"/>
              </a:solidFill>
            </a:endParaRP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Jia Ning, Hardware Engineer, Facebook</a:t>
            </a:r>
          </a:p>
          <a:p>
            <a:pPr algn="l"/>
            <a:endParaRPr lang="en-US" sz="1400" dirty="0">
              <a:solidFill>
                <a:srgbClr val="6B6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9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40" y="1431235"/>
            <a:ext cx="4525454" cy="4737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Fixed Parameters for CFD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9044" y="1686956"/>
            <a:ext cx="58732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 Enumeration #7 as start</a:t>
            </a:r>
            <a:r>
              <a:rPr lang="en-US" altLang="zh-CN" sz="1600" dirty="0"/>
              <a:t>ing</a:t>
            </a:r>
            <a:r>
              <a:rPr lang="en-US" sz="1600" dirty="0"/>
              <a:t>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8*DRAMs @ 0.4W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I/O module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2*QSFP optical module @ 3.5W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ASIC 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With DRAM: 33*33mm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Without DRAM: 25*25mm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Airflow approach to card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Cold aisle: 35°C (towards I/O module)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Hot aisle: 55°C (towards DRAM/ASIC)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PCB top clearance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Follow Mezz 2.0 spec (2.9mm)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234313" y="1148818"/>
            <a:ext cx="1423287" cy="1216695"/>
            <a:chOff x="2888210" y="1586669"/>
            <a:chExt cx="1423287" cy="1216695"/>
          </a:xfrm>
        </p:grpSpPr>
        <p:sp>
          <p:nvSpPr>
            <p:cNvPr id="6" name="Rectangle 5"/>
            <p:cNvSpPr/>
            <p:nvPr/>
          </p:nvSpPr>
          <p:spPr>
            <a:xfrm>
              <a:off x="2888210" y="1586669"/>
              <a:ext cx="1423287" cy="1862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QSFP @ 3.5W each</a:t>
              </a:r>
            </a:p>
          </p:txBody>
        </p:sp>
        <p:cxnSp>
          <p:nvCxnSpPr>
            <p:cNvPr id="8" name="Straight Arrow Connector 7"/>
            <p:cNvCxnSpPr>
              <a:cxnSpLocks/>
              <a:endCxn id="6" idx="2"/>
            </p:cNvCxnSpPr>
            <p:nvPr/>
          </p:nvCxnSpPr>
          <p:spPr>
            <a:xfrm flipV="1">
              <a:off x="3112175" y="1772963"/>
              <a:ext cx="487679" cy="10304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087331" y="2116847"/>
            <a:ext cx="1914939" cy="1428110"/>
            <a:chOff x="2266929" y="933898"/>
            <a:chExt cx="1914939" cy="1428110"/>
          </a:xfrm>
        </p:grpSpPr>
        <p:sp>
          <p:nvSpPr>
            <p:cNvPr id="11" name="Rectangle 10"/>
            <p:cNvSpPr/>
            <p:nvPr/>
          </p:nvSpPr>
          <p:spPr>
            <a:xfrm>
              <a:off x="2860431" y="933898"/>
              <a:ext cx="1321437" cy="1862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ASIC @ 20 ~ 30W</a:t>
              </a:r>
            </a:p>
          </p:txBody>
        </p:sp>
        <p:cxnSp>
          <p:nvCxnSpPr>
            <p:cNvPr id="12" name="Straight Arrow Connector 11"/>
            <p:cNvCxnSpPr>
              <a:cxnSpLocks/>
              <a:endCxn id="11" idx="2"/>
            </p:cNvCxnSpPr>
            <p:nvPr/>
          </p:nvCxnSpPr>
          <p:spPr>
            <a:xfrm flipV="1">
              <a:off x="2266929" y="1120192"/>
              <a:ext cx="1254221" cy="12418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93740" y="3140765"/>
            <a:ext cx="1005254" cy="1428501"/>
            <a:chOff x="3364522" y="-377056"/>
            <a:chExt cx="1005254" cy="1428501"/>
          </a:xfrm>
        </p:grpSpPr>
        <p:sp>
          <p:nvSpPr>
            <p:cNvPr id="15" name="Rectangle 14"/>
            <p:cNvSpPr/>
            <p:nvPr/>
          </p:nvSpPr>
          <p:spPr>
            <a:xfrm>
              <a:off x="3364522" y="865151"/>
              <a:ext cx="1005254" cy="1862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Connector A </a:t>
              </a:r>
            </a:p>
          </p:txBody>
        </p:sp>
        <p:cxnSp>
          <p:nvCxnSpPr>
            <p:cNvPr id="16" name="Straight Arrow Connector 15"/>
            <p:cNvCxnSpPr>
              <a:cxnSpLocks/>
              <a:endCxn id="15" idx="0"/>
            </p:cNvCxnSpPr>
            <p:nvPr/>
          </p:nvCxnSpPr>
          <p:spPr>
            <a:xfrm flipH="1">
              <a:off x="3867149" y="-377056"/>
              <a:ext cx="409582" cy="12422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388261" y="4094832"/>
            <a:ext cx="1005253" cy="1317848"/>
            <a:chOff x="2334647" y="4684554"/>
            <a:chExt cx="1005253" cy="1317848"/>
          </a:xfrm>
        </p:grpSpPr>
        <p:sp>
          <p:nvSpPr>
            <p:cNvPr id="22" name="Rectangle 21"/>
            <p:cNvSpPr/>
            <p:nvPr/>
          </p:nvSpPr>
          <p:spPr>
            <a:xfrm>
              <a:off x="2334647" y="5816108"/>
              <a:ext cx="1005253" cy="1862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Connector B</a:t>
              </a:r>
            </a:p>
          </p:txBody>
        </p:sp>
        <p:cxnSp>
          <p:nvCxnSpPr>
            <p:cNvPr id="23" name="Straight Arrow Connector 22"/>
            <p:cNvCxnSpPr>
              <a:cxnSpLocks/>
              <a:endCxn id="22" idx="0"/>
            </p:cNvCxnSpPr>
            <p:nvPr/>
          </p:nvCxnSpPr>
          <p:spPr>
            <a:xfrm flipH="1">
              <a:off x="2837274" y="4684554"/>
              <a:ext cx="268030" cy="11315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298246" y="3261627"/>
            <a:ext cx="1526769" cy="1214492"/>
            <a:chOff x="3006315" y="1302927"/>
            <a:chExt cx="1526769" cy="1214492"/>
          </a:xfrm>
        </p:grpSpPr>
        <p:sp>
          <p:nvSpPr>
            <p:cNvPr id="29" name="Rectangle 28"/>
            <p:cNvSpPr/>
            <p:nvPr/>
          </p:nvSpPr>
          <p:spPr>
            <a:xfrm>
              <a:off x="3006315" y="1302927"/>
              <a:ext cx="1526769" cy="1862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DRAM @ 0.4W each</a:t>
              </a:r>
            </a:p>
          </p:txBody>
        </p:sp>
        <p:cxnSp>
          <p:nvCxnSpPr>
            <p:cNvPr id="30" name="Straight Arrow Connector 29"/>
            <p:cNvCxnSpPr>
              <a:cxnSpLocks/>
              <a:endCxn id="29" idx="2"/>
            </p:cNvCxnSpPr>
            <p:nvPr/>
          </p:nvCxnSpPr>
          <p:spPr>
            <a:xfrm flipV="1">
              <a:off x="3160941" y="1489221"/>
              <a:ext cx="608759" cy="10281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995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6226" y="1197007"/>
            <a:ext cx="918050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ASIC Power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Range from 15W to 35W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Mechanical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Baseboard size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4 Sizes in total: 7a, 7b, 7c, 7d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As start, choose two form factors: 7a and 7d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Connector height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Choose 8mm for 7a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Choose 12mm for 7d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Cutout size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I/O ports only for 7a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I/O ports + heat sink for 7d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Airflow direction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Cold aisle, hot aisle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LFM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150 ~ 300 LFM for cold aisle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150 ~ 500 LFM for hot aisle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Variables for CFD</a:t>
            </a:r>
          </a:p>
        </p:txBody>
      </p:sp>
      <p:grpSp>
        <p:nvGrpSpPr>
          <p:cNvPr id="7" name="Group 6">
            <a:extLst/>
          </p:cNvPr>
          <p:cNvGrpSpPr/>
          <p:nvPr/>
        </p:nvGrpSpPr>
        <p:grpSpPr>
          <a:xfrm>
            <a:off x="5913955" y="288317"/>
            <a:ext cx="2521972" cy="1869530"/>
            <a:chOff x="4961305" y="22189"/>
            <a:chExt cx="2814560" cy="1869530"/>
          </a:xfrm>
        </p:grpSpPr>
        <p:pic>
          <p:nvPicPr>
            <p:cNvPr id="8" name="Picture 7">
              <a:extLst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46" b="89627" l="9892" r="89973">
                          <a14:foregroundMark x1="44038" y1="7261" x2="44038" y2="7261"/>
                          <a14:foregroundMark x1="44038" y1="6846" x2="44038" y2="6846"/>
                          <a14:foregroundMark x1="44309" y1="6846" x2="44309" y2="6846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61305" y="22189"/>
              <a:ext cx="2814560" cy="1838236"/>
            </a:xfrm>
            <a:prstGeom prst="rect">
              <a:avLst/>
            </a:prstGeom>
          </p:spPr>
        </p:pic>
        <p:sp>
          <p:nvSpPr>
            <p:cNvPr id="9" name="TextBox 6">
              <a:extLst/>
            </p:cNvPr>
            <p:cNvSpPr txBox="1"/>
            <p:nvPr/>
          </p:nvSpPr>
          <p:spPr>
            <a:xfrm>
              <a:off x="5633874" y="1630109"/>
              <a:ext cx="1598515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7a: Smallest Form Factor</a:t>
              </a:r>
            </a:p>
          </p:txBody>
        </p:sp>
      </p:grpSp>
      <p:grpSp>
        <p:nvGrpSpPr>
          <p:cNvPr id="10" name="Group 9">
            <a:extLst/>
          </p:cNvPr>
          <p:cNvGrpSpPr/>
          <p:nvPr/>
        </p:nvGrpSpPr>
        <p:grpSpPr>
          <a:xfrm>
            <a:off x="9382214" y="3966153"/>
            <a:ext cx="4000311" cy="2344168"/>
            <a:chOff x="8001001" y="2853712"/>
            <a:chExt cx="5225366" cy="2784628"/>
          </a:xfrm>
        </p:grpSpPr>
        <p:pic>
          <p:nvPicPr>
            <p:cNvPr id="11" name="Picture 10">
              <a:extLst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946" b="91171" l="8900" r="89988">
                          <a14:foregroundMark x1="9147" y1="21802" x2="9147" y2="21802"/>
                          <a14:foregroundMark x1="40049" y1="5946" x2="40049" y2="5946"/>
                          <a14:foregroundMark x1="58838" y1="91171" x2="58838" y2="9117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01001" y="2853712"/>
              <a:ext cx="3866214" cy="2652347"/>
            </a:xfrm>
            <a:prstGeom prst="rect">
              <a:avLst/>
            </a:prstGeom>
          </p:spPr>
        </p:pic>
        <p:sp>
          <p:nvSpPr>
            <p:cNvPr id="12" name="TextBox 10">
              <a:extLst/>
            </p:cNvPr>
            <p:cNvSpPr txBox="1"/>
            <p:nvPr/>
          </p:nvSpPr>
          <p:spPr>
            <a:xfrm>
              <a:off x="8729384" y="5373779"/>
              <a:ext cx="4496983" cy="2645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7d: Increase Both Width and Depth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822466" y="2378278"/>
            <a:ext cx="2042449" cy="1608955"/>
            <a:chOff x="244318" y="2612997"/>
            <a:chExt cx="2778142" cy="1774924"/>
          </a:xfrm>
        </p:grpSpPr>
        <p:pic>
          <p:nvPicPr>
            <p:cNvPr id="14" name="Picture 13">
              <a:extLst/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9719" b="89770" l="9967" r="89869">
                          <a14:foregroundMark x1="44118" y1="9719" x2="44118" y2="971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44318" y="2612997"/>
              <a:ext cx="2778142" cy="1774924"/>
            </a:xfrm>
            <a:prstGeom prst="rect">
              <a:avLst/>
            </a:prstGeom>
          </p:spPr>
        </p:pic>
        <p:sp>
          <p:nvSpPr>
            <p:cNvPr id="15" name="TextBox 6">
              <a:extLst/>
            </p:cNvPr>
            <p:cNvSpPr txBox="1"/>
            <p:nvPr/>
          </p:nvSpPr>
          <p:spPr>
            <a:xfrm>
              <a:off x="275338" y="4097491"/>
              <a:ext cx="1176925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Original Mezz 2.0</a:t>
              </a:r>
            </a:p>
          </p:txBody>
        </p:sp>
      </p:grpSp>
      <p:sp>
        <p:nvSpPr>
          <p:cNvPr id="2" name="Arrow: Right 1"/>
          <p:cNvSpPr/>
          <p:nvPr/>
        </p:nvSpPr>
        <p:spPr>
          <a:xfrm rot="13562456">
            <a:off x="7679534" y="2378953"/>
            <a:ext cx="538827" cy="231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E09F55-D8F0-4225-9CA4-EE3E02F07787}"/>
              </a:ext>
            </a:extLst>
          </p:cNvPr>
          <p:cNvGrpSpPr/>
          <p:nvPr/>
        </p:nvGrpSpPr>
        <p:grpSpPr>
          <a:xfrm>
            <a:off x="9158450" y="189731"/>
            <a:ext cx="2789898" cy="2028517"/>
            <a:chOff x="0" y="0"/>
            <a:chExt cx="2804454" cy="2028517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0000000-0008-0000-0100-000004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8679" b="89941" l="9973" r="89892">
                          <a14:foregroundMark x1="48383" y1="8679" x2="48383" y2="8679"/>
                          <a14:foregroundMark x1="48652" y1="8679" x2="48652" y2="867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2804454" cy="1916251"/>
            </a:xfrm>
            <a:prstGeom prst="rect">
              <a:avLst/>
            </a:prstGeom>
          </p:spPr>
        </p:pic>
        <p:sp>
          <p:nvSpPr>
            <p:cNvPr id="19" name="TextBox 8">
              <a:extLst>
                <a:ext uri="{FF2B5EF4-FFF2-40B4-BE49-F238E27FC236}">
                  <a16:creationId xmlns:a16="http://schemas.microsoft.com/office/drawing/2014/main" id="{9A8B1FBE-6398-444C-AB30-C7458ACAC248}"/>
                </a:ext>
              </a:extLst>
            </p:cNvPr>
            <p:cNvSpPr txBox="1"/>
            <p:nvPr/>
          </p:nvSpPr>
          <p:spPr>
            <a:xfrm>
              <a:off x="830007" y="1763957"/>
              <a:ext cx="323743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7b: Increase Width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136CD9-AD42-422B-B9B6-CCD8FEE6313E}"/>
              </a:ext>
            </a:extLst>
          </p:cNvPr>
          <p:cNvGrpSpPr/>
          <p:nvPr/>
        </p:nvGrpSpPr>
        <p:grpSpPr>
          <a:xfrm>
            <a:off x="5951540" y="4207197"/>
            <a:ext cx="2731573" cy="2103349"/>
            <a:chOff x="0" y="0"/>
            <a:chExt cx="3457575" cy="2646019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00000000-0008-0000-0100-000005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4685" b="90631" l="9200" r="90667">
                          <a14:foregroundMark x1="37600" y1="6486" x2="37600" y2="6486"/>
                          <a14:foregroundMark x1="9600" y1="19640" x2="9600" y2="19640"/>
                          <a14:foregroundMark x1="90800" y1="63964" x2="90800" y2="63964"/>
                          <a14:foregroundMark x1="63600" y1="90631" x2="63600" y2="90631"/>
                          <a14:foregroundMark x1="38000" y1="4685" x2="38000" y2="4685"/>
                          <a14:foregroundMark x1="9200" y1="19459" x2="9200" y2="1945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3457575" cy="2558605"/>
            </a:xfrm>
            <a:prstGeom prst="rect">
              <a:avLst/>
            </a:prstGeom>
          </p:spPr>
        </p:pic>
        <p:sp>
          <p:nvSpPr>
            <p:cNvPr id="24" name="TextBox 9">
              <a:extLst>
                <a:ext uri="{FF2B5EF4-FFF2-40B4-BE49-F238E27FC236}">
                  <a16:creationId xmlns:a16="http://schemas.microsoft.com/office/drawing/2014/main" id="{256BD393-6801-45DE-9A44-4B2C5FAC7D8A}"/>
                </a:ext>
              </a:extLst>
            </p:cNvPr>
            <p:cNvSpPr txBox="1"/>
            <p:nvPr/>
          </p:nvSpPr>
          <p:spPr>
            <a:xfrm>
              <a:off x="1278667" y="2381459"/>
              <a:ext cx="1525652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7c: Increase Depth</a:t>
              </a:r>
            </a:p>
          </p:txBody>
        </p:sp>
      </p:grpSp>
      <p:sp>
        <p:nvSpPr>
          <p:cNvPr id="25" name="Arrow: Right 24"/>
          <p:cNvSpPr/>
          <p:nvPr/>
        </p:nvSpPr>
        <p:spPr>
          <a:xfrm rot="18799855">
            <a:off x="9112801" y="2377835"/>
            <a:ext cx="538827" cy="231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/>
          <p:cNvSpPr/>
          <p:nvPr/>
        </p:nvSpPr>
        <p:spPr>
          <a:xfrm rot="8107459">
            <a:off x="7593880" y="4117412"/>
            <a:ext cx="538827" cy="231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/>
          <p:cNvSpPr/>
          <p:nvPr/>
        </p:nvSpPr>
        <p:spPr>
          <a:xfrm rot="2833497">
            <a:off x="9050874" y="4014572"/>
            <a:ext cx="538827" cy="231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93740" y="103824"/>
            <a:ext cx="10515600" cy="8482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Cut-out Sizes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6225" y="1197007"/>
            <a:ext cx="112179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I/O ports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cutout for I/O will fit into all optical modules listed in Mezz 2.0 spec, including QSFP, RJ45 and SFP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Cutout width and depth are 65.79mm * 54.8mm</a:t>
            </a:r>
          </a:p>
          <a:p>
            <a:pPr lvl="1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I/O ports + heat sink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Besides I/O cutout, additional heat sink cutout enables higher fins for ASIC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Cutout width and depth are 65.79mm* 110.05mm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110.05mm is the total depth of 7a mezzanine PCB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306" y="3481802"/>
            <a:ext cx="4715703" cy="2603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1027" y="3987144"/>
            <a:ext cx="3371948" cy="199025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27583" y="4094923"/>
            <a:ext cx="1272208" cy="15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14932" y="4200941"/>
            <a:ext cx="1258956" cy="15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80514" y="4200941"/>
            <a:ext cx="1258956" cy="15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12225" y="6018134"/>
            <a:ext cx="1869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IO ports only cutout for 7a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85164" y="6018134"/>
            <a:ext cx="2249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IO ports + heat sink cutout for 7d</a:t>
            </a:r>
          </a:p>
        </p:txBody>
      </p:sp>
    </p:spTree>
    <p:extLst>
      <p:ext uri="{BB962C8B-B14F-4D97-AF65-F5344CB8AC3E}">
        <p14:creationId xmlns:p14="http://schemas.microsoft.com/office/powerpoint/2010/main" val="428343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447800"/>
            <a:ext cx="918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84895"/>
            <a:ext cx="10515600" cy="1878815"/>
          </a:xfrm>
        </p:spPr>
        <p:txBody>
          <a:bodyPr>
            <a:normAutofit/>
          </a:bodyPr>
          <a:lstStyle/>
          <a:p>
            <a:r>
              <a:rPr lang="en-US" sz="2000" dirty="0"/>
              <a:t>Please note</a:t>
            </a:r>
          </a:p>
          <a:p>
            <a:pPr lvl="1"/>
            <a:r>
              <a:rPr lang="en-US" sz="1800" dirty="0"/>
              <a:t>The objective is to study both ends of the spectrum as a starting point</a:t>
            </a:r>
          </a:p>
          <a:p>
            <a:pPr lvl="2"/>
            <a:r>
              <a:rPr lang="en-US" sz="1400" dirty="0"/>
              <a:t>Thermally least favorable configuration – 7a + “IO ports only” cut-out + 8mm connector</a:t>
            </a:r>
          </a:p>
          <a:p>
            <a:pPr lvl="2"/>
            <a:r>
              <a:rPr lang="en-US" sz="1400" dirty="0"/>
              <a:t>Thermally most favorable configuration – 7d + “IO ports + heat sink” cut-out + 12mm connector</a:t>
            </a:r>
          </a:p>
          <a:p>
            <a:pPr lvl="2"/>
            <a:endParaRPr lang="en-US" sz="1400" dirty="0"/>
          </a:p>
          <a:p>
            <a:pPr lvl="1"/>
            <a:r>
              <a:rPr lang="en-US" sz="1800" dirty="0"/>
              <a:t>Results might not give a solution, but should provide a clear direction for further thermal analysis</a:t>
            </a:r>
          </a:p>
          <a:p>
            <a:pPr lvl="1"/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268080"/>
              </p:ext>
            </p:extLst>
          </p:nvPr>
        </p:nvGraphicFramePr>
        <p:xfrm>
          <a:off x="914401" y="1288776"/>
          <a:ext cx="9778445" cy="2659380"/>
        </p:xfrm>
        <a:graphic>
          <a:graphicData uri="http://schemas.openxmlformats.org/drawingml/2006/table">
            <a:tbl>
              <a:tblPr/>
              <a:tblGrid>
                <a:gridCol w="788503">
                  <a:extLst>
                    <a:ext uri="{9D8B030D-6E8A-4147-A177-3AD203B41FA5}">
                      <a16:colId xmlns:a16="http://schemas.microsoft.com/office/drawing/2014/main" val="667659588"/>
                    </a:ext>
                  </a:extLst>
                </a:gridCol>
                <a:gridCol w="1252331">
                  <a:extLst>
                    <a:ext uri="{9D8B030D-6E8A-4147-A177-3AD203B41FA5}">
                      <a16:colId xmlns:a16="http://schemas.microsoft.com/office/drawing/2014/main" val="3063013036"/>
                    </a:ext>
                  </a:extLst>
                </a:gridCol>
                <a:gridCol w="882353">
                  <a:extLst>
                    <a:ext uri="{9D8B030D-6E8A-4147-A177-3AD203B41FA5}">
                      <a16:colId xmlns:a16="http://schemas.microsoft.com/office/drawing/2014/main" val="23373126"/>
                    </a:ext>
                  </a:extLst>
                </a:gridCol>
                <a:gridCol w="873794">
                  <a:extLst>
                    <a:ext uri="{9D8B030D-6E8A-4147-A177-3AD203B41FA5}">
                      <a16:colId xmlns:a16="http://schemas.microsoft.com/office/drawing/2014/main" val="2622811379"/>
                    </a:ext>
                  </a:extLst>
                </a:gridCol>
                <a:gridCol w="873794">
                  <a:extLst>
                    <a:ext uri="{9D8B030D-6E8A-4147-A177-3AD203B41FA5}">
                      <a16:colId xmlns:a16="http://schemas.microsoft.com/office/drawing/2014/main" val="3013745369"/>
                    </a:ext>
                  </a:extLst>
                </a:gridCol>
                <a:gridCol w="666842">
                  <a:extLst>
                    <a:ext uri="{9D8B030D-6E8A-4147-A177-3AD203B41FA5}">
                      <a16:colId xmlns:a16="http://schemas.microsoft.com/office/drawing/2014/main" val="2644550277"/>
                    </a:ext>
                  </a:extLst>
                </a:gridCol>
                <a:gridCol w="831269">
                  <a:extLst>
                    <a:ext uri="{9D8B030D-6E8A-4147-A177-3AD203B41FA5}">
                      <a16:colId xmlns:a16="http://schemas.microsoft.com/office/drawing/2014/main" val="3444495496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365260104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3258554150"/>
                    </a:ext>
                  </a:extLst>
                </a:gridCol>
                <a:gridCol w="1157907">
                  <a:extLst>
                    <a:ext uri="{9D8B030D-6E8A-4147-A177-3AD203B41FA5}">
                      <a16:colId xmlns:a16="http://schemas.microsoft.com/office/drawing/2014/main" val="1852832285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 parameters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4498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1 Power (W)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1 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Connector Height (mm)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PCB Board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DRAM 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Cut-out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Sink + BGA Max Height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Airflow Direction or I/O 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1334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801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Only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08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Only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184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Only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375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Only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199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Only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Hot-aisle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9081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+ Heat Sink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837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+ Heat Sink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607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+ Heat Sink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73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+ Heat Sink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3569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Ports + Heat Sink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Hot-aisle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96272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Cases for CFD - Input</a:t>
            </a:r>
          </a:p>
        </p:txBody>
      </p:sp>
    </p:spTree>
    <p:extLst>
      <p:ext uri="{BB962C8B-B14F-4D97-AF65-F5344CB8AC3E}">
        <p14:creationId xmlns:p14="http://schemas.microsoft.com/office/powerpoint/2010/main" val="222179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447800"/>
            <a:ext cx="918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Cases for CFD - Output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388238"/>
              </p:ext>
            </p:extLst>
          </p:nvPr>
        </p:nvGraphicFramePr>
        <p:xfrm>
          <a:off x="2224088" y="1242149"/>
          <a:ext cx="7454903" cy="2695575"/>
        </p:xfrm>
        <a:graphic>
          <a:graphicData uri="http://schemas.openxmlformats.org/drawingml/2006/table">
            <a:tbl>
              <a:tblPr/>
              <a:tblGrid>
                <a:gridCol w="381325">
                  <a:extLst>
                    <a:ext uri="{9D8B030D-6E8A-4147-A177-3AD203B41FA5}">
                      <a16:colId xmlns:a16="http://schemas.microsoft.com/office/drawing/2014/main" val="2476666110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2418622942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4120505813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1909691010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641456428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1721592814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4155411349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2244119665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3433474635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4227414921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4283909853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1249819585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3822816300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1309155873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2935310134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2458034662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2139726521"/>
                    </a:ext>
                  </a:extLst>
                </a:gridCol>
                <a:gridCol w="381325">
                  <a:extLst>
                    <a:ext uri="{9D8B030D-6E8A-4147-A177-3AD203B41FA5}">
                      <a16:colId xmlns:a16="http://schemas.microsoft.com/office/drawing/2014/main" val="1032393719"/>
                    </a:ext>
                  </a:extLst>
                </a:gridCol>
                <a:gridCol w="591053">
                  <a:extLst>
                    <a:ext uri="{9D8B030D-6E8A-4147-A177-3AD203B41FA5}">
                      <a16:colId xmlns:a16="http://schemas.microsoft.com/office/drawing/2014/main" val="987969282"/>
                    </a:ext>
                  </a:extLst>
                </a:gridCol>
              </a:tblGrid>
              <a:tr h="190500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 parameters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93357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Tcase_max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(°C)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DRAM Tcase_max (°C)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 Module Tcase_max (°C)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615570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105°C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95°C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85°C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5155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LFM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043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60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634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84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5224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082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79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22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2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326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67092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83626"/>
              </p:ext>
            </p:extLst>
          </p:nvPr>
        </p:nvGraphicFramePr>
        <p:xfrm>
          <a:off x="4676468" y="4563871"/>
          <a:ext cx="2633820" cy="114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910">
                  <a:extLst>
                    <a:ext uri="{9D8B030D-6E8A-4147-A177-3AD203B41FA5}">
                      <a16:colId xmlns:a16="http://schemas.microsoft.com/office/drawing/2014/main" val="678377420"/>
                    </a:ext>
                  </a:extLst>
                </a:gridCol>
                <a:gridCol w="1316910">
                  <a:extLst>
                    <a:ext uri="{9D8B030D-6E8A-4147-A177-3AD203B41FA5}">
                      <a16:colId xmlns:a16="http://schemas.microsoft.com/office/drawing/2014/main" val="3257126404"/>
                    </a:ext>
                  </a:extLst>
                </a:gridCol>
              </a:tblGrid>
              <a:tr h="2863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Tcase_max (°C)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21346"/>
                  </a:ext>
                </a:extLst>
              </a:tr>
              <a:tr h="2863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975469"/>
                  </a:ext>
                </a:extLst>
              </a:tr>
              <a:tr h="2863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QSFP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489784"/>
                  </a:ext>
                </a:extLst>
              </a:tr>
              <a:tr h="2863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16157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1298" y="4286697"/>
            <a:ext cx="2084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Table 1. Specs for components</a:t>
            </a:r>
          </a:p>
        </p:txBody>
      </p:sp>
    </p:spTree>
    <p:extLst>
      <p:ext uri="{BB962C8B-B14F-4D97-AF65-F5344CB8AC3E}">
        <p14:creationId xmlns:p14="http://schemas.microsoft.com/office/powerpoint/2010/main" val="89344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8482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defTabSz="914377">
              <a:lnSpc>
                <a:spcPct val="90000"/>
              </a:lnSpc>
              <a:spcBef>
                <a:spcPct val="0"/>
              </a:spcBef>
              <a:buNone/>
              <a:defRPr sz="5070">
                <a:solidFill>
                  <a:srgbClr val="606060"/>
                </a:solidFill>
                <a:ea typeface="+mj-ea"/>
                <a:cs typeface="+mj-cs"/>
              </a:defRPr>
            </a:lvl1pPr>
          </a:lstStyle>
          <a:p>
            <a:r>
              <a:rPr lang="en-US" dirty="0" err="1"/>
              <a:t>FloTherm</a:t>
            </a:r>
            <a:r>
              <a:rPr lang="en-US" dirty="0"/>
              <a:t>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447800"/>
            <a:ext cx="918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5391447"/>
            <a:ext cx="10515600" cy="1878815"/>
          </a:xfrm>
        </p:spPr>
        <p:txBody>
          <a:bodyPr>
            <a:normAutofit/>
          </a:bodyPr>
          <a:lstStyle/>
          <a:p>
            <a:r>
              <a:rPr lang="en-US" sz="1600" dirty="0"/>
              <a:t>Please note the following initial definitions in the models</a:t>
            </a:r>
          </a:p>
          <a:p>
            <a:pPr lvl="1"/>
            <a:r>
              <a:rPr lang="en-US" sz="1200" dirty="0"/>
              <a:t>PCB layer definition for thermal conductivity</a:t>
            </a:r>
          </a:p>
          <a:p>
            <a:pPr lvl="1"/>
            <a:r>
              <a:rPr lang="en-US" sz="1200" dirty="0"/>
              <a:t>2-resistor models for ASIC and DRAM</a:t>
            </a:r>
          </a:p>
          <a:p>
            <a:pPr lvl="1"/>
            <a:r>
              <a:rPr lang="en-US" sz="1200" dirty="0"/>
              <a:t>Simplified block with embedded source for QSFP modules</a:t>
            </a:r>
          </a:p>
          <a:p>
            <a:r>
              <a:rPr lang="en-US" sz="1600" dirty="0"/>
              <a:t>Any feedback per the above would be greatly appreciated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391835" y="775014"/>
            <a:ext cx="4401237" cy="4420424"/>
            <a:chOff x="6391835" y="775014"/>
            <a:chExt cx="4401237" cy="4420424"/>
          </a:xfrm>
        </p:grpSpPr>
        <p:sp>
          <p:nvSpPr>
            <p:cNvPr id="14" name="Rectangle 13"/>
            <p:cNvSpPr/>
            <p:nvPr/>
          </p:nvSpPr>
          <p:spPr>
            <a:xfrm>
              <a:off x="7040907" y="4826106"/>
              <a:ext cx="31207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170426 Mezz 3.0 Case D1.pdml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91835" y="775014"/>
              <a:ext cx="4401237" cy="4051092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716058" y="1517375"/>
            <a:ext cx="3183490" cy="3678063"/>
            <a:chOff x="1716058" y="1517375"/>
            <a:chExt cx="3183490" cy="3678063"/>
          </a:xfrm>
        </p:grpSpPr>
        <p:sp>
          <p:nvSpPr>
            <p:cNvPr id="13" name="Rectangle 12"/>
            <p:cNvSpPr/>
            <p:nvPr/>
          </p:nvSpPr>
          <p:spPr>
            <a:xfrm>
              <a:off x="1716058" y="4826106"/>
              <a:ext cx="31111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170426 Mezz 3.0 Case A1.pdml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95749" y="1517375"/>
              <a:ext cx="3103799" cy="33087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716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664</Words>
  <Application>Microsoft Office PowerPoint</Application>
  <PresentationFormat>Widescreen</PresentationFormat>
  <Paragraphs>431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DengXian</vt:lpstr>
      <vt:lpstr>Arial</vt:lpstr>
      <vt:lpstr>Calibri</vt:lpstr>
      <vt:lpstr>Calibri Light</vt:lpstr>
      <vt:lpstr>Office Theme</vt:lpstr>
      <vt:lpstr>Thermal Model Description</vt:lpstr>
      <vt:lpstr>Fixed Parameters for CFD</vt:lpstr>
      <vt:lpstr>Variables for CFD</vt:lpstr>
      <vt:lpstr>PowerPoint Presentation</vt:lpstr>
      <vt:lpstr>Cases for CFD - Input</vt:lpstr>
      <vt:lpstr>Cases for CFD - Output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Model Description</dc:title>
  <dc:creator>Yueming Li</dc:creator>
  <cp:lastModifiedBy>Jia Ning</cp:lastModifiedBy>
  <cp:revision>46</cp:revision>
  <dcterms:created xsi:type="dcterms:W3CDTF">2017-04-24T19:23:52Z</dcterms:created>
  <dcterms:modified xsi:type="dcterms:W3CDTF">2017-04-29T02:15:48Z</dcterms:modified>
</cp:coreProperties>
</file>