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15"/>
  </p:notesMasterIdLst>
  <p:sldIdLst>
    <p:sldId id="269" r:id="rId6"/>
    <p:sldId id="272" r:id="rId7"/>
    <p:sldId id="274" r:id="rId8"/>
    <p:sldId id="361" r:id="rId9"/>
    <p:sldId id="354" r:id="rId10"/>
    <p:sldId id="356" r:id="rId11"/>
    <p:sldId id="362" r:id="rId12"/>
    <p:sldId id="273" r:id="rId13"/>
    <p:sldId id="357" r:id="rId14"/>
  </p:sldIdLst>
  <p:sldSz cx="24384000" cy="13716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eightSansLFPro" panose="02000506030000020004" pitchFamily="50" charset="0"/>
      <p:regular r:id="rId20"/>
      <p:bold r:id="rId21"/>
      <p:italic r:id="rId22"/>
      <p:boldItalic r:id="rId23"/>
    </p:embeddedFont>
    <p:embeddedFont>
      <p:font typeface="FreightSansLFPro Med" panose="02000606030000020004" pitchFamily="50" charset="0"/>
      <p:regular r:id="rId24"/>
      <p:italic r:id="rId25"/>
    </p:embeddedFont>
    <p:embeddedFont>
      <p:font typeface="FreightSansLFPro SmBd" panose="02000503040000020004" pitchFamily="50" charset="0"/>
      <p:bold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85" autoAdjust="0"/>
  </p:normalViewPr>
  <p:slideViewPr>
    <p:cSldViewPr snapToGrid="0">
      <p:cViewPr varScale="1">
        <p:scale>
          <a:sx n="59" d="100"/>
          <a:sy n="59" d="100"/>
        </p:scale>
        <p:origin x="120" y="78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s/Charts/Images + Title + Subhea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95301" y="508000"/>
            <a:ext cx="23368002" cy="12700000"/>
          </a:xfrm>
          <a:prstGeom prst="roundRect">
            <a:avLst>
              <a:gd name="adj" fmla="val 279"/>
            </a:avLst>
          </a:prstGeom>
          <a:solidFill>
            <a:srgbClr val="FFFFFF"/>
          </a:solidFill>
          <a:ln w="12700">
            <a:solidFill>
              <a:srgbClr val="DBDEE2"/>
            </a:solidFill>
            <a:miter lim="400000"/>
          </a:ln>
          <a:effectLst>
            <a:outerShdw blurRad="12700" dist="12700" dir="5400000" rotWithShape="0">
              <a:srgbClr val="BBC0C7"/>
            </a:outerShdw>
          </a:effectLst>
        </p:spPr>
        <p:txBody>
          <a:bodyPr lIns="0" tIns="0" rIns="0" bIns="0" anchor="ctr"/>
          <a:lstStyle/>
          <a:p>
            <a:pPr lvl="0" defTabSz="584200">
              <a:lnSpc>
                <a:spcPct val="100000"/>
              </a:lnSpc>
              <a:defRPr sz="6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5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2108" y="900377"/>
            <a:ext cx="21336000" cy="1493690"/>
          </a:xfrm>
          <a:prstGeom prst="rect">
            <a:avLst/>
          </a:prstGeom>
        </p:spPr>
        <p:txBody>
          <a:bodyPr vert="horz" lIns="0" tIns="0" rIns="0" bIns="0"/>
          <a:lstStyle>
            <a:lvl1pPr algn="l" hangingPunct="0">
              <a:defRPr sz="8800" b="1" i="0">
                <a:solidFill>
                  <a:schemeClr val="accent1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42108" y="2394066"/>
            <a:ext cx="21336000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 hangingPunct="0">
              <a:tabLst/>
              <a:defRPr sz="4800" baseline="0">
                <a:solidFill>
                  <a:schemeClr val="accent6"/>
                </a:solidFill>
                <a:latin typeface="FreightSansLFPro Med"/>
              </a:defRPr>
            </a:lvl1pPr>
            <a:lvl2pPr algn="l">
              <a:defRPr sz="6000" baseline="0">
                <a:solidFill>
                  <a:srgbClr val="5890FF"/>
                </a:solidFill>
                <a:latin typeface="FreightSansLFPro Med"/>
              </a:defRPr>
            </a:lvl2pPr>
            <a:lvl3pPr algn="l">
              <a:defRPr sz="6000" baseline="0">
                <a:solidFill>
                  <a:srgbClr val="5890FF"/>
                </a:solidFill>
                <a:latin typeface="FreightSansLFPro Med"/>
              </a:defRPr>
            </a:lvl3pPr>
            <a:lvl4pPr algn="l">
              <a:defRPr sz="6000" baseline="0">
                <a:solidFill>
                  <a:srgbClr val="5890FF"/>
                </a:solidFill>
                <a:latin typeface="FreightSansLFPro Med"/>
              </a:defRPr>
            </a:lvl4pPr>
            <a:lvl5pPr algn="l">
              <a:defRPr sz="6000" baseline="0">
                <a:solidFill>
                  <a:srgbClr val="5890FF"/>
                </a:solidFill>
                <a:latin typeface="FreightSansLFPro M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77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324153" y="3080962"/>
            <a:ext cx="21436458" cy="8142288"/>
          </a:xfrm>
          <a:prstGeom prst="rect">
            <a:avLst/>
          </a:prstGeom>
        </p:spPr>
        <p:txBody>
          <a:bodyPr/>
          <a:lstStyle>
            <a:lvl1pPr marL="70167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6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1pPr>
            <a:lvl2pPr marL="685800" indent="-685800" algn="l">
              <a:buClr>
                <a:schemeClr val="accent6"/>
              </a:buClr>
              <a:buFont typeface="Arial" charset="0"/>
              <a:buChar char="•"/>
              <a:defRPr sz="450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marL="2060576" indent="-7048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marL="27654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marL="13811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  <a:lvl6pPr>
              <a:defRPr b="0" i="0">
                <a:latin typeface="FreightSansLFPro Medium" charset="0"/>
                <a:ea typeface="FreightSansLFPro Medium" charset="0"/>
                <a:cs typeface="FreightSansLFPro Medium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  <a:p>
            <a:pPr lvl="3"/>
            <a:r>
              <a:rPr lang="en-US"/>
              <a:t>Sixth level</a:t>
            </a:r>
          </a:p>
          <a:p>
            <a:pPr lvl="3"/>
            <a:r>
              <a:rPr lang="en-US"/>
              <a:t>Seventh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408176" y="1827497"/>
            <a:ext cx="21438112" cy="1069898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48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1pPr>
            <a:lvl2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2pPr>
            <a:lvl3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3pPr>
            <a:lvl4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4pPr>
            <a:lvl5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8176" y="694944"/>
            <a:ext cx="21342096" cy="1010624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7000" b="1" i="0">
                <a:solidFill>
                  <a:schemeClr val="accent1"/>
                </a:solidFill>
                <a:latin typeface="FreightSansLFPro Semibold" charset="0"/>
                <a:ea typeface="FreightSansLFPro Semibold" charset="0"/>
                <a:cs typeface="FreightSansLFPro Semibold" charset="0"/>
              </a:defRPr>
            </a:lvl1pPr>
            <a:lvl2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2267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774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</a:p>
          <a:p>
            <a:pPr lvl="0">
              <a:lnSpc>
                <a:spcPct val="100000"/>
              </a:lnSpc>
            </a:pPr>
            <a:r>
              <a:rPr lang="en-US" sz="8000" dirty="0"/>
              <a:t>For server workgroup</a:t>
            </a:r>
            <a:br>
              <a:rPr lang="en-US" sz="8000" dirty="0"/>
            </a:br>
            <a:r>
              <a:rPr lang="en-US" sz="8000" dirty="0"/>
              <a:t>July 2021</a:t>
            </a:r>
            <a:br>
              <a:rPr lang="en-US" sz="8000" dirty="0"/>
            </a:br>
            <a:endParaRPr lang="en-US" sz="8000" dirty="0">
              <a:solidFill>
                <a:schemeClr val="lt2"/>
              </a:solidFill>
            </a:endParaRPr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Global Summit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Mechanical fit-test fixture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NIC3.0 spec update &amp; review request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Workgroup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657D-4836-41CB-A923-8F76F669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OCP Global Summit Workshop &amp; Experience Lab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C272D-5F8F-4937-B687-E3262F9C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183979"/>
            <a:ext cx="21031199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4 abstracts submission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Several companies express initial interest regarding experience lab demo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Demo products is TBD, new acceptance criteria from OCP Foundation might impact eligibility</a:t>
            </a:r>
          </a:p>
          <a:p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DF994-34E7-4B82-BBAA-0F737968E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56" y="10655904"/>
            <a:ext cx="17923423" cy="3060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73E298-4DF3-41A7-8BA4-21B2B4162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0507" y="10800083"/>
            <a:ext cx="8047936" cy="2185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9E9441-6807-4B2D-81E3-775C7D650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68" y="6814187"/>
            <a:ext cx="12614560" cy="33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5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A367-7ECA-43FD-9B52-5C2F5A3E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Fit Test Fixture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10A4D-562C-4370-B171-8D27FB91F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0"/>
            <a:ext cx="21031199" cy="467305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All recipients confirmed received delivery package on 2</a:t>
            </a:r>
            <a:r>
              <a:rPr lang="en-US" baseline="30000" dirty="0"/>
              <a:t>nd</a:t>
            </a:r>
            <a:r>
              <a:rPr lang="en-US" dirty="0"/>
              <a:t> rev mechanical fit test fixture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Some good feedbacks captured including a major one such as how to remove an internal latch NIC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FA4821-A7FE-4737-9FCC-CDBC4D678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802" y="8599683"/>
            <a:ext cx="6361470" cy="4386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5A655-3D58-47AD-9D95-194708358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88919"/>
            <a:ext cx="5874064" cy="48075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DB70DE-FE9F-403E-9707-CD5D5220ED16}"/>
              </a:ext>
            </a:extLst>
          </p:cNvPr>
          <p:cNvSpPr/>
          <p:nvPr/>
        </p:nvSpPr>
        <p:spPr>
          <a:xfrm rot="709679">
            <a:off x="7509032" y="8805795"/>
            <a:ext cx="2210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r>
              <a:rPr lang="en-US" sz="5400" b="1" cap="none" spc="0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rev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8E201E-42EB-4893-AFDB-C9623BE2E4A2}"/>
              </a:ext>
            </a:extLst>
          </p:cNvPr>
          <p:cNvSpPr/>
          <p:nvPr/>
        </p:nvSpPr>
        <p:spPr>
          <a:xfrm rot="20838232">
            <a:off x="14110377" y="8599683"/>
            <a:ext cx="236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r>
              <a:rPr lang="en-US" sz="5400" b="1" cap="none" spc="0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nd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rev</a:t>
            </a:r>
          </a:p>
        </p:txBody>
      </p:sp>
    </p:spTree>
    <p:extLst>
      <p:ext uri="{BB962C8B-B14F-4D97-AF65-F5344CB8AC3E}">
        <p14:creationId xmlns:p14="http://schemas.microsoft.com/office/powerpoint/2010/main" val="258102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285B-42C3-4D02-B06D-B03564AE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NIC3.0 spec update (draft)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60E32-83C3-4AF4-83F0-ABEF3C49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270549"/>
            <a:ext cx="21031199" cy="10408919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TSFF form factor and minor changes included in 1v11 RC review. Please feedback by August 4, 2021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General – Changed “SFF” references to “SFF/TSFF” where applicable.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General – Format all tables with repeated headers when they span multiple pages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1.2 – Added Molex to the acknowledgements section.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1.4 – Added TSFF, OSFP-RHS and QSFP-DD to the acronyms section.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1.6, 2.1.1 – Added text for TSFF and clarify TSFF shares the same mechanical outline as SFF.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1.7.1 – Added TSFF to the OCP NIC 3.0 Form Factor Dimensions table; add Max Z-height information.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1.7.2.x - Updated text "Up to PCIe Gen 5 (32 GT/s) support"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2.2 - Add QSFP-DD, OSFP-RHS for TSFF in Line side implementation. Add QSFP-DD, OSFP to standards cross reference table.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2.4.1, 2.4.2 – Updated faceplate subassembly drawing and BOM callouts.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2.4.4 – Added TSFF generic faceplate drawings. Drawings only contain dimensional deltas from SFF.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2.5.2 – Added TSFF keep out zones. Drawings only contain dimensional deltas from SFF.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2.8.5 - Replaced Figure 56 - SFF Baseboard Chassis CTF dimensions (Rear Rail Guide View) as it was clipped in the previous release.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2.8.6, 2.8.7, 2.8.8, 2.8.9 – Added TSFF CTF dimensions for pull tab, ejector and internal lock board dimensions. Add TSFF baseboard CTF dimensions. Drawings only contain dimensional deltas from SFF.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2.10 - Added TSFF Generic faceplate assembly CAD.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3.4.2, 3.5.4 – Clarified that the BIF[2:0]# pins shall not change states after AUX_PWR_EN is asserted.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3.4.4 – Clarified that the RBT_ISOLATE# signal shall not change state even when the NIC_PWR_GOOD signal is in the don't care state.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3.7.3 – Added note regarding the use of light pipes above I/O cage assemblies for TSFF and cage implementations.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3.11 – Clarified power down sequencing diagram - +12V_EDGE may optionally be disabled in ID Mode. This mirrors the same behavior for the power up sequencing diagram.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5.1 – Added note stating the SFF and TSFF timing parameters are the same since the cards may share the same PBA.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6.2.2, 6.2.5 – Added placeholder headings for the hot and cold aisle cooling graphs for TSFF.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6.4.2 – Added placeholder heading for the TSFF thermal test fixture.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6.4.5 – Added placeholder figure headings for the TSFF candlestick air velocity vs volume flow graphs.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7.1.3 – Updated Safety requirements. 60950-1 was withdrawn as of 12/20/2020. 62368-1 replaced 60950-1.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3EDBA757-2DA8-4E05-8749-178C6749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92" y="4326750"/>
            <a:ext cx="14273741" cy="22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51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270549"/>
            <a:ext cx="21031199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SI WG: 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6000" dirty="0"/>
              <a:t>OCP NIC PCIe Gen5 test fixture has a little delay due to manufacturing issue. Expect to be resolved next month.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Thermal WG: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6000" dirty="0"/>
              <a:t>Nvidia shared pluggable module model for discussion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6000" dirty="0"/>
              <a:t>Gathering </a:t>
            </a:r>
            <a:r>
              <a:rPr lang="en-US" sz="6000" dirty="0" err="1"/>
              <a:t>Luxshare</a:t>
            </a:r>
            <a:r>
              <a:rPr lang="en-US" sz="6000" dirty="0"/>
              <a:t> &amp; Amphenol model to compare together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6000" dirty="0"/>
              <a:t>Goal is to align common temperature monitoring location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E03CB-0BD3-4E6D-9ED1-277A50B04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67" y="10810470"/>
            <a:ext cx="5249008" cy="2905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3AD0D-90D6-4E22-BD43-6BA7EC537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069" y="10810470"/>
            <a:ext cx="5201376" cy="2867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92B77B-FE6A-41FF-A620-26E9068DB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6208" y="10781891"/>
            <a:ext cx="5229955" cy="28960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E9A762-E52E-4170-94C2-190C52351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8926" y="10781891"/>
            <a:ext cx="5163271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1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180A-EA37-4154-9EDF-78534590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2021 OCP Global Summit -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6D421-36F1-400A-B4FE-E308506EA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9" y="3640368"/>
            <a:ext cx="11605846" cy="5996353"/>
          </a:xfrm>
        </p:spPr>
        <p:txBody>
          <a:bodyPr/>
          <a:lstStyle/>
          <a:p>
            <a:r>
              <a:rPr lang="en-US" dirty="0"/>
              <a:t>OCP NIC Experience Lab demo coordination</a:t>
            </a:r>
          </a:p>
          <a:p>
            <a:pPr marL="228600" indent="0"/>
            <a:r>
              <a:rPr lang="en-US" dirty="0"/>
              <a:t>2019: Facebook</a:t>
            </a:r>
          </a:p>
          <a:p>
            <a:pPr marL="228600" indent="0"/>
            <a:r>
              <a:rPr lang="en-US" dirty="0"/>
              <a:t>2020: Intel &amp; Nvidia</a:t>
            </a:r>
          </a:p>
          <a:p>
            <a:pPr marL="228600" indent="0"/>
            <a:r>
              <a:rPr lang="en-US" dirty="0"/>
              <a:t>2021: Broadcom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A2D7A-0567-4A46-9700-FA08E7BE0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14" y="4606819"/>
            <a:ext cx="9050013" cy="5029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E13B09-E5B0-4F66-8C75-605D7F5BB9AC}"/>
              </a:ext>
            </a:extLst>
          </p:cNvPr>
          <p:cNvSpPr/>
          <p:nvPr/>
        </p:nvSpPr>
        <p:spPr>
          <a:xfrm>
            <a:off x="5472313" y="3662819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-2020-</a:t>
            </a:r>
          </a:p>
        </p:txBody>
      </p:sp>
    </p:spTree>
    <p:extLst>
      <p:ext uri="{BB962C8B-B14F-4D97-AF65-F5344CB8AC3E}">
        <p14:creationId xmlns:p14="http://schemas.microsoft.com/office/powerpoint/2010/main" val="887095055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4728</TotalTime>
  <Words>729</Words>
  <Application>Microsoft Office PowerPoint</Application>
  <PresentationFormat>Custom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FreightSansLFPro Med</vt:lpstr>
      <vt:lpstr>Source Sans Pro</vt:lpstr>
      <vt:lpstr>Calibri</vt:lpstr>
      <vt:lpstr>FreightSansLFPro</vt:lpstr>
      <vt:lpstr>FreightSansLFPro Semibold</vt:lpstr>
      <vt:lpstr>FreightSansLFPro Medium</vt:lpstr>
      <vt:lpstr>Arial</vt:lpstr>
      <vt:lpstr>FreightSansLFPro SmBd</vt:lpstr>
      <vt:lpstr>OCP Template</vt:lpstr>
      <vt:lpstr>Custom Design</vt:lpstr>
      <vt:lpstr>PowerPoint Presentation</vt:lpstr>
      <vt:lpstr>PowerPoint Presentation</vt:lpstr>
      <vt:lpstr>Agenda</vt:lpstr>
      <vt:lpstr>OCP Global Summit Workshop &amp; Experience Lab demo</vt:lpstr>
      <vt:lpstr>Mechanical Fit Test Fixture</vt:lpstr>
      <vt:lpstr>NIC3.0 spec update (draft)</vt:lpstr>
      <vt:lpstr>Workgroup update</vt:lpstr>
      <vt:lpstr>PowerPoint Presentation</vt:lpstr>
      <vt:lpstr>2021 OCP Global Summit -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23</cp:revision>
  <dcterms:created xsi:type="dcterms:W3CDTF">2021-04-03T06:06:31Z</dcterms:created>
  <dcterms:modified xsi:type="dcterms:W3CDTF">2021-07-28T07:12:12Z</dcterms:modified>
</cp:coreProperties>
</file>