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  <p:sldMasterId id="2147483657" r:id="rId2"/>
  </p:sldMasterIdLst>
  <p:notesMasterIdLst>
    <p:notesMasterId r:id="rId12"/>
  </p:notesMasterIdLst>
  <p:sldIdLst>
    <p:sldId id="256" r:id="rId3"/>
    <p:sldId id="257" r:id="rId4"/>
    <p:sldId id="296" r:id="rId5"/>
    <p:sldId id="316" r:id="rId6"/>
    <p:sldId id="317" r:id="rId7"/>
    <p:sldId id="314" r:id="rId8"/>
    <p:sldId id="315" r:id="rId9"/>
    <p:sldId id="286" r:id="rId10"/>
    <p:sldId id="261" r:id="rId11"/>
  </p:sldIdLst>
  <p:sldSz cx="24384000" cy="13716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Source Sans Pro" panose="020B0503030403020204" pitchFamily="34" charset="0"/>
      <p:regular r:id="rId17"/>
      <p:bold r:id="rId18"/>
      <p:italic r:id="rId19"/>
      <p:boldItalic r:id="rId20"/>
    </p:embeddedFont>
    <p:embeddedFont>
      <p:font typeface="Source Sans Pro Regular" panose="020B0503030403020204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a Ning" initials="JN" lastIdx="1" clrIdx="0">
    <p:extLst>
      <p:ext uri="{19B8F6BF-5375-455C-9EA6-DF929625EA0E}">
        <p15:presenceInfo xmlns:p15="http://schemas.microsoft.com/office/powerpoint/2012/main" userId="S::jian@fb.com::7fb944cb-d51d-4a20-9945-fe43a145659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B44A"/>
    <a:srgbClr val="343895"/>
    <a:srgbClr val="6E945D"/>
    <a:srgbClr val="91CC3B"/>
    <a:srgbClr val="FFFF66"/>
    <a:srgbClr val="FFFFFF"/>
    <a:srgbClr val="3F6E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9"/>
    <p:restoredTop sz="92253" autoAdjust="0"/>
  </p:normalViewPr>
  <p:slideViewPr>
    <p:cSldViewPr snapToGrid="0">
      <p:cViewPr varScale="1">
        <p:scale>
          <a:sx n="42" d="100"/>
          <a:sy n="42" d="100"/>
        </p:scale>
        <p:origin x="84" y="48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innovate</a:t>
            </a:r>
          </a:p>
        </p:txBody>
      </p:sp>
    </p:spTree>
    <p:extLst>
      <p:ext uri="{BB962C8B-B14F-4D97-AF65-F5344CB8AC3E}">
        <p14:creationId xmlns:p14="http://schemas.microsoft.com/office/powerpoint/2010/main" val="990990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ource Sans Pro Regular" panose="020B0503030403020204" pitchFamily="34" charset="0"/>
              <a:ea typeface="Source Sans Pro Regular" panose="020B0503030403020204" pitchFamily="34" charset="0"/>
            </a:endParaRPr>
          </a:p>
        </p:txBody>
      </p:sp>
      <p:sp>
        <p:nvSpPr>
          <p:cNvPr id="42" name="Google Shape;4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5964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CP17 End Bumper" type="tx">
  <p:cSld name="TITLE_AND_BODY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ldNum" idx="12"/>
          </p:nvPr>
        </p:nvSpPr>
        <p:spPr>
          <a:xfrm>
            <a:off x="16742308" y="12435705"/>
            <a:ext cx="732892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2400"/>
              <a:buFont typeface="Source Sans Pro"/>
              <a:buNone/>
              <a:defRPr sz="2400" b="0" i="0" u="none" strike="noStrike" cap="none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2400"/>
              <a:buFont typeface="Source Sans Pro"/>
              <a:buNone/>
              <a:defRPr sz="2400" b="0" i="0" u="none" strike="noStrike" cap="none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2400"/>
              <a:buFont typeface="Source Sans Pro"/>
              <a:buNone/>
              <a:defRPr sz="2400" b="0" i="0" u="none" strike="noStrike" cap="none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2400"/>
              <a:buFont typeface="Source Sans Pro"/>
              <a:buNone/>
              <a:defRPr sz="2400" b="0" i="0" u="none" strike="noStrike" cap="none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2400"/>
              <a:buFont typeface="Source Sans Pro"/>
              <a:buNone/>
              <a:defRPr sz="2400" b="0" i="0" u="none" strike="noStrike" cap="none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2400"/>
              <a:buFont typeface="Source Sans Pro"/>
              <a:buNone/>
              <a:defRPr sz="2400" b="0" i="0" u="none" strike="noStrike" cap="none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2400"/>
              <a:buFont typeface="Source Sans Pro"/>
              <a:buNone/>
              <a:defRPr sz="2400" b="0" i="0" u="none" strike="noStrike" cap="none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2400"/>
              <a:buFont typeface="Source Sans Pro"/>
              <a:buNone/>
              <a:defRPr sz="2400" b="0" i="0" u="none" strike="noStrike" cap="none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2400"/>
              <a:buFont typeface="Source Sans Pro"/>
              <a:buNone/>
              <a:defRPr sz="2400" b="0" i="0" u="none" strike="noStrike" cap="none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8100" y="-66375"/>
            <a:ext cx="24460200" cy="13848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CP17 Title/Name 50/32">
  <p:cSld name="OCP17 Title/Name 50/3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4853940" y="1193689"/>
            <a:ext cx="17914620" cy="1905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3535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/>
          </p:nvPr>
        </p:nvSpPr>
        <p:spPr>
          <a:xfrm>
            <a:off x="2628900" y="4251960"/>
            <a:ext cx="20139660" cy="6121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Arial"/>
              <a:buNone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Arial"/>
              <a:buChar char="⎻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Arial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Arial"/>
              <a:buChar char="⎻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5334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4800"/>
              <a:buFont typeface="Arial"/>
              <a:buChar char="o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5334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DC63F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5334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DC63F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5334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DC63F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5334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DC63F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CP17 End Bumper copy 2">
  <p:cSld name="OCP17 End Bumper copy 2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CP17 End Bumper copy 1">
  <p:cSld name="OCP17 End Bumper copy 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5" descr="slide3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1601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3535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1"/>
          </p:nvPr>
        </p:nvSpPr>
        <p:spPr>
          <a:xfrm>
            <a:off x="1676400" y="2713990"/>
            <a:ext cx="21031199" cy="870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None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1540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3535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1"/>
          </p:nvPr>
        </p:nvSpPr>
        <p:spPr>
          <a:xfrm>
            <a:off x="1676400" y="2668270"/>
            <a:ext cx="10439400" cy="870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None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2"/>
          </p:nvPr>
        </p:nvSpPr>
        <p:spPr>
          <a:xfrm>
            <a:off x="12268200" y="2668270"/>
            <a:ext cx="10439400" cy="870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None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CP17 Title/Name 50/32">
  <p:cSld name="OCP17 Title/Name 50/3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4853940" y="1193689"/>
            <a:ext cx="17914620" cy="1905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3535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/>
          </p:nvPr>
        </p:nvSpPr>
        <p:spPr>
          <a:xfrm>
            <a:off x="2628900" y="4251960"/>
            <a:ext cx="20139660" cy="6121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Arial"/>
              <a:buNone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Arial"/>
              <a:buChar char="⎻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Arial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Arial"/>
              <a:buChar char="⎻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5334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4800"/>
              <a:buFont typeface="Arial"/>
              <a:buChar char="o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5334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DC63F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5334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DC63F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5334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DC63F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5334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DC63F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3028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1540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3535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1"/>
          </p:nvPr>
        </p:nvSpPr>
        <p:spPr>
          <a:xfrm>
            <a:off x="1676400" y="2576830"/>
            <a:ext cx="21031199" cy="870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None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8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compute.org/wiki/Server/Mezz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cp-all.groups.io/g/OCP-NIC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2"/>
          <p:cNvSpPr txBox="1">
            <a:spLocks noGrp="1"/>
          </p:cNvSpPr>
          <p:nvPr>
            <p:ph type="title"/>
          </p:nvPr>
        </p:nvSpPr>
        <p:spPr>
          <a:xfrm>
            <a:off x="1005840" y="3498574"/>
            <a:ext cx="20844510" cy="7829476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lvl="0">
              <a:lnSpc>
                <a:spcPct val="100000"/>
              </a:lnSpc>
            </a:pPr>
            <a:r>
              <a:rPr lang="en-US" dirty="0"/>
              <a:t>OCP NIC Community Update</a:t>
            </a:r>
            <a:br>
              <a:rPr lang="en-US" dirty="0"/>
            </a:br>
            <a:r>
              <a:rPr lang="en-US" dirty="0"/>
              <a:t>March 2020</a:t>
            </a:r>
            <a:br>
              <a:rPr lang="en-US" dirty="0"/>
            </a:br>
            <a:endParaRPr lang="en-US" dirty="0">
              <a:solidFill>
                <a:schemeClr val="lt2"/>
              </a:solidFill>
            </a:endParaRPr>
          </a:p>
          <a:p>
            <a:pPr marL="0" lvl="0" indent="0">
              <a:lnSpc>
                <a:spcPct val="70000"/>
              </a:lnSpc>
              <a:spcBef>
                <a:spcPts val="1800"/>
              </a:spcBef>
              <a:buClr>
                <a:srgbClr val="FF0000"/>
              </a:buClr>
              <a:buSzPts val="3600"/>
            </a:pPr>
            <a:br>
              <a:rPr lang="en-US" sz="5400" dirty="0">
                <a:solidFill>
                  <a:srgbClr val="5F6062"/>
                </a:solidFill>
              </a:rPr>
            </a:br>
            <a:br>
              <a:rPr lang="en-US" sz="4400" dirty="0">
                <a:solidFill>
                  <a:srgbClr val="5F6062"/>
                </a:solidFill>
              </a:rPr>
            </a:br>
            <a:r>
              <a:rPr lang="en-US" sz="4400" dirty="0">
                <a:solidFill>
                  <a:srgbClr val="5F6062"/>
                </a:solidFill>
              </a:rPr>
              <a:t>OCP NIC Subgroup</a:t>
            </a:r>
            <a:br>
              <a:rPr lang="en-US" sz="4400" dirty="0">
                <a:solidFill>
                  <a:srgbClr val="5F6062"/>
                </a:solidFill>
              </a:rPr>
            </a:br>
            <a:br>
              <a:rPr lang="en-US" sz="4400" dirty="0">
                <a:solidFill>
                  <a:srgbClr val="5F6062"/>
                </a:solidFill>
              </a:rPr>
            </a:br>
            <a:r>
              <a:rPr lang="en-US" sz="4400" dirty="0"/>
              <a:t>Sub-group Project wiki:  </a:t>
            </a:r>
            <a:r>
              <a:rPr lang="en-US" sz="4400" dirty="0">
                <a:hlinkClick r:id="rId3"/>
              </a:rPr>
              <a:t>https://www.opencompute.org/wiki/Server/Mezz</a:t>
            </a:r>
            <a:br>
              <a:rPr lang="en-US" sz="4400" dirty="0"/>
            </a:br>
            <a:r>
              <a:rPr lang="en-US" sz="4400" dirty="0"/>
              <a:t>Mailing List: </a:t>
            </a:r>
            <a:r>
              <a:rPr lang="en-US" sz="4400" dirty="0">
                <a:hlinkClick r:id="rId4"/>
              </a:rPr>
              <a:t>https://ocp-all.groups.io/g/OCP-NIC</a:t>
            </a:r>
            <a:endParaRPr lang="en-US" sz="8800" dirty="0">
              <a:solidFill>
                <a:schemeClr val="lt2"/>
              </a:solidFill>
            </a:endParaRPr>
          </a:p>
        </p:txBody>
      </p:sp>
      <p:sp>
        <p:nvSpPr>
          <p:cNvPr id="45" name="Google Shape;45;p12"/>
          <p:cNvSpPr txBox="1"/>
          <p:nvPr/>
        </p:nvSpPr>
        <p:spPr>
          <a:xfrm>
            <a:off x="18356580" y="537772"/>
            <a:ext cx="5553659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None/>
            </a:pPr>
            <a:r>
              <a:rPr lang="en-US" altLang="zh-CN" sz="5400" b="0" i="0" u="none" strike="noStrike" cap="none" dirty="0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Server Workgroup</a:t>
            </a:r>
            <a:endParaRPr sz="5400" b="0" i="0" u="none" strike="noStrike" cap="none" dirty="0">
              <a:solidFill>
                <a:srgbClr val="5F606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075EAA7-1277-4CCA-9794-D4B9A2F32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1D9444-8544-4652-9D57-47EC766B79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Virtual Global Summit 2020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Specification clarification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Mechanical update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Signal Integrity update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885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E511D-EE28-44DB-98D7-0399A9F74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Global Summit 2020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9EB986-F48C-4501-B4F2-629143DB5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2668270"/>
            <a:ext cx="20726400" cy="8702675"/>
          </a:xfrm>
        </p:spPr>
        <p:txBody>
          <a:bodyPr/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Going live on May 12</a:t>
            </a:r>
            <a:r>
              <a:rPr lang="en-US" baseline="30000" dirty="0"/>
              <a:t>th</a:t>
            </a:r>
            <a:r>
              <a:rPr lang="en-US" dirty="0"/>
              <a:t> to 15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NIC sub-group would continue to have virtual workshop. Encourage submitters to support content recording &amp; be available for Q&amp;A.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NIC sub-group would participate as a group in pre-recorded demo &amp; pre-recorded lightning talk for Experience Lab</a:t>
            </a:r>
          </a:p>
          <a:p>
            <a:pPr marL="2000250" lvl="2" indent="-857250">
              <a:buFont typeface="Arial" panose="020B0604020202020204" pitchFamily="34" charset="0"/>
              <a:buChar char="•"/>
            </a:pPr>
            <a:r>
              <a:rPr lang="en-US" dirty="0"/>
              <a:t>Intel/April &amp; Mellanox/Elad would continue to lead in these areas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endParaRPr lang="en-US" sz="4800" i="1" dirty="0"/>
          </a:p>
          <a:p>
            <a:pPr marL="1085850" indent="-857250">
              <a:buFont typeface="Arial" panose="020B0604020202020204" pitchFamily="34" charset="0"/>
              <a:buChar char="•"/>
            </a:pPr>
            <a:endParaRPr lang="en-US" dirty="0"/>
          </a:p>
          <a:p>
            <a:pPr marL="1085850" indent="-8572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637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E88B9-9D32-4312-9BE1-59A1A5497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Specification clarification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508E50-98D5-4C2F-A0F8-62633D66E6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2668270"/>
            <a:ext cx="20794980" cy="8702675"/>
          </a:xfrm>
        </p:spPr>
        <p:txBody>
          <a:bodyPr/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Intel/Thomas drive Auxiliary Fan enable (FAN_ON_AUX) scan chain bit clarification</a:t>
            </a:r>
          </a:p>
          <a:p>
            <a:pPr marL="2000250" lvl="2" indent="-857250">
              <a:buFont typeface="Arial" panose="020B0604020202020204" pitchFamily="34" charset="0"/>
              <a:buChar char="•"/>
            </a:pPr>
            <a:r>
              <a:rPr lang="en-US" sz="5400" dirty="0"/>
              <a:t>The intended signal is used for ACPI S5 state only </a:t>
            </a:r>
          </a:p>
          <a:p>
            <a:pPr marL="2000250" lvl="2" indent="-857250">
              <a:buFont typeface="Arial" panose="020B0604020202020204" pitchFamily="34" charset="0"/>
              <a:buChar char="•"/>
            </a:pPr>
            <a:r>
              <a:rPr lang="en-US" sz="5400" dirty="0"/>
              <a:t>System behavior if this toggled in ACPI S0 state in pending system vendor feedback.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Fatal, Critical &amp; Warning temperature levels</a:t>
            </a:r>
          </a:p>
          <a:p>
            <a:pPr marL="2000250" lvl="2" indent="-857250">
              <a:buFont typeface="Arial" panose="020B0604020202020204" pitchFamily="34" charset="0"/>
              <a:buChar char="•"/>
            </a:pPr>
            <a:r>
              <a:rPr lang="en-US" sz="5400" dirty="0"/>
              <a:t>Still gathering inputs to see if we have path to align </a:t>
            </a:r>
          </a:p>
        </p:txBody>
      </p:sp>
    </p:spTree>
    <p:extLst>
      <p:ext uri="{BB962C8B-B14F-4D97-AF65-F5344CB8AC3E}">
        <p14:creationId xmlns:p14="http://schemas.microsoft.com/office/powerpoint/2010/main" val="2437894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37EA4-4985-441E-9689-A8E7C8F07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Mechanical update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43E2DE-D0CA-4ADD-BD54-0CBD2C3E6B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2668270"/>
            <a:ext cx="12245340" cy="8702675"/>
          </a:xfrm>
        </p:spPr>
        <p:txBody>
          <a:bodyPr/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Ejector latch is loose when NIC implement latest spec guidance using clinch nut is expected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Mechanical compliance keep-in/keep-out jig volunteer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709504-A43D-4101-BF50-CE20340B7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3425" y="2882032"/>
            <a:ext cx="6441069" cy="397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645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3AB45-5CCC-4AE4-86B3-65F7B18F6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Integrity update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7D9364-17C5-4A68-86ED-65C1AB3F26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5234940"/>
            <a:ext cx="20772120" cy="7018444"/>
          </a:xfrm>
        </p:spPr>
        <p:txBody>
          <a:bodyPr/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sz="4800" dirty="0"/>
              <a:t>PCIe Gen5 budget split </a:t>
            </a:r>
          </a:p>
          <a:p>
            <a:pPr marL="2000250" lvl="2" indent="-857250">
              <a:buFont typeface="Arial" panose="020B0604020202020204" pitchFamily="34" charset="0"/>
              <a:buChar char="•"/>
            </a:pPr>
            <a:r>
              <a:rPr lang="en-US" sz="4800" dirty="0"/>
              <a:t>Intel presented channel loss analysis on NIC this month</a:t>
            </a:r>
          </a:p>
          <a:p>
            <a:pPr marL="2000250" lvl="2" indent="-857250">
              <a:buFont typeface="Arial" panose="020B0604020202020204" pitchFamily="34" charset="0"/>
              <a:buChar char="•"/>
            </a:pPr>
            <a:r>
              <a:rPr lang="en-US" sz="4800" dirty="0"/>
              <a:t>We have datapoints from Marvell, FB, Intel, HPE so far</a:t>
            </a:r>
          </a:p>
          <a:p>
            <a:pPr marL="2000250" lvl="2" indent="-857250">
              <a:buFont typeface="Arial" panose="020B0604020202020204" pitchFamily="34" charset="0"/>
              <a:buChar char="•"/>
            </a:pPr>
            <a:r>
              <a:rPr lang="en-US" sz="4800" dirty="0"/>
              <a:t>Dell and Mellanox is up next in SI workgroup</a:t>
            </a:r>
          </a:p>
          <a:p>
            <a:pPr marL="2000250" lvl="2" indent="-857250">
              <a:buFont typeface="Arial" panose="020B0604020202020204" pitchFamily="34" charset="0"/>
              <a:buChar char="•"/>
            </a:pPr>
            <a:r>
              <a:rPr lang="en-US" sz="4800" dirty="0"/>
              <a:t>NIC3.0 Gen3 &amp; Gen4 budget we allocated same loss budget as PCIe CEM form factor</a:t>
            </a:r>
          </a:p>
          <a:p>
            <a:pPr marL="2000250" lvl="2" indent="-857250">
              <a:buFont typeface="Arial" panose="020B0604020202020204" pitchFamily="34" charset="0"/>
              <a:buChar char="•"/>
            </a:pPr>
            <a:r>
              <a:rPr lang="en-US" sz="4800" dirty="0"/>
              <a:t>Trend is we may allocate less budget on NIC as compared to PCIe CEM for Gen5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3A4F90-F1D3-49B9-9200-89438C9796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7005" y="2270549"/>
            <a:ext cx="16709988" cy="340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690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2DC6E44-BA35-324B-9AB3-54A8A1CC6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DD4FEFC-5C7A-5A4F-BF89-0794F34E9A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AEA69F-E694-A648-B5BC-81BE2EC384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5" t="14351" r="16100" b="24658"/>
          <a:stretch/>
        </p:blipFill>
        <p:spPr>
          <a:xfrm>
            <a:off x="0" y="0"/>
            <a:ext cx="24384000" cy="119722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B1A423B-761A-4832-A3C1-F70AA946B231}"/>
              </a:ext>
            </a:extLst>
          </p:cNvPr>
          <p:cNvSpPr txBox="1"/>
          <p:nvPr/>
        </p:nvSpPr>
        <p:spPr>
          <a:xfrm>
            <a:off x="1013460" y="9224604"/>
            <a:ext cx="392126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dirty="0">
                <a:solidFill>
                  <a:srgbClr val="FFFFFF"/>
                </a:solidFill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3324830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0A644C-50D3-4D5E-B838-CCA6EA7D0C16}"/>
              </a:ext>
            </a:extLst>
          </p:cNvPr>
          <p:cNvSpPr txBox="1"/>
          <p:nvPr/>
        </p:nvSpPr>
        <p:spPr>
          <a:xfrm>
            <a:off x="12909176" y="7942727"/>
            <a:ext cx="4679577" cy="707886"/>
          </a:xfrm>
          <a:prstGeom prst="rect">
            <a:avLst/>
          </a:prstGeom>
          <a:solidFill>
            <a:srgbClr val="343895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82B44A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March 4-5, 2020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CP Template">
  <a:themeElements>
    <a:clrScheme name="OCP Template">
      <a:dk1>
        <a:srgbClr val="5F6061"/>
      </a:dk1>
      <a:lt1>
        <a:srgbClr val="613202"/>
      </a:lt1>
      <a:dk2>
        <a:srgbClr val="A7A7A7"/>
      </a:dk2>
      <a:lt2>
        <a:srgbClr val="535353"/>
      </a:lt2>
      <a:accent1>
        <a:srgbClr val="343895"/>
      </a:accent1>
      <a:accent2>
        <a:srgbClr val="2C2C71"/>
      </a:accent2>
      <a:accent3>
        <a:srgbClr val="1C1A4B"/>
      </a:accent3>
      <a:accent4>
        <a:srgbClr val="F6B71C"/>
      </a:accent4>
      <a:accent5>
        <a:srgbClr val="B98C2E"/>
      </a:accent5>
      <a:accent6>
        <a:srgbClr val="7B5E2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CP Template">
  <a:themeElements>
    <a:clrScheme name="OCP Templa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43895"/>
      </a:accent1>
      <a:accent2>
        <a:srgbClr val="2C2C71"/>
      </a:accent2>
      <a:accent3>
        <a:srgbClr val="1C1A4B"/>
      </a:accent3>
      <a:accent4>
        <a:srgbClr val="F6B71C"/>
      </a:accent4>
      <a:accent5>
        <a:srgbClr val="B98C2E"/>
      </a:accent5>
      <a:accent6>
        <a:srgbClr val="7B5E2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11687</TotalTime>
  <Words>290</Words>
  <Application>Microsoft Office PowerPoint</Application>
  <PresentationFormat>Custom</PresentationFormat>
  <Paragraphs>33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Calibri</vt:lpstr>
      <vt:lpstr>Source Sans Pro</vt:lpstr>
      <vt:lpstr>Arial</vt:lpstr>
      <vt:lpstr>Source Sans Pro Regular</vt:lpstr>
      <vt:lpstr>OCP Template</vt:lpstr>
      <vt:lpstr>Custom Design</vt:lpstr>
      <vt:lpstr>PowerPoint Presentation</vt:lpstr>
      <vt:lpstr>OCP NIC Community Update March 2020    OCP NIC Subgroup  Sub-group Project wiki:  https://www.opencompute.org/wiki/Server/Mezz Mailing List: https://ocp-all.groups.io/g/OCP-NIC</vt:lpstr>
      <vt:lpstr>Agenda</vt:lpstr>
      <vt:lpstr>Virtual Global Summit 2020</vt:lpstr>
      <vt:lpstr>Specification clarification</vt:lpstr>
      <vt:lpstr>Mechanical update</vt:lpstr>
      <vt:lpstr>Signal Integrity update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Held</dc:creator>
  <cp:keywords>CTPClassification=CTP_NT</cp:keywords>
  <cp:lastModifiedBy>Damien Weng Kong Chong</cp:lastModifiedBy>
  <cp:revision>431</cp:revision>
  <dcterms:modified xsi:type="dcterms:W3CDTF">2020-03-25T07:34:56Z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90e4b930-2ce0-4c94-8951-c26117d12af8</vt:lpwstr>
  </property>
  <property fmtid="{D5CDD505-2E9C-101B-9397-08002B2CF9AE}" pid="3" name="CTP_TimeStamp">
    <vt:lpwstr>2019-12-04 15:53:21Z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CTP_NT</vt:lpwstr>
  </property>
</Properties>
</file>