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sldIdLst>
    <p:sldId id="256" r:id="rId2"/>
    <p:sldId id="257" r:id="rId3"/>
    <p:sldId id="28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7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58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C"/>
          </a:solidFill>
        </a:fill>
      </a:tcStyle>
    </a:wholeTbl>
    <a:band2H>
      <a:tcTxStyle/>
      <a:tcStyle>
        <a:tcBdr/>
        <a:fill>
          <a:solidFill>
            <a:srgbClr val="E7E7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E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1CB"/>
          </a:solidFill>
        </a:fill>
      </a:tcStyle>
    </a:wholeTbl>
    <a:band2H>
      <a:tcTxStyle/>
      <a:tcStyle>
        <a:tcBdr/>
        <a:fill>
          <a:solidFill>
            <a:srgbClr val="EC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5F6061"/>
              </a:solidFill>
              <a:prstDash val="solid"/>
              <a:round/>
            </a:ln>
          </a:top>
          <a:bottom>
            <a:ln w="508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5F6061"/>
              </a:solidFill>
              <a:prstDash val="solid"/>
              <a:round/>
            </a:ln>
          </a:top>
          <a:bottom>
            <a:ln w="508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F60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F606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F606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25400" cap="flat">
              <a:solidFill>
                <a:srgbClr val="5F6061"/>
              </a:solidFill>
              <a:prstDash val="solid"/>
              <a:round/>
            </a:ln>
          </a:top>
          <a:bottom>
            <a:ln w="254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solidFill>
            <a:srgbClr val="5F606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25400" cap="flat">
              <a:solidFill>
                <a:srgbClr val="5F6061"/>
              </a:solidFill>
              <a:prstDash val="solid"/>
              <a:round/>
            </a:ln>
          </a:top>
          <a:bottom>
            <a:ln w="254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solidFill>
            <a:srgbClr val="5F6061">
              <a:alpha val="20000"/>
            </a:srgbClr>
          </a:solidFill>
        </a:fill>
      </a:tcStyle>
    </a:firstCol>
    <a:lastRow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101600" cap="flat">
              <a:solidFill>
                <a:srgbClr val="5F6061"/>
              </a:solidFill>
              <a:prstDash val="solid"/>
              <a:round/>
            </a:ln>
          </a:top>
          <a:bottom>
            <a:ln w="254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25400" cap="flat">
              <a:solidFill>
                <a:srgbClr val="5F6061"/>
              </a:solidFill>
              <a:prstDash val="solid"/>
              <a:round/>
            </a:ln>
          </a:top>
          <a:bottom>
            <a:ln w="508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2" d="100"/>
          <a:sy n="82" d="100"/>
        </p:scale>
        <p:origin x="17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CP17 Start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575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CP17 Title/Name 50/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9132"/>
            <a:ext cx="24384000" cy="1781175"/>
          </a:xfrm>
          <a:prstGeom prst="rect">
            <a:avLst/>
          </a:prstGeom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3048000" y="2126344"/>
            <a:ext cx="18288000" cy="4775201"/>
          </a:xfrm>
          <a:prstGeom prst="rect">
            <a:avLst/>
          </a:prstGeom>
        </p:spPr>
        <p:txBody>
          <a:bodyPr anchor="b"/>
          <a:lstStyle>
            <a:lvl1pPr>
              <a:defRPr spc="1200">
                <a:solidFill>
                  <a:srgbClr val="53535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061630"/>
            <a:ext cx="18288000" cy="33115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6400"/>
            </a:lvl1pPr>
            <a:lvl2pPr marL="838200" indent="-609600">
              <a:buClrTx/>
              <a:buFontTx/>
              <a:defRPr sz="6400"/>
            </a:lvl2pPr>
            <a:lvl3pPr marL="1193801" indent="-736601">
              <a:buClrTx/>
              <a:buFontTx/>
              <a:defRPr sz="6400"/>
            </a:lvl3pPr>
            <a:lvl4pPr marL="1500187" indent="-812800">
              <a:buClrTx/>
              <a:buFontTx/>
              <a:defRPr sz="6400"/>
            </a:lvl4pPr>
            <a:lvl5pPr marL="1734433" indent="-818446">
              <a:buClrTx/>
              <a:buFontTx/>
              <a:defRPr sz="6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22" name="OCP18_slide_master_layout_upper_corner.png" descr="OCP18_slide_master_layout_upper_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-25400"/>
            <a:ext cx="3987800" cy="398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075" y="12319236"/>
            <a:ext cx="3006725" cy="1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718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CP17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07396" y="739302"/>
            <a:ext cx="21945600" cy="13424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7375"/>
            <a:ext cx="24384000" cy="438150"/>
          </a:xfrm>
          <a:prstGeom prst="rect">
            <a:avLst/>
          </a:prstGeom>
        </p:spPr>
      </p:pic>
      <p:sp>
        <p:nvSpPr>
          <p:cNvPr id="14" name="Slide Number"/>
          <p:cNvSpPr txBox="1">
            <a:spLocks/>
          </p:cNvSpPr>
          <p:nvPr/>
        </p:nvSpPr>
        <p:spPr>
          <a:xfrm>
            <a:off x="23790027" y="13251173"/>
            <a:ext cx="444353" cy="49244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fld id="{86CB4B4D-7CA3-9044-876B-883B54F8677D}" type="slidenum">
              <a:rPr lang="en-US" sz="2000" b="1" smtClean="0">
                <a:solidFill>
                  <a:schemeClr val="bg1"/>
                </a:solidFill>
              </a:rPr>
              <a:pPr/>
              <a:t>‹#›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17650" y="3073400"/>
            <a:ext cx="21235988" cy="957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4370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CP17 E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CP18_slide_master_tail_v2.png" descr="OCP18_slide_master_tail_v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510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4562" y="11491605"/>
            <a:ext cx="4318067" cy="19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/>
  <p:txStyles>
    <p:titleStyle>
      <a:lvl1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57200" marR="0" indent="-457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685800" marR="0" indent="-457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⎻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1009651" marR="0" indent="-552451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296987" marR="0" indent="-6096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⎻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1529821" marR="0" indent="-613834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75000"/>
        <a:buFont typeface="Arial"/>
        <a:buChar char="o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895600" marR="0" indent="-6096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3352800" marR="0" indent="-6096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3810000" marR="0" indent="-6096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4267200" marR="0" indent="-6096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7DBF23-4123-45E6-A502-C546F5545F29}"/>
              </a:ext>
            </a:extLst>
          </p:cNvPr>
          <p:cNvSpPr txBox="1"/>
          <p:nvPr/>
        </p:nvSpPr>
        <p:spPr>
          <a:xfrm>
            <a:off x="2098431" y="879231"/>
            <a:ext cx="8351964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4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Indicator Nomenclature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FCACAC-C8A4-483F-B378-ED56E436C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370" y="3198727"/>
            <a:ext cx="12219476" cy="10065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0C7944-5E1E-4940-8B73-3F4348779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70" y="2570914"/>
            <a:ext cx="17548786" cy="10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20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361DA-C6AB-4220-89F2-554C41DF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7908" cy="4448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7DBF23-4123-45E6-A502-C546F5545F29}"/>
              </a:ext>
            </a:extLst>
          </p:cNvPr>
          <p:cNvSpPr txBox="1"/>
          <p:nvPr/>
        </p:nvSpPr>
        <p:spPr>
          <a:xfrm>
            <a:off x="2098431" y="879231"/>
            <a:ext cx="5658919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4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Indicator States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9CD316-CA00-4A74-9CF3-C61610D1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06" y="1952710"/>
            <a:ext cx="12740787" cy="98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86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KEYNOTE: PRESENTATION…"/>
          <p:cNvSpPr txBox="1">
            <a:spLocks noGrp="1"/>
          </p:cNvSpPr>
          <p:nvPr>
            <p:ph type="title"/>
          </p:nvPr>
        </p:nvSpPr>
        <p:spPr>
          <a:xfrm>
            <a:off x="3434862" y="2911791"/>
            <a:ext cx="18288000" cy="47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Indicator States</a:t>
            </a:r>
            <a:br>
              <a:rPr lang="en-US" dirty="0"/>
            </a:br>
            <a:r>
              <a:rPr lang="en-US" dirty="0"/>
              <a:t>As Applied to Specific Hardware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4800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D8920-A374-4CCA-AE87-0699BD78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1369402"/>
            <a:ext cx="14058900" cy="91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033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361DA-C6AB-4220-89F2-554C41DF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7908" cy="44485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5BFFEE-9C21-4527-8934-3154A9AEF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587" y="1707281"/>
            <a:ext cx="14087475" cy="2381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EBFFA-7DD3-4A4B-841F-7CFD21D6F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587" y="4448595"/>
            <a:ext cx="131540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4446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361DA-C6AB-4220-89F2-554C41DF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7908" cy="44485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06D253-39FB-4877-AE19-1AE92BD7B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2224297"/>
            <a:ext cx="14077950" cy="7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543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361DA-C6AB-4220-89F2-554C41DF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7908" cy="4448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E51DD-4D28-4FE1-BB4A-ED63B5B3D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546" y="2327801"/>
            <a:ext cx="12198962" cy="95018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805FE9-65AF-42E6-8161-5711C44CE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810" y="803031"/>
            <a:ext cx="138112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E609C-C8CA-413E-B482-BBC86499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57" y="2692277"/>
            <a:ext cx="12696825" cy="78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628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2BD5F0-4107-4884-9F0B-9C28CC9F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37" y="3063752"/>
            <a:ext cx="13877925" cy="7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10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495D1A-DC52-4877-849C-BCBA5DDF7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2722318"/>
            <a:ext cx="13982700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42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KEYNOTE: PRESENTATION…"/>
          <p:cNvSpPr txBox="1">
            <a:spLocks noGrp="1"/>
          </p:cNvSpPr>
          <p:nvPr>
            <p:ph type="title"/>
          </p:nvPr>
        </p:nvSpPr>
        <p:spPr>
          <a:xfrm>
            <a:off x="3048000" y="4031343"/>
            <a:ext cx="18288000" cy="4775201"/>
          </a:xfrm>
          <a:prstGeom prst="rect">
            <a:avLst/>
          </a:prstGeom>
        </p:spPr>
        <p:txBody>
          <a:bodyPr/>
          <a:lstStyle/>
          <a:p>
            <a:r>
              <a:rPr dirty="0"/>
              <a:t>KEYNOTE: </a:t>
            </a:r>
            <a:r>
              <a:rPr lang="en-US" dirty="0"/>
              <a:t>INDICATOR SPECIFICATION PROPOSAL</a:t>
            </a:r>
            <a:endParaRPr dirty="0"/>
          </a:p>
        </p:txBody>
      </p:sp>
      <p:sp>
        <p:nvSpPr>
          <p:cNvPr id="42" name="Name/Title/Company. 32pt. Title Case. Book."/>
          <p:cNvSpPr txBox="1">
            <a:spLocks noGrp="1"/>
          </p:cNvSpPr>
          <p:nvPr>
            <p:ph type="body" sz="quarter" idx="1"/>
          </p:nvPr>
        </p:nvSpPr>
        <p:spPr>
          <a:xfrm>
            <a:off x="3048000" y="8966630"/>
            <a:ext cx="18288000" cy="331152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Michael Haken, Mechanical Engineer, Facebook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361DA-C6AB-4220-89F2-554C41DF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7908" cy="44485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08A44-B6DA-4079-82DB-65FDFE41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2536581"/>
            <a:ext cx="139255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976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4241E6-78AF-4437-A333-037ABA507A0F}"/>
              </a:ext>
            </a:extLst>
          </p:cNvPr>
          <p:cNvSpPr txBox="1"/>
          <p:nvPr/>
        </p:nvSpPr>
        <p:spPr>
          <a:xfrm>
            <a:off x="2098431" y="879231"/>
            <a:ext cx="3382655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4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6792F-DF37-4A41-B517-2233BFBC6485}"/>
              </a:ext>
            </a:extLst>
          </p:cNvPr>
          <p:cNvSpPr txBox="1"/>
          <p:nvPr/>
        </p:nvSpPr>
        <p:spPr>
          <a:xfrm>
            <a:off x="1824190" y="3927231"/>
            <a:ext cx="20096010" cy="393953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/>
              <a:t>Adopt an OCP specification where indicators are clearly visible, consistent, accommodate color-blind data center personnel, only communicate actionable information, and do not conflict with other diagnostic tools.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4000" dirty="0"/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188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7DBF23-4123-45E6-A502-C546F5545F29}"/>
              </a:ext>
            </a:extLst>
          </p:cNvPr>
          <p:cNvSpPr txBox="1"/>
          <p:nvPr/>
        </p:nvSpPr>
        <p:spPr>
          <a:xfrm>
            <a:off x="2098431" y="879231"/>
            <a:ext cx="6415537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4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Guiding Principals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F5CA8-28EC-4E6D-93FF-F05DD629CB4A}"/>
              </a:ext>
            </a:extLst>
          </p:cNvPr>
          <p:cNvSpPr txBox="1"/>
          <p:nvPr/>
        </p:nvSpPr>
        <p:spPr>
          <a:xfrm>
            <a:off x="1781908" y="3774831"/>
            <a:ext cx="16524073" cy="52322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Indicators Should: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400" dirty="0"/>
              <a:t>Be Consistent – common symbols, LED colors, intensity, message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400" dirty="0"/>
              <a:t>Have a Purpose – must provide actionable information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400" dirty="0"/>
              <a:t>Be Simple – no decoder ring necessary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400" dirty="0"/>
              <a:t>Never Conflict with Indicators on other Products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641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7DBF23-4123-45E6-A502-C546F5545F29}"/>
              </a:ext>
            </a:extLst>
          </p:cNvPr>
          <p:cNvSpPr txBox="1"/>
          <p:nvPr/>
        </p:nvSpPr>
        <p:spPr>
          <a:xfrm>
            <a:off x="2098431" y="879231"/>
            <a:ext cx="5610829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4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Indicator Colors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66074-AD58-41A1-9F7A-1E025001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31" y="4403428"/>
            <a:ext cx="176403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92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7DBF23-4123-45E6-A502-C546F5545F29}"/>
              </a:ext>
            </a:extLst>
          </p:cNvPr>
          <p:cNvSpPr txBox="1"/>
          <p:nvPr/>
        </p:nvSpPr>
        <p:spPr>
          <a:xfrm>
            <a:off x="2098431" y="879231"/>
            <a:ext cx="6383477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4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Indicator Intensity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622B2-9CC7-4D7B-A814-98E7B971B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101909"/>
            <a:ext cx="15931662" cy="98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836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7DBF23-4123-45E6-A502-C546F5545F29}"/>
              </a:ext>
            </a:extLst>
          </p:cNvPr>
          <p:cNvSpPr txBox="1"/>
          <p:nvPr/>
        </p:nvSpPr>
        <p:spPr>
          <a:xfrm>
            <a:off x="2098431" y="879231"/>
            <a:ext cx="10988904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en-US" sz="6400" dirty="0"/>
              <a:t>Indicator Intensity – View Angle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7DE35-67EC-4A64-8188-8C713660FC81}"/>
              </a:ext>
            </a:extLst>
          </p:cNvPr>
          <p:cNvSpPr txBox="1"/>
          <p:nvPr/>
        </p:nvSpPr>
        <p:spPr>
          <a:xfrm>
            <a:off x="1781909" y="3506363"/>
            <a:ext cx="14054992" cy="590930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400" dirty="0"/>
              <a:t>+/-40 degree view angle horizontally and vertically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400" dirty="0"/>
              <a:t>+/- 25% Luminosity intensity within this range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400" dirty="0"/>
              <a:t>+/- 55 degree view angle whenever possible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400" dirty="0"/>
              <a:t>Indicator cross-talk should not cause an increase of more than 20 Cd/m^2 in adjacent indicators</a:t>
            </a:r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4400" dirty="0"/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742950" marR="0" indent="-74295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322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7DBF23-4123-45E6-A502-C546F5545F29}"/>
              </a:ext>
            </a:extLst>
          </p:cNvPr>
          <p:cNvSpPr txBox="1"/>
          <p:nvPr/>
        </p:nvSpPr>
        <p:spPr>
          <a:xfrm>
            <a:off x="2098431" y="879231"/>
            <a:ext cx="6882010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4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Indicator Behaviors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13D19-8B12-4F92-B512-300552BF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582" y="4355490"/>
            <a:ext cx="14669233" cy="32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893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7DBF23-4123-45E6-A502-C546F5545F29}"/>
              </a:ext>
            </a:extLst>
          </p:cNvPr>
          <p:cNvSpPr txBox="1"/>
          <p:nvPr/>
        </p:nvSpPr>
        <p:spPr>
          <a:xfrm>
            <a:off x="2098431" y="879231"/>
            <a:ext cx="7128873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4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Indicator Placement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A5FF4-2C36-4E02-881A-E2A1810E56AC}"/>
              </a:ext>
            </a:extLst>
          </p:cNvPr>
          <p:cNvSpPr/>
          <p:nvPr/>
        </p:nvSpPr>
        <p:spPr>
          <a:xfrm>
            <a:off x="3143832" y="4013597"/>
            <a:ext cx="15028364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Indicators should be visible on the front or rear panel of a system when viewing the panel from a perpendicular direction.</a:t>
            </a:r>
          </a:p>
          <a:p>
            <a:pPr marL="742950" lvl="0" indent="-742950"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Indicators should always be surrounded by a panel to reduce background visual noise and provide a location for printed legends. </a:t>
            </a:r>
          </a:p>
          <a:p>
            <a:pPr marL="742950" lvl="0" indent="-742950"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Indicator pairs must be arranged as: blue-left/amber-right, or blue-above/amber-below</a:t>
            </a:r>
          </a:p>
        </p:txBody>
      </p:sp>
    </p:spTree>
    <p:extLst>
      <p:ext uri="{BB962C8B-B14F-4D97-AF65-F5344CB8AC3E}">
        <p14:creationId xmlns:p14="http://schemas.microsoft.com/office/powerpoint/2010/main" val="39081194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CP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CP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CP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CP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OCP18_Keynote Bumpers_FACEBOOK_Version_2018-02-02</Template>
  <TotalTime>524</TotalTime>
  <Words>204</Words>
  <Application>Microsoft Office PowerPoint</Application>
  <PresentationFormat>Custom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Franklin Gothic Book</vt:lpstr>
      <vt:lpstr>OCP Template</vt:lpstr>
      <vt:lpstr>PowerPoint Presentation</vt:lpstr>
      <vt:lpstr>KEYNOTE: INDICATOR SPECIFICATION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Indicator States As Applied to Specific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Haken</cp:lastModifiedBy>
  <cp:revision>24</cp:revision>
  <dcterms:modified xsi:type="dcterms:W3CDTF">2018-02-08T17:24:16Z</dcterms:modified>
</cp:coreProperties>
</file>