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4"/>
    <p:sldMasterId id="2147483657" r:id="rId5"/>
  </p:sldMasterIdLst>
  <p:notesMasterIdLst>
    <p:notesMasterId r:id="rId14"/>
  </p:notesMasterIdLst>
  <p:sldIdLst>
    <p:sldId id="269" r:id="rId6"/>
    <p:sldId id="272" r:id="rId7"/>
    <p:sldId id="274" r:id="rId8"/>
    <p:sldId id="394" r:id="rId9"/>
    <p:sldId id="366" r:id="rId10"/>
    <p:sldId id="365" r:id="rId11"/>
    <p:sldId id="273" r:id="rId12"/>
    <p:sldId id="362" r:id="rId13"/>
  </p:sldIdLst>
  <p:sldSz cx="24384000" cy="13716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FreightSansLFPro" panose="02000506030000020004" pitchFamily="50" charset="0"/>
      <p:regular r:id="rId19"/>
      <p:bold r:id="rId20"/>
      <p:italic r:id="rId21"/>
      <p:boldItalic r:id="rId22"/>
    </p:embeddedFont>
    <p:embeddedFont>
      <p:font typeface="Source Sans Pro" panose="020B0503030403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chna Haylock" initials="AH" lastIdx="6" clrIdx="0"/>
  <p:cmAuthor id="2" name="Ng, Thomas1" initials="TN" lastIdx="1" clrIdx="1">
    <p:extLst>
      <p:ext uri="{19B8F6BF-5375-455C-9EA6-DF929625EA0E}">
        <p15:presenceInfo xmlns:p15="http://schemas.microsoft.com/office/powerpoint/2012/main" userId="Ng, Thomas1" providerId="None"/>
      </p:ext>
    </p:extLst>
  </p:cmAuthor>
  <p:cmAuthor id="3" name="Damien Weng Kong Chong" initials="DWKC" lastIdx="1" clrIdx="2">
    <p:extLst>
      <p:ext uri="{19B8F6BF-5375-455C-9EA6-DF929625EA0E}">
        <p15:presenceInfo xmlns:p15="http://schemas.microsoft.com/office/powerpoint/2012/main" userId="S::dchong@fb.com::fd2994cb-880e-4c74-b254-6d480844d9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985" autoAdjust="0"/>
  </p:normalViewPr>
  <p:slideViewPr>
    <p:cSldViewPr snapToGrid="0">
      <p:cViewPr varScale="1">
        <p:scale>
          <a:sx n="43" d="100"/>
          <a:sy n="43" d="100"/>
        </p:scale>
        <p:origin x="586" y="72"/>
      </p:cViewPr>
      <p:guideLst>
        <p:guide orient="horz" pos="4320"/>
        <p:guide pos="76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0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End Bumper copy 1">
  <p:cSld name="OCP17 End Bumper copy 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 descr="slide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01ED-B654-7449-9635-334A4910BB6D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EA28-F498-AD43-B938-06BEC22B7F0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AAC3B8-2690-294A-8867-8D93CDBD49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01ED-B654-7449-9635-334A4910BB6D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EA28-F498-AD43-B938-06BEC22B7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8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1676400" y="2668270"/>
            <a:ext cx="10439400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12268200" y="2668270"/>
            <a:ext cx="10439400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1397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324153" y="3080962"/>
            <a:ext cx="21436458" cy="8142288"/>
          </a:xfrm>
          <a:prstGeom prst="rect">
            <a:avLst/>
          </a:prstGeom>
        </p:spPr>
        <p:txBody>
          <a:bodyPr/>
          <a:lstStyle>
            <a:lvl1pPr marL="701676" indent="-6794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6000" b="0" i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1pPr>
            <a:lvl2pPr marL="685800" indent="-685800" algn="l">
              <a:buClr>
                <a:schemeClr val="accent6"/>
              </a:buClr>
              <a:buFont typeface="Arial" charset="0"/>
              <a:buChar char="•"/>
              <a:defRPr sz="450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2pPr>
            <a:lvl3pPr marL="2060576" indent="-7048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5000" b="0" i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3pPr>
            <a:lvl4pPr marL="2765426" indent="-6794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5000" b="0" i="0" baseline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4pPr>
            <a:lvl5pPr marL="1381126" indent="-6794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5000" b="0" i="0" baseline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5pPr>
            <a:lvl6pPr>
              <a:defRPr b="0" i="0">
                <a:latin typeface="FreightSansLFPro Medium" charset="0"/>
                <a:ea typeface="FreightSansLFPro Medium" charset="0"/>
                <a:cs typeface="FreightSansLFPro Medium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4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3"/>
            <a:r>
              <a:rPr lang="en-US"/>
              <a:t>Fifth level</a:t>
            </a:r>
          </a:p>
          <a:p>
            <a:pPr lvl="3"/>
            <a:r>
              <a:rPr lang="en-US"/>
              <a:t>Sixth level</a:t>
            </a:r>
          </a:p>
          <a:p>
            <a:pPr lvl="3"/>
            <a:r>
              <a:rPr lang="en-US"/>
              <a:t>Seventh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1408176" y="1827497"/>
            <a:ext cx="21438112" cy="1069898"/>
          </a:xfrm>
          <a:prstGeom prst="rect">
            <a:avLst/>
          </a:prstGeom>
        </p:spPr>
        <p:txBody>
          <a:bodyPr lIns="0" tIns="0" rIns="0" bIns="0"/>
          <a:lstStyle>
            <a:lvl1pPr algn="l" hangingPunct="0">
              <a:defRPr sz="48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1pPr>
            <a:lvl2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2pPr>
            <a:lvl3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3pPr>
            <a:lvl4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4pPr>
            <a:lvl5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08176" y="694944"/>
            <a:ext cx="21342096" cy="1010624"/>
          </a:xfrm>
          <a:prstGeom prst="rect">
            <a:avLst/>
          </a:prstGeom>
        </p:spPr>
        <p:txBody>
          <a:bodyPr lIns="0" tIns="0" rIns="0" bIns="0"/>
          <a:lstStyle>
            <a:lvl1pPr algn="l" hangingPunct="0">
              <a:defRPr sz="7000" b="1" i="0">
                <a:solidFill>
                  <a:schemeClr val="accent1"/>
                </a:solidFill>
                <a:latin typeface="FreightSansLFPro Semibold" charset="0"/>
                <a:ea typeface="FreightSansLFPro Semibold" charset="0"/>
                <a:cs typeface="FreightSansLFPro Semibold" charset="0"/>
              </a:defRPr>
            </a:lvl1pPr>
            <a:lvl2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2pPr>
            <a:lvl3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3pPr>
            <a:lvl4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4pPr>
            <a:lvl5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72867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4"/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1676400" y="2576830"/>
            <a:ext cx="21031199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compute.org/wiki/Server/Mezz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s://ocp-all.groups.io/g/OCP-NI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feedback2ocpnic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958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AC4C62-3DB6-45A5-AA9A-E07143A19F88}"/>
              </a:ext>
            </a:extLst>
          </p:cNvPr>
          <p:cNvGrpSpPr/>
          <p:nvPr/>
        </p:nvGrpSpPr>
        <p:grpSpPr>
          <a:xfrm>
            <a:off x="20651903" y="230060"/>
            <a:ext cx="3284100" cy="3812200"/>
            <a:chOff x="20651903" y="230060"/>
            <a:chExt cx="3284100" cy="3812200"/>
          </a:xfrm>
        </p:grpSpPr>
        <p:pic>
          <p:nvPicPr>
            <p:cNvPr id="7" name="Google Shape;57;p13">
              <a:extLst>
                <a:ext uri="{FF2B5EF4-FFF2-40B4-BE49-F238E27FC236}">
                  <a16:creationId xmlns:a16="http://schemas.microsoft.com/office/drawing/2014/main" id="{B8DCF3B2-9C82-409C-9BF5-8FE2A98FFF09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0832515" y="230060"/>
              <a:ext cx="2954525" cy="2954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58;p13">
              <a:extLst>
                <a:ext uri="{FF2B5EF4-FFF2-40B4-BE49-F238E27FC236}">
                  <a16:creationId xmlns:a16="http://schemas.microsoft.com/office/drawing/2014/main" id="{204DAFB5-094E-4170-A9BA-49F3DF8C2BD0}"/>
                </a:ext>
              </a:extLst>
            </p:cNvPr>
            <p:cNvSpPr/>
            <p:nvPr/>
          </p:nvSpPr>
          <p:spPr>
            <a:xfrm>
              <a:off x="20651903" y="3338760"/>
              <a:ext cx="3284100" cy="703500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wrap="square" lIns="91400" tIns="45725" rIns="91400" bIns="457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Source Sans Pro"/>
                <a:buNone/>
              </a:pPr>
              <a:r>
                <a:rPr lang="en-US" sz="3600" b="0" i="0" u="none" strike="noStrike" cap="none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SERVER</a:t>
              </a:r>
              <a:endParaRPr sz="3600" b="0" i="0" u="none" strike="noStrike" cap="none" dirty="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666A4FD-4D8D-4DFC-81DF-16356EA27581}"/>
              </a:ext>
            </a:extLst>
          </p:cNvPr>
          <p:cNvSpPr txBox="1"/>
          <p:nvPr/>
        </p:nvSpPr>
        <p:spPr>
          <a:xfrm>
            <a:off x="1488231" y="4042260"/>
            <a:ext cx="15418837" cy="7107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8000" dirty="0"/>
              <a:t>OCP NIC Community Update</a:t>
            </a:r>
            <a:br>
              <a:rPr lang="en-US" sz="8000" dirty="0"/>
            </a:br>
            <a:r>
              <a:rPr lang="en-US" sz="8000" dirty="0"/>
              <a:t>July 2022</a:t>
            </a:r>
          </a:p>
          <a:p>
            <a:pPr lvl="0">
              <a:lnSpc>
                <a:spcPct val="100000"/>
              </a:lnSpc>
            </a:pPr>
            <a:r>
              <a:rPr lang="en-US" sz="8000" dirty="0"/>
              <a:t>For Server Workgroup</a:t>
            </a:r>
            <a:br>
              <a:rPr lang="en-US" sz="8000" dirty="0"/>
            </a:br>
            <a:br>
              <a:rPr lang="en-US" sz="1800" dirty="0">
                <a:solidFill>
                  <a:srgbClr val="5F6062"/>
                </a:solidFill>
              </a:rPr>
            </a:br>
            <a:br>
              <a:rPr lang="en-US" sz="3200" dirty="0">
                <a:solidFill>
                  <a:srgbClr val="5F6062"/>
                </a:solidFill>
              </a:rPr>
            </a:br>
            <a:br>
              <a:rPr lang="en-US" sz="3200" dirty="0">
                <a:solidFill>
                  <a:srgbClr val="5F6062"/>
                </a:solidFill>
              </a:rPr>
            </a:br>
            <a:br>
              <a:rPr lang="en-US" sz="3200" dirty="0">
                <a:solidFill>
                  <a:srgbClr val="5F6062"/>
                </a:solidFill>
              </a:rPr>
            </a:br>
            <a:r>
              <a:rPr lang="en-US" sz="3200" dirty="0"/>
              <a:t>Sub-group Project wiki:  </a:t>
            </a:r>
            <a:r>
              <a:rPr lang="en-US" sz="3200" dirty="0">
                <a:hlinkClick r:id="rId3"/>
              </a:rPr>
              <a:t>https://www.opencompute.org/wiki/Server/Mezz</a:t>
            </a:r>
            <a:br>
              <a:rPr lang="en-US" sz="3200" dirty="0"/>
            </a:br>
            <a:endParaRPr lang="en-US" sz="3200" dirty="0"/>
          </a:p>
          <a:p>
            <a:pPr marL="0" lvl="0" indent="0">
              <a:lnSpc>
                <a:spcPct val="70000"/>
              </a:lnSpc>
              <a:spcBef>
                <a:spcPts val="1800"/>
              </a:spcBef>
              <a:buClr>
                <a:srgbClr val="FF0000"/>
              </a:buClr>
              <a:buSzPts val="3600"/>
            </a:pPr>
            <a:r>
              <a:rPr lang="en-US" sz="3200" dirty="0"/>
              <a:t>Mailing List: </a:t>
            </a:r>
            <a:r>
              <a:rPr lang="en-US" sz="3200" dirty="0">
                <a:hlinkClick r:id="rId4"/>
              </a:rPr>
              <a:t>https://ocp-all.groups.io/g/OCP-NIC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41E7DE-721C-4522-8833-70548689F2D7}"/>
              </a:ext>
            </a:extLst>
          </p:cNvPr>
          <p:cNvGrpSpPr/>
          <p:nvPr/>
        </p:nvGrpSpPr>
        <p:grpSpPr>
          <a:xfrm>
            <a:off x="20651903" y="4042260"/>
            <a:ext cx="3422802" cy="3754385"/>
            <a:chOff x="4123142" y="4885516"/>
            <a:chExt cx="3422802" cy="3754385"/>
          </a:xfrm>
        </p:grpSpPr>
        <p:pic>
          <p:nvPicPr>
            <p:cNvPr id="11" name="Picture 10" descr="A circuit board&#10;&#10;Description automatically generated">
              <a:extLst>
                <a:ext uri="{FF2B5EF4-FFF2-40B4-BE49-F238E27FC236}">
                  <a16:creationId xmlns:a16="http://schemas.microsoft.com/office/drawing/2014/main" id="{F6E37A53-D2EE-4C62-9A7C-B339CBCB9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23142" y="4885516"/>
              <a:ext cx="3422802" cy="3422802"/>
            </a:xfrm>
            <a:prstGeom prst="rect">
              <a:avLst/>
            </a:prstGeom>
          </p:spPr>
        </p:pic>
        <p:sp>
          <p:nvSpPr>
            <p:cNvPr id="12" name="Google Shape;139;p21">
              <a:extLst>
                <a:ext uri="{FF2B5EF4-FFF2-40B4-BE49-F238E27FC236}">
                  <a16:creationId xmlns:a16="http://schemas.microsoft.com/office/drawing/2014/main" id="{86E2F441-AADB-4594-8C42-929557CFAAA3}"/>
                </a:ext>
              </a:extLst>
            </p:cNvPr>
            <p:cNvSpPr/>
            <p:nvPr/>
          </p:nvSpPr>
          <p:spPr>
            <a:xfrm>
              <a:off x="4211413" y="7976734"/>
              <a:ext cx="3205640" cy="663167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wrap="square" lIns="91400" tIns="45725" rIns="91400" bIns="457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Source Sans Pro"/>
                <a:buNone/>
              </a:pPr>
              <a:r>
                <a:rPr lang="en-US" sz="3600" b="0" i="0" u="none" strike="noStrike" cap="none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NIC3.0</a:t>
              </a:r>
              <a:endParaRPr sz="3600" b="0" i="0" u="none" strike="noStrike" cap="none" dirty="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756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DBE3-885C-42C7-BDEB-41F19E21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8ED4B-FBCA-4103-A774-398BAE09D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99" y="3386829"/>
            <a:ext cx="21031199" cy="7211358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OCP Global Summit 2022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SI Test Fixture Update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Thermal Test Fixture Update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032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DBE3-885C-42C7-BDEB-41F19E21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OCP Global Summit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8ED4B-FBCA-4103-A774-398BAE09D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99" y="2527292"/>
            <a:ext cx="21031199" cy="9561075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There are 6 abstracts related to NIC has been tentatively accepted for presentation.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Final decision to be made after reviewing presentation materials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5FCE078-06B2-7005-082F-19323459B9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435827"/>
              </p:ext>
            </p:extLst>
          </p:nvPr>
        </p:nvGraphicFramePr>
        <p:xfrm>
          <a:off x="3917696" y="7454917"/>
          <a:ext cx="17332960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5066">
                  <a:extLst>
                    <a:ext uri="{9D8B030D-6E8A-4147-A177-3AD203B41FA5}">
                      <a16:colId xmlns:a16="http://schemas.microsoft.com/office/drawing/2014/main" val="1749008771"/>
                    </a:ext>
                  </a:extLst>
                </a:gridCol>
                <a:gridCol w="12637894">
                  <a:extLst>
                    <a:ext uri="{9D8B030D-6E8A-4147-A177-3AD203B41FA5}">
                      <a16:colId xmlns:a16="http://schemas.microsoft.com/office/drawing/2014/main" val="603739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Title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82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dirty="0">
                          <a:effectLst/>
                        </a:rPr>
                        <a:t>2841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3200">
                          <a:effectLst/>
                        </a:rPr>
                        <a:t>OCP NIC 3.0 Design Specification Update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3897551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>
                          <a:effectLst/>
                        </a:rPr>
                        <a:t>2788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3200">
                          <a:effectLst/>
                        </a:rPr>
                        <a:t>Leveraging Existing OCP NIC Interconnect for PCIe Gen 6 Architectures.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254444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>
                          <a:effectLst/>
                        </a:rPr>
                        <a:t>2617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3200" dirty="0">
                          <a:effectLst/>
                        </a:rPr>
                        <a:t>OCP NIC 3.0: Present and The Future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330071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dirty="0">
                          <a:effectLst/>
                        </a:rPr>
                        <a:t>2683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3200">
                          <a:effectLst/>
                        </a:rPr>
                        <a:t>Advanced thermal testing and characterization for pluggable IO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295887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>
                          <a:effectLst/>
                        </a:rPr>
                        <a:t>2705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3200" dirty="0">
                          <a:effectLst/>
                        </a:rPr>
                        <a:t>New TSFF test fixture airflow measurements and definitions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3919072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dirty="0">
                          <a:effectLst/>
                        </a:rPr>
                        <a:t>2783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3200" dirty="0" err="1">
                          <a:effectLst/>
                        </a:rPr>
                        <a:t>SmartNIC</a:t>
                      </a:r>
                      <a:r>
                        <a:rPr lang="en-US" sz="3200" dirty="0">
                          <a:effectLst/>
                        </a:rPr>
                        <a:t> &amp; OCP NIC-3 in Modular Hardware Systems (DC-MHS)</a:t>
                      </a: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1738934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4556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A77E-06DC-46D7-969D-89221697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PCIe</a:t>
            </a:r>
            <a:r>
              <a:rPr lang="en-US" baseline="30000" dirty="0"/>
              <a:t>®</a:t>
            </a:r>
            <a:r>
              <a:rPr lang="en-US" dirty="0"/>
              <a:t> 5.0 SI Test Fixtures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0BAF0-0453-4746-9751-D10692DBE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2668270"/>
            <a:ext cx="12573990" cy="9492062"/>
          </a:xfrm>
        </p:spPr>
        <p:txBody>
          <a:bodyPr wrap="square" anchor="t">
            <a:normAutofit fontScale="55000" lnSpcReduction="20000"/>
          </a:bodyPr>
          <a:lstStyle/>
          <a:p>
            <a:r>
              <a:rPr lang="en-US" dirty="0"/>
              <a:t>CLB 5.0 32GT/s status:</a:t>
            </a:r>
          </a:p>
          <a:p>
            <a:pPr lvl="1"/>
            <a:r>
              <a:rPr lang="en-US" dirty="0"/>
              <a:t>First proto start from 4.0 design</a:t>
            </a:r>
          </a:p>
          <a:p>
            <a:pPr lvl="1"/>
            <a:r>
              <a:rPr lang="en-US" dirty="0"/>
              <a:t>Dell &amp; Tektronix testing reveal impedance / return loss issue</a:t>
            </a:r>
          </a:p>
          <a:p>
            <a:pPr lvl="2"/>
            <a:r>
              <a:rPr lang="en-US" dirty="0"/>
              <a:t>Root cause: manually-placed connector anti-pads from 4.0 design present in 5.0 design</a:t>
            </a:r>
          </a:p>
          <a:p>
            <a:pPr lvl="1"/>
            <a:r>
              <a:rPr lang="en-US" dirty="0"/>
              <a:t>ECAD to complete this week: </a:t>
            </a:r>
          </a:p>
          <a:p>
            <a:pPr lvl="2"/>
            <a:r>
              <a:rPr lang="en-US" dirty="0"/>
              <a:t>Anti-pads removed</a:t>
            </a:r>
          </a:p>
          <a:p>
            <a:pPr lvl="2"/>
            <a:r>
              <a:rPr lang="en-US" dirty="0"/>
              <a:t>Additional trace tuning to mitigate additional discontinuities based on measured data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CBB 5.0 32GT/s status:</a:t>
            </a:r>
          </a:p>
          <a:p>
            <a:pPr lvl="1"/>
            <a:r>
              <a:rPr lang="en-US" dirty="0"/>
              <a:t>Start from 4.0 design</a:t>
            </a:r>
          </a:p>
          <a:p>
            <a:pPr lvl="1"/>
            <a:r>
              <a:rPr lang="en-US" dirty="0"/>
              <a:t>Updates to align with PCI-SIG</a:t>
            </a:r>
            <a:r>
              <a:rPr lang="en-US" baseline="30000" dirty="0"/>
              <a:t>®</a:t>
            </a:r>
          </a:p>
          <a:p>
            <a:pPr lvl="1"/>
            <a:r>
              <a:rPr lang="en-US" dirty="0"/>
              <a:t>Routing starts once CLB verified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FF4AD81-2A51-43AE-A3E9-498E322E41BF}"/>
              </a:ext>
            </a:extLst>
          </p:cNvPr>
          <p:cNvGrpSpPr/>
          <p:nvPr/>
        </p:nvGrpSpPr>
        <p:grpSpPr>
          <a:xfrm>
            <a:off x="16150390" y="4386342"/>
            <a:ext cx="7061070" cy="5691440"/>
            <a:chOff x="8075195" y="2193171"/>
            <a:chExt cx="3530535" cy="28457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F259D99-31B0-4C29-84BD-B6D76326E8DD}"/>
                </a:ext>
              </a:extLst>
            </p:cNvPr>
            <p:cNvSpPr txBox="1"/>
            <p:nvPr/>
          </p:nvSpPr>
          <p:spPr>
            <a:xfrm>
              <a:off x="8537541" y="2193171"/>
              <a:ext cx="2605842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u="sng" dirty="0"/>
                <a:t>OCP NIC 3.0 SFF CLB 5.0 prototype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376B2DA-5A6B-42DD-8BB0-D248402C115A}"/>
                </a:ext>
              </a:extLst>
            </p:cNvPr>
            <p:cNvGrpSpPr/>
            <p:nvPr/>
          </p:nvGrpSpPr>
          <p:grpSpPr>
            <a:xfrm>
              <a:off x="8075195" y="2459367"/>
              <a:ext cx="3530535" cy="2579524"/>
              <a:chOff x="8075195" y="2012365"/>
              <a:chExt cx="3530535" cy="2579524"/>
            </a:xfrm>
          </p:grpSpPr>
          <p:pic>
            <p:nvPicPr>
              <p:cNvPr id="6" name="Picture 5" descr="A picture containing text, electronics&#10;&#10;Description automatically generated">
                <a:extLst>
                  <a:ext uri="{FF2B5EF4-FFF2-40B4-BE49-F238E27FC236}">
                    <a16:creationId xmlns:a16="http://schemas.microsoft.com/office/drawing/2014/main" id="{71E345F4-72BA-4B80-B521-1B80AB60FF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75195" y="2012365"/>
                <a:ext cx="3530535" cy="2579524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AF5E20-71D8-4D7F-9DE0-5CF0F1391D94}"/>
                  </a:ext>
                </a:extLst>
              </p:cNvPr>
              <p:cNvSpPr txBox="1"/>
              <p:nvPr/>
            </p:nvSpPr>
            <p:spPr>
              <a:xfrm>
                <a:off x="9790963" y="2226562"/>
                <a:ext cx="695062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solidFill>
                      <a:schemeClr val="accent4"/>
                    </a:solidFill>
                  </a:rPr>
                  <a:t>Calibration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2F7AA15-D1AC-47A0-9A9C-7909690A4CB3}"/>
                  </a:ext>
                </a:extLst>
              </p:cNvPr>
              <p:cNvSpPr txBox="1"/>
              <p:nvPr/>
            </p:nvSpPr>
            <p:spPr>
              <a:xfrm>
                <a:off x="8594984" y="3071295"/>
                <a:ext cx="778418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solidFill>
                      <a:schemeClr val="accent4"/>
                    </a:solidFill>
                  </a:rPr>
                  <a:t>CLB board 1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FE05C93-FB2F-477D-BCB8-B8A3854765DD}"/>
                  </a:ext>
                </a:extLst>
              </p:cNvPr>
              <p:cNvSpPr txBox="1"/>
              <p:nvPr/>
            </p:nvSpPr>
            <p:spPr>
              <a:xfrm>
                <a:off x="9196470" y="4361057"/>
                <a:ext cx="1163139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solidFill>
                      <a:schemeClr val="accent4"/>
                    </a:solidFill>
                  </a:rPr>
                  <a:t>Impedance Coupon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11AF4E5-0122-4A7F-A551-2360FF79B557}"/>
                  </a:ext>
                </a:extLst>
              </p:cNvPr>
              <p:cNvSpPr txBox="1"/>
              <p:nvPr/>
            </p:nvSpPr>
            <p:spPr>
              <a:xfrm>
                <a:off x="10147792" y="3071295"/>
                <a:ext cx="778418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solidFill>
                      <a:schemeClr val="accent4"/>
                    </a:solidFill>
                  </a:rPr>
                  <a:t>CLB board 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8564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34586E-86DB-46C7-B9DF-6CF687B1A1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153" y="3080961"/>
            <a:ext cx="13567504" cy="8616233"/>
          </a:xfrm>
        </p:spPr>
        <p:txBody>
          <a:bodyPr/>
          <a:lstStyle/>
          <a:p>
            <a:pPr marL="22226" indent="0">
              <a:buNone/>
            </a:pPr>
            <a:r>
              <a:rPr lang="en-US" sz="4500" dirty="0">
                <a:solidFill>
                  <a:srgbClr val="53535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TTF was designed to support speeds up to PCIe® 5.0 32GT/s</a:t>
            </a:r>
          </a:p>
          <a:p>
            <a:pPr lvl="1"/>
            <a:r>
              <a:rPr lang="en-US" dirty="0">
                <a:solidFill>
                  <a:srgbClr val="53535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Uses very low-loss material</a:t>
            </a:r>
          </a:p>
          <a:p>
            <a:pPr marL="22226" indent="0">
              <a:buNone/>
            </a:pPr>
            <a:r>
              <a:rPr lang="en-US" sz="4500" dirty="0">
                <a:solidFill>
                  <a:srgbClr val="53535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Cable assembly must be updated for 32GT/s signaling transmission</a:t>
            </a:r>
          </a:p>
          <a:p>
            <a:pPr lvl="1"/>
            <a:r>
              <a:rPr lang="en-US" dirty="0">
                <a:solidFill>
                  <a:srgbClr val="53535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Received 1 of 2 cable assemblies</a:t>
            </a:r>
          </a:p>
          <a:p>
            <a:pPr lvl="1"/>
            <a:r>
              <a:rPr lang="en-US" dirty="0">
                <a:solidFill>
                  <a:srgbClr val="53535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Lab experimentation requires NIC 3.0 PCIE Gen5 unit</a:t>
            </a:r>
          </a:p>
          <a:p>
            <a:pPr marL="22226" indent="0">
              <a:buNone/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396777A-1A87-4EF5-92D1-7216F280F7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153" y="841738"/>
            <a:ext cx="21438112" cy="1069898"/>
          </a:xfrm>
        </p:spPr>
        <p:txBody>
          <a:bodyPr/>
          <a:lstStyle/>
          <a:p>
            <a:r>
              <a:rPr lang="en-US" sz="10000" dirty="0">
                <a:solidFill>
                  <a:srgbClr val="53535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PCIe® 5.0 Thermal Test Fixture (TTF)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C08969-43F8-47D3-BFA6-42E34DA1A61C}"/>
              </a:ext>
            </a:extLst>
          </p:cNvPr>
          <p:cNvGrpSpPr/>
          <p:nvPr/>
        </p:nvGrpSpPr>
        <p:grpSpPr>
          <a:xfrm>
            <a:off x="16400818" y="3897043"/>
            <a:ext cx="6166714" cy="4567474"/>
            <a:chOff x="8200409" y="1948521"/>
            <a:chExt cx="3083357" cy="228373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D6F2B7B-06D1-4FA6-A8EF-C48BED2A9CBC}"/>
                </a:ext>
              </a:extLst>
            </p:cNvPr>
            <p:cNvSpPr txBox="1"/>
            <p:nvPr/>
          </p:nvSpPr>
          <p:spPr>
            <a:xfrm>
              <a:off x="8973132" y="1948521"/>
              <a:ext cx="1559081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u="sng" dirty="0"/>
                <a:t>OCP NIC 3.0 TTF in use</a:t>
              </a:r>
            </a:p>
          </p:txBody>
        </p:sp>
        <p:pic>
          <p:nvPicPr>
            <p:cNvPr id="6" name="Picture 5" descr="A picture containing text, indoor, table, worktable&#10;&#10;Description automatically generated">
              <a:extLst>
                <a:ext uri="{FF2B5EF4-FFF2-40B4-BE49-F238E27FC236}">
                  <a16:creationId xmlns:a16="http://schemas.microsoft.com/office/drawing/2014/main" id="{7FD6CA16-2AE6-4958-B795-A4F49A674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00409" y="2174858"/>
              <a:ext cx="3083357" cy="20574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897EB43-108B-4675-8707-04EF1D75DFEA}"/>
              </a:ext>
            </a:extLst>
          </p:cNvPr>
          <p:cNvGrpSpPr/>
          <p:nvPr/>
        </p:nvGrpSpPr>
        <p:grpSpPr>
          <a:xfrm>
            <a:off x="16400819" y="8891532"/>
            <a:ext cx="6166714" cy="2399308"/>
            <a:chOff x="8200409" y="4445766"/>
            <a:chExt cx="3083357" cy="119965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29E75C4-65A4-4A48-9E91-450A01563AC4}"/>
                </a:ext>
              </a:extLst>
            </p:cNvPr>
            <p:cNvSpPr txBox="1"/>
            <p:nvPr/>
          </p:nvSpPr>
          <p:spPr>
            <a:xfrm>
              <a:off x="8573788" y="4445766"/>
              <a:ext cx="2379017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u="sng" dirty="0"/>
                <a:t>Example cable assembly from </a:t>
              </a:r>
              <a:r>
                <a:rPr lang="en-US" sz="2100" u="sng" dirty="0" err="1"/>
                <a:t>Samtec</a:t>
              </a:r>
              <a:endParaRPr lang="en-US" sz="2100" u="sng" dirty="0"/>
            </a:p>
          </p:txBody>
        </p:sp>
        <p:pic>
          <p:nvPicPr>
            <p:cNvPr id="5" name="Picture 4" descr="A picture containing text, wall&#10;&#10;Description automatically generated">
              <a:extLst>
                <a:ext uri="{FF2B5EF4-FFF2-40B4-BE49-F238E27FC236}">
                  <a16:creationId xmlns:a16="http://schemas.microsoft.com/office/drawing/2014/main" id="{0011707A-C4A5-44D0-8E44-537A1F383B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00409" y="4779580"/>
              <a:ext cx="3083357" cy="86584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1A9731D-170F-43E4-9C91-4A7CD0B7774A}"/>
              </a:ext>
            </a:extLst>
          </p:cNvPr>
          <p:cNvSpPr txBox="1"/>
          <p:nvPr/>
        </p:nvSpPr>
        <p:spPr>
          <a:xfrm>
            <a:off x="1543793" y="10425000"/>
            <a:ext cx="13169734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Source Sans Pro"/>
              </a:rPr>
              <a:t>Request for a contributor to supply a Gen5 card for validation</a:t>
            </a:r>
          </a:p>
        </p:txBody>
      </p:sp>
    </p:spTree>
    <p:extLst>
      <p:ext uri="{BB962C8B-B14F-4D97-AF65-F5344CB8AC3E}">
        <p14:creationId xmlns:p14="http://schemas.microsoft.com/office/powerpoint/2010/main" val="411970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1588D5-5DA5-456C-9B59-4334504FAE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5" t="14351" r="16100" b="24658"/>
          <a:stretch/>
        </p:blipFill>
        <p:spPr>
          <a:xfrm>
            <a:off x="2556589" y="8238546"/>
            <a:ext cx="10338317" cy="507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84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A77E-06DC-46D7-969D-89221697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Gather feedback throughout the year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E0DC40-7579-4689-B6B6-C1AF2C3AE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095" y="2305254"/>
            <a:ext cx="8276619" cy="96334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D758EB-FC42-4CC8-B74C-676C72099A73}"/>
              </a:ext>
            </a:extLst>
          </p:cNvPr>
          <p:cNvSpPr txBox="1"/>
          <p:nvPr/>
        </p:nvSpPr>
        <p:spPr>
          <a:xfrm>
            <a:off x="13120914" y="6319391"/>
            <a:ext cx="84618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Provide your feedback at:</a:t>
            </a:r>
            <a:br>
              <a:rPr lang="en-US" sz="3200" dirty="0"/>
            </a:br>
            <a:r>
              <a:rPr lang="en-US" sz="3200" dirty="0">
                <a:hlinkClick r:id="rId3"/>
              </a:rPr>
              <a:t>https://tinyurl.com/feedback2ocpnic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5218014"/>
      </p:ext>
    </p:extLst>
  </p:cSld>
  <p:clrMapOvr>
    <a:masterClrMapping/>
  </p:clrMapOvr>
</p:sld>
</file>

<file path=ppt/theme/theme1.xml><?xml version="1.0" encoding="utf-8"?>
<a:theme xmlns:a="http://schemas.openxmlformats.org/drawingml/2006/main" name="OCP Template">
  <a:themeElements>
    <a:clrScheme name="OCP Template">
      <a:dk1>
        <a:srgbClr val="5F6061"/>
      </a:dk1>
      <a:lt1>
        <a:srgbClr val="613202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P Template">
  <a:themeElements>
    <a:clrScheme name="OCP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98273B7026494185AEAF1BF6489F30" ma:contentTypeVersion="6" ma:contentTypeDescription="Create a new document." ma:contentTypeScope="" ma:versionID="3000c23c33181dee9dfeb29ef80e457e">
  <xsd:schema xmlns:xsd="http://www.w3.org/2001/XMLSchema" xmlns:xs="http://www.w3.org/2001/XMLSchema" xmlns:p="http://schemas.microsoft.com/office/2006/metadata/properties" xmlns:ns2="9fef6069-47b5-48fe-b2a8-48bf8e10de3e" xmlns:ns3="c4bf2cc7-50e3-45df-95d9-4856a06d5cbd" targetNamespace="http://schemas.microsoft.com/office/2006/metadata/properties" ma:root="true" ma:fieldsID="f5d47a4d9715220a65bd3d00d49fe9b9" ns2:_="" ns3:_="">
    <xsd:import namespace="9fef6069-47b5-48fe-b2a8-48bf8e10de3e"/>
    <xsd:import namespace="c4bf2cc7-50e3-45df-95d9-4856a06d5c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f6069-47b5-48fe-b2a8-48bf8e10de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f2cc7-50e3-45df-95d9-4856a06d5cb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4357FE-37B1-4DF3-BDD0-5CF835984208}">
  <ds:schemaRefs>
    <ds:schemaRef ds:uri="9fef6069-47b5-48fe-b2a8-48bf8e10de3e"/>
    <ds:schemaRef ds:uri="c4bf2cc7-50e3-45df-95d9-4856a06d5cb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89D1E5B-2CF2-4077-88A2-99CA5732F4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A46322-0084-4039-8155-275F837E2C83}">
  <ds:schemaRefs>
    <ds:schemaRef ds:uri="9fef6069-47b5-48fe-b2a8-48bf8e10de3e"/>
    <ds:schemaRef ds:uri="c4bf2cc7-50e3-45df-95d9-4856a06d5cb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103396</TotalTime>
  <Words>341</Words>
  <Application>Microsoft Office PowerPoint</Application>
  <PresentationFormat>Custom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FreightSansLFPro Medium</vt:lpstr>
      <vt:lpstr>FreightSansLFPro</vt:lpstr>
      <vt:lpstr>Arial</vt:lpstr>
      <vt:lpstr>Calibri</vt:lpstr>
      <vt:lpstr>Source Sans Pro</vt:lpstr>
      <vt:lpstr>FreightSansLFPro Semibold</vt:lpstr>
      <vt:lpstr>OCP Template</vt:lpstr>
      <vt:lpstr>Custom Design</vt:lpstr>
      <vt:lpstr>PowerPoint Presentation</vt:lpstr>
      <vt:lpstr>PowerPoint Presentation</vt:lpstr>
      <vt:lpstr>Agenda</vt:lpstr>
      <vt:lpstr>OCP Global Summit 2022</vt:lpstr>
      <vt:lpstr>PCIe® 5.0 SI Test Fixtures</vt:lpstr>
      <vt:lpstr>PowerPoint Presentation</vt:lpstr>
      <vt:lpstr>PowerPoint Presentation</vt:lpstr>
      <vt:lpstr>Gather feedback throughout the year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Damien Weng Kong Chong</dc:creator>
  <cp:lastModifiedBy>Damien Weng Kong Chong</cp:lastModifiedBy>
  <cp:revision>52</cp:revision>
  <dcterms:created xsi:type="dcterms:W3CDTF">2021-04-03T06:06:31Z</dcterms:created>
  <dcterms:modified xsi:type="dcterms:W3CDTF">2022-07-27T15:21:34Z</dcterms:modified>
</cp:coreProperties>
</file>