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  <p:sldMasterId id="2147483657" r:id="rId2"/>
  </p:sldMasterIdLst>
  <p:notesMasterIdLst>
    <p:notesMasterId r:id="rId13"/>
  </p:notesMasterIdLst>
  <p:sldIdLst>
    <p:sldId id="256" r:id="rId3"/>
    <p:sldId id="257" r:id="rId4"/>
    <p:sldId id="260" r:id="rId5"/>
    <p:sldId id="296" r:id="rId6"/>
    <p:sldId id="297" r:id="rId7"/>
    <p:sldId id="300" r:id="rId8"/>
    <p:sldId id="299" r:id="rId9"/>
    <p:sldId id="298" r:id="rId10"/>
    <p:sldId id="286" r:id="rId11"/>
    <p:sldId id="261" r:id="rId12"/>
  </p:sldIdLst>
  <p:sldSz cx="24384000" cy="13716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Source Sans Pro" panose="020B0503030403020204" pitchFamily="34" charset="0"/>
      <p:regular r:id="rId18"/>
      <p:bold r:id="rId19"/>
      <p:italic r:id="rId20"/>
      <p:boldItalic r:id="rId21"/>
    </p:embeddedFont>
    <p:embeddedFont>
      <p:font typeface="Source Sans Pro Regular" panose="020B050303040302020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 Ning" initials="JN" lastIdx="1" clrIdx="0">
    <p:extLst>
      <p:ext uri="{19B8F6BF-5375-455C-9EA6-DF929625EA0E}">
        <p15:presenceInfo xmlns:p15="http://schemas.microsoft.com/office/powerpoint/2012/main" userId="S::jian@fb.com::7fb944cb-d51d-4a20-9945-fe43a14565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CC3B"/>
    <a:srgbClr val="343895"/>
    <a:srgbClr val="FFFF66"/>
    <a:srgbClr val="FFFFFF"/>
    <a:srgbClr val="3F6E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/>
    <p:restoredTop sz="92253" autoAdjust="0"/>
  </p:normalViewPr>
  <p:slideViewPr>
    <p:cSldViewPr snapToGrid="0">
      <p:cViewPr>
        <p:scale>
          <a:sx n="33" d="100"/>
          <a:sy n="33" d="100"/>
        </p:scale>
        <p:origin x="1596" y="87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Clinch nut for ejector latch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Additional MAC address label example</a:t>
            </a:r>
            <a:endParaRPr dirty="0"/>
          </a:p>
        </p:txBody>
      </p:sp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 Regular" panose="020B0503030403020204" pitchFamily="34" charset="0"/>
              <a:ea typeface="Source Sans Pro Regular" panose="020B0503030403020204" pitchFamily="34" charset="0"/>
            </a:endParaRPr>
          </a:p>
        </p:txBody>
      </p:sp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5964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" type="tx">
  <p:cSld name="TITLE_AND_BODY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ldNum" idx="12"/>
          </p:nvPr>
        </p:nvSpPr>
        <p:spPr>
          <a:xfrm>
            <a:off x="16742308" y="12435705"/>
            <a:ext cx="73289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8100" y="-66375"/>
            <a:ext cx="24460200" cy="1384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Title/Name 50/32">
  <p:cSld name="OCP17 Title/Name 50/3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853940" y="1193689"/>
            <a:ext cx="17914620" cy="190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2628900" y="4251960"/>
            <a:ext cx="20139660" cy="612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4800"/>
              <a:buFont typeface="Arial"/>
              <a:buChar char="o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 copy 2">
  <p:cSld name="OCP17 End Bumper copy 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 copy 1">
  <p:cSld name="OCP17 End Bumper copy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5" descr="slide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601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1676400" y="2713990"/>
            <a:ext cx="21031199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16764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122682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Title/Name 50/32">
  <p:cSld name="OCP17 Title/Name 50/3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853940" y="1193689"/>
            <a:ext cx="17914620" cy="190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2628900" y="4251960"/>
            <a:ext cx="20139660" cy="612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4800"/>
              <a:buFont typeface="Arial"/>
              <a:buChar char="o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302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1676400" y="2576830"/>
            <a:ext cx="21031199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compute.org/wiki/Server/Mezz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cp-all.groups.io/g/OCP-NI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proofpoint.com/v2/url?u=https-3A__www.opencompute.org_summit_global-2Dsummit_call-2Dfor-2Dparticipation&amp;d=DwMFaQ&amp;c=5VD0RTtNlTh3ycd41b3MUw&amp;r=q1FhLOonHbrMa6HIwi0yiw&amp;m=sD-Ml-e6CAjfqbUwgY0T1DDJ3qZTgBEZH3I6oiO3BGM&amp;s=KdgyAqWIQTAAtL6vId9HyILknNfimeIGy_Xqbt1eb34&amp;e=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title"/>
          </p:nvPr>
        </p:nvSpPr>
        <p:spPr>
          <a:xfrm>
            <a:off x="285750" y="3498574"/>
            <a:ext cx="23964899" cy="7829476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z="8800" dirty="0"/>
              <a:t>OCP NIC Community Update for Server Workgroup</a:t>
            </a:r>
            <a:br>
              <a:rPr lang="en-US" sz="8800" dirty="0"/>
            </a:br>
            <a:r>
              <a:rPr lang="en-US" sz="8800" dirty="0"/>
              <a:t>Nov 2019</a:t>
            </a:r>
            <a:br>
              <a:rPr lang="en-US" dirty="0"/>
            </a:br>
            <a:endParaRPr lang="en-US" dirty="0">
              <a:solidFill>
                <a:schemeClr val="lt2"/>
              </a:solidFill>
            </a:endParaRPr>
          </a:p>
          <a:p>
            <a:pPr marL="0" lvl="0" indent="0">
              <a:lnSpc>
                <a:spcPct val="70000"/>
              </a:lnSpc>
              <a:spcBef>
                <a:spcPts val="1800"/>
              </a:spcBef>
              <a:buClr>
                <a:srgbClr val="FF0000"/>
              </a:buClr>
              <a:buSzPts val="3600"/>
            </a:pPr>
            <a:br>
              <a:rPr lang="en-US" sz="5400" dirty="0">
                <a:solidFill>
                  <a:srgbClr val="5F6062"/>
                </a:solidFill>
              </a:rPr>
            </a:br>
            <a:br>
              <a:rPr lang="en-US" sz="4400" dirty="0">
                <a:solidFill>
                  <a:srgbClr val="5F6062"/>
                </a:solidFill>
              </a:rPr>
            </a:br>
            <a:r>
              <a:rPr lang="en-US" sz="4400" dirty="0">
                <a:solidFill>
                  <a:srgbClr val="5F6062"/>
                </a:solidFill>
              </a:rPr>
              <a:t>OCP NIC Subgroup</a:t>
            </a:r>
            <a:br>
              <a:rPr lang="en-US" sz="4400" dirty="0">
                <a:solidFill>
                  <a:srgbClr val="5F6062"/>
                </a:solidFill>
              </a:rPr>
            </a:br>
            <a:br>
              <a:rPr lang="en-US" sz="4400" dirty="0">
                <a:solidFill>
                  <a:srgbClr val="5F6062"/>
                </a:solidFill>
              </a:rPr>
            </a:br>
            <a:r>
              <a:rPr lang="en-US" sz="4400" dirty="0"/>
              <a:t>Sub-group Project wiki:  </a:t>
            </a:r>
            <a:r>
              <a:rPr lang="en-US" sz="4400" dirty="0">
                <a:hlinkClick r:id="rId3"/>
              </a:rPr>
              <a:t>https://www.opencompute.org/wiki/Server/Mezz</a:t>
            </a:r>
            <a:br>
              <a:rPr lang="en-US" sz="4400" dirty="0"/>
            </a:br>
            <a:r>
              <a:rPr lang="en-US" sz="4400" dirty="0"/>
              <a:t>Mailing List: </a:t>
            </a:r>
            <a:r>
              <a:rPr lang="en-US" sz="4400" dirty="0">
                <a:hlinkClick r:id="rId4"/>
              </a:rPr>
              <a:t>https://ocp-all.groups.io/g/OCP-NIC</a:t>
            </a:r>
            <a:endParaRPr lang="en-US" sz="8800" dirty="0">
              <a:solidFill>
                <a:schemeClr val="lt2"/>
              </a:solidFill>
            </a:endParaRPr>
          </a:p>
        </p:txBody>
      </p:sp>
      <p:sp>
        <p:nvSpPr>
          <p:cNvPr id="45" name="Google Shape;45;p12"/>
          <p:cNvSpPr txBox="1"/>
          <p:nvPr/>
        </p:nvSpPr>
        <p:spPr>
          <a:xfrm>
            <a:off x="18356580" y="537772"/>
            <a:ext cx="5553659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</a:pPr>
            <a:r>
              <a:rPr lang="en-US" altLang="zh-CN" sz="5400" b="0" i="0" u="none" strike="noStrike" cap="none" dirty="0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Server Workgroup</a:t>
            </a:r>
            <a:endParaRPr sz="5400" b="0" i="0" u="none" strike="noStrike" cap="none" dirty="0">
              <a:solidFill>
                <a:srgbClr val="5F606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12519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/>
            <a:r>
              <a:rPr lang="en-US" sz="9600" dirty="0"/>
              <a:t>OCP NIC 3.0 Updated documents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0793D54-5919-4C76-AF36-0E57E5EE92C6}"/>
              </a:ext>
            </a:extLst>
          </p:cNvPr>
          <p:cNvSpPr/>
          <p:nvPr/>
        </p:nvSpPr>
        <p:spPr>
          <a:xfrm>
            <a:off x="640682" y="2355864"/>
            <a:ext cx="1222586" cy="567558"/>
          </a:xfrm>
          <a:prstGeom prst="rightArrow">
            <a:avLst>
              <a:gd name="adj1" fmla="val 63426"/>
              <a:gd name="adj2" fmla="val 50000"/>
            </a:avLst>
          </a:prstGeom>
          <a:solidFill>
            <a:srgbClr val="91CC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Updated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B6DECC0-7D4E-444D-AD83-83E3A6C2A8FE}"/>
              </a:ext>
            </a:extLst>
          </p:cNvPr>
          <p:cNvSpPr/>
          <p:nvPr/>
        </p:nvSpPr>
        <p:spPr>
          <a:xfrm>
            <a:off x="2846772" y="5443262"/>
            <a:ext cx="275772" cy="348342"/>
          </a:xfrm>
          <a:prstGeom prst="rightArrow">
            <a:avLst/>
          </a:prstGeom>
          <a:solidFill>
            <a:srgbClr val="91CC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2D18E24-4E6B-475B-81ED-28BE39EE67E3}"/>
              </a:ext>
            </a:extLst>
          </p:cNvPr>
          <p:cNvSpPr/>
          <p:nvPr/>
        </p:nvSpPr>
        <p:spPr>
          <a:xfrm>
            <a:off x="2846772" y="7362907"/>
            <a:ext cx="275772" cy="34834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E3A5176-F054-48A2-B10B-A297FA7F8096}"/>
              </a:ext>
            </a:extLst>
          </p:cNvPr>
          <p:cNvSpPr/>
          <p:nvPr/>
        </p:nvSpPr>
        <p:spPr>
          <a:xfrm>
            <a:off x="2846772" y="3902954"/>
            <a:ext cx="275772" cy="348342"/>
          </a:xfrm>
          <a:prstGeom prst="rightArrow">
            <a:avLst/>
          </a:prstGeom>
          <a:solidFill>
            <a:srgbClr val="91CC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623F918-2D9D-4203-AA86-25DC36B08F83}"/>
              </a:ext>
            </a:extLst>
          </p:cNvPr>
          <p:cNvSpPr/>
          <p:nvPr/>
        </p:nvSpPr>
        <p:spPr>
          <a:xfrm>
            <a:off x="640682" y="3056772"/>
            <a:ext cx="1222586" cy="567558"/>
          </a:xfrm>
          <a:prstGeom prst="rightArrow">
            <a:avLst>
              <a:gd name="adj1" fmla="val 63426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New Doc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B2AEB7C-32D0-41CB-994B-5A4B68D49794}"/>
              </a:ext>
            </a:extLst>
          </p:cNvPr>
          <p:cNvSpPr/>
          <p:nvPr/>
        </p:nvSpPr>
        <p:spPr>
          <a:xfrm>
            <a:off x="2846772" y="9743329"/>
            <a:ext cx="275772" cy="34834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8C317-76DB-4CA2-B129-1EE4CC58A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89" y="2452381"/>
            <a:ext cx="20710816" cy="5266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22C7C5-B91E-4E54-80A2-517DBF664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589" y="8591483"/>
            <a:ext cx="19607457" cy="15001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916A4-6A31-40A9-819B-43214B908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November’2019 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B5EC2-BE79-4852-B5A5-378F0FFDE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1992524"/>
            <a:ext cx="21031198" cy="9730951"/>
          </a:xfrm>
        </p:spPr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Spec updated to rev0.92. Release Candidate in wiki for review.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Face-to-face working session held in Dell Round Rock facility to discussion path to rev1.00, signal integrity, compliance and 6-12 months plan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Existing CLB/CBB has impedance mismatch issue near SMP connectors. New CLB/CBB design in progress to improve.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OCP foundation triggers HW licensing signature to curb potential loophole from just declaration in NIC3.0 spec</a:t>
            </a:r>
          </a:p>
        </p:txBody>
      </p:sp>
    </p:spTree>
    <p:extLst>
      <p:ext uri="{BB962C8B-B14F-4D97-AF65-F5344CB8AC3E}">
        <p14:creationId xmlns:p14="http://schemas.microsoft.com/office/powerpoint/2010/main" val="3748707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DCC32-4AC6-491E-AA36-4301084B2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24" y="730251"/>
            <a:ext cx="23095974" cy="1540298"/>
          </a:xfrm>
        </p:spPr>
        <p:txBody>
          <a:bodyPr/>
          <a:lstStyle/>
          <a:p>
            <a:pPr algn="ctr"/>
            <a:r>
              <a:rPr lang="en-US" dirty="0"/>
              <a:t>November Working Session Group Picture</a:t>
            </a:r>
            <a:br>
              <a:rPr lang="en-US" dirty="0"/>
            </a:br>
            <a:r>
              <a:rPr lang="en-US" dirty="0"/>
              <a:t>(held at Dell Round Rock Facility)</a:t>
            </a:r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88034FB-48EE-451A-9F5B-3B09C1DFF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82" b="5422"/>
          <a:stretch/>
        </p:blipFill>
        <p:spPr>
          <a:xfrm>
            <a:off x="1617406" y="3168985"/>
            <a:ext cx="16291418" cy="73780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C80AF1-AC58-4383-A17D-9F75B47B5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5715" y="5120798"/>
            <a:ext cx="3323344" cy="34744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1CC9BA-4619-434C-8E3F-C2BD5439E273}"/>
              </a:ext>
            </a:extLst>
          </p:cNvPr>
          <p:cNvSpPr txBox="1"/>
          <p:nvPr/>
        </p:nvSpPr>
        <p:spPr>
          <a:xfrm>
            <a:off x="943897" y="10795819"/>
            <a:ext cx="22594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Representatives from: </a:t>
            </a:r>
          </a:p>
          <a:p>
            <a:r>
              <a:rPr lang="en-US" sz="2800" dirty="0"/>
              <a:t>Amphenol, Broadcom, Dell, Facebook, Hewlett Packard Enterprise, Intel, Marvell, Mellanox, TE connectivity, University of New Hampshire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660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5956489-F213-421C-9D40-D919491EB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13" y="1117644"/>
            <a:ext cx="23095974" cy="1540298"/>
          </a:xfrm>
        </p:spPr>
        <p:txBody>
          <a:bodyPr/>
          <a:lstStyle/>
          <a:p>
            <a:pPr algn="ctr"/>
            <a:r>
              <a:rPr lang="en-US" dirty="0"/>
              <a:t>November </a:t>
            </a:r>
            <a:r>
              <a:rPr lang="en-US" sz="3200" strike="sngStrike" dirty="0"/>
              <a:t>Eating</a:t>
            </a:r>
            <a:r>
              <a:rPr lang="en-US" dirty="0"/>
              <a:t> Working Session </a:t>
            </a:r>
            <a:br>
              <a:rPr lang="en-US" dirty="0"/>
            </a:br>
            <a:r>
              <a:rPr lang="en-US" sz="8000" dirty="0"/>
              <a:t>(morning, </a:t>
            </a:r>
            <a:r>
              <a:rPr lang="en-US" sz="8000" dirty="0" err="1"/>
              <a:t>starbucks</a:t>
            </a:r>
            <a:r>
              <a:rPr lang="en-US" sz="8000" dirty="0"/>
              <a:t> coffee &amp; round rock donuts)</a:t>
            </a:r>
            <a:br>
              <a:rPr lang="en-US" sz="8000" dirty="0"/>
            </a:br>
            <a:r>
              <a:rPr lang="en-US" sz="8000" dirty="0"/>
              <a:t>We ran out of space!</a:t>
            </a:r>
            <a:endParaRPr lang="en-US" dirty="0"/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7D084D2A-5619-4A5B-96A5-4586FCE6C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24" b="9364"/>
          <a:stretch/>
        </p:blipFill>
        <p:spPr>
          <a:xfrm>
            <a:off x="2731433" y="3510116"/>
            <a:ext cx="19804103" cy="831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39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97A1DF07-5988-4E82-8D5B-39145F040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24" y="3192631"/>
            <a:ext cx="20631150" cy="790276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5956489-F213-421C-9D40-D919491EB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24" y="730251"/>
            <a:ext cx="23095974" cy="1540298"/>
          </a:xfrm>
        </p:spPr>
        <p:txBody>
          <a:bodyPr/>
          <a:lstStyle/>
          <a:p>
            <a:pPr algn="ctr"/>
            <a:r>
              <a:rPr lang="en-US" dirty="0"/>
              <a:t>November Working Session </a:t>
            </a:r>
            <a:br>
              <a:rPr lang="en-US" dirty="0"/>
            </a:br>
            <a:r>
              <a:rPr lang="en-US" dirty="0"/>
              <a:t>(afternoon, after </a:t>
            </a:r>
            <a:r>
              <a:rPr lang="en-US" dirty="0" err="1"/>
              <a:t>Chuy’s</a:t>
            </a:r>
            <a:r>
              <a:rPr lang="en-US" dirty="0"/>
              <a:t> </a:t>
            </a:r>
            <a:r>
              <a:rPr lang="en-US" dirty="0" err="1"/>
              <a:t>TexMex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9377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D19E6-152B-4471-ABDA-7E92D363D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199" cy="2897852"/>
          </a:xfrm>
        </p:spPr>
        <p:txBody>
          <a:bodyPr/>
          <a:lstStyle/>
          <a:p>
            <a:r>
              <a:rPr lang="en-US" dirty="0"/>
              <a:t>Call for March’2020 OCP Global summit NIC workshop submission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65FD20-1360-437A-A1BF-4BA36580CAFA}"/>
              </a:ext>
            </a:extLst>
          </p:cNvPr>
          <p:cNvSpPr/>
          <p:nvPr/>
        </p:nvSpPr>
        <p:spPr>
          <a:xfrm>
            <a:off x="1882877" y="5221606"/>
            <a:ext cx="2082472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</a:rPr>
              <a:t>This is a friendly reminder that the </a:t>
            </a:r>
            <a:r>
              <a:rPr lang="en-US" sz="40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Call for Participation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</a:rPr>
              <a:t> for our 2020 Global Summit is open. </a:t>
            </a:r>
            <a:r>
              <a:rPr lang="en-US" sz="4000" b="1" i="1" dirty="0">
                <a:latin typeface="Calibri" panose="020F0502020204030204" pitchFamily="34" charset="0"/>
                <a:ea typeface="Calibri" panose="020F0502020204030204" pitchFamily="34" charset="0"/>
              </a:rPr>
              <a:t>Due to the Thanksgiving holiday, we are extending the deadline to Tuesday, Dec 3 at 5pm PST.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</a:rPr>
              <a:t>Please remember that we are using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</a:rPr>
              <a:t>Linklings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</a:rPr>
              <a:t> this year for submissions and the system will close promptly at 5pm PST on Dec 3. Late submissions will not be accepted.</a:t>
            </a:r>
          </a:p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n-US" sz="40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Click here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</a:rPr>
              <a:t> for all the details and instructions on how to submit.</a:t>
            </a:r>
          </a:p>
        </p:txBody>
      </p:sp>
    </p:spTree>
    <p:extLst>
      <p:ext uri="{BB962C8B-B14F-4D97-AF65-F5344CB8AC3E}">
        <p14:creationId xmlns:p14="http://schemas.microsoft.com/office/powerpoint/2010/main" val="2208466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2DC6E44-BA35-324B-9AB3-54A8A1CC6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D4FEFC-5C7A-5A4F-BF89-0794F34E9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EA69F-E694-A648-B5BC-81BE2EC38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5" t="14351" r="16100" b="24658"/>
          <a:stretch/>
        </p:blipFill>
        <p:spPr>
          <a:xfrm>
            <a:off x="0" y="0"/>
            <a:ext cx="24384000" cy="119722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1A423B-761A-4832-A3C1-F70AA946B231}"/>
              </a:ext>
            </a:extLst>
          </p:cNvPr>
          <p:cNvSpPr txBox="1"/>
          <p:nvPr/>
        </p:nvSpPr>
        <p:spPr>
          <a:xfrm>
            <a:off x="668267" y="3543300"/>
            <a:ext cx="39212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FFFFFF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324830544"/>
      </p:ext>
    </p:extLst>
  </p:cSld>
  <p:clrMapOvr>
    <a:masterClrMapping/>
  </p:clrMapOvr>
</p:sld>
</file>

<file path=ppt/theme/theme1.xml><?xml version="1.0" encoding="utf-8"?>
<a:theme xmlns:a="http://schemas.openxmlformats.org/drawingml/2006/main" name="OCP Template">
  <a:themeElements>
    <a:clrScheme name="OCP Template">
      <a:dk1>
        <a:srgbClr val="5F6061"/>
      </a:dk1>
      <a:lt1>
        <a:srgbClr val="613202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P Template">
  <a:themeElements>
    <a:clrScheme name="OCP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10648</TotalTime>
  <Words>316</Words>
  <Application>Microsoft Office PowerPoint</Application>
  <PresentationFormat>Custom</PresentationFormat>
  <Paragraphs>25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Source Sans Pro Regular</vt:lpstr>
      <vt:lpstr>Source Sans Pro</vt:lpstr>
      <vt:lpstr>OCP Template</vt:lpstr>
      <vt:lpstr>Custom Design</vt:lpstr>
      <vt:lpstr>PowerPoint Presentation</vt:lpstr>
      <vt:lpstr>OCP NIC Community Update for Server Workgroup Nov 2019    OCP NIC Subgroup  Sub-group Project wiki:  https://www.opencompute.org/wiki/Server/Mezz Mailing List: https://ocp-all.groups.io/g/OCP-NIC</vt:lpstr>
      <vt:lpstr>OCP NIC 3.0 Updated documents</vt:lpstr>
      <vt:lpstr>November’2019 activities</vt:lpstr>
      <vt:lpstr>November Working Session Group Picture (held at Dell Round Rock Facility)</vt:lpstr>
      <vt:lpstr>November Eating Working Session  (morning, starbucks coffee &amp; round rock donuts) We ran out of space!</vt:lpstr>
      <vt:lpstr>November Working Session  (afternoon, after Chuy’s TexMex)</vt:lpstr>
      <vt:lpstr>Call for March’2020 OCP Global summit NIC workshop submission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Held;dchong@fb.com</dc:creator>
  <cp:lastModifiedBy>Damien Weng Kong Chong</cp:lastModifiedBy>
  <cp:revision>394</cp:revision>
  <dcterms:modified xsi:type="dcterms:W3CDTF">2019-11-25T05:29:32Z</dcterms:modified>
</cp:coreProperties>
</file>