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60" r:id="rId3"/>
    <p:sldId id="269" r:id="rId4"/>
    <p:sldId id="267" r:id="rId5"/>
    <p:sldId id="266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o" initials="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Vista Sans OT Reg"/>
          <a:ea typeface="Vista Sans OT Reg"/>
          <a:cs typeface="Vista Sans OT Reg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D8DFEA"/>
          </a:solidFill>
        </a:fill>
      </a:tcStyle>
    </a:firstCol>
    <a:lastRow>
      <a:tcTxStyle b="on" i="off">
        <a:font>
          <a:latin typeface="Vista Sans OT Reg"/>
          <a:ea typeface="Vista Sans OT Reg"/>
          <a:cs typeface="Vista Sans OT Reg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B5998"/>
          </a:solidFill>
        </a:fill>
      </a:tcStyle>
    </a:lastRow>
    <a:firstRow>
      <a:tcTxStyle b="on" i="off">
        <a:font>
          <a:latin typeface="Vista Sans OT Reg"/>
          <a:ea typeface="Vista Sans OT Reg"/>
          <a:cs typeface="Vista Sans OT Reg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B5998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 autoAdjust="0"/>
    <p:restoredTop sz="94599" autoAdjust="0"/>
  </p:normalViewPr>
  <p:slideViewPr>
    <p:cSldViewPr snapToGrid="0" snapToObjects="1">
      <p:cViewPr varScale="1">
        <p:scale>
          <a:sx n="56" d="100"/>
          <a:sy n="56" d="100"/>
        </p:scale>
        <p:origin x="324" y="11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9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77125063-CE1B-4605-84EE-77D0423FB9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58BF43C-7162-4694-8701-A638852639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FAB85-5F6C-460D-9C39-891C15C9E44A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C8F53E1-D2B3-40B2-BA8B-9C3E4DF763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339318E-E72E-4574-9E7D-C603A698F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68773-365B-49E8-9284-DEF844C70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9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1213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 latinLnBrk="0">
      <a:defRPr>
        <a:latin typeface="Vista Sans OT Reg"/>
        <a:ea typeface="Vista Sans OT Reg"/>
        <a:cs typeface="Vista Sans OT Reg"/>
        <a:sym typeface="Vista Sans OT Reg"/>
      </a:defRPr>
    </a:lvl1pPr>
    <a:lvl2pPr indent="228600" defTabSz="546100" latinLnBrk="0">
      <a:defRPr>
        <a:latin typeface="Vista Sans OT Reg"/>
        <a:ea typeface="Vista Sans OT Reg"/>
        <a:cs typeface="Vista Sans OT Reg"/>
        <a:sym typeface="Vista Sans OT Reg"/>
      </a:defRPr>
    </a:lvl2pPr>
    <a:lvl3pPr indent="457200" defTabSz="546100" latinLnBrk="0">
      <a:defRPr>
        <a:latin typeface="Vista Sans OT Reg"/>
        <a:ea typeface="Vista Sans OT Reg"/>
        <a:cs typeface="Vista Sans OT Reg"/>
        <a:sym typeface="Vista Sans OT Reg"/>
      </a:defRPr>
    </a:lvl3pPr>
    <a:lvl4pPr indent="685800" defTabSz="546100" latinLnBrk="0">
      <a:defRPr>
        <a:latin typeface="Vista Sans OT Reg"/>
        <a:ea typeface="Vista Sans OT Reg"/>
        <a:cs typeface="Vista Sans OT Reg"/>
        <a:sym typeface="Vista Sans OT Reg"/>
      </a:defRPr>
    </a:lvl4pPr>
    <a:lvl5pPr indent="914400" defTabSz="546100" latinLnBrk="0">
      <a:defRPr>
        <a:latin typeface="Vista Sans OT Reg"/>
        <a:ea typeface="Vista Sans OT Reg"/>
        <a:cs typeface="Vista Sans OT Reg"/>
        <a:sym typeface="Vista Sans OT Reg"/>
      </a:defRPr>
    </a:lvl5pPr>
    <a:lvl6pPr indent="1143000" defTabSz="546100" latinLnBrk="0">
      <a:defRPr>
        <a:latin typeface="Vista Sans OT Reg"/>
        <a:ea typeface="Vista Sans OT Reg"/>
        <a:cs typeface="Vista Sans OT Reg"/>
        <a:sym typeface="Vista Sans OT Reg"/>
      </a:defRPr>
    </a:lvl6pPr>
    <a:lvl7pPr indent="1371600" defTabSz="546100" latinLnBrk="0">
      <a:defRPr>
        <a:latin typeface="Vista Sans OT Reg"/>
        <a:ea typeface="Vista Sans OT Reg"/>
        <a:cs typeface="Vista Sans OT Reg"/>
        <a:sym typeface="Vista Sans OT Reg"/>
      </a:defRPr>
    </a:lvl7pPr>
    <a:lvl8pPr indent="1600200" defTabSz="546100" latinLnBrk="0">
      <a:defRPr>
        <a:latin typeface="Vista Sans OT Reg"/>
        <a:ea typeface="Vista Sans OT Reg"/>
        <a:cs typeface="Vista Sans OT Reg"/>
        <a:sym typeface="Vista Sans OT Reg"/>
      </a:defRPr>
    </a:lvl8pPr>
    <a:lvl9pPr indent="1828800" defTabSz="546100" latinLnBrk="0">
      <a:defRPr>
        <a:latin typeface="Vista Sans OT Reg"/>
        <a:ea typeface="Vista Sans OT Reg"/>
        <a:cs typeface="Vista Sans OT Reg"/>
        <a:sym typeface="Vista Sans OT Reg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3913092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asted-image.pdf"/>
          <p:cNvPicPr>
            <a:picLocks noChangeAspect="1"/>
          </p:cNvPicPr>
          <p:nvPr/>
        </p:nvPicPr>
        <p:blipFill>
          <a:blip r:embed="rId3">
            <a:alphaModFix amt="57962"/>
            <a:extLst/>
          </a:blip>
          <a:stretch>
            <a:fillRect/>
          </a:stretch>
        </p:blipFill>
        <p:spPr>
          <a:xfrm>
            <a:off x="-2142014" y="-2628907"/>
            <a:ext cx="6794343" cy="680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6786" y="-6932616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6272" y="1668334"/>
            <a:ext cx="2976526" cy="297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13550672" y="3040092"/>
            <a:ext cx="4092670" cy="40974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 userDrawn="1"/>
        </p:nvSpPr>
        <p:spPr>
          <a:xfrm>
            <a:off x="1403865" y="10456151"/>
            <a:ext cx="21576268" cy="1261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OCP Engineering Workshop 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25 September 2017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|  Dallas, TX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solidFill>
          <a:srgbClr val="8BC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sted-image.png"/>
          <p:cNvPicPr>
            <a:picLocks noChangeAspect="1"/>
          </p:cNvPicPr>
          <p:nvPr/>
        </p:nvPicPr>
        <p:blipFill>
          <a:blip r:embed="rId2">
            <a:alphaModFix amt="64538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asted-image.pdf"/>
          <p:cNvPicPr>
            <a:picLocks noChangeAspect="1"/>
          </p:cNvPicPr>
          <p:nvPr/>
        </p:nvPicPr>
        <p:blipFill>
          <a:blip r:embed="rId3">
            <a:alphaModFix amt="40073"/>
            <a:extLst/>
          </a:blip>
          <a:stretch>
            <a:fillRect/>
          </a:stretch>
        </p:blipFill>
        <p:spPr>
          <a:xfrm>
            <a:off x="-2142014" y="3340093"/>
            <a:ext cx="6794343" cy="680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6786" y="-963616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df"/>
          <p:cNvPicPr>
            <a:picLocks noChangeAspect="1"/>
          </p:cNvPicPr>
          <p:nvPr/>
        </p:nvPicPr>
        <p:blipFill>
          <a:blip r:embed="rId3">
            <a:alphaModFix amt="53671"/>
            <a:extLst/>
          </a:blip>
          <a:stretch>
            <a:fillRect/>
          </a:stretch>
        </p:blipFill>
        <p:spPr>
          <a:xfrm>
            <a:off x="7005894" y="11193334"/>
            <a:ext cx="4710486" cy="471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9745674" y="-952107"/>
            <a:ext cx="4092670" cy="409743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1485900" y="5229225"/>
            <a:ext cx="21412200" cy="1733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3400" spc="-133">
                <a:solidFill>
                  <a:srgbClr val="FFFFFF"/>
                </a:solidFill>
                <a:latin typeface="+mn-lt"/>
                <a:ea typeface="+mn-ea"/>
                <a:cs typeface="+mn-cs"/>
                <a:sym typeface="Berthold Akzidenz Grotesk BE Bold Condense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>
            <a:off x="1485900" y="6802057"/>
            <a:ext cx="21412200" cy="14326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7200" spc="-72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Presentation Subtitle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5"/>
          </p:nvPr>
        </p:nvSpPr>
        <p:spPr>
          <a:xfrm>
            <a:off x="1525885" y="11079361"/>
            <a:ext cx="20154901" cy="1549401"/>
          </a:xfrm>
          <a:prstGeom prst="rect">
            <a:avLst/>
          </a:prstGeom>
        </p:spPr>
        <p:txBody>
          <a:bodyPr lIns="38100" tIns="38100" rIns="38100" bIns="38100">
            <a:spAutoFit/>
          </a:bodyPr>
          <a:lstStyle/>
          <a:p>
            <a:pPr marL="0" indent="0">
              <a:spcBef>
                <a:spcPts val="0"/>
              </a:spcBef>
              <a:buClrTx/>
              <a:buSzTx/>
              <a:buNone/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t>Speaker Name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TITLE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22430841" y="12973050"/>
            <a:ext cx="355601" cy="35207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182577" y="1236313"/>
            <a:ext cx="1394320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OCP Engineering Workshop – 25 September 2017 – Dallas, TX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485900" y="2994025"/>
            <a:ext cx="21412200" cy="10013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4756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96802" y="14066488"/>
            <a:ext cx="1394320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OCP Engineering Workshop – 10 August 2016 – Durham, NH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ng"/>
          <p:cNvPicPr>
            <a:picLocks noChangeAspect="1"/>
          </p:cNvPicPr>
          <p:nvPr/>
        </p:nvPicPr>
        <p:blipFill>
          <a:blip r:embed="rId6">
            <a:alphaModFix amt="71410"/>
            <a:extLst/>
          </a:blip>
          <a:stretch>
            <a:fillRect/>
          </a:stretch>
        </p:blipFill>
        <p:spPr>
          <a:xfrm>
            <a:off x="0" y="14224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pdf"/>
          <p:cNvPicPr>
            <a:picLocks noChangeAspect="1"/>
          </p:cNvPicPr>
          <p:nvPr/>
        </p:nvPicPr>
        <p:blipFill>
          <a:blip r:embed="rId7">
            <a:alphaModFix amt="26808"/>
            <a:extLst/>
          </a:blip>
          <a:stretch>
            <a:fillRect/>
          </a:stretch>
        </p:blipFill>
        <p:spPr>
          <a:xfrm>
            <a:off x="-1362934" y="9810447"/>
            <a:ext cx="5354863" cy="536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pdf"/>
          <p:cNvPicPr>
            <a:picLocks noChangeAspect="1"/>
          </p:cNvPicPr>
          <p:nvPr/>
        </p:nvPicPr>
        <p:blipFill>
          <a:blip r:embed="rId7">
            <a:alphaModFix amt="10145"/>
            <a:extLst/>
          </a:blip>
          <a:stretch>
            <a:fillRect/>
          </a:stretch>
        </p:blipFill>
        <p:spPr>
          <a:xfrm>
            <a:off x="16196786" y="8104184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/>
          <p:cNvPicPr>
            <a:picLocks noChangeAspect="1"/>
          </p:cNvPicPr>
          <p:nvPr/>
        </p:nvPicPr>
        <p:blipFill>
          <a:blip r:embed="rId7">
            <a:alphaModFix amt="36617"/>
            <a:extLst/>
          </a:blip>
          <a:stretch>
            <a:fillRect/>
          </a:stretch>
        </p:blipFill>
        <p:spPr>
          <a:xfrm>
            <a:off x="8923601" y="11066334"/>
            <a:ext cx="1863197" cy="1865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19977" y="4065718"/>
            <a:ext cx="12144046" cy="558456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485900" y="1123950"/>
            <a:ext cx="21412200" cy="112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485900" y="2724150"/>
            <a:ext cx="21412200" cy="1005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2pPr>
              <a:spcBef>
                <a:spcPts val="1500"/>
              </a:spcBef>
              <a:buClrTx/>
            </a:lvl2pPr>
            <a:lvl3pPr marL="766859" indent="-258859">
              <a:spcBef>
                <a:spcPts val="1200"/>
              </a:spcBef>
              <a:buClrTx/>
              <a:defRPr sz="5600" spc="-56"/>
            </a:lvl3pPr>
            <a:lvl4pPr marL="1021164" indent="-266656">
              <a:spcBef>
                <a:spcPts val="2400"/>
              </a:spcBef>
              <a:buClrTx/>
              <a:defRPr sz="5600" spc="-56"/>
            </a:lvl4pPr>
            <a:lvl5pPr marL="1264793" indent="-252089">
              <a:spcBef>
                <a:spcPts val="2400"/>
              </a:spcBef>
              <a:buClrTx/>
              <a:defRPr sz="3800" spc="-38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49" r:id="rId4"/>
  </p:sldLayoutIdLst>
  <p:transition spd="med"/>
  <p:txStyles>
    <p:titleStyle>
      <a:lvl1pPr marL="0" marR="0" indent="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1pPr>
      <a:lvl2pPr marL="0" marR="0" indent="2286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2pPr>
      <a:lvl3pPr marL="0" marR="0" indent="4572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3pPr>
      <a:lvl4pPr marL="0" marR="0" indent="6858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4pPr>
      <a:lvl5pPr marL="0" marR="0" indent="9144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5pPr>
      <a:lvl6pPr marL="0" marR="0" indent="11430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6pPr>
      <a:lvl7pPr marL="0" marR="0" indent="13716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7pPr>
      <a:lvl8pPr marL="0" marR="0" indent="16002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8pPr>
      <a:lvl9pPr marL="0" marR="0" indent="18288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9pPr>
    </p:titleStyle>
    <p:bodyStyle>
      <a:lvl1pPr marL="322067" marR="0" indent="-322067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6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1pPr>
      <a:lvl2pPr marL="600016" marR="0" indent="-35871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6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2pPr>
      <a:lvl3pPr marL="785349" marR="0" indent="-277349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54999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3pPr>
      <a:lvl4pPr marL="1040211" marR="0" indent="-285703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4pPr>
      <a:lvl5pPr marL="1410739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5pPr>
      <a:lvl6pPr marL="1668935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6pPr>
      <a:lvl7pPr marL="1927130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7pPr>
      <a:lvl8pPr marL="2185326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8pPr>
      <a:lvl9pPr marL="2443522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1pPr>
      <a:lvl2pPr marL="0" marR="0" indent="2286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2pPr>
      <a:lvl3pPr marL="0" marR="0" indent="4572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3pPr>
      <a:lvl4pPr marL="0" marR="0" indent="6858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4pPr>
      <a:lvl5pPr marL="0" marR="0" indent="9144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5pPr>
      <a:lvl6pPr marL="0" marR="0" indent="11430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6pPr>
      <a:lvl7pPr marL="0" marR="0" indent="13716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7pPr>
      <a:lvl8pPr marL="0" marR="0" indent="16002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8pPr>
      <a:lvl9pPr marL="0" marR="0" indent="18288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t="45322" b="45322"/>
          <a:stretch>
            <a:fillRect/>
          </a:stretch>
        </p:blipFill>
        <p:spPr>
          <a:xfrm>
            <a:off x="0" y="12884548"/>
            <a:ext cx="24384000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Connector Discussion</a:t>
            </a:r>
            <a:endParaRPr dirty="0"/>
          </a:p>
        </p:txBody>
      </p:sp>
      <p:sp>
        <p:nvSpPr>
          <p:cNvPr id="127" name="Shape 127"/>
          <p:cNvSpPr>
            <a:spLocks noGrp="1"/>
          </p:cNvSpPr>
          <p:nvPr>
            <p:ph type="body" idx="15"/>
          </p:nvPr>
        </p:nvSpPr>
        <p:spPr>
          <a:xfrm>
            <a:off x="1525885" y="11079361"/>
            <a:ext cx="20154901" cy="1406539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rPr lang="en-US" dirty="0" smtClean="0"/>
              <a:t>Paul Kappler</a:t>
            </a:r>
            <a:endParaRPr dirty="0"/>
          </a:p>
          <a:p>
            <a:pPr marL="0" indent="0">
              <a:spcBef>
                <a:spcPts val="0"/>
              </a:spcBef>
              <a:buClrTx/>
              <a:buSzTx/>
              <a:buNone/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smtClean="0"/>
              <a:t>Network Hardware Engineer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</a:t>
            </a:r>
            <a:r>
              <a:rPr lang="en-US" dirty="0" smtClean="0"/>
              <a:t>Bi – Furcation Use cases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85900" y="7850465"/>
            <a:ext cx="6072997" cy="965299"/>
          </a:xfrm>
          <a:prstGeom prst="rect">
            <a:avLst/>
          </a:prstGeom>
          <a:solidFill>
            <a:srgbClr val="FBC300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571500"/>
            <a:r>
              <a:rPr lang="en-US" sz="3200" dirty="0">
                <a:latin typeface="+mj-lt"/>
                <a:ea typeface="+mj-ea"/>
                <a:cs typeface="+mj-cs"/>
                <a:sym typeface="Vista Sans OT Medium"/>
              </a:rPr>
              <a:t>x</a:t>
            </a: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ista Sans OT Medium"/>
              </a:rPr>
              <a:t>16</a:t>
            </a:r>
            <a:r>
              <a:rPr lang="en-US" sz="3200" dirty="0" smtClean="0">
                <a:latin typeface="+mj-lt"/>
                <a:ea typeface="+mj-ea"/>
                <a:cs typeface="+mj-cs"/>
                <a:sym typeface="Vista Sans OT Medium"/>
              </a:rPr>
              <a:t> </a:t>
            </a:r>
            <a:r>
              <a:rPr lang="en-US" sz="3200" dirty="0">
                <a:sym typeface="Vista Sans OT Medium"/>
              </a:rPr>
              <a:t>Standard </a:t>
            </a:r>
            <a:r>
              <a:rPr lang="en-US" sz="3200" dirty="0" smtClean="0">
                <a:latin typeface="+mj-lt"/>
                <a:ea typeface="+mj-ea"/>
                <a:cs typeface="+mj-cs"/>
                <a:sym typeface="Vista Sans OT Medium"/>
              </a:rPr>
              <a:t>NIC</a:t>
            </a:r>
            <a:endParaRPr kumimoji="0" lang="en-US" sz="3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Vista Sans OT Medium"/>
            </a:endParaRPr>
          </a:p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aseline="0" dirty="0" smtClean="0">
                <a:latin typeface="+mj-lt"/>
                <a:ea typeface="+mj-ea"/>
                <a:cs typeface="+mj-cs"/>
                <a:sym typeface="Vista Sans OT Medium"/>
              </a:rPr>
              <a:t>No</a:t>
            </a:r>
            <a:r>
              <a:rPr lang="en-US" sz="3200" dirty="0" smtClean="0">
                <a:latin typeface="+mj-lt"/>
                <a:ea typeface="+mj-ea"/>
                <a:cs typeface="+mj-cs"/>
                <a:sym typeface="Vista Sans OT Medium"/>
              </a:rPr>
              <a:t> Multi Host Capability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Vista Sans OT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5899" y="9250654"/>
            <a:ext cx="6072997" cy="1554272"/>
          </a:xfrm>
          <a:prstGeom prst="rect">
            <a:avLst/>
          </a:prstGeom>
          <a:solidFill>
            <a:srgbClr val="FBC300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+mj-lt"/>
                <a:ea typeface="+mj-ea"/>
                <a:cs typeface="+mj-cs"/>
                <a:sym typeface="Vista Sans OT Medium"/>
              </a:rPr>
              <a:t>x16 Standard NIC</a:t>
            </a:r>
          </a:p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ista Sans OT Medium"/>
              </a:rPr>
              <a:t>With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ista Sans OT Medium"/>
              </a:rPr>
              <a:t> Multi-Host Option</a:t>
            </a:r>
          </a:p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ista Sans OT Medium"/>
              </a:rPr>
              <a:t> 1 x16 or 2 x8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Vista Sans OT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5898" y="11191551"/>
            <a:ext cx="6072997" cy="1554272"/>
          </a:xfrm>
          <a:prstGeom prst="rect">
            <a:avLst/>
          </a:prstGeom>
          <a:solidFill>
            <a:srgbClr val="FBC300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571500"/>
            <a:r>
              <a:rPr lang="en-US" sz="3200" dirty="0">
                <a:sym typeface="Vista Sans OT Medium"/>
              </a:rPr>
              <a:t>x16 </a:t>
            </a:r>
            <a:r>
              <a:rPr lang="en-US" sz="3200" dirty="0" smtClean="0">
                <a:sym typeface="Vista Sans OT Medium"/>
              </a:rPr>
              <a:t>Standard </a:t>
            </a:r>
            <a:r>
              <a:rPr lang="en-US" sz="3200" dirty="0">
                <a:sym typeface="Vista Sans OT Medium"/>
              </a:rPr>
              <a:t>NIC</a:t>
            </a:r>
          </a:p>
          <a:p>
            <a:pPr algn="ctr" defTabSz="571500"/>
            <a:r>
              <a:rPr lang="en-US" sz="3200" dirty="0">
                <a:sym typeface="Vista Sans OT Medium"/>
              </a:rPr>
              <a:t>With Multi-Host Option</a:t>
            </a:r>
          </a:p>
          <a:p>
            <a:pPr algn="ctr" defTabSz="571500"/>
            <a:r>
              <a:rPr lang="en-US" sz="3200" dirty="0">
                <a:sym typeface="Vista Sans OT Medium"/>
              </a:rPr>
              <a:t> 1 x16 or 2 </a:t>
            </a:r>
            <a:r>
              <a:rPr lang="en-US" sz="3200" dirty="0" smtClean="0">
                <a:sym typeface="Vista Sans OT Medium"/>
              </a:rPr>
              <a:t>x8 or 4x4</a:t>
            </a:r>
            <a:endParaRPr lang="en-US" sz="3200" dirty="0">
              <a:sym typeface="Vista Sans OT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56681" y="7696382"/>
            <a:ext cx="11249568" cy="1554272"/>
          </a:xfrm>
          <a:prstGeom prst="rect">
            <a:avLst/>
          </a:prstGeom>
          <a:solidFill>
            <a:srgbClr val="FBC300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+mj-lt"/>
                <a:ea typeface="+mj-ea"/>
                <a:cs typeface="+mj-cs"/>
                <a:sym typeface="Vista Sans OT Medium"/>
              </a:rPr>
              <a:t>2 </a:t>
            </a: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ista Sans OT Medium"/>
              </a:rPr>
              <a:t>x16</a:t>
            </a:r>
            <a:r>
              <a:rPr lang="en-US" sz="3200" dirty="0" smtClean="0">
                <a:latin typeface="+mj-lt"/>
                <a:ea typeface="+mj-ea"/>
                <a:cs typeface="+mj-cs"/>
                <a:sym typeface="Vista Sans OT Medium"/>
              </a:rPr>
              <a:t> Smart NIC</a:t>
            </a:r>
          </a:p>
          <a:p>
            <a:pPr algn="ctr" defTabSz="571500"/>
            <a:r>
              <a:rPr lang="en-US" sz="3200" dirty="0">
                <a:sym typeface="Vista Sans OT Medium"/>
              </a:rPr>
              <a:t>With Multi-Host Option</a:t>
            </a:r>
          </a:p>
          <a:p>
            <a:pPr algn="ctr" defTabSz="571500"/>
            <a:r>
              <a:rPr lang="en-US" sz="3200" dirty="0">
                <a:sym typeface="Vista Sans OT Medium"/>
              </a:rPr>
              <a:t> </a:t>
            </a:r>
            <a:r>
              <a:rPr lang="en-US" sz="3200" dirty="0" smtClean="0">
                <a:sym typeface="Vista Sans OT Medium"/>
              </a:rPr>
              <a:t>2 </a:t>
            </a:r>
            <a:r>
              <a:rPr lang="en-US" sz="3200" dirty="0">
                <a:sym typeface="Vista Sans OT Medium"/>
              </a:rPr>
              <a:t>x16 or </a:t>
            </a:r>
            <a:r>
              <a:rPr lang="en-US" sz="3200" dirty="0" smtClean="0">
                <a:sym typeface="Vista Sans OT Medium"/>
              </a:rPr>
              <a:t>4 x8</a:t>
            </a:r>
            <a:endParaRPr lang="en-US" sz="3200" dirty="0">
              <a:sym typeface="Vista Sans OT Medium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56679" y="9781275"/>
            <a:ext cx="11249570" cy="1554272"/>
          </a:xfrm>
          <a:prstGeom prst="rect">
            <a:avLst/>
          </a:prstGeom>
          <a:solidFill>
            <a:srgbClr val="FBC300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571500"/>
            <a:r>
              <a:rPr lang="en-US" sz="3200" dirty="0">
                <a:sym typeface="Vista Sans OT Medium"/>
              </a:rPr>
              <a:t>2 x16 Smart NIC</a:t>
            </a:r>
          </a:p>
          <a:p>
            <a:pPr algn="ctr" defTabSz="571500"/>
            <a:r>
              <a:rPr lang="en-US" sz="3200" dirty="0">
                <a:sym typeface="Vista Sans OT Medium"/>
              </a:rPr>
              <a:t>With Multi-Host </a:t>
            </a:r>
            <a:r>
              <a:rPr lang="en-US" sz="3200" dirty="0" smtClean="0">
                <a:sym typeface="Vista Sans OT Medium"/>
              </a:rPr>
              <a:t>Option</a:t>
            </a:r>
          </a:p>
          <a:p>
            <a:pPr algn="ctr" defTabSz="571500"/>
            <a:r>
              <a:rPr lang="en-US" sz="3200" dirty="0" smtClean="0">
                <a:sym typeface="Vista Sans OT Medium"/>
              </a:rPr>
              <a:t>8 x4 </a:t>
            </a:r>
            <a:r>
              <a:rPr lang="en-US" sz="3200" dirty="0">
                <a:sym typeface="Vista Sans OT Medium"/>
              </a:rPr>
              <a:t>or 4 x8</a:t>
            </a:r>
            <a:endParaRPr lang="en-US" sz="3200" dirty="0">
              <a:sym typeface="Vista Sans OT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85897" y="3272833"/>
            <a:ext cx="6072997" cy="569387"/>
          </a:xfrm>
          <a:prstGeom prst="rect">
            <a:avLst/>
          </a:prstGeom>
          <a:solidFill>
            <a:srgbClr val="FBC300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+mj-lt"/>
                <a:ea typeface="+mj-ea"/>
                <a:cs typeface="+mj-cs"/>
                <a:sym typeface="Vista Sans OT Medium"/>
              </a:rPr>
              <a:t>1x16 Single Host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Vista Sans OT Medium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85894" y="4473284"/>
            <a:ext cx="6072997" cy="569387"/>
          </a:xfrm>
          <a:prstGeom prst="rect">
            <a:avLst/>
          </a:prstGeom>
          <a:solidFill>
            <a:srgbClr val="FBC300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+mj-lt"/>
                <a:ea typeface="+mj-ea"/>
                <a:cs typeface="+mj-cs"/>
                <a:sym typeface="Vista Sans OT Medium"/>
              </a:rPr>
              <a:t>1x16 Single Host w/Bi-Furcation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Vista Sans OT Medium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56681" y="5290284"/>
            <a:ext cx="11331516" cy="1061829"/>
          </a:xfrm>
          <a:prstGeom prst="rect">
            <a:avLst/>
          </a:prstGeom>
          <a:solidFill>
            <a:srgbClr val="FBC300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+mj-lt"/>
                <a:ea typeface="+mj-ea"/>
                <a:cs typeface="+mj-cs"/>
                <a:sym typeface="Vista Sans OT Medium"/>
              </a:rPr>
              <a:t>Dual Host</a:t>
            </a:r>
          </a:p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ista Sans OT Medium"/>
              </a:rPr>
              <a:t>x16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ista Sans OT Medium"/>
              </a:rPr>
              <a:t> Each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Vista Sans OT Medium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56679" y="3628053"/>
            <a:ext cx="11331516" cy="1061829"/>
          </a:xfrm>
          <a:prstGeom prst="rect">
            <a:avLst/>
          </a:prstGeom>
          <a:solidFill>
            <a:srgbClr val="FBC300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+mj-lt"/>
                <a:ea typeface="+mj-ea"/>
                <a:cs typeface="+mj-cs"/>
                <a:sym typeface="Vista Sans OT Medium"/>
              </a:rPr>
              <a:t>Quad Host</a:t>
            </a:r>
          </a:p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ista Sans OT Medium"/>
              </a:rPr>
              <a:t>x8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ista Sans OT Medium"/>
              </a:rPr>
              <a:t> Each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Vista Sans OT Mediu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85895" y="5600742"/>
            <a:ext cx="6072997" cy="1061829"/>
          </a:xfrm>
          <a:prstGeom prst="rect">
            <a:avLst/>
          </a:prstGeom>
          <a:solidFill>
            <a:srgbClr val="FBC300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+mj-lt"/>
                <a:ea typeface="+mj-ea"/>
                <a:cs typeface="+mj-cs"/>
                <a:sym typeface="Vista Sans OT Medium"/>
              </a:rPr>
              <a:t>Quad Host</a:t>
            </a:r>
          </a:p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ista Sans OT Medium"/>
              </a:rPr>
              <a:t>x4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ista Sans OT Medium"/>
              </a:rPr>
              <a:t> Each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Vista Sans OT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5396" y="2298069"/>
            <a:ext cx="3860031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6200" tIns="76200" rIns="76200" bIns="76200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/>
              <a:t>Host Use Cases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74497" y="7022467"/>
            <a:ext cx="368851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6200" tIns="76200" rIns="76200" bIns="76200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/>
              <a:t>NIC </a:t>
            </a:r>
            <a:r>
              <a:rPr lang="en-US" sz="4000" dirty="0" smtClean="0"/>
              <a:t>Use Cases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771204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Bi-Furcation Scheme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417197"/>
              </p:ext>
            </p:extLst>
          </p:nvPr>
        </p:nvGraphicFramePr>
        <p:xfrm>
          <a:off x="0" y="2592597"/>
          <a:ext cx="14071698" cy="9915705"/>
        </p:xfrm>
        <a:graphic>
          <a:graphicData uri="http://schemas.openxmlformats.org/drawingml/2006/table">
            <a:tbl>
              <a:tblPr/>
              <a:tblGrid>
                <a:gridCol w="3264580"/>
                <a:gridCol w="3205163"/>
                <a:gridCol w="2345878"/>
                <a:gridCol w="1350962"/>
                <a:gridCol w="2434569"/>
                <a:gridCol w="1470546"/>
              </a:tblGrid>
              <a:tr h="32767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Connector 0 &amp; 1 (x16 option)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35117">
                <a:tc rowSpan="4"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Network Card - </a:t>
                      </a:r>
                      <a:b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Supported PCIe Configurations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Host w/Bifurcation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Hosts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Host </a:t>
                      </a:r>
                      <a:endParaRPr lang="en-US" sz="3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</a:t>
                      </a:r>
                      <a:r>
                        <a:rPr lang="en-US" sz="3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bifuracton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Hosts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</a:tr>
              <a:tr h="64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 Bifurcation Setting --&gt;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x16 or 2 x8 or 4x4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x16 or 1 x8 or 1x4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x4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</a:tr>
              <a:tr h="64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 Encoding --&gt;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0b01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0b11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</a:tr>
              <a:tr h="64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Add-in-Card Encoding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2767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Card Not Present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280918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Network Controller 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x16 or 1 x8 or 1x4 or 1</a:t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 1 x16 EP that can reduce to x8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0b001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x8 </a:t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Host only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x4</a:t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 Host only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918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Network Controller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x16 or 2 x8</a:t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 1x16 NIC that can bifurcate to 2 x8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0b010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2x4</a:t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Hosts Only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6317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Network Controller</a:t>
                      </a:r>
                      <a:b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x8 only</a:t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Two 2 x8 Endpoints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0b011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x8</a:t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Endpoint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2x4</a:t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Hosts Only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6317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Network Controller</a:t>
                      </a:r>
                      <a:b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x4 only</a:t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Four 4 x4 endpoints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x4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2x4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2x4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x4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64542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Network Controller</a:t>
                      </a:r>
                      <a:b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x16, 2 x8, or 4 x4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0b101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x16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x4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2767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RSVD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0b110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2767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RSVD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0b111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0569" y="2252699"/>
            <a:ext cx="8574049" cy="108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5943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White">
      <a:majorFont>
        <a:latin typeface="Vista Sans OT Medium"/>
        <a:ea typeface="Vista Sans OT Medium"/>
        <a:cs typeface="Vista Sans OT Medium"/>
      </a:majorFont>
      <a:minorFont>
        <a:latin typeface="Berthold Akzidenz Grotesk BE Bold Condensed"/>
        <a:ea typeface="Berthold Akzidenz Grotesk BE Bold Condensed"/>
        <a:cs typeface="Berthold Akzidenz Grotesk BE Bold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BC300"/>
        </a:solidFill>
        <a:ln w="381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71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BC3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ista Sans OT Medium"/>
        <a:ea typeface="Vista Sans OT Medium"/>
        <a:cs typeface="Vista Sans OT Medium"/>
      </a:majorFont>
      <a:minorFont>
        <a:latin typeface="Berthold Akzidenz Grotesk BE Bold Condensed"/>
        <a:ea typeface="Berthold Akzidenz Grotesk BE Bold Condensed"/>
        <a:cs typeface="Berthold Akzidenz Grotesk BE Bold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BC300"/>
        </a:solidFill>
        <a:ln w="381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71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BC3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215</Words>
  <Application>Microsoft Office PowerPoint</Application>
  <PresentationFormat>Custom</PresentationFormat>
  <Paragraphs>100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Avenir Medium</vt:lpstr>
      <vt:lpstr>Avenir Roman</vt:lpstr>
      <vt:lpstr>Berthold Akzidenz Grotesk BE Bold</vt:lpstr>
      <vt:lpstr>Berthold Akzidenz Grotesk BE Bold Condensed</vt:lpstr>
      <vt:lpstr>Calibri</vt:lpstr>
      <vt:lpstr>Helvetica</vt:lpstr>
      <vt:lpstr>Vista Sans OT Medium</vt:lpstr>
      <vt:lpstr>Vista Sans OT Reg</vt:lpstr>
      <vt:lpstr>White</vt:lpstr>
      <vt:lpstr>PowerPoint Presentation</vt:lpstr>
      <vt:lpstr>PowerPoint Presentation</vt:lpstr>
      <vt:lpstr>Possible Bi – Furcation Use cases</vt:lpstr>
      <vt:lpstr>Proposed Bi-Furcation Scheme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 Ning</dc:creator>
  <cp:lastModifiedBy>Kappler, Paul C</cp:lastModifiedBy>
  <cp:revision>28</cp:revision>
  <dcterms:modified xsi:type="dcterms:W3CDTF">2017-09-25T16:52:36Z</dcterms:modified>
</cp:coreProperties>
</file>