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59" r:id="rId2"/>
    <p:sldId id="278" r:id="rId3"/>
    <p:sldId id="279" r:id="rId4"/>
    <p:sldId id="280" r:id="rId5"/>
    <p:sldId id="281" r:id="rId6"/>
    <p:sldId id="282" r:id="rId7"/>
    <p:sldId id="283" r:id="rId8"/>
    <p:sldId id="284" r:id="rId9"/>
    <p:sldId id="285"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6062"/>
    <a:srgbClr val="8DC63F"/>
    <a:srgbClr val="FFFFFF"/>
    <a:srgbClr val="5C6062"/>
    <a:srgbClr val="4D4D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23" autoAdjust="0"/>
    <p:restoredTop sz="94626" autoAdjust="0"/>
  </p:normalViewPr>
  <p:slideViewPr>
    <p:cSldViewPr snapToGrid="0" snapToObjects="1">
      <p:cViewPr varScale="1">
        <p:scale>
          <a:sx n="121" d="100"/>
          <a:sy n="121" d="100"/>
        </p:scale>
        <p:origin x="248" y="16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8" d="100"/>
          <a:sy n="58" d="100"/>
        </p:scale>
        <p:origin x="183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TITLE SLIDE</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D27F43-673C-2D43-BF7B-BD46918FBB50}" type="datetimeFigureOut">
              <a:rPr lang="en-US" smtClean="0"/>
              <a:t>10/25/22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956006-2079-7C46-BC17-EC2F7B1E0731}" type="slidenum">
              <a:rPr lang="en-US" smtClean="0"/>
              <a:t>‹#›</a:t>
            </a:fld>
            <a:endParaRPr lang="en-US"/>
          </a:p>
        </p:txBody>
      </p:sp>
    </p:spTree>
    <p:extLst>
      <p:ext uri="{BB962C8B-B14F-4D97-AF65-F5344CB8AC3E}">
        <p14:creationId xmlns:p14="http://schemas.microsoft.com/office/powerpoint/2010/main" val="92182306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TITLE SLIDE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7DA6A-ED96-DB4B-82E4-89303DBEF0CB}" type="datetimeFigureOut">
              <a:rPr lang="en-US" smtClean="0"/>
              <a:t>10/25/22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6905A-4562-0C42-8198-B00E33C8F9B5}" type="slidenum">
              <a:rPr lang="en-US" smtClean="0"/>
              <a:t>‹#›</a:t>
            </a:fld>
            <a:endParaRPr lang="en-US"/>
          </a:p>
        </p:txBody>
      </p:sp>
    </p:spTree>
    <p:extLst>
      <p:ext uri="{BB962C8B-B14F-4D97-AF65-F5344CB8AC3E}">
        <p14:creationId xmlns:p14="http://schemas.microsoft.com/office/powerpoint/2010/main" val="40423712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TITLE SLIDE</a:t>
            </a:r>
          </a:p>
        </p:txBody>
      </p:sp>
      <p:sp>
        <p:nvSpPr>
          <p:cNvPr id="5" name="Slide Number Placeholder 4"/>
          <p:cNvSpPr>
            <a:spLocks noGrp="1"/>
          </p:cNvSpPr>
          <p:nvPr>
            <p:ph type="sldNum" sz="quarter" idx="5"/>
          </p:nvPr>
        </p:nvSpPr>
        <p:spPr/>
        <p:txBody>
          <a:bodyPr/>
          <a:lstStyle/>
          <a:p>
            <a:fld id="{16A6905A-4562-0C42-8198-B00E33C8F9B5}" type="slidenum">
              <a:rPr lang="en-US" smtClean="0"/>
              <a:t>9</a:t>
            </a:fld>
            <a:endParaRPr lang="en-US"/>
          </a:p>
        </p:txBody>
      </p:sp>
    </p:spTree>
    <p:extLst>
      <p:ext uri="{BB962C8B-B14F-4D97-AF65-F5344CB8AC3E}">
        <p14:creationId xmlns:p14="http://schemas.microsoft.com/office/powerpoint/2010/main" val="3103674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ottom watercolo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1" y="0"/>
            <a:ext cx="3649916" cy="6858000"/>
          </a:xfrm>
          <a:prstGeom prst="rect">
            <a:avLst/>
          </a:prstGeom>
        </p:spPr>
      </p:pic>
      <p:sp>
        <p:nvSpPr>
          <p:cNvPr id="2" name="Title 1"/>
          <p:cNvSpPr>
            <a:spLocks noGrp="1"/>
          </p:cNvSpPr>
          <p:nvPr>
            <p:ph type="ctrTitle" hasCustomPrompt="1"/>
          </p:nvPr>
        </p:nvSpPr>
        <p:spPr>
          <a:xfrm>
            <a:off x="4278086" y="1063172"/>
            <a:ext cx="6389914" cy="2387600"/>
          </a:xfrm>
        </p:spPr>
        <p:txBody>
          <a:bodyPr anchor="b"/>
          <a:lstStyle>
            <a:lvl1pPr algn="l">
              <a:defRPr sz="6000" b="0" i="0" spc="600" baseline="0">
                <a:solidFill>
                  <a:srgbClr val="4D4D4E"/>
                </a:solidFill>
                <a:latin typeface="Fira Sans Medium" panose="020B0603050000020004" pitchFamily="34" charset="0"/>
                <a:ea typeface="Fira Sans Medium" panose="020B0603050000020004" pitchFamily="34" charset="0"/>
                <a:cs typeface="Fira Sans Medium" panose="020B0603050000020004" pitchFamily="34" charset="0"/>
              </a:defRPr>
            </a:lvl1pPr>
          </a:lstStyle>
          <a:p>
            <a:r>
              <a:rPr lang="en-US" dirty="0">
                <a:solidFill>
                  <a:srgbClr val="5F6062"/>
                </a:solidFill>
              </a:rPr>
              <a:t>PRESENTATION</a:t>
            </a:r>
            <a:r>
              <a:rPr lang="en-US" dirty="0">
                <a:solidFill>
                  <a:srgbClr val="5C6062"/>
                </a:solidFill>
              </a:rPr>
              <a:t> TITLE.</a:t>
            </a:r>
            <a:br>
              <a:rPr lang="en-US" dirty="0">
                <a:solidFill>
                  <a:srgbClr val="5C6062"/>
                </a:solidFill>
              </a:rPr>
            </a:br>
            <a:r>
              <a:rPr lang="en-US" dirty="0">
                <a:solidFill>
                  <a:srgbClr val="5C6062"/>
                </a:solidFill>
              </a:rPr>
              <a:t>60PT. BOOK.</a:t>
            </a:r>
            <a:endParaRPr lang="en-US" dirty="0"/>
          </a:p>
        </p:txBody>
      </p:sp>
      <p:sp>
        <p:nvSpPr>
          <p:cNvPr id="15" name="Subtitle 6"/>
          <p:cNvSpPr>
            <a:spLocks noGrp="1"/>
          </p:cNvSpPr>
          <p:nvPr>
            <p:ph type="subTitle" idx="1"/>
          </p:nvPr>
        </p:nvSpPr>
        <p:spPr>
          <a:xfrm>
            <a:off x="4278086" y="3841066"/>
            <a:ext cx="6389914" cy="1655762"/>
          </a:xfrm>
        </p:spPr>
        <p:txBody>
          <a:bodyPr/>
          <a:lstStyle>
            <a:lvl1pPr marL="0" indent="0">
              <a:buNone/>
              <a:defRPr/>
            </a:lvl1pPr>
          </a:lstStyle>
          <a:p>
            <a:pPr algn="l"/>
            <a:r>
              <a:rPr lang="en-US" dirty="0">
                <a:solidFill>
                  <a:srgbClr val="5F6062"/>
                </a:solidFill>
              </a:rPr>
              <a:t>Subtitle. 24pt. Title Case. Book.</a:t>
            </a:r>
          </a:p>
        </p:txBody>
      </p:sp>
      <p:sp>
        <p:nvSpPr>
          <p:cNvPr id="10" name="Rectangle 9"/>
          <p:cNvSpPr/>
          <p:nvPr userDrawn="1"/>
        </p:nvSpPr>
        <p:spPr>
          <a:xfrm>
            <a:off x="0" y="6311900"/>
            <a:ext cx="3641271" cy="338554"/>
          </a:xfrm>
          <a:prstGeom prst="rect">
            <a:avLst/>
          </a:prstGeom>
        </p:spPr>
        <p:txBody>
          <a:bodyPr wrap="square">
            <a:spAutoFit/>
          </a:bodyPr>
          <a:lstStyle/>
          <a:p>
            <a:pPr algn="ctr"/>
            <a:r>
              <a:rPr lang="en-US" sz="1600" i="0" dirty="0">
                <a:solidFill>
                  <a:schemeClr val="bg1"/>
                </a:solidFill>
                <a:latin typeface="+mn-lt"/>
              </a:rPr>
              <a:t>Connect.</a:t>
            </a:r>
            <a:r>
              <a:rPr lang="en-US" sz="1600" i="0" baseline="0" dirty="0">
                <a:solidFill>
                  <a:schemeClr val="bg1"/>
                </a:solidFill>
                <a:latin typeface="+mn-lt"/>
              </a:rPr>
              <a:t> </a:t>
            </a:r>
            <a:r>
              <a:rPr lang="en-US" sz="1600" i="0" dirty="0">
                <a:solidFill>
                  <a:schemeClr val="bg1"/>
                </a:solidFill>
                <a:latin typeface="+mn-lt"/>
              </a:rPr>
              <a:t>Collaborate. Accelerate.</a:t>
            </a:r>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11281" y="925975"/>
            <a:ext cx="1645920" cy="2679001"/>
          </a:xfrm>
          <a:prstGeom prst="rect">
            <a:avLst/>
          </a:prstGeom>
        </p:spPr>
      </p:pic>
    </p:spTree>
    <p:extLst>
      <p:ext uri="{BB962C8B-B14F-4D97-AF65-F5344CB8AC3E}">
        <p14:creationId xmlns:p14="http://schemas.microsoft.com/office/powerpoint/2010/main" val="212360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slide | 3 photos | watercolor corner ">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l="-3"/>
          <a:stretch/>
        </p:blipFill>
        <p:spPr>
          <a:xfrm>
            <a:off x="1261" y="0"/>
            <a:ext cx="1372161" cy="6858000"/>
          </a:xfrm>
          <a:prstGeom prst="rect">
            <a:avLst/>
          </a:prstGeom>
        </p:spPr>
      </p:pic>
      <p:sp>
        <p:nvSpPr>
          <p:cNvPr id="6" name="Picture Placeholder 3"/>
          <p:cNvSpPr>
            <a:spLocks noGrp="1"/>
          </p:cNvSpPr>
          <p:nvPr>
            <p:ph type="pic" sz="quarter" idx="10"/>
          </p:nvPr>
        </p:nvSpPr>
        <p:spPr>
          <a:xfrm>
            <a:off x="6412525" y="949325"/>
            <a:ext cx="4968875" cy="4968875"/>
          </a:xfrm>
        </p:spPr>
        <p:txBody>
          <a:bodyPr/>
          <a:lstStyle>
            <a:lvl1pPr marL="0" indent="0">
              <a:buNone/>
              <a:defRPr>
                <a:solidFill>
                  <a:srgbClr val="4D4D4E"/>
                </a:solidFill>
              </a:defRPr>
            </a:lvl1pPr>
          </a:lstStyle>
          <a:p>
            <a:r>
              <a:rPr lang="en-US"/>
              <a:t>Drag picture to placeholder or click icon to add</a:t>
            </a:r>
            <a:endParaRPr lang="en-US" dirty="0"/>
          </a:p>
        </p:txBody>
      </p:sp>
      <p:sp>
        <p:nvSpPr>
          <p:cNvPr id="7" name="Picture Placeholder 3"/>
          <p:cNvSpPr>
            <a:spLocks noGrp="1"/>
          </p:cNvSpPr>
          <p:nvPr>
            <p:ph type="pic" sz="quarter" idx="11"/>
          </p:nvPr>
        </p:nvSpPr>
        <p:spPr>
          <a:xfrm>
            <a:off x="3404243" y="949325"/>
            <a:ext cx="2995951" cy="2995951"/>
          </a:xfrm>
        </p:spPr>
        <p:txBody>
          <a:bodyPr/>
          <a:lstStyle>
            <a:lvl1pPr marL="0" indent="0">
              <a:buNone/>
              <a:defRPr>
                <a:solidFill>
                  <a:srgbClr val="4D4D4E"/>
                </a:solidFill>
              </a:defRPr>
            </a:lvl1pPr>
          </a:lstStyle>
          <a:p>
            <a:r>
              <a:rPr lang="en-US"/>
              <a:t>Drag picture to placeholder or click icon to add</a:t>
            </a:r>
            <a:endParaRPr lang="en-US" dirty="0"/>
          </a:p>
        </p:txBody>
      </p:sp>
      <p:sp>
        <p:nvSpPr>
          <p:cNvPr id="8" name="Picture Placeholder 3"/>
          <p:cNvSpPr>
            <a:spLocks noGrp="1"/>
          </p:cNvSpPr>
          <p:nvPr>
            <p:ph type="pic" sz="quarter" idx="12"/>
          </p:nvPr>
        </p:nvSpPr>
        <p:spPr>
          <a:xfrm>
            <a:off x="4429195" y="3945276"/>
            <a:ext cx="1972925" cy="1972925"/>
          </a:xfrm>
        </p:spPr>
        <p:txBody>
          <a:bodyPr/>
          <a:lstStyle>
            <a:lvl1pPr marL="0" indent="0">
              <a:buNone/>
              <a:defRPr>
                <a:solidFill>
                  <a:srgbClr val="4D4D4E"/>
                </a:solidFill>
              </a:defRPr>
            </a:lvl1pPr>
          </a:lstStyle>
          <a:p>
            <a:r>
              <a:rPr lang="en-US"/>
              <a:t>Drag picture to placeholder or click icon to add</a:t>
            </a:r>
            <a:endParaRPr lang="en-US" dirty="0"/>
          </a:p>
        </p:txBody>
      </p:sp>
      <p:sp>
        <p:nvSpPr>
          <p:cNvPr id="10" name="Title 1"/>
          <p:cNvSpPr>
            <a:spLocks noGrp="1"/>
          </p:cNvSpPr>
          <p:nvPr>
            <p:ph type="title" hasCustomPrompt="1"/>
          </p:nvPr>
        </p:nvSpPr>
        <p:spPr>
          <a:xfrm>
            <a:off x="0" y="3945276"/>
            <a:ext cx="6400194" cy="1325563"/>
          </a:xfrm>
        </p:spPr>
        <p:txBody>
          <a:bodyPr>
            <a:normAutofit/>
          </a:bodyPr>
          <a:lstStyle>
            <a:lvl1pPr algn="ctr">
              <a:defRPr sz="4000" b="0" spc="600" baseline="0">
                <a:solidFill>
                  <a:srgbClr val="4D4D4E"/>
                </a:solidFill>
                <a:latin typeface="Franklin Gothic Medium"/>
                <a:ea typeface="Arial" charset="0"/>
                <a:cs typeface="Franklin Gothic Medium"/>
              </a:defRPr>
            </a:lvl1pPr>
          </a:lstStyle>
          <a:p>
            <a:r>
              <a:rPr lang="en-US" dirty="0"/>
              <a:t>TITLE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0141" y="551865"/>
            <a:ext cx="914400" cy="1488335"/>
          </a:xfrm>
          <a:prstGeom prst="rect">
            <a:avLst/>
          </a:prstGeom>
        </p:spPr>
      </p:pic>
      <p:sp>
        <p:nvSpPr>
          <p:cNvPr id="12" name="Rectangle 11"/>
          <p:cNvSpPr/>
          <p:nvPr userDrawn="1"/>
        </p:nvSpPr>
        <p:spPr>
          <a:xfrm>
            <a:off x="8300398" y="6311900"/>
            <a:ext cx="3151399" cy="338554"/>
          </a:xfrm>
          <a:prstGeom prst="rect">
            <a:avLst/>
          </a:prstGeom>
        </p:spPr>
        <p:txBody>
          <a:bodyPr wrap="square">
            <a:spAutoFit/>
          </a:bodyPr>
          <a:lstStyle/>
          <a:p>
            <a:pPr algn="r"/>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28023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uble content | watercolor top">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38" y="0"/>
            <a:ext cx="3649916" cy="6858000"/>
          </a:xfrm>
          <a:prstGeom prst="rect">
            <a:avLst/>
          </a:prstGeom>
        </p:spPr>
      </p:pic>
      <p:sp>
        <p:nvSpPr>
          <p:cNvPr id="2" name="Title 1"/>
          <p:cNvSpPr>
            <a:spLocks noGrp="1"/>
          </p:cNvSpPr>
          <p:nvPr>
            <p:ph type="title" hasCustomPrompt="1"/>
          </p:nvPr>
        </p:nvSpPr>
        <p:spPr>
          <a:xfrm>
            <a:off x="4278074" y="779104"/>
            <a:ext cx="7075725" cy="1325563"/>
          </a:xfrm>
        </p:spPr>
        <p:txBody>
          <a:bodyPr vert="horz" lIns="91440" tIns="45720" rIns="91440" bIns="45720" rtlCol="0" anchor="ctr">
            <a:normAutofit/>
          </a:bodyPr>
          <a:lstStyle>
            <a:lvl1pPr>
              <a:defRPr lang="en-US" sz="4800" b="0" spc="300" dirty="0">
                <a:solidFill>
                  <a:srgbClr val="4D4D4E"/>
                </a:solidFill>
              </a:defRPr>
            </a:lvl1pPr>
          </a:lstStyle>
          <a:p>
            <a:pPr lvl="0"/>
            <a:r>
              <a:rPr lang="en-US" dirty="0"/>
              <a:t>Slide Title. 48pt. Franklin Gothic .</a:t>
            </a:r>
          </a:p>
        </p:txBody>
      </p:sp>
      <p:sp>
        <p:nvSpPr>
          <p:cNvPr id="3" name="Content Placeholder 2"/>
          <p:cNvSpPr>
            <a:spLocks noGrp="1"/>
          </p:cNvSpPr>
          <p:nvPr>
            <p:ph sz="half" idx="1"/>
          </p:nvPr>
        </p:nvSpPr>
        <p:spPr>
          <a:xfrm>
            <a:off x="4278074" y="2124823"/>
            <a:ext cx="3291840" cy="4114800"/>
          </a:xfrm>
        </p:spPr>
        <p:txBody>
          <a:bodyPr/>
          <a:lstStyle>
            <a:lvl1pPr>
              <a:defRPr baseline="0">
                <a:solidFill>
                  <a:srgbClr val="4D4D4E"/>
                </a:solidFill>
                <a:latin typeface="Franklin Gothic Book"/>
                <a:ea typeface="Arial" charset="0"/>
                <a:cs typeface="Franklin Gothic Book"/>
              </a:defRPr>
            </a:lvl1pPr>
            <a:lvl2pPr>
              <a:defRPr>
                <a:solidFill>
                  <a:srgbClr val="4D4D4E"/>
                </a:solidFill>
                <a:latin typeface="Franklin Gothic Book"/>
                <a:ea typeface="Arial" charset="0"/>
                <a:cs typeface="Franklin Gothic Book"/>
              </a:defRPr>
            </a:lvl2pPr>
            <a:lvl3pPr>
              <a:defRPr>
                <a:solidFill>
                  <a:srgbClr val="4D4D4E"/>
                </a:solidFill>
                <a:latin typeface="Franklin Gothic Book"/>
                <a:ea typeface="Arial" charset="0"/>
                <a:cs typeface="Franklin Gothic Book"/>
              </a:defRPr>
            </a:lvl3pPr>
            <a:lvl4pPr>
              <a:defRPr>
                <a:solidFill>
                  <a:srgbClr val="4D4D4E"/>
                </a:solidFill>
                <a:latin typeface="Franklin Gothic Book"/>
                <a:ea typeface="Arial" charset="0"/>
                <a:cs typeface="Franklin Gothic Book"/>
              </a:defRPr>
            </a:lvl4pPr>
            <a:lvl5pPr>
              <a:defRPr>
                <a:solidFill>
                  <a:srgbClr val="4D4D4E"/>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061959" y="2124823"/>
            <a:ext cx="3291840" cy="4114800"/>
          </a:xfrm>
        </p:spPr>
        <p:txBody>
          <a:bodyPr/>
          <a:lstStyle>
            <a:lvl1pPr>
              <a:defRPr>
                <a:solidFill>
                  <a:srgbClr val="4D4D4E"/>
                </a:solidFill>
                <a:latin typeface="Franklin Gothic Book"/>
                <a:ea typeface="Arial" charset="0"/>
                <a:cs typeface="Franklin Gothic Book"/>
              </a:defRPr>
            </a:lvl1pPr>
            <a:lvl2pPr>
              <a:defRPr>
                <a:solidFill>
                  <a:srgbClr val="4D4D4E"/>
                </a:solidFill>
                <a:latin typeface="Franklin Gothic Book"/>
                <a:ea typeface="Arial" charset="0"/>
                <a:cs typeface="Franklin Gothic Book"/>
              </a:defRPr>
            </a:lvl2pPr>
            <a:lvl3pPr>
              <a:defRPr>
                <a:solidFill>
                  <a:srgbClr val="4D4D4E"/>
                </a:solidFill>
                <a:latin typeface="Franklin Gothic Book"/>
                <a:ea typeface="Arial" charset="0"/>
                <a:cs typeface="Franklin Gothic Book"/>
              </a:defRPr>
            </a:lvl3pPr>
            <a:lvl4pPr>
              <a:defRPr>
                <a:solidFill>
                  <a:srgbClr val="4D4D4E"/>
                </a:solidFill>
                <a:latin typeface="Franklin Gothic Book"/>
                <a:ea typeface="Arial" charset="0"/>
                <a:cs typeface="Franklin Gothic Book"/>
              </a:defRPr>
            </a:lvl4pPr>
            <a:lvl5pPr>
              <a:defRPr>
                <a:solidFill>
                  <a:srgbClr val="4D4D4E"/>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3652854" y="-586703"/>
            <a:ext cx="625221" cy="468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70696" y="551865"/>
            <a:ext cx="914400" cy="1488335"/>
          </a:xfrm>
          <a:prstGeom prst="rect">
            <a:avLst/>
          </a:prstGeom>
        </p:spPr>
      </p:pic>
      <p:sp>
        <p:nvSpPr>
          <p:cNvPr id="11" name="Content Placeholder 2"/>
          <p:cNvSpPr>
            <a:spLocks noGrp="1"/>
          </p:cNvSpPr>
          <p:nvPr>
            <p:ph idx="10"/>
          </p:nvPr>
        </p:nvSpPr>
        <p:spPr>
          <a:xfrm>
            <a:off x="420569" y="2389961"/>
            <a:ext cx="2814654" cy="3596147"/>
          </a:xfrm>
        </p:spPr>
        <p:txBody>
          <a:bodyPr/>
          <a:lstStyle>
            <a:lvl1pPr>
              <a:defRPr>
                <a:solidFill>
                  <a:schemeClr val="bg1"/>
                </a:solidFill>
                <a:latin typeface="Franklin Gothic Book"/>
                <a:ea typeface="Arial" charset="0"/>
                <a:cs typeface="Franklin Gothic Book"/>
              </a:defRPr>
            </a:lvl1pPr>
            <a:lvl2pPr>
              <a:defRPr>
                <a:solidFill>
                  <a:schemeClr val="bg1"/>
                </a:solidFill>
                <a:latin typeface="Franklin Gothic Book"/>
                <a:ea typeface="Arial" charset="0"/>
                <a:cs typeface="Franklin Gothic Book"/>
              </a:defRPr>
            </a:lvl2pPr>
            <a:lvl3pPr>
              <a:defRPr>
                <a:solidFill>
                  <a:schemeClr val="bg1"/>
                </a:solidFill>
                <a:latin typeface="Franklin Gothic Book"/>
                <a:ea typeface="Arial" charset="0"/>
                <a:cs typeface="Franklin Gothic Book"/>
              </a:defRPr>
            </a:lvl3pPr>
            <a:lvl4pPr>
              <a:defRPr>
                <a:solidFill>
                  <a:schemeClr val="bg1"/>
                </a:solidFill>
                <a:latin typeface="Franklin Gothic Book"/>
                <a:ea typeface="Arial" charset="0"/>
                <a:cs typeface="Franklin Gothic Book"/>
              </a:defRPr>
            </a:lvl4pPr>
            <a:lvl5pPr>
              <a:defRPr>
                <a:solidFill>
                  <a:schemeClr val="bg1"/>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0" y="6311900"/>
            <a:ext cx="3641271" cy="338554"/>
          </a:xfrm>
          <a:prstGeom prst="rect">
            <a:avLst/>
          </a:prstGeom>
        </p:spPr>
        <p:txBody>
          <a:bodyPr wrap="square">
            <a:spAutoFit/>
          </a:bodyPr>
          <a:lstStyle/>
          <a:p>
            <a:pPr algn="ctr"/>
            <a:r>
              <a:rPr lang="en-US" sz="1600" i="0" dirty="0">
                <a:solidFill>
                  <a:schemeClr val="bg1"/>
                </a:solidFill>
                <a:latin typeface="+mn-lt"/>
              </a:rPr>
              <a:t>Connect.</a:t>
            </a:r>
            <a:r>
              <a:rPr lang="en-US" sz="1600" i="0" baseline="0" dirty="0">
                <a:solidFill>
                  <a:schemeClr val="bg1"/>
                </a:solidFill>
                <a:latin typeface="+mn-lt"/>
              </a:rPr>
              <a:t> </a:t>
            </a:r>
            <a:r>
              <a:rPr lang="en-US" sz="1600" i="0" dirty="0">
                <a:solidFill>
                  <a:schemeClr val="bg1"/>
                </a:solidFill>
                <a:latin typeface="+mn-lt"/>
              </a:rPr>
              <a:t>Collaborate. Accelerate.</a:t>
            </a:r>
          </a:p>
        </p:txBody>
      </p:sp>
    </p:spTree>
    <p:extLst>
      <p:ext uri="{BB962C8B-B14F-4D97-AF65-F5344CB8AC3E}">
        <p14:creationId xmlns:p14="http://schemas.microsoft.com/office/powerpoint/2010/main" val="385256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61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 bottom watercolo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1" y="0"/>
            <a:ext cx="3649915" cy="6858000"/>
          </a:xfrm>
          <a:prstGeom prst="rect">
            <a:avLst/>
          </a:prstGeom>
        </p:spPr>
      </p:pic>
      <p:sp>
        <p:nvSpPr>
          <p:cNvPr id="2" name="Title 1"/>
          <p:cNvSpPr>
            <a:spLocks noGrp="1"/>
          </p:cNvSpPr>
          <p:nvPr>
            <p:ph type="ctrTitle" hasCustomPrompt="1"/>
          </p:nvPr>
        </p:nvSpPr>
        <p:spPr>
          <a:xfrm>
            <a:off x="4278086" y="1063172"/>
            <a:ext cx="6389914" cy="2387600"/>
          </a:xfrm>
        </p:spPr>
        <p:txBody>
          <a:bodyPr anchor="b"/>
          <a:lstStyle>
            <a:lvl1pPr algn="l">
              <a:defRPr sz="6000" b="0" i="0" spc="600" baseline="0">
                <a:solidFill>
                  <a:srgbClr val="4D4D4E"/>
                </a:solidFill>
                <a:latin typeface="Fira Sans Medium" panose="020B0603050000020004" pitchFamily="34" charset="0"/>
                <a:ea typeface="Fira Sans Medium" panose="020B0603050000020004" pitchFamily="34" charset="0"/>
                <a:cs typeface="Fira Sans Medium" panose="020B0603050000020004" pitchFamily="34" charset="0"/>
              </a:defRPr>
            </a:lvl1pPr>
          </a:lstStyle>
          <a:p>
            <a:r>
              <a:rPr lang="en-US" dirty="0">
                <a:solidFill>
                  <a:srgbClr val="5F6062"/>
                </a:solidFill>
              </a:rPr>
              <a:t>PRESENTATION</a:t>
            </a:r>
            <a:r>
              <a:rPr lang="en-US" dirty="0">
                <a:solidFill>
                  <a:srgbClr val="5C6062"/>
                </a:solidFill>
              </a:rPr>
              <a:t> TITLE.</a:t>
            </a:r>
            <a:br>
              <a:rPr lang="en-US" dirty="0">
                <a:solidFill>
                  <a:srgbClr val="5C6062"/>
                </a:solidFill>
              </a:rPr>
            </a:br>
            <a:r>
              <a:rPr lang="en-US" dirty="0">
                <a:solidFill>
                  <a:srgbClr val="5C6062"/>
                </a:solidFill>
              </a:rPr>
              <a:t>60PT. BOOK.</a:t>
            </a:r>
            <a:endParaRPr lang="en-US" dirty="0"/>
          </a:p>
        </p:txBody>
      </p:sp>
      <p:sp>
        <p:nvSpPr>
          <p:cNvPr id="15" name="Subtitle 6"/>
          <p:cNvSpPr>
            <a:spLocks noGrp="1"/>
          </p:cNvSpPr>
          <p:nvPr>
            <p:ph type="subTitle" idx="1"/>
          </p:nvPr>
        </p:nvSpPr>
        <p:spPr>
          <a:xfrm>
            <a:off x="4278086" y="3841066"/>
            <a:ext cx="6389914" cy="1655762"/>
          </a:xfrm>
        </p:spPr>
        <p:txBody>
          <a:bodyPr/>
          <a:lstStyle>
            <a:lvl1pPr marL="0" indent="0">
              <a:buNone/>
              <a:defRPr/>
            </a:lvl1pPr>
          </a:lstStyle>
          <a:p>
            <a:pPr algn="l"/>
            <a:r>
              <a:rPr lang="en-US" dirty="0">
                <a:solidFill>
                  <a:srgbClr val="5F6062"/>
                </a:solidFill>
              </a:rPr>
              <a:t>Subtitle. 24pt. Title Case. Book.</a:t>
            </a:r>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11281" y="767722"/>
            <a:ext cx="1645920" cy="2679001"/>
          </a:xfrm>
          <a:prstGeom prst="rect">
            <a:avLst/>
          </a:prstGeom>
        </p:spPr>
      </p:pic>
      <p:sp>
        <p:nvSpPr>
          <p:cNvPr id="7" name="Rectangle 6"/>
          <p:cNvSpPr/>
          <p:nvPr userDrawn="1"/>
        </p:nvSpPr>
        <p:spPr>
          <a:xfrm>
            <a:off x="0" y="6311900"/>
            <a:ext cx="3641271" cy="338554"/>
          </a:xfrm>
          <a:prstGeom prst="rect">
            <a:avLst/>
          </a:prstGeom>
        </p:spPr>
        <p:txBody>
          <a:bodyPr wrap="square">
            <a:spAutoFit/>
          </a:bodyPr>
          <a:lstStyle/>
          <a:p>
            <a:pPr algn="ctr"/>
            <a:r>
              <a:rPr lang="en-US" sz="1600" b="0" i="0" dirty="0">
                <a:solidFill>
                  <a:schemeClr val="bg1"/>
                </a:solidFill>
                <a:latin typeface="+mn-lt"/>
              </a:rPr>
              <a:t>Connect.</a:t>
            </a:r>
            <a:r>
              <a:rPr lang="en-US" sz="1600" b="0" i="0" baseline="0" dirty="0">
                <a:solidFill>
                  <a:schemeClr val="bg1"/>
                </a:solidFill>
                <a:latin typeface="+mn-lt"/>
              </a:rPr>
              <a:t> </a:t>
            </a:r>
            <a:r>
              <a:rPr lang="en-US" sz="1600" b="0" i="0" dirty="0">
                <a:solidFill>
                  <a:schemeClr val="bg1"/>
                </a:solidFill>
                <a:latin typeface="+mn-lt"/>
              </a:rPr>
              <a:t>Collaborate. Accelerate.</a:t>
            </a:r>
          </a:p>
        </p:txBody>
      </p:sp>
    </p:spTree>
    <p:extLst>
      <p:ext uri="{BB962C8B-B14F-4D97-AF65-F5344CB8AC3E}">
        <p14:creationId xmlns:p14="http://schemas.microsoft.com/office/powerpoint/2010/main" val="3372426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 bottom watercolo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871046"/>
            <a:ext cx="12218805" cy="2998951"/>
          </a:xfrm>
          <a:prstGeom prst="rect">
            <a:avLst/>
          </a:prstGeom>
        </p:spPr>
      </p:pic>
      <p:sp>
        <p:nvSpPr>
          <p:cNvPr id="8" name="Title 1"/>
          <p:cNvSpPr>
            <a:spLocks noGrp="1"/>
          </p:cNvSpPr>
          <p:nvPr>
            <p:ph type="ctrTitle" hasCustomPrompt="1"/>
          </p:nvPr>
        </p:nvSpPr>
        <p:spPr>
          <a:xfrm>
            <a:off x="1187131" y="1063172"/>
            <a:ext cx="10391594" cy="2115963"/>
          </a:xfrm>
        </p:spPr>
        <p:txBody>
          <a:bodyPr anchor="t">
            <a:normAutofit/>
          </a:bodyPr>
          <a:lstStyle>
            <a:lvl1pPr algn="l" defTabSz="914400" rtl="0" eaLnBrk="1" latinLnBrk="0" hangingPunct="1">
              <a:lnSpc>
                <a:spcPct val="90000"/>
              </a:lnSpc>
              <a:spcBef>
                <a:spcPct val="0"/>
              </a:spcBef>
              <a:buNone/>
              <a:defRPr lang="en-US" sz="6000" b="0" i="0" kern="1200" spc="600" baseline="0" dirty="0">
                <a:solidFill>
                  <a:srgbClr val="5F6062"/>
                </a:solidFill>
                <a:latin typeface="Fira Sans Medium" panose="020B0603050000020004" pitchFamily="34" charset="0"/>
                <a:ea typeface="Fira Sans Medium" panose="020B0603050000020004" pitchFamily="34" charset="0"/>
                <a:cs typeface="Fira Sans Medium" panose="020B0603050000020004" pitchFamily="34" charset="0"/>
              </a:defRPr>
            </a:lvl1pPr>
          </a:lstStyle>
          <a:p>
            <a:r>
              <a:rPr lang="en-US" dirty="0">
                <a:solidFill>
                  <a:srgbClr val="5F6062"/>
                </a:solidFill>
              </a:rPr>
              <a:t>PRESENTATION</a:t>
            </a:r>
            <a:r>
              <a:rPr lang="en-US" dirty="0">
                <a:solidFill>
                  <a:srgbClr val="5C6062"/>
                </a:solidFill>
              </a:rPr>
              <a:t> TITLE.</a:t>
            </a:r>
            <a:br>
              <a:rPr lang="en-US" dirty="0">
                <a:solidFill>
                  <a:srgbClr val="5C6062"/>
                </a:solidFill>
              </a:rPr>
            </a:br>
            <a:r>
              <a:rPr lang="en-US" dirty="0">
                <a:solidFill>
                  <a:srgbClr val="5C6062"/>
                </a:solidFill>
              </a:rPr>
              <a:t>60PT. BOOK.</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07125" y="4275930"/>
            <a:ext cx="1371600" cy="2232505"/>
          </a:xfrm>
          <a:prstGeom prst="rect">
            <a:avLst/>
          </a:prstGeom>
        </p:spPr>
      </p:pic>
      <p:sp>
        <p:nvSpPr>
          <p:cNvPr id="14" name="Subtitle 6"/>
          <p:cNvSpPr>
            <a:spLocks noGrp="1"/>
          </p:cNvSpPr>
          <p:nvPr>
            <p:ph type="subTitle" idx="1"/>
          </p:nvPr>
        </p:nvSpPr>
        <p:spPr>
          <a:xfrm>
            <a:off x="1187131" y="3298537"/>
            <a:ext cx="8669357" cy="1655762"/>
          </a:xfrm>
        </p:spPr>
        <p:txBody>
          <a:bodyPr/>
          <a:lstStyle>
            <a:lvl1pPr marL="0" indent="0">
              <a:buNone/>
              <a:defRPr/>
            </a:lvl1pPr>
          </a:lstStyle>
          <a:p>
            <a:pPr algn="l"/>
            <a:r>
              <a:rPr lang="en-US" dirty="0">
                <a:solidFill>
                  <a:srgbClr val="5F6062"/>
                </a:solidFill>
              </a:rPr>
              <a:t>Subtitle. 24pt. Title Case. Book.</a:t>
            </a:r>
          </a:p>
        </p:txBody>
      </p:sp>
      <p:sp>
        <p:nvSpPr>
          <p:cNvPr id="7" name="Rectangle 6"/>
          <p:cNvSpPr/>
          <p:nvPr userDrawn="1"/>
        </p:nvSpPr>
        <p:spPr>
          <a:xfrm>
            <a:off x="1187131" y="6311900"/>
            <a:ext cx="3641271" cy="338554"/>
          </a:xfrm>
          <a:prstGeom prst="rect">
            <a:avLst/>
          </a:prstGeom>
        </p:spPr>
        <p:txBody>
          <a:bodyPr wrap="square">
            <a:spAutoFit/>
          </a:bodyPr>
          <a:lstStyle/>
          <a:p>
            <a:pPr algn="l"/>
            <a:r>
              <a:rPr lang="en-US" sz="1600" b="0" i="0" dirty="0">
                <a:solidFill>
                  <a:schemeClr val="bg1"/>
                </a:solidFill>
                <a:latin typeface="+mn-lt"/>
              </a:rPr>
              <a:t>Connect.</a:t>
            </a:r>
            <a:r>
              <a:rPr lang="en-US" sz="1600" b="0" i="0" baseline="0" dirty="0">
                <a:solidFill>
                  <a:schemeClr val="bg1"/>
                </a:solidFill>
                <a:latin typeface="+mn-lt"/>
              </a:rPr>
              <a:t> </a:t>
            </a:r>
            <a:r>
              <a:rPr lang="en-US" sz="1600" b="0" i="0" dirty="0">
                <a:solidFill>
                  <a:schemeClr val="bg1"/>
                </a:solidFill>
                <a:latin typeface="+mn-lt"/>
              </a:rPr>
              <a:t>Collaborate. Accelerate.</a:t>
            </a:r>
          </a:p>
        </p:txBody>
      </p:sp>
    </p:spTree>
    <p:extLst>
      <p:ext uri="{BB962C8B-B14F-4D97-AF65-F5344CB8AC3E}">
        <p14:creationId xmlns:p14="http://schemas.microsoft.com/office/powerpoint/2010/main" val="2918754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 top watercolo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1295642"/>
            <a:ext cx="9144000" cy="2387600"/>
          </a:xfrm>
        </p:spPr>
        <p:txBody>
          <a:bodyPr anchor="b"/>
          <a:lstStyle>
            <a:lvl1pPr algn="l">
              <a:defRPr sz="6000" b="0" i="0" spc="600" baseline="0">
                <a:solidFill>
                  <a:srgbClr val="4D4D4E"/>
                </a:solidFill>
                <a:latin typeface="Fira Sans Medium" panose="020B0603050000020004" pitchFamily="34" charset="0"/>
                <a:ea typeface="Fira Sans Medium" panose="020B0603050000020004" pitchFamily="34" charset="0"/>
                <a:cs typeface="Fira Sans Medium" panose="020B0603050000020004" pitchFamily="34" charset="0"/>
              </a:defRPr>
            </a:lvl1pPr>
          </a:lstStyle>
          <a:p>
            <a:r>
              <a:rPr lang="en-US" dirty="0">
                <a:solidFill>
                  <a:srgbClr val="5F6062"/>
                </a:solidFill>
              </a:rPr>
              <a:t>PRESENTATION</a:t>
            </a:r>
            <a:r>
              <a:rPr lang="en-US" dirty="0">
                <a:solidFill>
                  <a:srgbClr val="5C6062"/>
                </a:solidFill>
              </a:rPr>
              <a:t> TITLE.</a:t>
            </a:r>
            <a:br>
              <a:rPr lang="en-US" dirty="0">
                <a:solidFill>
                  <a:srgbClr val="5C6062"/>
                </a:solidFill>
              </a:rPr>
            </a:br>
            <a:r>
              <a:rPr lang="en-US" dirty="0">
                <a:solidFill>
                  <a:srgbClr val="5C6062"/>
                </a:solidFill>
              </a:rPr>
              <a:t>60PT. BOOK.</a:t>
            </a:r>
            <a:endParaRPr lang="en-US" dirty="0"/>
          </a:p>
        </p:txBody>
      </p:sp>
      <p:sp>
        <p:nvSpPr>
          <p:cNvPr id="11" name="Subtitle 6"/>
          <p:cNvSpPr>
            <a:spLocks noGrp="1"/>
          </p:cNvSpPr>
          <p:nvPr>
            <p:ph type="subTitle" idx="1"/>
          </p:nvPr>
        </p:nvSpPr>
        <p:spPr>
          <a:xfrm>
            <a:off x="1524000" y="3995755"/>
            <a:ext cx="9144000" cy="1655762"/>
          </a:xfrm>
        </p:spPr>
        <p:txBody>
          <a:bodyPr/>
          <a:lstStyle>
            <a:lvl1pPr marL="0" indent="0">
              <a:buNone/>
              <a:defRPr/>
            </a:lvl1pPr>
          </a:lstStyle>
          <a:p>
            <a:pPr algn="l"/>
            <a:r>
              <a:rPr lang="en-US" dirty="0">
                <a:solidFill>
                  <a:srgbClr val="5F6062"/>
                </a:solidFill>
              </a:rPr>
              <a:t>Subtitle. 24pt. Title Case. Book.</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333"/>
            <a:ext cx="12192000" cy="1223803"/>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3905" y="160035"/>
            <a:ext cx="2249445" cy="914400"/>
          </a:xfrm>
          <a:prstGeom prst="rect">
            <a:avLst/>
          </a:prstGeom>
        </p:spPr>
      </p:pic>
      <p:sp>
        <p:nvSpPr>
          <p:cNvPr id="10" name="Rectangle 9"/>
          <p:cNvSpPr/>
          <p:nvPr userDrawn="1"/>
        </p:nvSpPr>
        <p:spPr>
          <a:xfrm>
            <a:off x="8300398" y="6311900"/>
            <a:ext cx="3151399" cy="338554"/>
          </a:xfrm>
          <a:prstGeom prst="rect">
            <a:avLst/>
          </a:prstGeom>
        </p:spPr>
        <p:txBody>
          <a:bodyPr wrap="square">
            <a:spAutoFit/>
          </a:bodyPr>
          <a:lstStyle/>
          <a:p>
            <a:pPr algn="r"/>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1976273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 left watercolo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475334" cy="6858000"/>
          </a:xfrm>
          <a:prstGeom prst="rect">
            <a:avLst/>
          </a:prstGeom>
        </p:spPr>
      </p:pic>
      <p:sp>
        <p:nvSpPr>
          <p:cNvPr id="8" name="Title 1"/>
          <p:cNvSpPr>
            <a:spLocks noGrp="1"/>
          </p:cNvSpPr>
          <p:nvPr>
            <p:ph type="ctrTitle" hasCustomPrompt="1"/>
          </p:nvPr>
        </p:nvSpPr>
        <p:spPr>
          <a:xfrm>
            <a:off x="1998642" y="1063172"/>
            <a:ext cx="8669357" cy="2387600"/>
          </a:xfrm>
        </p:spPr>
        <p:txBody>
          <a:bodyPr anchor="b">
            <a:normAutofit/>
          </a:bodyPr>
          <a:lstStyle>
            <a:lvl1pPr algn="l" defTabSz="914400" rtl="0" eaLnBrk="1" latinLnBrk="0" hangingPunct="1">
              <a:lnSpc>
                <a:spcPct val="90000"/>
              </a:lnSpc>
              <a:spcBef>
                <a:spcPct val="0"/>
              </a:spcBef>
              <a:buNone/>
              <a:defRPr lang="en-US" sz="6000" b="0" i="0" kern="1200" spc="600" baseline="0" dirty="0">
                <a:solidFill>
                  <a:srgbClr val="5F6062"/>
                </a:solidFill>
                <a:latin typeface="Fira Sans Medium" panose="020B0603050000020004" pitchFamily="34" charset="0"/>
                <a:ea typeface="Fira Sans Medium" panose="020B0603050000020004" pitchFamily="34" charset="0"/>
                <a:cs typeface="Fira Sans Medium" panose="020B0603050000020004" pitchFamily="34" charset="0"/>
              </a:defRPr>
            </a:lvl1pPr>
          </a:lstStyle>
          <a:p>
            <a:r>
              <a:rPr lang="en-US" dirty="0">
                <a:solidFill>
                  <a:srgbClr val="5F6062"/>
                </a:solidFill>
              </a:rPr>
              <a:t>PRESENTATION</a:t>
            </a:r>
            <a:r>
              <a:rPr lang="en-US" dirty="0">
                <a:solidFill>
                  <a:srgbClr val="5C6062"/>
                </a:solidFill>
              </a:rPr>
              <a:t> TITLE.</a:t>
            </a:r>
            <a:br>
              <a:rPr lang="en-US" dirty="0">
                <a:solidFill>
                  <a:srgbClr val="5C6062"/>
                </a:solidFill>
              </a:rPr>
            </a:br>
            <a:r>
              <a:rPr lang="en-US" dirty="0">
                <a:solidFill>
                  <a:srgbClr val="5C6062"/>
                </a:solidFill>
              </a:rPr>
              <a:t>60PT. BOOK.</a:t>
            </a:r>
            <a:endParaRPr lang="en-US" dirty="0"/>
          </a:p>
        </p:txBody>
      </p:sp>
      <p:sp>
        <p:nvSpPr>
          <p:cNvPr id="10" name="Subtitle 6"/>
          <p:cNvSpPr>
            <a:spLocks noGrp="1"/>
          </p:cNvSpPr>
          <p:nvPr>
            <p:ph type="subTitle" idx="1"/>
          </p:nvPr>
        </p:nvSpPr>
        <p:spPr>
          <a:xfrm>
            <a:off x="1998642" y="3530815"/>
            <a:ext cx="8669357" cy="1655762"/>
          </a:xfrm>
        </p:spPr>
        <p:txBody>
          <a:bodyPr/>
          <a:lstStyle>
            <a:lvl1pPr marL="0" indent="0">
              <a:buNone/>
              <a:defRPr/>
            </a:lvl1pPr>
          </a:lstStyle>
          <a:p>
            <a:pPr algn="l"/>
            <a:r>
              <a:rPr lang="en-US" dirty="0">
                <a:solidFill>
                  <a:srgbClr val="5F6062"/>
                </a:solidFill>
              </a:rPr>
              <a:t>Subtitle. 24pt. Title Case. Book.</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0467" y="376015"/>
            <a:ext cx="914400" cy="1488335"/>
          </a:xfrm>
          <a:prstGeom prst="rect">
            <a:avLst/>
          </a:prstGeom>
        </p:spPr>
      </p:pic>
      <p:sp>
        <p:nvSpPr>
          <p:cNvPr id="7" name="Rectangle 6"/>
          <p:cNvSpPr/>
          <p:nvPr userDrawn="1"/>
        </p:nvSpPr>
        <p:spPr>
          <a:xfrm>
            <a:off x="1998642" y="6311900"/>
            <a:ext cx="3151399" cy="338554"/>
          </a:xfrm>
          <a:prstGeom prst="rect">
            <a:avLst/>
          </a:prstGeom>
        </p:spPr>
        <p:txBody>
          <a:bodyPr wrap="square">
            <a:spAutoFit/>
          </a:bodyPr>
          <a:lstStyle/>
          <a:p>
            <a:pPr algn="l"/>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264855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 full watercolo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7865"/>
            <a:ext cx="12190888" cy="6847304"/>
          </a:xfrm>
          <a:prstGeom prst="rect">
            <a:avLst/>
          </a:prstGeom>
        </p:spPr>
      </p:pic>
      <p:sp>
        <p:nvSpPr>
          <p:cNvPr id="13" name="Title 1"/>
          <p:cNvSpPr>
            <a:spLocks noGrp="1"/>
          </p:cNvSpPr>
          <p:nvPr>
            <p:ph type="ctrTitle" hasCustomPrompt="1"/>
          </p:nvPr>
        </p:nvSpPr>
        <p:spPr>
          <a:xfrm>
            <a:off x="1524000" y="1063172"/>
            <a:ext cx="9144000" cy="2387600"/>
          </a:xfrm>
        </p:spPr>
        <p:txBody>
          <a:bodyPr anchor="b"/>
          <a:lstStyle>
            <a:lvl1pPr algn="l">
              <a:defRPr sz="6000" b="0" i="0" spc="600" baseline="0">
                <a:solidFill>
                  <a:schemeClr val="bg1"/>
                </a:solidFill>
                <a:latin typeface="Franklin Gothic Medium"/>
                <a:ea typeface="Franklin Gothic Medium" charset="0"/>
                <a:cs typeface="Franklin Gothic Medium"/>
              </a:defRPr>
            </a:lvl1pPr>
          </a:lstStyle>
          <a:p>
            <a:r>
              <a:rPr lang="en-US" dirty="0"/>
              <a:t>PRESENTATION TITLE. 60PT. MEDIUM.</a:t>
            </a:r>
          </a:p>
        </p:txBody>
      </p:sp>
      <p:sp>
        <p:nvSpPr>
          <p:cNvPr id="7" name="Subtitle 2"/>
          <p:cNvSpPr>
            <a:spLocks noGrp="1"/>
          </p:cNvSpPr>
          <p:nvPr>
            <p:ph type="subTitle" idx="1" hasCustomPrompt="1"/>
          </p:nvPr>
        </p:nvSpPr>
        <p:spPr>
          <a:xfrm>
            <a:off x="1524000" y="3530815"/>
            <a:ext cx="9144000" cy="1655762"/>
          </a:xfrm>
        </p:spPr>
        <p:txBody>
          <a:bodyPr/>
          <a:lstStyle>
            <a:lvl1pPr marL="0" indent="0" algn="l">
              <a:buNone/>
              <a:defRPr sz="2400" baseline="0">
                <a:solidFill>
                  <a:schemeClr val="bg1"/>
                </a:solidFill>
                <a:latin typeface="Franklin Gothic Book" charset="0"/>
                <a:ea typeface="Franklin Gothic Book"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24pt. Title Case. Book.</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69207" y="4800312"/>
            <a:ext cx="1123573" cy="1828800"/>
          </a:xfrm>
          <a:prstGeom prst="rect">
            <a:avLst/>
          </a:prstGeom>
        </p:spPr>
      </p:pic>
      <p:sp>
        <p:nvSpPr>
          <p:cNvPr id="8" name="Rectangle 7"/>
          <p:cNvSpPr/>
          <p:nvPr userDrawn="1"/>
        </p:nvSpPr>
        <p:spPr>
          <a:xfrm>
            <a:off x="1187131" y="6311900"/>
            <a:ext cx="3641271" cy="338554"/>
          </a:xfrm>
          <a:prstGeom prst="rect">
            <a:avLst/>
          </a:prstGeom>
        </p:spPr>
        <p:txBody>
          <a:bodyPr wrap="square">
            <a:spAutoFit/>
          </a:bodyPr>
          <a:lstStyle/>
          <a:p>
            <a:pPr algn="l"/>
            <a:r>
              <a:rPr lang="en-US" sz="1600" b="0" i="0" dirty="0">
                <a:solidFill>
                  <a:schemeClr val="bg1"/>
                </a:solidFill>
                <a:latin typeface="+mn-lt"/>
              </a:rPr>
              <a:t>Connect.</a:t>
            </a:r>
            <a:r>
              <a:rPr lang="en-US" sz="1600" b="0" i="0" baseline="0" dirty="0">
                <a:solidFill>
                  <a:schemeClr val="bg1"/>
                </a:solidFill>
                <a:latin typeface="+mn-lt"/>
              </a:rPr>
              <a:t> </a:t>
            </a:r>
            <a:r>
              <a:rPr lang="en-US" sz="1600" b="0" i="0" dirty="0">
                <a:solidFill>
                  <a:schemeClr val="bg1"/>
                </a:solidFill>
                <a:latin typeface="+mn-lt"/>
              </a:rPr>
              <a:t>Collaborate. Accelerate.</a:t>
            </a:r>
          </a:p>
        </p:txBody>
      </p:sp>
    </p:spTree>
    <p:extLst>
      <p:ext uri="{BB962C8B-B14F-4D97-AF65-F5344CB8AC3E}">
        <p14:creationId xmlns:p14="http://schemas.microsoft.com/office/powerpoint/2010/main" val="2696317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 full watercolo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r="-32617"/>
          <a:stretch/>
        </p:blipFill>
        <p:spPr>
          <a:xfrm>
            <a:off x="-17586" y="7865"/>
            <a:ext cx="11153395" cy="6847304"/>
          </a:xfrm>
          <a:prstGeom prst="rect">
            <a:avLst/>
          </a:prstGeom>
        </p:spPr>
      </p:pic>
      <p:sp>
        <p:nvSpPr>
          <p:cNvPr id="13" name="Title 1"/>
          <p:cNvSpPr>
            <a:spLocks noGrp="1"/>
          </p:cNvSpPr>
          <p:nvPr>
            <p:ph type="ctrTitle" hasCustomPrompt="1"/>
          </p:nvPr>
        </p:nvSpPr>
        <p:spPr>
          <a:xfrm>
            <a:off x="2371414" y="741641"/>
            <a:ext cx="9144000" cy="2387600"/>
          </a:xfrm>
        </p:spPr>
        <p:txBody>
          <a:bodyPr anchor="b"/>
          <a:lstStyle>
            <a:lvl1pPr algn="r">
              <a:defRPr sz="6000" b="0" i="0" spc="600" baseline="0">
                <a:solidFill>
                  <a:srgbClr val="5F6062"/>
                </a:solidFill>
                <a:latin typeface="Franklin Gothic Medium"/>
                <a:ea typeface="Franklin Gothic Medium" charset="0"/>
                <a:cs typeface="Franklin Gothic Medium"/>
              </a:defRPr>
            </a:lvl1pPr>
          </a:lstStyle>
          <a:p>
            <a:r>
              <a:rPr lang="en-US" dirty="0"/>
              <a:t>PRESENTATION TITLE. 60PT. MEDIUM.</a:t>
            </a:r>
          </a:p>
        </p:txBody>
      </p:sp>
      <p:sp>
        <p:nvSpPr>
          <p:cNvPr id="7" name="Subtitle 2"/>
          <p:cNvSpPr>
            <a:spLocks noGrp="1"/>
          </p:cNvSpPr>
          <p:nvPr>
            <p:ph type="subTitle" idx="1" hasCustomPrompt="1"/>
          </p:nvPr>
        </p:nvSpPr>
        <p:spPr>
          <a:xfrm>
            <a:off x="2371414" y="3209284"/>
            <a:ext cx="9144000" cy="1655762"/>
          </a:xfrm>
        </p:spPr>
        <p:txBody>
          <a:bodyPr/>
          <a:lstStyle>
            <a:lvl1pPr marL="0" indent="0" algn="r">
              <a:buNone/>
              <a:defRPr sz="2400" baseline="0">
                <a:solidFill>
                  <a:srgbClr val="5F6062"/>
                </a:solidFill>
                <a:latin typeface="Franklin Gothic Book" charset="0"/>
                <a:ea typeface="Franklin Gothic Book"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24pt. Title Case. Book.</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6673" y="4800312"/>
            <a:ext cx="1123573" cy="1828800"/>
          </a:xfrm>
          <a:prstGeom prst="rect">
            <a:avLst/>
          </a:prstGeom>
        </p:spPr>
      </p:pic>
      <p:sp>
        <p:nvSpPr>
          <p:cNvPr id="9" name="Rectangle 8"/>
          <p:cNvSpPr/>
          <p:nvPr userDrawn="1"/>
        </p:nvSpPr>
        <p:spPr>
          <a:xfrm>
            <a:off x="8300398" y="6311900"/>
            <a:ext cx="3151399" cy="338554"/>
          </a:xfrm>
          <a:prstGeom prst="rect">
            <a:avLst/>
          </a:prstGeom>
        </p:spPr>
        <p:txBody>
          <a:bodyPr wrap="square">
            <a:spAutoFit/>
          </a:bodyPr>
          <a:lstStyle/>
          <a:p>
            <a:pPr algn="r"/>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1163658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slide | watercolor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56201"/>
            <a:ext cx="10515600" cy="1325563"/>
          </a:xfrm>
        </p:spPr>
        <p:txBody>
          <a:bodyPr>
            <a:normAutofit/>
          </a:bodyPr>
          <a:lstStyle>
            <a:lvl1pPr>
              <a:defRPr sz="4800" b="0" spc="300" baseline="0">
                <a:solidFill>
                  <a:schemeClr val="tx1"/>
                </a:solidFill>
                <a:latin typeface="Franklin Gothic Book" charset="0"/>
                <a:ea typeface="Franklin Gothic Book" charset="0"/>
                <a:cs typeface="Franklin Gothic Book" charset="0"/>
              </a:defRPr>
            </a:lvl1pPr>
          </a:lstStyle>
          <a:p>
            <a:r>
              <a:rPr lang="en-US" dirty="0"/>
              <a:t>Slide Title. 48pt. Franklin Gothic Book. Title Case.</a:t>
            </a:r>
          </a:p>
        </p:txBody>
      </p:sp>
      <p:sp>
        <p:nvSpPr>
          <p:cNvPr id="3" name="Content Placeholder 2"/>
          <p:cNvSpPr>
            <a:spLocks noGrp="1"/>
          </p:cNvSpPr>
          <p:nvPr>
            <p:ph idx="1"/>
          </p:nvPr>
        </p:nvSpPr>
        <p:spPr>
          <a:xfrm>
            <a:off x="838200" y="3043003"/>
            <a:ext cx="10515600" cy="3320700"/>
          </a:xfrm>
        </p:spPr>
        <p:txBody>
          <a:bodyPr/>
          <a:lstStyle>
            <a:lvl1pPr>
              <a:defRPr>
                <a:solidFill>
                  <a:schemeClr val="tx1"/>
                </a:solidFill>
                <a:latin typeface="Franklin Gothic Book"/>
                <a:ea typeface="Arial" charset="0"/>
                <a:cs typeface="Franklin Gothic Book"/>
              </a:defRPr>
            </a:lvl1pPr>
            <a:lvl2pPr>
              <a:defRPr>
                <a:solidFill>
                  <a:schemeClr val="tx1"/>
                </a:solidFill>
                <a:latin typeface="Franklin Gothic Book"/>
                <a:ea typeface="Arial" charset="0"/>
                <a:cs typeface="Franklin Gothic Book"/>
              </a:defRPr>
            </a:lvl2pPr>
            <a:lvl3pPr>
              <a:defRPr>
                <a:solidFill>
                  <a:schemeClr val="tx1"/>
                </a:solidFill>
                <a:latin typeface="Franklin Gothic Book"/>
                <a:ea typeface="Arial" charset="0"/>
                <a:cs typeface="Franklin Gothic Book"/>
              </a:defRPr>
            </a:lvl3pPr>
            <a:lvl4pPr>
              <a:defRPr>
                <a:solidFill>
                  <a:schemeClr val="tx1"/>
                </a:solidFill>
                <a:latin typeface="Franklin Gothic Book"/>
                <a:ea typeface="Arial" charset="0"/>
                <a:cs typeface="Franklin Gothic Book"/>
              </a:defRPr>
            </a:lvl4pPr>
            <a:lvl5pPr>
              <a:defRPr>
                <a:solidFill>
                  <a:schemeClr val="tx1"/>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333"/>
            <a:ext cx="12192000" cy="122380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3905" y="160035"/>
            <a:ext cx="2249445" cy="914400"/>
          </a:xfrm>
          <a:prstGeom prst="rect">
            <a:avLst/>
          </a:prstGeom>
        </p:spPr>
      </p:pic>
      <p:sp>
        <p:nvSpPr>
          <p:cNvPr id="8" name="Rectangle 7"/>
          <p:cNvSpPr/>
          <p:nvPr userDrawn="1"/>
        </p:nvSpPr>
        <p:spPr>
          <a:xfrm>
            <a:off x="8300398" y="6311900"/>
            <a:ext cx="3151399" cy="338554"/>
          </a:xfrm>
          <a:prstGeom prst="rect">
            <a:avLst/>
          </a:prstGeom>
        </p:spPr>
        <p:txBody>
          <a:bodyPr wrap="square">
            <a:spAutoFit/>
          </a:bodyPr>
          <a:lstStyle/>
          <a:p>
            <a:pPr algn="r"/>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152403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top watercolo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1295642"/>
            <a:ext cx="9144000" cy="2387600"/>
          </a:xfrm>
        </p:spPr>
        <p:txBody>
          <a:bodyPr anchor="b"/>
          <a:lstStyle>
            <a:lvl1pPr algn="l">
              <a:defRPr sz="6000" b="0" i="0" spc="600" baseline="0">
                <a:solidFill>
                  <a:srgbClr val="4D4D4E"/>
                </a:solidFill>
                <a:latin typeface="Fira Sans Medium" panose="020B0603050000020004" pitchFamily="34" charset="0"/>
                <a:ea typeface="Fira Sans Medium" panose="020B0603050000020004" pitchFamily="34" charset="0"/>
                <a:cs typeface="Fira Sans Medium" panose="020B0603050000020004" pitchFamily="34" charset="0"/>
              </a:defRPr>
            </a:lvl1pPr>
          </a:lstStyle>
          <a:p>
            <a:r>
              <a:rPr lang="en-US" dirty="0">
                <a:solidFill>
                  <a:srgbClr val="5F6062"/>
                </a:solidFill>
              </a:rPr>
              <a:t>PRESENTATION</a:t>
            </a:r>
            <a:r>
              <a:rPr lang="en-US" dirty="0">
                <a:solidFill>
                  <a:srgbClr val="5C6062"/>
                </a:solidFill>
              </a:rPr>
              <a:t> TITLE.</a:t>
            </a:r>
            <a:br>
              <a:rPr lang="en-US" dirty="0">
                <a:solidFill>
                  <a:srgbClr val="5C6062"/>
                </a:solidFill>
              </a:rPr>
            </a:br>
            <a:r>
              <a:rPr lang="en-US" dirty="0">
                <a:solidFill>
                  <a:srgbClr val="5C6062"/>
                </a:solidFill>
              </a:rPr>
              <a:t>60PT. BOOK.</a:t>
            </a:r>
            <a:endParaRPr lang="en-US" dirty="0"/>
          </a:p>
        </p:txBody>
      </p:sp>
      <p:sp>
        <p:nvSpPr>
          <p:cNvPr id="11" name="Subtitle 6"/>
          <p:cNvSpPr>
            <a:spLocks noGrp="1"/>
          </p:cNvSpPr>
          <p:nvPr>
            <p:ph type="subTitle" idx="1"/>
          </p:nvPr>
        </p:nvSpPr>
        <p:spPr>
          <a:xfrm>
            <a:off x="1524000" y="3995755"/>
            <a:ext cx="9144000" cy="1655762"/>
          </a:xfrm>
        </p:spPr>
        <p:txBody>
          <a:bodyPr/>
          <a:lstStyle>
            <a:lvl1pPr marL="0" indent="0">
              <a:buNone/>
              <a:defRPr/>
            </a:lvl1pPr>
          </a:lstStyle>
          <a:p>
            <a:pPr algn="l"/>
            <a:r>
              <a:rPr lang="en-US" dirty="0">
                <a:solidFill>
                  <a:srgbClr val="5F6062"/>
                </a:solidFill>
              </a:rPr>
              <a:t>Subtitle. 24pt. Title Case. Book.</a:t>
            </a: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1234468"/>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9755" y="160035"/>
            <a:ext cx="2249445" cy="914400"/>
          </a:xfrm>
          <a:prstGeom prst="rect">
            <a:avLst/>
          </a:prstGeom>
        </p:spPr>
      </p:pic>
      <p:sp>
        <p:nvSpPr>
          <p:cNvPr id="8" name="Rectangle 7"/>
          <p:cNvSpPr/>
          <p:nvPr userDrawn="1"/>
        </p:nvSpPr>
        <p:spPr>
          <a:xfrm>
            <a:off x="8730641" y="6311900"/>
            <a:ext cx="3151399" cy="338554"/>
          </a:xfrm>
          <a:prstGeom prst="rect">
            <a:avLst/>
          </a:prstGeom>
        </p:spPr>
        <p:txBody>
          <a:bodyPr wrap="square">
            <a:spAutoFit/>
          </a:bodyPr>
          <a:lstStyle/>
          <a:p>
            <a:pPr algn="r"/>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747455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ntent slide | watercolor to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0" y="5647523"/>
            <a:ext cx="12187004" cy="1219467"/>
          </a:xfrm>
          <a:prstGeom prst="rect">
            <a:avLst/>
          </a:prstGeom>
        </p:spPr>
      </p:pic>
      <p:sp>
        <p:nvSpPr>
          <p:cNvPr id="2" name="Title 1"/>
          <p:cNvSpPr>
            <a:spLocks noGrp="1"/>
          </p:cNvSpPr>
          <p:nvPr>
            <p:ph type="title" hasCustomPrompt="1"/>
          </p:nvPr>
        </p:nvSpPr>
        <p:spPr>
          <a:xfrm>
            <a:off x="838200" y="566852"/>
            <a:ext cx="10515600" cy="1325563"/>
          </a:xfrm>
        </p:spPr>
        <p:txBody>
          <a:bodyPr>
            <a:normAutofit/>
          </a:bodyPr>
          <a:lstStyle>
            <a:lvl1pPr>
              <a:defRPr sz="4800" b="0" spc="300" baseline="0">
                <a:solidFill>
                  <a:schemeClr val="tx1"/>
                </a:solidFill>
                <a:latin typeface="Franklin Gothic Book" charset="0"/>
                <a:ea typeface="Franklin Gothic Book" charset="0"/>
                <a:cs typeface="Franklin Gothic Book" charset="0"/>
              </a:defRPr>
            </a:lvl1pPr>
          </a:lstStyle>
          <a:p>
            <a:r>
              <a:rPr lang="en-US" dirty="0"/>
              <a:t>Slide Title. 48pt. Franklin Gothic Book. Title Case.</a:t>
            </a:r>
          </a:p>
        </p:txBody>
      </p:sp>
      <p:sp>
        <p:nvSpPr>
          <p:cNvPr id="3" name="Content Placeholder 2"/>
          <p:cNvSpPr>
            <a:spLocks noGrp="1"/>
          </p:cNvSpPr>
          <p:nvPr>
            <p:ph idx="1"/>
          </p:nvPr>
        </p:nvSpPr>
        <p:spPr>
          <a:xfrm>
            <a:off x="838200" y="2053654"/>
            <a:ext cx="10515600" cy="3320700"/>
          </a:xfrm>
        </p:spPr>
        <p:txBody>
          <a:bodyPr/>
          <a:lstStyle>
            <a:lvl1pPr>
              <a:defRPr>
                <a:solidFill>
                  <a:schemeClr val="tx1"/>
                </a:solidFill>
                <a:latin typeface="Franklin Gothic Book"/>
                <a:ea typeface="Arial" charset="0"/>
                <a:cs typeface="Franklin Gothic Book"/>
              </a:defRPr>
            </a:lvl1pPr>
            <a:lvl2pPr>
              <a:defRPr>
                <a:solidFill>
                  <a:schemeClr val="tx1"/>
                </a:solidFill>
                <a:latin typeface="Franklin Gothic Book"/>
                <a:ea typeface="Arial" charset="0"/>
                <a:cs typeface="Franklin Gothic Book"/>
              </a:defRPr>
            </a:lvl2pPr>
            <a:lvl3pPr>
              <a:defRPr>
                <a:solidFill>
                  <a:schemeClr val="tx1"/>
                </a:solidFill>
                <a:latin typeface="Franklin Gothic Book"/>
                <a:ea typeface="Arial" charset="0"/>
                <a:cs typeface="Franklin Gothic Book"/>
              </a:defRPr>
            </a:lvl3pPr>
            <a:lvl4pPr>
              <a:defRPr>
                <a:solidFill>
                  <a:schemeClr val="tx1"/>
                </a:solidFill>
                <a:latin typeface="Franklin Gothic Book"/>
                <a:ea typeface="Arial" charset="0"/>
                <a:cs typeface="Franklin Gothic Book"/>
              </a:defRPr>
            </a:lvl4pPr>
            <a:lvl5pPr>
              <a:defRPr>
                <a:solidFill>
                  <a:schemeClr val="tx1"/>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3905" y="5797610"/>
            <a:ext cx="2249445" cy="914400"/>
          </a:xfrm>
          <a:prstGeom prst="rect">
            <a:avLst/>
          </a:prstGeom>
        </p:spPr>
      </p:pic>
      <p:sp>
        <p:nvSpPr>
          <p:cNvPr id="7" name="Rectangle 6"/>
          <p:cNvSpPr/>
          <p:nvPr userDrawn="1"/>
        </p:nvSpPr>
        <p:spPr>
          <a:xfrm>
            <a:off x="8300398" y="6311900"/>
            <a:ext cx="3151399" cy="338554"/>
          </a:xfrm>
          <a:prstGeom prst="rect">
            <a:avLst/>
          </a:prstGeom>
        </p:spPr>
        <p:txBody>
          <a:bodyPr wrap="square">
            <a:spAutoFit/>
          </a:bodyPr>
          <a:lstStyle/>
          <a:p>
            <a:pPr algn="r"/>
            <a:r>
              <a:rPr lang="en-US" sz="1600" i="0" dirty="0">
                <a:solidFill>
                  <a:schemeClr val="bg1"/>
                </a:solidFill>
                <a:latin typeface="+mn-lt"/>
              </a:rPr>
              <a:t>Connect. Collaborate. Accelerate.</a:t>
            </a:r>
          </a:p>
        </p:txBody>
      </p:sp>
    </p:spTree>
    <p:extLst>
      <p:ext uri="{BB962C8B-B14F-4D97-AF65-F5344CB8AC3E}">
        <p14:creationId xmlns:p14="http://schemas.microsoft.com/office/powerpoint/2010/main" val="1235159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ntent slide | watercolor top">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0" y="5647523"/>
            <a:ext cx="12187004" cy="1219467"/>
          </a:xfrm>
          <a:prstGeom prst="rect">
            <a:avLst/>
          </a:prstGeom>
        </p:spPr>
      </p:pic>
      <p:sp>
        <p:nvSpPr>
          <p:cNvPr id="6" name="Picture Placeholder 5"/>
          <p:cNvSpPr>
            <a:spLocks noGrp="1"/>
          </p:cNvSpPr>
          <p:nvPr>
            <p:ph type="pic" sz="quarter" idx="10"/>
          </p:nvPr>
        </p:nvSpPr>
        <p:spPr>
          <a:xfrm>
            <a:off x="1013516" y="675263"/>
            <a:ext cx="10090327" cy="2008187"/>
          </a:xfrm>
        </p:spPr>
        <p:txBody>
          <a:bodyPr/>
          <a:lstStyle/>
          <a:p>
            <a:endParaRPr lang="en-US"/>
          </a:p>
        </p:txBody>
      </p:sp>
      <p:sp>
        <p:nvSpPr>
          <p:cNvPr id="10" name="Content Placeholder 20"/>
          <p:cNvSpPr>
            <a:spLocks noGrp="1"/>
          </p:cNvSpPr>
          <p:nvPr>
            <p:ph sz="half" idx="4294967295"/>
          </p:nvPr>
        </p:nvSpPr>
        <p:spPr>
          <a:xfrm>
            <a:off x="1028116" y="2809375"/>
            <a:ext cx="2514600" cy="2286000"/>
          </a:xfrm>
        </p:spPr>
        <p:txBody>
          <a:bodyPr/>
          <a:lstStyle/>
          <a:p>
            <a:endParaRPr lang="en-US" dirty="0"/>
          </a:p>
        </p:txBody>
      </p:sp>
      <p:sp>
        <p:nvSpPr>
          <p:cNvPr id="11" name="Content Placeholder 21"/>
          <p:cNvSpPr>
            <a:spLocks noGrp="1"/>
          </p:cNvSpPr>
          <p:nvPr>
            <p:ph sz="half" idx="4294967295"/>
          </p:nvPr>
        </p:nvSpPr>
        <p:spPr>
          <a:xfrm>
            <a:off x="3551071" y="2808772"/>
            <a:ext cx="2514600" cy="2286000"/>
          </a:xfrm>
        </p:spPr>
        <p:txBody>
          <a:bodyPr/>
          <a:lstStyle/>
          <a:p>
            <a:endParaRPr lang="en-US"/>
          </a:p>
        </p:txBody>
      </p:sp>
      <p:sp>
        <p:nvSpPr>
          <p:cNvPr id="12" name="Content Placeholder 22"/>
          <p:cNvSpPr>
            <a:spLocks noGrp="1"/>
          </p:cNvSpPr>
          <p:nvPr>
            <p:ph sz="half" idx="4294967295"/>
          </p:nvPr>
        </p:nvSpPr>
        <p:spPr>
          <a:xfrm>
            <a:off x="6074026" y="2806812"/>
            <a:ext cx="2514600" cy="2286000"/>
          </a:xfrm>
        </p:spPr>
        <p:txBody>
          <a:bodyPr/>
          <a:lstStyle/>
          <a:p>
            <a:endParaRPr lang="en-US"/>
          </a:p>
        </p:txBody>
      </p:sp>
      <p:sp>
        <p:nvSpPr>
          <p:cNvPr id="13" name="Content Placeholder 23"/>
          <p:cNvSpPr>
            <a:spLocks noGrp="1"/>
          </p:cNvSpPr>
          <p:nvPr>
            <p:ph sz="half" idx="4294967295"/>
          </p:nvPr>
        </p:nvSpPr>
        <p:spPr>
          <a:xfrm>
            <a:off x="8589244" y="2806812"/>
            <a:ext cx="2514600" cy="2286000"/>
          </a:xfrm>
        </p:spPr>
        <p:txBody>
          <a:bodyPr/>
          <a:lstStyle/>
          <a:p>
            <a:endParaRPr lang="en-US"/>
          </a:p>
        </p:txBody>
      </p:sp>
      <p:sp>
        <p:nvSpPr>
          <p:cNvPr id="14" name="Title 19"/>
          <p:cNvSpPr>
            <a:spLocks noGrp="1"/>
          </p:cNvSpPr>
          <p:nvPr>
            <p:ph type="title" idx="4294967295"/>
          </p:nvPr>
        </p:nvSpPr>
        <p:spPr>
          <a:xfrm>
            <a:off x="1028116" y="1413777"/>
            <a:ext cx="10075728" cy="443935"/>
          </a:xfrm>
        </p:spPr>
        <p:txBody>
          <a:bodyPr>
            <a:normAutofit fontScale="90000"/>
          </a:bodyPr>
          <a:lstStyle/>
          <a:p>
            <a:pPr algn="ct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3905" y="5797610"/>
            <a:ext cx="2249445" cy="914400"/>
          </a:xfrm>
          <a:prstGeom prst="rect">
            <a:avLst/>
          </a:prstGeom>
        </p:spPr>
      </p:pic>
      <p:sp>
        <p:nvSpPr>
          <p:cNvPr id="17" name="Rectangle 16"/>
          <p:cNvSpPr/>
          <p:nvPr userDrawn="1"/>
        </p:nvSpPr>
        <p:spPr>
          <a:xfrm>
            <a:off x="8300398" y="6311900"/>
            <a:ext cx="3151399" cy="338554"/>
          </a:xfrm>
          <a:prstGeom prst="rect">
            <a:avLst/>
          </a:prstGeom>
        </p:spPr>
        <p:txBody>
          <a:bodyPr wrap="square">
            <a:spAutoFit/>
          </a:bodyPr>
          <a:lstStyle/>
          <a:p>
            <a:pPr algn="r"/>
            <a:r>
              <a:rPr lang="en-US" sz="1600" i="0" dirty="0">
                <a:solidFill>
                  <a:schemeClr val="bg1"/>
                </a:solidFill>
                <a:latin typeface="+mn-lt"/>
              </a:rPr>
              <a:t>Connect. Collaborate. Accelerate.</a:t>
            </a:r>
          </a:p>
        </p:txBody>
      </p:sp>
    </p:spTree>
    <p:extLst>
      <p:ext uri="{BB962C8B-B14F-4D97-AF65-F5344CB8AC3E}">
        <p14:creationId xmlns:p14="http://schemas.microsoft.com/office/powerpoint/2010/main" val="1304005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slide | watercolor lef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475334"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0467" y="376015"/>
            <a:ext cx="914400" cy="1488335"/>
          </a:xfrm>
          <a:prstGeom prst="rect">
            <a:avLst/>
          </a:prstGeom>
        </p:spPr>
      </p:pic>
      <p:sp>
        <p:nvSpPr>
          <p:cNvPr id="2" name="Title 1"/>
          <p:cNvSpPr>
            <a:spLocks noGrp="1"/>
          </p:cNvSpPr>
          <p:nvPr>
            <p:ph type="title" hasCustomPrompt="1"/>
          </p:nvPr>
        </p:nvSpPr>
        <p:spPr>
          <a:xfrm>
            <a:off x="1998643" y="551865"/>
            <a:ext cx="9355157" cy="1325563"/>
          </a:xfrm>
        </p:spPr>
        <p:txBody>
          <a:bodyPr vert="horz" lIns="91440" tIns="45720" rIns="91440" bIns="45720" rtlCol="0" anchor="ctr">
            <a:normAutofit/>
          </a:bodyPr>
          <a:lstStyle>
            <a:lvl1pPr>
              <a:defRPr lang="en-US" sz="4800" b="0" spc="300" dirty="0">
                <a:solidFill>
                  <a:schemeClr val="tx1"/>
                </a:solidFill>
              </a:defRPr>
            </a:lvl1pPr>
          </a:lstStyle>
          <a:p>
            <a:pPr lvl="0"/>
            <a:r>
              <a:rPr lang="en-US" dirty="0"/>
              <a:t>Slide Title. 48pt. Franklin Gothic Book. Title Case.</a:t>
            </a:r>
          </a:p>
        </p:txBody>
      </p:sp>
      <p:sp>
        <p:nvSpPr>
          <p:cNvPr id="3" name="Content Placeholder 2"/>
          <p:cNvSpPr>
            <a:spLocks noGrp="1"/>
          </p:cNvSpPr>
          <p:nvPr>
            <p:ph idx="1"/>
          </p:nvPr>
        </p:nvSpPr>
        <p:spPr>
          <a:xfrm>
            <a:off x="1998643" y="2012365"/>
            <a:ext cx="9355157" cy="4351338"/>
          </a:xfrm>
        </p:spPr>
        <p:txBody>
          <a:bodyPr/>
          <a:lstStyle>
            <a:lvl1pPr>
              <a:defRPr>
                <a:solidFill>
                  <a:schemeClr val="tx1"/>
                </a:solidFill>
                <a:latin typeface="Franklin Gothic Book"/>
                <a:ea typeface="Arial" charset="0"/>
                <a:cs typeface="Franklin Gothic Book"/>
              </a:defRPr>
            </a:lvl1pPr>
            <a:lvl2pPr>
              <a:defRPr>
                <a:solidFill>
                  <a:schemeClr val="tx1"/>
                </a:solidFill>
                <a:latin typeface="Franklin Gothic Book"/>
                <a:ea typeface="Arial" charset="0"/>
                <a:cs typeface="Franklin Gothic Book"/>
              </a:defRPr>
            </a:lvl2pPr>
            <a:lvl3pPr>
              <a:defRPr>
                <a:solidFill>
                  <a:schemeClr val="tx1"/>
                </a:solidFill>
                <a:latin typeface="Franklin Gothic Book"/>
                <a:ea typeface="Arial" charset="0"/>
                <a:cs typeface="Franklin Gothic Book"/>
              </a:defRPr>
            </a:lvl3pPr>
            <a:lvl4pPr>
              <a:defRPr>
                <a:solidFill>
                  <a:schemeClr val="tx1"/>
                </a:solidFill>
                <a:latin typeface="Franklin Gothic Book"/>
                <a:ea typeface="Arial" charset="0"/>
                <a:cs typeface="Franklin Gothic Book"/>
              </a:defRPr>
            </a:lvl4pPr>
            <a:lvl5pPr>
              <a:defRPr>
                <a:solidFill>
                  <a:schemeClr val="tx1"/>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8300398" y="6311900"/>
            <a:ext cx="3151399" cy="338554"/>
          </a:xfrm>
          <a:prstGeom prst="rect">
            <a:avLst/>
          </a:prstGeom>
        </p:spPr>
        <p:txBody>
          <a:bodyPr wrap="square">
            <a:spAutoFit/>
          </a:bodyPr>
          <a:lstStyle/>
          <a:p>
            <a:pPr algn="r"/>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1635447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reaker slide | 2 photos | green watercolor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10716666" y="0"/>
            <a:ext cx="1475334" cy="6858000"/>
          </a:xfrm>
          <a:prstGeom prst="rect">
            <a:avLst/>
          </a:prstGeom>
        </p:spPr>
      </p:pic>
      <p:sp>
        <p:nvSpPr>
          <p:cNvPr id="2" name="Title 1"/>
          <p:cNvSpPr>
            <a:spLocks noGrp="1"/>
          </p:cNvSpPr>
          <p:nvPr>
            <p:ph type="title" hasCustomPrompt="1"/>
          </p:nvPr>
        </p:nvSpPr>
        <p:spPr>
          <a:xfrm>
            <a:off x="838200" y="2774525"/>
            <a:ext cx="10515600" cy="1325563"/>
          </a:xfrm>
        </p:spPr>
        <p:txBody>
          <a:bodyPr>
            <a:normAutofit/>
          </a:bodyPr>
          <a:lstStyle>
            <a:lvl1pPr algn="ctr">
              <a:defRPr sz="4000" b="0" spc="600" baseline="0">
                <a:solidFill>
                  <a:srgbClr val="4D4D4E"/>
                </a:solidFill>
                <a:latin typeface="Franklin Gothic Medium"/>
                <a:ea typeface="Arial" charset="0"/>
                <a:cs typeface="Franklin Gothic Medium"/>
              </a:defRPr>
            </a:lvl1pPr>
          </a:lstStyle>
          <a:p>
            <a:r>
              <a:rPr lang="en-US" dirty="0"/>
              <a:t>TITLE</a:t>
            </a:r>
          </a:p>
        </p:txBody>
      </p:sp>
      <p:sp>
        <p:nvSpPr>
          <p:cNvPr id="11" name="Picture Placeholder 10"/>
          <p:cNvSpPr>
            <a:spLocks noGrp="1"/>
          </p:cNvSpPr>
          <p:nvPr>
            <p:ph type="pic" sz="quarter" idx="12"/>
          </p:nvPr>
        </p:nvSpPr>
        <p:spPr>
          <a:xfrm>
            <a:off x="0" y="-2"/>
            <a:ext cx="6108700" cy="6878157"/>
          </a:xfrm>
        </p:spPr>
        <p:txBody>
          <a:bodyPr/>
          <a:lstStyle>
            <a:lvl1pPr marL="0" indent="0">
              <a:buNone/>
              <a:defRPr>
                <a:solidFill>
                  <a:srgbClr val="4D4D4E"/>
                </a:solidFill>
              </a:defRPr>
            </a:lvl1pPr>
          </a:lstStyle>
          <a:p>
            <a:r>
              <a:rPr lang="en-US"/>
              <a:t>Drag picture to placeholder or click icon to add</a:t>
            </a:r>
            <a:endParaRPr lang="en-US" dirty="0"/>
          </a:p>
        </p:txBody>
      </p:sp>
      <p:sp>
        <p:nvSpPr>
          <p:cNvPr id="12" name="Picture Placeholder 10"/>
          <p:cNvSpPr>
            <a:spLocks noGrp="1"/>
          </p:cNvSpPr>
          <p:nvPr>
            <p:ph type="pic" sz="quarter" idx="13"/>
          </p:nvPr>
        </p:nvSpPr>
        <p:spPr>
          <a:xfrm>
            <a:off x="8144469" y="789989"/>
            <a:ext cx="3209331" cy="3602992"/>
          </a:xfrm>
        </p:spPr>
        <p:txBody>
          <a:bodyPr/>
          <a:lstStyle>
            <a:lvl1pPr marL="0" indent="0">
              <a:buNone/>
              <a:defRPr>
                <a:solidFill>
                  <a:srgbClr val="4D4D4E"/>
                </a:solidFill>
              </a:defRPr>
            </a:lvl1pPr>
          </a:lstStyle>
          <a:p>
            <a:r>
              <a:rPr lang="en-US"/>
              <a:t>Drag picture to placeholder or click icon to add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97133" y="5107070"/>
            <a:ext cx="914400" cy="1488335"/>
          </a:xfrm>
          <a:prstGeom prst="rect">
            <a:avLst/>
          </a:prstGeom>
        </p:spPr>
      </p:pic>
      <p:sp>
        <p:nvSpPr>
          <p:cNvPr id="14" name="Rectangle 13"/>
          <p:cNvSpPr/>
          <p:nvPr userDrawn="1"/>
        </p:nvSpPr>
        <p:spPr>
          <a:xfrm>
            <a:off x="484639" y="6311900"/>
            <a:ext cx="4287777" cy="338554"/>
          </a:xfrm>
          <a:prstGeom prst="rect">
            <a:avLst/>
          </a:prstGeom>
        </p:spPr>
        <p:txBody>
          <a:bodyPr wrap="square">
            <a:spAutoFit/>
          </a:bodyPr>
          <a:lstStyle/>
          <a:p>
            <a:pPr algn="l"/>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370334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reaker slide | 3 photos | watercolor corner ">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475334" cy="6858000"/>
          </a:xfrm>
          <a:prstGeom prst="rect">
            <a:avLst/>
          </a:prstGeom>
        </p:spPr>
      </p:pic>
      <p:sp>
        <p:nvSpPr>
          <p:cNvPr id="6" name="Picture Placeholder 3"/>
          <p:cNvSpPr>
            <a:spLocks noGrp="1"/>
          </p:cNvSpPr>
          <p:nvPr>
            <p:ph type="pic" sz="quarter" idx="10"/>
          </p:nvPr>
        </p:nvSpPr>
        <p:spPr>
          <a:xfrm>
            <a:off x="6412525" y="949325"/>
            <a:ext cx="4968875" cy="4968875"/>
          </a:xfrm>
        </p:spPr>
        <p:txBody>
          <a:bodyPr/>
          <a:lstStyle>
            <a:lvl1pPr marL="0" indent="0">
              <a:buNone/>
              <a:defRPr>
                <a:solidFill>
                  <a:srgbClr val="4D4D4E"/>
                </a:solidFill>
              </a:defRPr>
            </a:lvl1pPr>
          </a:lstStyle>
          <a:p>
            <a:r>
              <a:rPr lang="en-US"/>
              <a:t>Drag picture to placeholder or click icon to add</a:t>
            </a:r>
            <a:endParaRPr lang="en-US" dirty="0"/>
          </a:p>
        </p:txBody>
      </p:sp>
      <p:sp>
        <p:nvSpPr>
          <p:cNvPr id="7" name="Picture Placeholder 3"/>
          <p:cNvSpPr>
            <a:spLocks noGrp="1"/>
          </p:cNvSpPr>
          <p:nvPr>
            <p:ph type="pic" sz="quarter" idx="11"/>
          </p:nvPr>
        </p:nvSpPr>
        <p:spPr>
          <a:xfrm>
            <a:off x="3404243" y="949325"/>
            <a:ext cx="2995951" cy="2995951"/>
          </a:xfrm>
        </p:spPr>
        <p:txBody>
          <a:bodyPr/>
          <a:lstStyle>
            <a:lvl1pPr marL="0" indent="0">
              <a:buNone/>
              <a:defRPr>
                <a:solidFill>
                  <a:srgbClr val="4D4D4E"/>
                </a:solidFill>
              </a:defRPr>
            </a:lvl1pPr>
          </a:lstStyle>
          <a:p>
            <a:r>
              <a:rPr lang="en-US"/>
              <a:t>Drag picture to placeholder or click icon to add</a:t>
            </a:r>
            <a:endParaRPr lang="en-US" dirty="0"/>
          </a:p>
        </p:txBody>
      </p:sp>
      <p:sp>
        <p:nvSpPr>
          <p:cNvPr id="8" name="Picture Placeholder 3"/>
          <p:cNvSpPr>
            <a:spLocks noGrp="1"/>
          </p:cNvSpPr>
          <p:nvPr>
            <p:ph type="pic" sz="quarter" idx="12"/>
          </p:nvPr>
        </p:nvSpPr>
        <p:spPr>
          <a:xfrm>
            <a:off x="4429195" y="3945276"/>
            <a:ext cx="1972925" cy="1972925"/>
          </a:xfrm>
        </p:spPr>
        <p:txBody>
          <a:bodyPr/>
          <a:lstStyle>
            <a:lvl1pPr marL="0" indent="0">
              <a:buNone/>
              <a:defRPr>
                <a:solidFill>
                  <a:srgbClr val="4D4D4E"/>
                </a:solidFill>
              </a:defRPr>
            </a:lvl1pPr>
          </a:lstStyle>
          <a:p>
            <a:r>
              <a:rPr lang="en-US"/>
              <a:t>Drag picture to placeholder or click icon to add</a:t>
            </a:r>
            <a:endParaRPr lang="en-US" dirty="0"/>
          </a:p>
        </p:txBody>
      </p:sp>
      <p:sp>
        <p:nvSpPr>
          <p:cNvPr id="10" name="Title 1"/>
          <p:cNvSpPr>
            <a:spLocks noGrp="1"/>
          </p:cNvSpPr>
          <p:nvPr>
            <p:ph type="title" hasCustomPrompt="1"/>
          </p:nvPr>
        </p:nvSpPr>
        <p:spPr>
          <a:xfrm>
            <a:off x="0" y="3945276"/>
            <a:ext cx="6400194" cy="1325563"/>
          </a:xfrm>
        </p:spPr>
        <p:txBody>
          <a:bodyPr>
            <a:normAutofit/>
          </a:bodyPr>
          <a:lstStyle>
            <a:lvl1pPr algn="ctr">
              <a:defRPr sz="4000" b="0" spc="600" baseline="0">
                <a:solidFill>
                  <a:srgbClr val="4D4D4E"/>
                </a:solidFill>
                <a:latin typeface="Franklin Gothic Medium"/>
                <a:ea typeface="Arial" charset="0"/>
                <a:cs typeface="Franklin Gothic Medium"/>
              </a:defRPr>
            </a:lvl1pPr>
          </a:lstStyle>
          <a:p>
            <a:r>
              <a:rPr lang="en-US" dirty="0"/>
              <a:t>TITLE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0467" y="376015"/>
            <a:ext cx="914400" cy="1488335"/>
          </a:xfrm>
          <a:prstGeom prst="rect">
            <a:avLst/>
          </a:prstGeom>
        </p:spPr>
      </p:pic>
      <p:sp>
        <p:nvSpPr>
          <p:cNvPr id="9" name="Rectangle 8"/>
          <p:cNvSpPr/>
          <p:nvPr userDrawn="1"/>
        </p:nvSpPr>
        <p:spPr>
          <a:xfrm>
            <a:off x="7093623" y="6311900"/>
            <a:ext cx="4287777" cy="338554"/>
          </a:xfrm>
          <a:prstGeom prst="rect">
            <a:avLst/>
          </a:prstGeom>
        </p:spPr>
        <p:txBody>
          <a:bodyPr wrap="square">
            <a:spAutoFit/>
          </a:bodyPr>
          <a:lstStyle/>
          <a:p>
            <a:pPr algn="r"/>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711633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ouble content | watercolor top">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1" y="0"/>
            <a:ext cx="3649915" cy="6858000"/>
          </a:xfrm>
          <a:prstGeom prst="rect">
            <a:avLst/>
          </a:prstGeom>
        </p:spPr>
      </p:pic>
      <p:sp>
        <p:nvSpPr>
          <p:cNvPr id="2" name="Title 1"/>
          <p:cNvSpPr>
            <a:spLocks noGrp="1"/>
          </p:cNvSpPr>
          <p:nvPr>
            <p:ph type="title" hasCustomPrompt="1"/>
          </p:nvPr>
        </p:nvSpPr>
        <p:spPr>
          <a:xfrm>
            <a:off x="4278074" y="779104"/>
            <a:ext cx="7075725" cy="1325563"/>
          </a:xfrm>
        </p:spPr>
        <p:txBody>
          <a:bodyPr vert="horz" lIns="91440" tIns="45720" rIns="91440" bIns="45720" rtlCol="0" anchor="ctr">
            <a:normAutofit/>
          </a:bodyPr>
          <a:lstStyle>
            <a:lvl1pPr>
              <a:defRPr lang="en-US" sz="4800" b="0" spc="300" dirty="0">
                <a:solidFill>
                  <a:srgbClr val="4D4D4E"/>
                </a:solidFill>
              </a:defRPr>
            </a:lvl1pPr>
          </a:lstStyle>
          <a:p>
            <a:pPr lvl="0"/>
            <a:r>
              <a:rPr lang="en-US" dirty="0"/>
              <a:t>Slide Title. 48pt. Franklin Gothic .</a:t>
            </a:r>
          </a:p>
        </p:txBody>
      </p:sp>
      <p:sp>
        <p:nvSpPr>
          <p:cNvPr id="3" name="Content Placeholder 2"/>
          <p:cNvSpPr>
            <a:spLocks noGrp="1"/>
          </p:cNvSpPr>
          <p:nvPr>
            <p:ph sz="half" idx="1"/>
          </p:nvPr>
        </p:nvSpPr>
        <p:spPr>
          <a:xfrm>
            <a:off x="4278074" y="2124823"/>
            <a:ext cx="3291840" cy="4114800"/>
          </a:xfrm>
        </p:spPr>
        <p:txBody>
          <a:bodyPr/>
          <a:lstStyle>
            <a:lvl1pPr>
              <a:defRPr baseline="0">
                <a:solidFill>
                  <a:srgbClr val="4D4D4E"/>
                </a:solidFill>
                <a:latin typeface="Franklin Gothic Book"/>
                <a:ea typeface="Arial" charset="0"/>
                <a:cs typeface="Franklin Gothic Book"/>
              </a:defRPr>
            </a:lvl1pPr>
            <a:lvl2pPr>
              <a:defRPr>
                <a:solidFill>
                  <a:srgbClr val="4D4D4E"/>
                </a:solidFill>
                <a:latin typeface="Franklin Gothic Book"/>
                <a:ea typeface="Arial" charset="0"/>
                <a:cs typeface="Franklin Gothic Book"/>
              </a:defRPr>
            </a:lvl2pPr>
            <a:lvl3pPr>
              <a:defRPr>
                <a:solidFill>
                  <a:srgbClr val="4D4D4E"/>
                </a:solidFill>
                <a:latin typeface="Franklin Gothic Book"/>
                <a:ea typeface="Arial" charset="0"/>
                <a:cs typeface="Franklin Gothic Book"/>
              </a:defRPr>
            </a:lvl3pPr>
            <a:lvl4pPr>
              <a:defRPr>
                <a:solidFill>
                  <a:srgbClr val="4D4D4E"/>
                </a:solidFill>
                <a:latin typeface="Franklin Gothic Book"/>
                <a:ea typeface="Arial" charset="0"/>
                <a:cs typeface="Franklin Gothic Book"/>
              </a:defRPr>
            </a:lvl4pPr>
            <a:lvl5pPr>
              <a:defRPr>
                <a:solidFill>
                  <a:srgbClr val="4D4D4E"/>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061959" y="2124823"/>
            <a:ext cx="3291840" cy="4114800"/>
          </a:xfrm>
        </p:spPr>
        <p:txBody>
          <a:bodyPr/>
          <a:lstStyle>
            <a:lvl1pPr>
              <a:defRPr>
                <a:solidFill>
                  <a:srgbClr val="4D4D4E"/>
                </a:solidFill>
                <a:latin typeface="Franklin Gothic Book"/>
                <a:ea typeface="Arial" charset="0"/>
                <a:cs typeface="Franklin Gothic Book"/>
              </a:defRPr>
            </a:lvl1pPr>
            <a:lvl2pPr>
              <a:defRPr>
                <a:solidFill>
                  <a:srgbClr val="4D4D4E"/>
                </a:solidFill>
                <a:latin typeface="Franklin Gothic Book"/>
                <a:ea typeface="Arial" charset="0"/>
                <a:cs typeface="Franklin Gothic Book"/>
              </a:defRPr>
            </a:lvl2pPr>
            <a:lvl3pPr>
              <a:defRPr>
                <a:solidFill>
                  <a:srgbClr val="4D4D4E"/>
                </a:solidFill>
                <a:latin typeface="Franklin Gothic Book"/>
                <a:ea typeface="Arial" charset="0"/>
                <a:cs typeface="Franklin Gothic Book"/>
              </a:defRPr>
            </a:lvl3pPr>
            <a:lvl4pPr>
              <a:defRPr>
                <a:solidFill>
                  <a:srgbClr val="4D4D4E"/>
                </a:solidFill>
                <a:latin typeface="Franklin Gothic Book"/>
                <a:ea typeface="Arial" charset="0"/>
                <a:cs typeface="Franklin Gothic Book"/>
              </a:defRPr>
            </a:lvl4pPr>
            <a:lvl5pPr>
              <a:defRPr>
                <a:solidFill>
                  <a:srgbClr val="4D4D4E"/>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3652854" y="-586703"/>
            <a:ext cx="625221" cy="468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70696" y="551865"/>
            <a:ext cx="914400" cy="1488335"/>
          </a:xfrm>
          <a:prstGeom prst="rect">
            <a:avLst/>
          </a:prstGeom>
        </p:spPr>
      </p:pic>
      <p:sp>
        <p:nvSpPr>
          <p:cNvPr id="11" name="Content Placeholder 2"/>
          <p:cNvSpPr>
            <a:spLocks noGrp="1"/>
          </p:cNvSpPr>
          <p:nvPr>
            <p:ph idx="10"/>
          </p:nvPr>
        </p:nvSpPr>
        <p:spPr>
          <a:xfrm>
            <a:off x="420569" y="2389961"/>
            <a:ext cx="2814654" cy="3596147"/>
          </a:xfrm>
        </p:spPr>
        <p:txBody>
          <a:bodyPr/>
          <a:lstStyle>
            <a:lvl1pPr>
              <a:defRPr>
                <a:solidFill>
                  <a:schemeClr val="bg1"/>
                </a:solidFill>
                <a:latin typeface="Franklin Gothic Book"/>
                <a:ea typeface="Arial" charset="0"/>
                <a:cs typeface="Franklin Gothic Book"/>
              </a:defRPr>
            </a:lvl1pPr>
            <a:lvl2pPr>
              <a:defRPr>
                <a:solidFill>
                  <a:schemeClr val="bg1"/>
                </a:solidFill>
                <a:latin typeface="Franklin Gothic Book"/>
                <a:ea typeface="Arial" charset="0"/>
                <a:cs typeface="Franklin Gothic Book"/>
              </a:defRPr>
            </a:lvl2pPr>
            <a:lvl3pPr>
              <a:defRPr>
                <a:solidFill>
                  <a:schemeClr val="bg1"/>
                </a:solidFill>
                <a:latin typeface="Franklin Gothic Book"/>
                <a:ea typeface="Arial" charset="0"/>
                <a:cs typeface="Franklin Gothic Book"/>
              </a:defRPr>
            </a:lvl3pPr>
            <a:lvl4pPr>
              <a:defRPr>
                <a:solidFill>
                  <a:schemeClr val="bg1"/>
                </a:solidFill>
                <a:latin typeface="Franklin Gothic Book"/>
                <a:ea typeface="Arial" charset="0"/>
                <a:cs typeface="Franklin Gothic Book"/>
              </a:defRPr>
            </a:lvl4pPr>
            <a:lvl5pPr>
              <a:defRPr>
                <a:solidFill>
                  <a:schemeClr val="bg1"/>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0" y="6311900"/>
            <a:ext cx="3641271" cy="338554"/>
          </a:xfrm>
          <a:prstGeom prst="rect">
            <a:avLst/>
          </a:prstGeom>
        </p:spPr>
        <p:txBody>
          <a:bodyPr wrap="square">
            <a:spAutoFit/>
          </a:bodyPr>
          <a:lstStyle/>
          <a:p>
            <a:pPr algn="ctr"/>
            <a:r>
              <a:rPr lang="en-US" sz="1600" b="0" i="0" dirty="0">
                <a:solidFill>
                  <a:schemeClr val="bg1"/>
                </a:solidFill>
                <a:latin typeface="+mn-lt"/>
              </a:rPr>
              <a:t>Connect.</a:t>
            </a:r>
            <a:r>
              <a:rPr lang="en-US" sz="1600" b="0" i="0" baseline="0" dirty="0">
                <a:solidFill>
                  <a:schemeClr val="bg1"/>
                </a:solidFill>
                <a:latin typeface="+mn-lt"/>
              </a:rPr>
              <a:t> </a:t>
            </a:r>
            <a:r>
              <a:rPr lang="en-US" sz="1600" b="0" i="0" dirty="0">
                <a:solidFill>
                  <a:schemeClr val="bg1"/>
                </a:solidFill>
                <a:latin typeface="+mn-lt"/>
              </a:rPr>
              <a:t>Collaborate. Accelerate.</a:t>
            </a:r>
          </a:p>
        </p:txBody>
      </p:sp>
    </p:spTree>
    <p:extLst>
      <p:ext uri="{BB962C8B-B14F-4D97-AF65-F5344CB8AC3E}">
        <p14:creationId xmlns:p14="http://schemas.microsoft.com/office/powerpoint/2010/main" val="1842857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559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 bottom watercolo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1" y="1"/>
            <a:ext cx="3649915" cy="6857999"/>
          </a:xfrm>
          <a:prstGeom prst="rect">
            <a:avLst/>
          </a:prstGeom>
        </p:spPr>
      </p:pic>
      <p:sp>
        <p:nvSpPr>
          <p:cNvPr id="2" name="Title 1"/>
          <p:cNvSpPr>
            <a:spLocks noGrp="1"/>
          </p:cNvSpPr>
          <p:nvPr>
            <p:ph type="ctrTitle" hasCustomPrompt="1"/>
          </p:nvPr>
        </p:nvSpPr>
        <p:spPr>
          <a:xfrm>
            <a:off x="4278086" y="1063172"/>
            <a:ext cx="6389914" cy="2387600"/>
          </a:xfrm>
        </p:spPr>
        <p:txBody>
          <a:bodyPr anchor="b"/>
          <a:lstStyle>
            <a:lvl1pPr algn="l">
              <a:defRPr sz="6000" b="0" i="0" spc="600" baseline="0">
                <a:solidFill>
                  <a:srgbClr val="4D4D4E"/>
                </a:solidFill>
                <a:latin typeface="Fira Sans Medium" panose="020B0603050000020004" pitchFamily="34" charset="0"/>
                <a:ea typeface="Fira Sans Medium" panose="020B0603050000020004" pitchFamily="34" charset="0"/>
                <a:cs typeface="Fira Sans Medium" panose="020B0603050000020004" pitchFamily="34" charset="0"/>
              </a:defRPr>
            </a:lvl1pPr>
          </a:lstStyle>
          <a:p>
            <a:r>
              <a:rPr lang="en-US" dirty="0">
                <a:solidFill>
                  <a:srgbClr val="5F6062"/>
                </a:solidFill>
              </a:rPr>
              <a:t>PRESENTATION</a:t>
            </a:r>
            <a:r>
              <a:rPr lang="en-US" dirty="0">
                <a:solidFill>
                  <a:srgbClr val="5C6062"/>
                </a:solidFill>
              </a:rPr>
              <a:t> TITLE.</a:t>
            </a:r>
            <a:br>
              <a:rPr lang="en-US" dirty="0">
                <a:solidFill>
                  <a:srgbClr val="5C6062"/>
                </a:solidFill>
              </a:rPr>
            </a:br>
            <a:r>
              <a:rPr lang="en-US" dirty="0">
                <a:solidFill>
                  <a:srgbClr val="5C6062"/>
                </a:solidFill>
              </a:rPr>
              <a:t>60PT. BOOK.</a:t>
            </a:r>
            <a:endParaRPr lang="en-US" dirty="0"/>
          </a:p>
        </p:txBody>
      </p:sp>
      <p:sp>
        <p:nvSpPr>
          <p:cNvPr id="15" name="Subtitle 6"/>
          <p:cNvSpPr>
            <a:spLocks noGrp="1"/>
          </p:cNvSpPr>
          <p:nvPr>
            <p:ph type="subTitle" idx="1"/>
          </p:nvPr>
        </p:nvSpPr>
        <p:spPr>
          <a:xfrm>
            <a:off x="4278086" y="3841066"/>
            <a:ext cx="6389914" cy="1655762"/>
          </a:xfrm>
        </p:spPr>
        <p:txBody>
          <a:bodyPr/>
          <a:lstStyle>
            <a:lvl1pPr marL="0" indent="0">
              <a:buNone/>
              <a:defRPr/>
            </a:lvl1pPr>
          </a:lstStyle>
          <a:p>
            <a:pPr algn="l"/>
            <a:r>
              <a:rPr lang="en-US" dirty="0">
                <a:solidFill>
                  <a:srgbClr val="5F6062"/>
                </a:solidFill>
              </a:rPr>
              <a:t>Subtitle. 24pt. Title Case. Book.</a:t>
            </a:r>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11281" y="767722"/>
            <a:ext cx="1645920" cy="2679001"/>
          </a:xfrm>
          <a:prstGeom prst="rect">
            <a:avLst/>
          </a:prstGeom>
        </p:spPr>
      </p:pic>
      <p:sp>
        <p:nvSpPr>
          <p:cNvPr id="7" name="Rectangle 6"/>
          <p:cNvSpPr/>
          <p:nvPr userDrawn="1"/>
        </p:nvSpPr>
        <p:spPr>
          <a:xfrm>
            <a:off x="0" y="6311900"/>
            <a:ext cx="3641271" cy="338554"/>
          </a:xfrm>
          <a:prstGeom prst="rect">
            <a:avLst/>
          </a:prstGeom>
        </p:spPr>
        <p:txBody>
          <a:bodyPr wrap="square">
            <a:spAutoFit/>
          </a:bodyPr>
          <a:lstStyle/>
          <a:p>
            <a:pPr algn="ctr"/>
            <a:r>
              <a:rPr lang="en-US" sz="1600" b="0" i="0" dirty="0">
                <a:solidFill>
                  <a:schemeClr val="bg1"/>
                </a:solidFill>
                <a:latin typeface="+mn-lt"/>
              </a:rPr>
              <a:t>Connect.</a:t>
            </a:r>
            <a:r>
              <a:rPr lang="en-US" sz="1600" b="0" i="0" baseline="0" dirty="0">
                <a:solidFill>
                  <a:schemeClr val="bg1"/>
                </a:solidFill>
                <a:latin typeface="+mn-lt"/>
              </a:rPr>
              <a:t> </a:t>
            </a:r>
            <a:r>
              <a:rPr lang="en-US" sz="1600" b="0" i="0" dirty="0">
                <a:solidFill>
                  <a:schemeClr val="bg1"/>
                </a:solidFill>
                <a:latin typeface="+mn-lt"/>
              </a:rPr>
              <a:t>Collaborate. Accelerate.</a:t>
            </a:r>
          </a:p>
        </p:txBody>
      </p:sp>
    </p:spTree>
    <p:extLst>
      <p:ext uri="{BB962C8B-B14F-4D97-AF65-F5344CB8AC3E}">
        <p14:creationId xmlns:p14="http://schemas.microsoft.com/office/powerpoint/2010/main" val="4161642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 bottom watercolo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5" y="3871046"/>
            <a:ext cx="12211113" cy="2998951"/>
          </a:xfrm>
          <a:prstGeom prst="rect">
            <a:avLst/>
          </a:prstGeom>
        </p:spPr>
      </p:pic>
      <p:sp>
        <p:nvSpPr>
          <p:cNvPr id="8" name="Title 1"/>
          <p:cNvSpPr>
            <a:spLocks noGrp="1"/>
          </p:cNvSpPr>
          <p:nvPr>
            <p:ph type="ctrTitle" hasCustomPrompt="1"/>
          </p:nvPr>
        </p:nvSpPr>
        <p:spPr>
          <a:xfrm>
            <a:off x="1187131" y="1063172"/>
            <a:ext cx="10391594" cy="2115963"/>
          </a:xfrm>
        </p:spPr>
        <p:txBody>
          <a:bodyPr anchor="t">
            <a:normAutofit/>
          </a:bodyPr>
          <a:lstStyle>
            <a:lvl1pPr algn="l" defTabSz="914400" rtl="0" eaLnBrk="1" latinLnBrk="0" hangingPunct="1">
              <a:lnSpc>
                <a:spcPct val="90000"/>
              </a:lnSpc>
              <a:spcBef>
                <a:spcPct val="0"/>
              </a:spcBef>
              <a:buNone/>
              <a:defRPr lang="en-US" sz="6000" b="0" i="0" kern="1200" spc="600" baseline="0" dirty="0">
                <a:solidFill>
                  <a:srgbClr val="5F6062"/>
                </a:solidFill>
                <a:latin typeface="Fira Sans Medium" panose="020B0603050000020004" pitchFamily="34" charset="0"/>
                <a:ea typeface="Fira Sans Medium" panose="020B0603050000020004" pitchFamily="34" charset="0"/>
                <a:cs typeface="Fira Sans Medium" panose="020B0603050000020004" pitchFamily="34" charset="0"/>
              </a:defRPr>
            </a:lvl1pPr>
          </a:lstStyle>
          <a:p>
            <a:r>
              <a:rPr lang="en-US" dirty="0">
                <a:solidFill>
                  <a:srgbClr val="5F6062"/>
                </a:solidFill>
              </a:rPr>
              <a:t>PRESENTATION</a:t>
            </a:r>
            <a:r>
              <a:rPr lang="en-US" dirty="0">
                <a:solidFill>
                  <a:srgbClr val="5C6062"/>
                </a:solidFill>
              </a:rPr>
              <a:t> TITLE.</a:t>
            </a:r>
            <a:br>
              <a:rPr lang="en-US" dirty="0">
                <a:solidFill>
                  <a:srgbClr val="5C6062"/>
                </a:solidFill>
              </a:rPr>
            </a:br>
            <a:r>
              <a:rPr lang="en-US" dirty="0">
                <a:solidFill>
                  <a:srgbClr val="5C6062"/>
                </a:solidFill>
              </a:rPr>
              <a:t>60PT. BOOK.</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07125" y="4275930"/>
            <a:ext cx="1371600" cy="2232505"/>
          </a:xfrm>
          <a:prstGeom prst="rect">
            <a:avLst/>
          </a:prstGeom>
        </p:spPr>
      </p:pic>
      <p:sp>
        <p:nvSpPr>
          <p:cNvPr id="14" name="Subtitle 6"/>
          <p:cNvSpPr>
            <a:spLocks noGrp="1"/>
          </p:cNvSpPr>
          <p:nvPr>
            <p:ph type="subTitle" idx="1"/>
          </p:nvPr>
        </p:nvSpPr>
        <p:spPr>
          <a:xfrm>
            <a:off x="1187131" y="3298537"/>
            <a:ext cx="8669357" cy="1655762"/>
          </a:xfrm>
        </p:spPr>
        <p:txBody>
          <a:bodyPr/>
          <a:lstStyle>
            <a:lvl1pPr marL="0" indent="0">
              <a:buNone/>
              <a:defRPr/>
            </a:lvl1pPr>
          </a:lstStyle>
          <a:p>
            <a:pPr algn="l"/>
            <a:r>
              <a:rPr lang="en-US" dirty="0">
                <a:solidFill>
                  <a:srgbClr val="5F6062"/>
                </a:solidFill>
              </a:rPr>
              <a:t>Subtitle. 24pt. Title Case. Book.</a:t>
            </a:r>
          </a:p>
        </p:txBody>
      </p:sp>
      <p:sp>
        <p:nvSpPr>
          <p:cNvPr id="7" name="Rectangle 6"/>
          <p:cNvSpPr/>
          <p:nvPr userDrawn="1"/>
        </p:nvSpPr>
        <p:spPr>
          <a:xfrm>
            <a:off x="1187131" y="6311900"/>
            <a:ext cx="3641271" cy="338554"/>
          </a:xfrm>
          <a:prstGeom prst="rect">
            <a:avLst/>
          </a:prstGeom>
        </p:spPr>
        <p:txBody>
          <a:bodyPr wrap="square">
            <a:spAutoFit/>
          </a:bodyPr>
          <a:lstStyle/>
          <a:p>
            <a:pPr algn="l"/>
            <a:r>
              <a:rPr lang="en-US" sz="1600" b="0" i="0" dirty="0">
                <a:solidFill>
                  <a:schemeClr val="bg1"/>
                </a:solidFill>
                <a:latin typeface="+mn-lt"/>
              </a:rPr>
              <a:t>Connect.</a:t>
            </a:r>
            <a:r>
              <a:rPr lang="en-US" sz="1600" b="0" i="0" baseline="0" dirty="0">
                <a:solidFill>
                  <a:schemeClr val="bg1"/>
                </a:solidFill>
                <a:latin typeface="+mn-lt"/>
              </a:rPr>
              <a:t> </a:t>
            </a:r>
            <a:r>
              <a:rPr lang="en-US" sz="1600" b="0" i="0" dirty="0">
                <a:solidFill>
                  <a:schemeClr val="bg1"/>
                </a:solidFill>
                <a:latin typeface="+mn-lt"/>
              </a:rPr>
              <a:t>Collaborate. Accelerate.</a:t>
            </a:r>
          </a:p>
        </p:txBody>
      </p:sp>
    </p:spTree>
    <p:extLst>
      <p:ext uri="{BB962C8B-B14F-4D97-AF65-F5344CB8AC3E}">
        <p14:creationId xmlns:p14="http://schemas.microsoft.com/office/powerpoint/2010/main" val="419878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 top watercolo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1295642"/>
            <a:ext cx="9144000" cy="2387600"/>
          </a:xfrm>
        </p:spPr>
        <p:txBody>
          <a:bodyPr anchor="b"/>
          <a:lstStyle>
            <a:lvl1pPr algn="l">
              <a:defRPr sz="6000" b="0" i="0" spc="600" baseline="0">
                <a:solidFill>
                  <a:srgbClr val="4D4D4E"/>
                </a:solidFill>
                <a:latin typeface="Fira Sans Medium" panose="020B0603050000020004" pitchFamily="34" charset="0"/>
                <a:ea typeface="Fira Sans Medium" panose="020B0603050000020004" pitchFamily="34" charset="0"/>
                <a:cs typeface="Fira Sans Medium" panose="020B0603050000020004" pitchFamily="34" charset="0"/>
              </a:defRPr>
            </a:lvl1pPr>
          </a:lstStyle>
          <a:p>
            <a:r>
              <a:rPr lang="en-US" dirty="0">
                <a:solidFill>
                  <a:srgbClr val="5F6062"/>
                </a:solidFill>
              </a:rPr>
              <a:t>PRESENTATION</a:t>
            </a:r>
            <a:r>
              <a:rPr lang="en-US" dirty="0">
                <a:solidFill>
                  <a:srgbClr val="5C6062"/>
                </a:solidFill>
              </a:rPr>
              <a:t> TITLE.</a:t>
            </a:r>
            <a:br>
              <a:rPr lang="en-US" dirty="0">
                <a:solidFill>
                  <a:srgbClr val="5C6062"/>
                </a:solidFill>
              </a:rPr>
            </a:br>
            <a:r>
              <a:rPr lang="en-US" dirty="0">
                <a:solidFill>
                  <a:srgbClr val="5C6062"/>
                </a:solidFill>
              </a:rPr>
              <a:t>60PT. BOOK.</a:t>
            </a:r>
            <a:endParaRPr lang="en-US" dirty="0"/>
          </a:p>
        </p:txBody>
      </p:sp>
      <p:sp>
        <p:nvSpPr>
          <p:cNvPr id="11" name="Subtitle 6"/>
          <p:cNvSpPr>
            <a:spLocks noGrp="1"/>
          </p:cNvSpPr>
          <p:nvPr>
            <p:ph type="subTitle" idx="1"/>
          </p:nvPr>
        </p:nvSpPr>
        <p:spPr>
          <a:xfrm>
            <a:off x="1524000" y="3995755"/>
            <a:ext cx="9144000" cy="1655762"/>
          </a:xfrm>
        </p:spPr>
        <p:txBody>
          <a:bodyPr/>
          <a:lstStyle>
            <a:lvl1pPr marL="0" indent="0">
              <a:buNone/>
              <a:defRPr/>
            </a:lvl1pPr>
          </a:lstStyle>
          <a:p>
            <a:pPr algn="l"/>
            <a:r>
              <a:rPr lang="en-US" dirty="0">
                <a:solidFill>
                  <a:srgbClr val="5F6062"/>
                </a:solidFill>
              </a:rPr>
              <a:t>Subtitle. 24pt. Title Case. Book.</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781"/>
            <a:ext cx="12192000" cy="1220735"/>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3905" y="160035"/>
            <a:ext cx="2249445" cy="914400"/>
          </a:xfrm>
          <a:prstGeom prst="rect">
            <a:avLst/>
          </a:prstGeom>
        </p:spPr>
      </p:pic>
      <p:sp>
        <p:nvSpPr>
          <p:cNvPr id="9" name="Rectangle 8"/>
          <p:cNvSpPr/>
          <p:nvPr userDrawn="1"/>
        </p:nvSpPr>
        <p:spPr>
          <a:xfrm>
            <a:off x="7093623" y="6311900"/>
            <a:ext cx="4287777" cy="338554"/>
          </a:xfrm>
          <a:prstGeom prst="rect">
            <a:avLst/>
          </a:prstGeom>
        </p:spPr>
        <p:txBody>
          <a:bodyPr wrap="square">
            <a:spAutoFit/>
          </a:bodyPr>
          <a:lstStyle/>
          <a:p>
            <a:pPr algn="r"/>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3114985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ft watercolo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998642" y="1063172"/>
            <a:ext cx="8669357" cy="2387600"/>
          </a:xfrm>
        </p:spPr>
        <p:txBody>
          <a:bodyPr anchor="b">
            <a:normAutofit/>
          </a:bodyPr>
          <a:lstStyle>
            <a:lvl1pPr algn="l" defTabSz="914400" rtl="0" eaLnBrk="1" latinLnBrk="0" hangingPunct="1">
              <a:lnSpc>
                <a:spcPct val="90000"/>
              </a:lnSpc>
              <a:spcBef>
                <a:spcPct val="0"/>
              </a:spcBef>
              <a:buNone/>
              <a:defRPr lang="en-US" sz="6000" b="0" i="0" kern="1200" spc="600" baseline="0" dirty="0">
                <a:solidFill>
                  <a:srgbClr val="5F6062"/>
                </a:solidFill>
                <a:latin typeface="Fira Sans Medium" panose="020B0603050000020004" pitchFamily="34" charset="0"/>
                <a:ea typeface="Fira Sans Medium" panose="020B0603050000020004" pitchFamily="34" charset="0"/>
                <a:cs typeface="Fira Sans Medium" panose="020B0603050000020004" pitchFamily="34" charset="0"/>
              </a:defRPr>
            </a:lvl1pPr>
          </a:lstStyle>
          <a:p>
            <a:r>
              <a:rPr lang="en-US" dirty="0">
                <a:solidFill>
                  <a:srgbClr val="5F6062"/>
                </a:solidFill>
              </a:rPr>
              <a:t>PRESENTATION</a:t>
            </a:r>
            <a:r>
              <a:rPr lang="en-US" dirty="0">
                <a:solidFill>
                  <a:srgbClr val="5C6062"/>
                </a:solidFill>
              </a:rPr>
              <a:t> TITLE.</a:t>
            </a:r>
            <a:br>
              <a:rPr lang="en-US" dirty="0">
                <a:solidFill>
                  <a:srgbClr val="5C6062"/>
                </a:solidFill>
              </a:rPr>
            </a:br>
            <a:r>
              <a:rPr lang="en-US" dirty="0">
                <a:solidFill>
                  <a:srgbClr val="5C6062"/>
                </a:solidFill>
              </a:rPr>
              <a:t>60PT. BOOK.</a:t>
            </a:r>
            <a:endParaRPr lang="en-US" dirty="0"/>
          </a:p>
        </p:txBody>
      </p:sp>
      <p:sp>
        <p:nvSpPr>
          <p:cNvPr id="10" name="Subtitle 6"/>
          <p:cNvSpPr>
            <a:spLocks noGrp="1"/>
          </p:cNvSpPr>
          <p:nvPr>
            <p:ph type="subTitle" idx="1"/>
          </p:nvPr>
        </p:nvSpPr>
        <p:spPr>
          <a:xfrm>
            <a:off x="1998642" y="3530815"/>
            <a:ext cx="8669357" cy="1655762"/>
          </a:xfrm>
        </p:spPr>
        <p:txBody>
          <a:bodyPr/>
          <a:lstStyle>
            <a:lvl1pPr marL="0" indent="0">
              <a:buNone/>
              <a:defRPr/>
            </a:lvl1pPr>
          </a:lstStyle>
          <a:p>
            <a:pPr algn="l"/>
            <a:r>
              <a:rPr lang="en-US" dirty="0">
                <a:solidFill>
                  <a:srgbClr val="5F6062"/>
                </a:solidFill>
              </a:rPr>
              <a:t>Subtitle. 24pt. Title Case. Book.</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l="-3"/>
          <a:stretch/>
        </p:blipFill>
        <p:spPr>
          <a:xfrm>
            <a:off x="1261" y="0"/>
            <a:ext cx="1372161"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0141" y="551865"/>
            <a:ext cx="914400" cy="1488335"/>
          </a:xfrm>
          <a:prstGeom prst="rect">
            <a:avLst/>
          </a:prstGeom>
        </p:spPr>
      </p:pic>
      <p:sp>
        <p:nvSpPr>
          <p:cNvPr id="13" name="Rectangle 12"/>
          <p:cNvSpPr/>
          <p:nvPr userDrawn="1"/>
        </p:nvSpPr>
        <p:spPr>
          <a:xfrm>
            <a:off x="1998643" y="6311900"/>
            <a:ext cx="9883397" cy="338554"/>
          </a:xfrm>
          <a:prstGeom prst="rect">
            <a:avLst/>
          </a:prstGeom>
        </p:spPr>
        <p:txBody>
          <a:bodyPr wrap="square">
            <a:spAutoFit/>
          </a:bodyPr>
          <a:lstStyle/>
          <a:p>
            <a:pPr algn="l"/>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2385117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 left watercolo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740"/>
            <a:ext cx="1475334" cy="6862740"/>
          </a:xfrm>
          <a:prstGeom prst="rect">
            <a:avLst/>
          </a:prstGeom>
        </p:spPr>
      </p:pic>
      <p:sp>
        <p:nvSpPr>
          <p:cNvPr id="8" name="Title 1"/>
          <p:cNvSpPr>
            <a:spLocks noGrp="1"/>
          </p:cNvSpPr>
          <p:nvPr>
            <p:ph type="ctrTitle" hasCustomPrompt="1"/>
          </p:nvPr>
        </p:nvSpPr>
        <p:spPr>
          <a:xfrm>
            <a:off x="1998642" y="1063172"/>
            <a:ext cx="8669357" cy="2387600"/>
          </a:xfrm>
        </p:spPr>
        <p:txBody>
          <a:bodyPr anchor="b">
            <a:normAutofit/>
          </a:bodyPr>
          <a:lstStyle>
            <a:lvl1pPr algn="l" defTabSz="914400" rtl="0" eaLnBrk="1" latinLnBrk="0" hangingPunct="1">
              <a:lnSpc>
                <a:spcPct val="90000"/>
              </a:lnSpc>
              <a:spcBef>
                <a:spcPct val="0"/>
              </a:spcBef>
              <a:buNone/>
              <a:defRPr lang="en-US" sz="6000" b="0" i="0" kern="1200" spc="600" baseline="0" dirty="0">
                <a:solidFill>
                  <a:srgbClr val="5F6062"/>
                </a:solidFill>
                <a:latin typeface="Fira Sans Medium" panose="020B0603050000020004" pitchFamily="34" charset="0"/>
                <a:ea typeface="Fira Sans Medium" panose="020B0603050000020004" pitchFamily="34" charset="0"/>
                <a:cs typeface="Fira Sans Medium" panose="020B0603050000020004" pitchFamily="34" charset="0"/>
              </a:defRPr>
            </a:lvl1pPr>
          </a:lstStyle>
          <a:p>
            <a:r>
              <a:rPr lang="en-US" dirty="0">
                <a:solidFill>
                  <a:srgbClr val="5F6062"/>
                </a:solidFill>
              </a:rPr>
              <a:t>PRESENTATION</a:t>
            </a:r>
            <a:r>
              <a:rPr lang="en-US" dirty="0">
                <a:solidFill>
                  <a:srgbClr val="5C6062"/>
                </a:solidFill>
              </a:rPr>
              <a:t> TITLE.</a:t>
            </a:r>
            <a:br>
              <a:rPr lang="en-US" dirty="0">
                <a:solidFill>
                  <a:srgbClr val="5C6062"/>
                </a:solidFill>
              </a:rPr>
            </a:br>
            <a:r>
              <a:rPr lang="en-US" dirty="0">
                <a:solidFill>
                  <a:srgbClr val="5C6062"/>
                </a:solidFill>
              </a:rPr>
              <a:t>60PT. BOOK.</a:t>
            </a:r>
            <a:endParaRPr lang="en-US" dirty="0"/>
          </a:p>
        </p:txBody>
      </p:sp>
      <p:sp>
        <p:nvSpPr>
          <p:cNvPr id="10" name="Subtitle 6"/>
          <p:cNvSpPr>
            <a:spLocks noGrp="1"/>
          </p:cNvSpPr>
          <p:nvPr>
            <p:ph type="subTitle" idx="1"/>
          </p:nvPr>
        </p:nvSpPr>
        <p:spPr>
          <a:xfrm>
            <a:off x="1998642" y="3530815"/>
            <a:ext cx="8669357" cy="1655762"/>
          </a:xfrm>
        </p:spPr>
        <p:txBody>
          <a:bodyPr/>
          <a:lstStyle>
            <a:lvl1pPr marL="0" indent="0">
              <a:buNone/>
              <a:defRPr/>
            </a:lvl1pPr>
          </a:lstStyle>
          <a:p>
            <a:pPr algn="l"/>
            <a:r>
              <a:rPr lang="en-US" dirty="0">
                <a:solidFill>
                  <a:srgbClr val="5F6062"/>
                </a:solidFill>
              </a:rPr>
              <a:t>Subtitle. 24pt. Title Case. Book.</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0467" y="376015"/>
            <a:ext cx="914400" cy="1488335"/>
          </a:xfrm>
          <a:prstGeom prst="rect">
            <a:avLst/>
          </a:prstGeom>
        </p:spPr>
      </p:pic>
      <p:sp>
        <p:nvSpPr>
          <p:cNvPr id="7" name="Rectangle 6"/>
          <p:cNvSpPr/>
          <p:nvPr userDrawn="1"/>
        </p:nvSpPr>
        <p:spPr>
          <a:xfrm>
            <a:off x="1998642" y="6311900"/>
            <a:ext cx="4287777" cy="338554"/>
          </a:xfrm>
          <a:prstGeom prst="rect">
            <a:avLst/>
          </a:prstGeom>
        </p:spPr>
        <p:txBody>
          <a:bodyPr wrap="square">
            <a:spAutoFit/>
          </a:bodyPr>
          <a:lstStyle/>
          <a:p>
            <a:pPr algn="l"/>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4265098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ontent slide | watercolor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56201"/>
            <a:ext cx="10515600" cy="1325563"/>
          </a:xfrm>
        </p:spPr>
        <p:txBody>
          <a:bodyPr>
            <a:normAutofit/>
          </a:bodyPr>
          <a:lstStyle>
            <a:lvl1pPr>
              <a:defRPr sz="4800" b="0" spc="300" baseline="0">
                <a:solidFill>
                  <a:schemeClr val="tx1"/>
                </a:solidFill>
                <a:latin typeface="Franklin Gothic Book" charset="0"/>
                <a:ea typeface="Franklin Gothic Book" charset="0"/>
                <a:cs typeface="Franklin Gothic Book" charset="0"/>
              </a:defRPr>
            </a:lvl1pPr>
          </a:lstStyle>
          <a:p>
            <a:r>
              <a:rPr lang="en-US" dirty="0"/>
              <a:t>Slide Title. 48pt. Franklin Gothic Book. Title Case.</a:t>
            </a:r>
          </a:p>
        </p:txBody>
      </p:sp>
      <p:sp>
        <p:nvSpPr>
          <p:cNvPr id="3" name="Content Placeholder 2"/>
          <p:cNvSpPr>
            <a:spLocks noGrp="1"/>
          </p:cNvSpPr>
          <p:nvPr>
            <p:ph idx="1"/>
          </p:nvPr>
        </p:nvSpPr>
        <p:spPr>
          <a:xfrm>
            <a:off x="838200" y="3043003"/>
            <a:ext cx="10515600" cy="3320700"/>
          </a:xfrm>
        </p:spPr>
        <p:txBody>
          <a:bodyPr/>
          <a:lstStyle>
            <a:lvl1pPr>
              <a:defRPr>
                <a:solidFill>
                  <a:schemeClr val="tx1"/>
                </a:solidFill>
                <a:latin typeface="Franklin Gothic Book"/>
                <a:ea typeface="Arial" charset="0"/>
                <a:cs typeface="Franklin Gothic Book"/>
              </a:defRPr>
            </a:lvl1pPr>
            <a:lvl2pPr>
              <a:defRPr>
                <a:solidFill>
                  <a:schemeClr val="tx1"/>
                </a:solidFill>
                <a:latin typeface="Franklin Gothic Book"/>
                <a:ea typeface="Arial" charset="0"/>
                <a:cs typeface="Franklin Gothic Book"/>
              </a:defRPr>
            </a:lvl2pPr>
            <a:lvl3pPr>
              <a:defRPr>
                <a:solidFill>
                  <a:schemeClr val="tx1"/>
                </a:solidFill>
                <a:latin typeface="Franklin Gothic Book"/>
                <a:ea typeface="Arial" charset="0"/>
                <a:cs typeface="Franklin Gothic Book"/>
              </a:defRPr>
            </a:lvl3pPr>
            <a:lvl4pPr>
              <a:defRPr>
                <a:solidFill>
                  <a:schemeClr val="tx1"/>
                </a:solidFill>
                <a:latin typeface="Franklin Gothic Book"/>
                <a:ea typeface="Arial" charset="0"/>
                <a:cs typeface="Franklin Gothic Book"/>
              </a:defRPr>
            </a:lvl4pPr>
            <a:lvl5pPr>
              <a:defRPr>
                <a:solidFill>
                  <a:schemeClr val="tx1"/>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781"/>
            <a:ext cx="12192000" cy="122073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3905" y="160035"/>
            <a:ext cx="2249445" cy="914400"/>
          </a:xfrm>
          <a:prstGeom prst="rect">
            <a:avLst/>
          </a:prstGeom>
        </p:spPr>
      </p:pic>
      <p:sp>
        <p:nvSpPr>
          <p:cNvPr id="8" name="Rectangle 7"/>
          <p:cNvSpPr/>
          <p:nvPr userDrawn="1"/>
        </p:nvSpPr>
        <p:spPr>
          <a:xfrm>
            <a:off x="7093623" y="6311900"/>
            <a:ext cx="4287777" cy="338554"/>
          </a:xfrm>
          <a:prstGeom prst="rect">
            <a:avLst/>
          </a:prstGeom>
        </p:spPr>
        <p:txBody>
          <a:bodyPr wrap="square">
            <a:spAutoFit/>
          </a:bodyPr>
          <a:lstStyle/>
          <a:p>
            <a:pPr algn="r"/>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1251085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content slide | watercolor to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2" y="5647521"/>
            <a:ext cx="12192001" cy="1219467"/>
          </a:xfrm>
          <a:prstGeom prst="rect">
            <a:avLst/>
          </a:prstGeom>
        </p:spPr>
      </p:pic>
      <p:sp>
        <p:nvSpPr>
          <p:cNvPr id="2" name="Title 1"/>
          <p:cNvSpPr>
            <a:spLocks noGrp="1"/>
          </p:cNvSpPr>
          <p:nvPr>
            <p:ph type="title" hasCustomPrompt="1"/>
          </p:nvPr>
        </p:nvSpPr>
        <p:spPr>
          <a:xfrm>
            <a:off x="838200" y="566852"/>
            <a:ext cx="10515600" cy="1325563"/>
          </a:xfrm>
        </p:spPr>
        <p:txBody>
          <a:bodyPr>
            <a:normAutofit/>
          </a:bodyPr>
          <a:lstStyle>
            <a:lvl1pPr>
              <a:defRPr sz="4800" b="0" spc="300" baseline="0">
                <a:solidFill>
                  <a:schemeClr val="tx1"/>
                </a:solidFill>
                <a:latin typeface="Franklin Gothic Book" charset="0"/>
                <a:ea typeface="Franklin Gothic Book" charset="0"/>
                <a:cs typeface="Franklin Gothic Book" charset="0"/>
              </a:defRPr>
            </a:lvl1pPr>
          </a:lstStyle>
          <a:p>
            <a:r>
              <a:rPr lang="en-US" dirty="0"/>
              <a:t>Slide Title. 48pt. Franklin Gothic Book. Title Case.</a:t>
            </a:r>
          </a:p>
        </p:txBody>
      </p:sp>
      <p:sp>
        <p:nvSpPr>
          <p:cNvPr id="3" name="Content Placeholder 2"/>
          <p:cNvSpPr>
            <a:spLocks noGrp="1"/>
          </p:cNvSpPr>
          <p:nvPr>
            <p:ph idx="1"/>
          </p:nvPr>
        </p:nvSpPr>
        <p:spPr>
          <a:xfrm>
            <a:off x="838200" y="2053654"/>
            <a:ext cx="10515600" cy="3320700"/>
          </a:xfrm>
        </p:spPr>
        <p:txBody>
          <a:bodyPr/>
          <a:lstStyle>
            <a:lvl1pPr>
              <a:defRPr>
                <a:solidFill>
                  <a:schemeClr val="tx1"/>
                </a:solidFill>
                <a:latin typeface="Franklin Gothic Book"/>
                <a:ea typeface="Arial" charset="0"/>
                <a:cs typeface="Franklin Gothic Book"/>
              </a:defRPr>
            </a:lvl1pPr>
            <a:lvl2pPr>
              <a:defRPr>
                <a:solidFill>
                  <a:schemeClr val="tx1"/>
                </a:solidFill>
                <a:latin typeface="Franklin Gothic Book"/>
                <a:ea typeface="Arial" charset="0"/>
                <a:cs typeface="Franklin Gothic Book"/>
              </a:defRPr>
            </a:lvl2pPr>
            <a:lvl3pPr>
              <a:defRPr>
                <a:solidFill>
                  <a:schemeClr val="tx1"/>
                </a:solidFill>
                <a:latin typeface="Franklin Gothic Book"/>
                <a:ea typeface="Arial" charset="0"/>
                <a:cs typeface="Franklin Gothic Book"/>
              </a:defRPr>
            </a:lvl3pPr>
            <a:lvl4pPr>
              <a:defRPr>
                <a:solidFill>
                  <a:schemeClr val="tx1"/>
                </a:solidFill>
                <a:latin typeface="Franklin Gothic Book"/>
                <a:ea typeface="Arial" charset="0"/>
                <a:cs typeface="Franklin Gothic Book"/>
              </a:defRPr>
            </a:lvl4pPr>
            <a:lvl5pPr>
              <a:defRPr>
                <a:solidFill>
                  <a:schemeClr val="tx1"/>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3905" y="5797610"/>
            <a:ext cx="2249445" cy="914400"/>
          </a:xfrm>
          <a:prstGeom prst="rect">
            <a:avLst/>
          </a:prstGeom>
        </p:spPr>
      </p:pic>
      <p:sp>
        <p:nvSpPr>
          <p:cNvPr id="7" name="Rectangle 6"/>
          <p:cNvSpPr/>
          <p:nvPr userDrawn="1"/>
        </p:nvSpPr>
        <p:spPr>
          <a:xfrm>
            <a:off x="8300398" y="6311900"/>
            <a:ext cx="3151399" cy="338554"/>
          </a:xfrm>
          <a:prstGeom prst="rect">
            <a:avLst/>
          </a:prstGeom>
        </p:spPr>
        <p:txBody>
          <a:bodyPr wrap="square">
            <a:spAutoFit/>
          </a:bodyPr>
          <a:lstStyle/>
          <a:p>
            <a:pPr algn="r"/>
            <a:r>
              <a:rPr lang="en-US" sz="1600" i="0" dirty="0">
                <a:solidFill>
                  <a:schemeClr val="bg1"/>
                </a:solidFill>
                <a:latin typeface="+mn-lt"/>
              </a:rPr>
              <a:t>Connect. Collaborate. Accelerate.</a:t>
            </a:r>
          </a:p>
        </p:txBody>
      </p:sp>
    </p:spTree>
    <p:extLst>
      <p:ext uri="{BB962C8B-B14F-4D97-AF65-F5344CB8AC3E}">
        <p14:creationId xmlns:p14="http://schemas.microsoft.com/office/powerpoint/2010/main" val="9408952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ontent slide | watercolor top">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0" y="5647519"/>
            <a:ext cx="12192000" cy="1219467"/>
          </a:xfrm>
          <a:prstGeom prst="rect">
            <a:avLst/>
          </a:prstGeom>
        </p:spPr>
      </p:pic>
      <p:sp>
        <p:nvSpPr>
          <p:cNvPr id="6" name="Picture Placeholder 5"/>
          <p:cNvSpPr>
            <a:spLocks noGrp="1"/>
          </p:cNvSpPr>
          <p:nvPr>
            <p:ph type="pic" sz="quarter" idx="10"/>
          </p:nvPr>
        </p:nvSpPr>
        <p:spPr>
          <a:xfrm>
            <a:off x="1013516" y="675263"/>
            <a:ext cx="10090327" cy="2008187"/>
          </a:xfrm>
        </p:spPr>
        <p:txBody>
          <a:bodyPr/>
          <a:lstStyle/>
          <a:p>
            <a:endParaRPr lang="en-US"/>
          </a:p>
        </p:txBody>
      </p:sp>
      <p:sp>
        <p:nvSpPr>
          <p:cNvPr id="10" name="Content Placeholder 20"/>
          <p:cNvSpPr>
            <a:spLocks noGrp="1"/>
          </p:cNvSpPr>
          <p:nvPr>
            <p:ph sz="half" idx="4294967295"/>
          </p:nvPr>
        </p:nvSpPr>
        <p:spPr>
          <a:xfrm>
            <a:off x="1028116" y="2809375"/>
            <a:ext cx="2514600" cy="2286000"/>
          </a:xfrm>
        </p:spPr>
        <p:txBody>
          <a:bodyPr/>
          <a:lstStyle/>
          <a:p>
            <a:endParaRPr lang="en-US" dirty="0"/>
          </a:p>
        </p:txBody>
      </p:sp>
      <p:sp>
        <p:nvSpPr>
          <p:cNvPr id="11" name="Content Placeholder 21"/>
          <p:cNvSpPr>
            <a:spLocks noGrp="1"/>
          </p:cNvSpPr>
          <p:nvPr>
            <p:ph sz="half" idx="4294967295"/>
          </p:nvPr>
        </p:nvSpPr>
        <p:spPr>
          <a:xfrm>
            <a:off x="3551071" y="2808772"/>
            <a:ext cx="2514600" cy="2286000"/>
          </a:xfrm>
        </p:spPr>
        <p:txBody>
          <a:bodyPr/>
          <a:lstStyle/>
          <a:p>
            <a:endParaRPr lang="en-US"/>
          </a:p>
        </p:txBody>
      </p:sp>
      <p:sp>
        <p:nvSpPr>
          <p:cNvPr id="12" name="Content Placeholder 22"/>
          <p:cNvSpPr>
            <a:spLocks noGrp="1"/>
          </p:cNvSpPr>
          <p:nvPr>
            <p:ph sz="half" idx="4294967295"/>
          </p:nvPr>
        </p:nvSpPr>
        <p:spPr>
          <a:xfrm>
            <a:off x="6074026" y="2806812"/>
            <a:ext cx="2514600" cy="2286000"/>
          </a:xfrm>
        </p:spPr>
        <p:txBody>
          <a:bodyPr/>
          <a:lstStyle/>
          <a:p>
            <a:endParaRPr lang="en-US"/>
          </a:p>
        </p:txBody>
      </p:sp>
      <p:sp>
        <p:nvSpPr>
          <p:cNvPr id="13" name="Content Placeholder 23"/>
          <p:cNvSpPr>
            <a:spLocks noGrp="1"/>
          </p:cNvSpPr>
          <p:nvPr>
            <p:ph sz="half" idx="4294967295"/>
          </p:nvPr>
        </p:nvSpPr>
        <p:spPr>
          <a:xfrm>
            <a:off x="8589244" y="2806812"/>
            <a:ext cx="2514600" cy="2286000"/>
          </a:xfrm>
        </p:spPr>
        <p:txBody>
          <a:bodyPr/>
          <a:lstStyle/>
          <a:p>
            <a:endParaRPr lang="en-US"/>
          </a:p>
        </p:txBody>
      </p:sp>
      <p:sp>
        <p:nvSpPr>
          <p:cNvPr id="14" name="Title 19"/>
          <p:cNvSpPr>
            <a:spLocks noGrp="1"/>
          </p:cNvSpPr>
          <p:nvPr>
            <p:ph type="title" idx="4294967295"/>
          </p:nvPr>
        </p:nvSpPr>
        <p:spPr>
          <a:xfrm>
            <a:off x="1028116" y="1413777"/>
            <a:ext cx="10075728" cy="443935"/>
          </a:xfrm>
        </p:spPr>
        <p:txBody>
          <a:bodyPr>
            <a:normAutofit fontScale="90000"/>
          </a:bodyPr>
          <a:lstStyle/>
          <a:p>
            <a:pPr algn="ct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3905" y="5797610"/>
            <a:ext cx="2249445" cy="914400"/>
          </a:xfrm>
          <a:prstGeom prst="rect">
            <a:avLst/>
          </a:prstGeom>
        </p:spPr>
      </p:pic>
      <p:sp>
        <p:nvSpPr>
          <p:cNvPr id="17" name="Rectangle 16"/>
          <p:cNvSpPr/>
          <p:nvPr userDrawn="1"/>
        </p:nvSpPr>
        <p:spPr>
          <a:xfrm>
            <a:off x="8300398" y="6311900"/>
            <a:ext cx="3151399" cy="338554"/>
          </a:xfrm>
          <a:prstGeom prst="rect">
            <a:avLst/>
          </a:prstGeom>
        </p:spPr>
        <p:txBody>
          <a:bodyPr wrap="square">
            <a:spAutoFit/>
          </a:bodyPr>
          <a:lstStyle/>
          <a:p>
            <a:pPr algn="r"/>
            <a:r>
              <a:rPr lang="en-US" sz="1600" i="0" dirty="0">
                <a:solidFill>
                  <a:schemeClr val="bg1"/>
                </a:solidFill>
                <a:latin typeface="+mn-lt"/>
              </a:rPr>
              <a:t>Connect. Collaborate. Accelerate.</a:t>
            </a:r>
          </a:p>
        </p:txBody>
      </p:sp>
    </p:spTree>
    <p:extLst>
      <p:ext uri="{BB962C8B-B14F-4D97-AF65-F5344CB8AC3E}">
        <p14:creationId xmlns:p14="http://schemas.microsoft.com/office/powerpoint/2010/main" val="12684512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ent slide | watercolor lef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475334"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0467" y="376015"/>
            <a:ext cx="914400" cy="1488335"/>
          </a:xfrm>
          <a:prstGeom prst="rect">
            <a:avLst/>
          </a:prstGeom>
        </p:spPr>
      </p:pic>
      <p:sp>
        <p:nvSpPr>
          <p:cNvPr id="2" name="Title 1"/>
          <p:cNvSpPr>
            <a:spLocks noGrp="1"/>
          </p:cNvSpPr>
          <p:nvPr>
            <p:ph type="title" hasCustomPrompt="1"/>
          </p:nvPr>
        </p:nvSpPr>
        <p:spPr>
          <a:xfrm>
            <a:off x="1998643" y="551865"/>
            <a:ext cx="9355157" cy="1325563"/>
          </a:xfrm>
        </p:spPr>
        <p:txBody>
          <a:bodyPr vert="horz" lIns="91440" tIns="45720" rIns="91440" bIns="45720" rtlCol="0" anchor="ctr">
            <a:normAutofit/>
          </a:bodyPr>
          <a:lstStyle>
            <a:lvl1pPr>
              <a:defRPr lang="en-US" sz="4800" b="0" spc="300" dirty="0">
                <a:solidFill>
                  <a:schemeClr val="tx1"/>
                </a:solidFill>
              </a:defRPr>
            </a:lvl1pPr>
          </a:lstStyle>
          <a:p>
            <a:pPr lvl="0"/>
            <a:r>
              <a:rPr lang="en-US" dirty="0"/>
              <a:t>Slide Title. 48pt. Franklin Gothic Book. Title Case.</a:t>
            </a:r>
          </a:p>
        </p:txBody>
      </p:sp>
      <p:sp>
        <p:nvSpPr>
          <p:cNvPr id="3" name="Content Placeholder 2"/>
          <p:cNvSpPr>
            <a:spLocks noGrp="1"/>
          </p:cNvSpPr>
          <p:nvPr>
            <p:ph idx="1"/>
          </p:nvPr>
        </p:nvSpPr>
        <p:spPr>
          <a:xfrm>
            <a:off x="1998643" y="2012365"/>
            <a:ext cx="9355157" cy="4351338"/>
          </a:xfrm>
        </p:spPr>
        <p:txBody>
          <a:bodyPr/>
          <a:lstStyle>
            <a:lvl1pPr>
              <a:defRPr>
                <a:solidFill>
                  <a:schemeClr val="tx1"/>
                </a:solidFill>
                <a:latin typeface="Franklin Gothic Book"/>
                <a:ea typeface="Arial" charset="0"/>
                <a:cs typeface="Franklin Gothic Book"/>
              </a:defRPr>
            </a:lvl1pPr>
            <a:lvl2pPr>
              <a:defRPr>
                <a:solidFill>
                  <a:schemeClr val="tx1"/>
                </a:solidFill>
                <a:latin typeface="Franklin Gothic Book"/>
                <a:ea typeface="Arial" charset="0"/>
                <a:cs typeface="Franklin Gothic Book"/>
              </a:defRPr>
            </a:lvl2pPr>
            <a:lvl3pPr>
              <a:defRPr>
                <a:solidFill>
                  <a:schemeClr val="tx1"/>
                </a:solidFill>
                <a:latin typeface="Franklin Gothic Book"/>
                <a:ea typeface="Arial" charset="0"/>
                <a:cs typeface="Franklin Gothic Book"/>
              </a:defRPr>
            </a:lvl3pPr>
            <a:lvl4pPr>
              <a:defRPr>
                <a:solidFill>
                  <a:schemeClr val="tx1"/>
                </a:solidFill>
                <a:latin typeface="Franklin Gothic Book"/>
                <a:ea typeface="Arial" charset="0"/>
                <a:cs typeface="Franklin Gothic Book"/>
              </a:defRPr>
            </a:lvl4pPr>
            <a:lvl5pPr>
              <a:defRPr>
                <a:solidFill>
                  <a:schemeClr val="tx1"/>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7093623" y="6311900"/>
            <a:ext cx="4287777" cy="338554"/>
          </a:xfrm>
          <a:prstGeom prst="rect">
            <a:avLst/>
          </a:prstGeom>
        </p:spPr>
        <p:txBody>
          <a:bodyPr wrap="square">
            <a:spAutoFit/>
          </a:bodyPr>
          <a:lstStyle/>
          <a:p>
            <a:pPr algn="r"/>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920717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reaker slide | 2 photos | green watercolor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10716666" y="-1"/>
            <a:ext cx="1475334" cy="6878155"/>
          </a:xfrm>
          <a:prstGeom prst="rect">
            <a:avLst/>
          </a:prstGeom>
        </p:spPr>
      </p:pic>
      <p:sp>
        <p:nvSpPr>
          <p:cNvPr id="2" name="Title 1"/>
          <p:cNvSpPr>
            <a:spLocks noGrp="1"/>
          </p:cNvSpPr>
          <p:nvPr>
            <p:ph type="title" hasCustomPrompt="1"/>
          </p:nvPr>
        </p:nvSpPr>
        <p:spPr>
          <a:xfrm>
            <a:off x="838200" y="2774525"/>
            <a:ext cx="10515600" cy="1325563"/>
          </a:xfrm>
        </p:spPr>
        <p:txBody>
          <a:bodyPr>
            <a:normAutofit/>
          </a:bodyPr>
          <a:lstStyle>
            <a:lvl1pPr algn="ctr">
              <a:defRPr sz="4000" b="0" spc="600" baseline="0">
                <a:solidFill>
                  <a:srgbClr val="4D4D4E"/>
                </a:solidFill>
                <a:latin typeface="Franklin Gothic Medium"/>
                <a:ea typeface="Arial" charset="0"/>
                <a:cs typeface="Franklin Gothic Medium"/>
              </a:defRPr>
            </a:lvl1pPr>
          </a:lstStyle>
          <a:p>
            <a:r>
              <a:rPr lang="en-US" dirty="0"/>
              <a:t>TITLE</a:t>
            </a:r>
          </a:p>
        </p:txBody>
      </p:sp>
      <p:sp>
        <p:nvSpPr>
          <p:cNvPr id="11" name="Picture Placeholder 10"/>
          <p:cNvSpPr>
            <a:spLocks noGrp="1"/>
          </p:cNvSpPr>
          <p:nvPr>
            <p:ph type="pic" sz="quarter" idx="12"/>
          </p:nvPr>
        </p:nvSpPr>
        <p:spPr>
          <a:xfrm>
            <a:off x="0" y="-2"/>
            <a:ext cx="6108700" cy="6878157"/>
          </a:xfrm>
        </p:spPr>
        <p:txBody>
          <a:bodyPr/>
          <a:lstStyle>
            <a:lvl1pPr marL="0" indent="0">
              <a:buNone/>
              <a:defRPr>
                <a:solidFill>
                  <a:srgbClr val="4D4D4E"/>
                </a:solidFill>
              </a:defRPr>
            </a:lvl1pPr>
          </a:lstStyle>
          <a:p>
            <a:r>
              <a:rPr lang="en-US"/>
              <a:t>Drag picture to placeholder or click icon to add</a:t>
            </a:r>
            <a:endParaRPr lang="en-US" dirty="0"/>
          </a:p>
        </p:txBody>
      </p:sp>
      <p:sp>
        <p:nvSpPr>
          <p:cNvPr id="12" name="Picture Placeholder 10"/>
          <p:cNvSpPr>
            <a:spLocks noGrp="1"/>
          </p:cNvSpPr>
          <p:nvPr>
            <p:ph type="pic" sz="quarter" idx="13"/>
          </p:nvPr>
        </p:nvSpPr>
        <p:spPr>
          <a:xfrm>
            <a:off x="8144469" y="789989"/>
            <a:ext cx="3209331" cy="3602992"/>
          </a:xfrm>
        </p:spPr>
        <p:txBody>
          <a:bodyPr/>
          <a:lstStyle>
            <a:lvl1pPr marL="0" indent="0">
              <a:buNone/>
              <a:defRPr>
                <a:solidFill>
                  <a:srgbClr val="4D4D4E"/>
                </a:solidFill>
              </a:defRPr>
            </a:lvl1pPr>
          </a:lstStyle>
          <a:p>
            <a:r>
              <a:rPr lang="en-US"/>
              <a:t>Drag picture to placeholder or click icon to add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97133" y="5107070"/>
            <a:ext cx="914400" cy="1488335"/>
          </a:xfrm>
          <a:prstGeom prst="rect">
            <a:avLst/>
          </a:prstGeom>
        </p:spPr>
      </p:pic>
      <p:sp>
        <p:nvSpPr>
          <p:cNvPr id="14" name="Rectangle 13"/>
          <p:cNvSpPr/>
          <p:nvPr userDrawn="1"/>
        </p:nvSpPr>
        <p:spPr>
          <a:xfrm>
            <a:off x="484639" y="6311900"/>
            <a:ext cx="4287777" cy="338554"/>
          </a:xfrm>
          <a:prstGeom prst="rect">
            <a:avLst/>
          </a:prstGeom>
        </p:spPr>
        <p:txBody>
          <a:bodyPr wrap="square">
            <a:spAutoFit/>
          </a:bodyPr>
          <a:lstStyle/>
          <a:p>
            <a:pPr algn="l"/>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78391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reaker slide | 3 photos | watercolor corner ">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475334" cy="6858000"/>
          </a:xfrm>
          <a:prstGeom prst="rect">
            <a:avLst/>
          </a:prstGeom>
        </p:spPr>
      </p:pic>
      <p:sp>
        <p:nvSpPr>
          <p:cNvPr id="6" name="Picture Placeholder 3"/>
          <p:cNvSpPr>
            <a:spLocks noGrp="1"/>
          </p:cNvSpPr>
          <p:nvPr>
            <p:ph type="pic" sz="quarter" idx="10"/>
          </p:nvPr>
        </p:nvSpPr>
        <p:spPr>
          <a:xfrm>
            <a:off x="6412525" y="949325"/>
            <a:ext cx="4968875" cy="4968875"/>
          </a:xfrm>
        </p:spPr>
        <p:txBody>
          <a:bodyPr/>
          <a:lstStyle>
            <a:lvl1pPr marL="0" indent="0">
              <a:buNone/>
              <a:defRPr>
                <a:solidFill>
                  <a:srgbClr val="4D4D4E"/>
                </a:solidFill>
              </a:defRPr>
            </a:lvl1pPr>
          </a:lstStyle>
          <a:p>
            <a:r>
              <a:rPr lang="en-US"/>
              <a:t>Drag picture to placeholder or click icon to add</a:t>
            </a:r>
            <a:endParaRPr lang="en-US" dirty="0"/>
          </a:p>
        </p:txBody>
      </p:sp>
      <p:sp>
        <p:nvSpPr>
          <p:cNvPr id="7" name="Picture Placeholder 3"/>
          <p:cNvSpPr>
            <a:spLocks noGrp="1"/>
          </p:cNvSpPr>
          <p:nvPr>
            <p:ph type="pic" sz="quarter" idx="11"/>
          </p:nvPr>
        </p:nvSpPr>
        <p:spPr>
          <a:xfrm>
            <a:off x="3404243" y="949325"/>
            <a:ext cx="2995951" cy="2995951"/>
          </a:xfrm>
        </p:spPr>
        <p:txBody>
          <a:bodyPr/>
          <a:lstStyle>
            <a:lvl1pPr marL="0" indent="0">
              <a:buNone/>
              <a:defRPr>
                <a:solidFill>
                  <a:srgbClr val="4D4D4E"/>
                </a:solidFill>
              </a:defRPr>
            </a:lvl1pPr>
          </a:lstStyle>
          <a:p>
            <a:r>
              <a:rPr lang="en-US"/>
              <a:t>Drag picture to placeholder or click icon to add</a:t>
            </a:r>
            <a:endParaRPr lang="en-US" dirty="0"/>
          </a:p>
        </p:txBody>
      </p:sp>
      <p:sp>
        <p:nvSpPr>
          <p:cNvPr id="8" name="Picture Placeholder 3"/>
          <p:cNvSpPr>
            <a:spLocks noGrp="1"/>
          </p:cNvSpPr>
          <p:nvPr>
            <p:ph type="pic" sz="quarter" idx="12"/>
          </p:nvPr>
        </p:nvSpPr>
        <p:spPr>
          <a:xfrm>
            <a:off x="4429195" y="3945276"/>
            <a:ext cx="1972925" cy="1972925"/>
          </a:xfrm>
        </p:spPr>
        <p:txBody>
          <a:bodyPr/>
          <a:lstStyle>
            <a:lvl1pPr marL="0" indent="0">
              <a:buNone/>
              <a:defRPr>
                <a:solidFill>
                  <a:srgbClr val="4D4D4E"/>
                </a:solidFill>
              </a:defRPr>
            </a:lvl1pPr>
          </a:lstStyle>
          <a:p>
            <a:r>
              <a:rPr lang="en-US"/>
              <a:t>Drag picture to placeholder or click icon to add</a:t>
            </a:r>
            <a:endParaRPr lang="en-US" dirty="0"/>
          </a:p>
        </p:txBody>
      </p:sp>
      <p:sp>
        <p:nvSpPr>
          <p:cNvPr id="10" name="Title 1"/>
          <p:cNvSpPr>
            <a:spLocks noGrp="1"/>
          </p:cNvSpPr>
          <p:nvPr>
            <p:ph type="title" hasCustomPrompt="1"/>
          </p:nvPr>
        </p:nvSpPr>
        <p:spPr>
          <a:xfrm>
            <a:off x="0" y="3945276"/>
            <a:ext cx="6400194" cy="1325563"/>
          </a:xfrm>
        </p:spPr>
        <p:txBody>
          <a:bodyPr>
            <a:normAutofit/>
          </a:bodyPr>
          <a:lstStyle>
            <a:lvl1pPr algn="ctr">
              <a:defRPr sz="4000" b="0" spc="600" baseline="0">
                <a:solidFill>
                  <a:srgbClr val="4D4D4E"/>
                </a:solidFill>
                <a:latin typeface="Franklin Gothic Medium"/>
                <a:ea typeface="Arial" charset="0"/>
                <a:cs typeface="Franklin Gothic Medium"/>
              </a:defRPr>
            </a:lvl1pPr>
          </a:lstStyle>
          <a:p>
            <a:r>
              <a:rPr lang="en-US" dirty="0"/>
              <a:t>TITLE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0467" y="376015"/>
            <a:ext cx="914400" cy="1488335"/>
          </a:xfrm>
          <a:prstGeom prst="rect">
            <a:avLst/>
          </a:prstGeom>
        </p:spPr>
      </p:pic>
      <p:sp>
        <p:nvSpPr>
          <p:cNvPr id="9" name="Rectangle 8"/>
          <p:cNvSpPr/>
          <p:nvPr userDrawn="1"/>
        </p:nvSpPr>
        <p:spPr>
          <a:xfrm>
            <a:off x="7093623" y="6311900"/>
            <a:ext cx="4287777" cy="338554"/>
          </a:xfrm>
          <a:prstGeom prst="rect">
            <a:avLst/>
          </a:prstGeom>
        </p:spPr>
        <p:txBody>
          <a:bodyPr wrap="square">
            <a:spAutoFit/>
          </a:bodyPr>
          <a:lstStyle/>
          <a:p>
            <a:pPr algn="r"/>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3427656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double content | watercolor top">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1" y="1"/>
            <a:ext cx="3649915" cy="6857999"/>
          </a:xfrm>
          <a:prstGeom prst="rect">
            <a:avLst/>
          </a:prstGeom>
        </p:spPr>
      </p:pic>
      <p:sp>
        <p:nvSpPr>
          <p:cNvPr id="2" name="Title 1"/>
          <p:cNvSpPr>
            <a:spLocks noGrp="1"/>
          </p:cNvSpPr>
          <p:nvPr>
            <p:ph type="title" hasCustomPrompt="1"/>
          </p:nvPr>
        </p:nvSpPr>
        <p:spPr>
          <a:xfrm>
            <a:off x="4278074" y="779104"/>
            <a:ext cx="7075725" cy="1325563"/>
          </a:xfrm>
        </p:spPr>
        <p:txBody>
          <a:bodyPr vert="horz" lIns="91440" tIns="45720" rIns="91440" bIns="45720" rtlCol="0" anchor="ctr">
            <a:normAutofit/>
          </a:bodyPr>
          <a:lstStyle>
            <a:lvl1pPr>
              <a:defRPr lang="en-US" sz="4800" b="0" spc="300" dirty="0">
                <a:solidFill>
                  <a:srgbClr val="4D4D4E"/>
                </a:solidFill>
              </a:defRPr>
            </a:lvl1pPr>
          </a:lstStyle>
          <a:p>
            <a:pPr lvl="0"/>
            <a:r>
              <a:rPr lang="en-US" dirty="0"/>
              <a:t>Slide Title. 48pt. Franklin Gothic .</a:t>
            </a:r>
          </a:p>
        </p:txBody>
      </p:sp>
      <p:sp>
        <p:nvSpPr>
          <p:cNvPr id="3" name="Content Placeholder 2"/>
          <p:cNvSpPr>
            <a:spLocks noGrp="1"/>
          </p:cNvSpPr>
          <p:nvPr>
            <p:ph sz="half" idx="1"/>
          </p:nvPr>
        </p:nvSpPr>
        <p:spPr>
          <a:xfrm>
            <a:off x="4278074" y="2124823"/>
            <a:ext cx="3291840" cy="4114800"/>
          </a:xfrm>
        </p:spPr>
        <p:txBody>
          <a:bodyPr/>
          <a:lstStyle>
            <a:lvl1pPr>
              <a:defRPr baseline="0">
                <a:solidFill>
                  <a:srgbClr val="4D4D4E"/>
                </a:solidFill>
                <a:latin typeface="Franklin Gothic Book"/>
                <a:ea typeface="Arial" charset="0"/>
                <a:cs typeface="Franklin Gothic Book"/>
              </a:defRPr>
            </a:lvl1pPr>
            <a:lvl2pPr>
              <a:defRPr>
                <a:solidFill>
                  <a:srgbClr val="4D4D4E"/>
                </a:solidFill>
                <a:latin typeface="Franklin Gothic Book"/>
                <a:ea typeface="Arial" charset="0"/>
                <a:cs typeface="Franklin Gothic Book"/>
              </a:defRPr>
            </a:lvl2pPr>
            <a:lvl3pPr>
              <a:defRPr>
                <a:solidFill>
                  <a:srgbClr val="4D4D4E"/>
                </a:solidFill>
                <a:latin typeface="Franklin Gothic Book"/>
                <a:ea typeface="Arial" charset="0"/>
                <a:cs typeface="Franklin Gothic Book"/>
              </a:defRPr>
            </a:lvl3pPr>
            <a:lvl4pPr>
              <a:defRPr>
                <a:solidFill>
                  <a:srgbClr val="4D4D4E"/>
                </a:solidFill>
                <a:latin typeface="Franklin Gothic Book"/>
                <a:ea typeface="Arial" charset="0"/>
                <a:cs typeface="Franklin Gothic Book"/>
              </a:defRPr>
            </a:lvl4pPr>
            <a:lvl5pPr>
              <a:defRPr>
                <a:solidFill>
                  <a:srgbClr val="4D4D4E"/>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061959" y="2124823"/>
            <a:ext cx="3291840" cy="4114800"/>
          </a:xfrm>
        </p:spPr>
        <p:txBody>
          <a:bodyPr/>
          <a:lstStyle>
            <a:lvl1pPr>
              <a:defRPr>
                <a:solidFill>
                  <a:srgbClr val="4D4D4E"/>
                </a:solidFill>
                <a:latin typeface="Franklin Gothic Book"/>
                <a:ea typeface="Arial" charset="0"/>
                <a:cs typeface="Franklin Gothic Book"/>
              </a:defRPr>
            </a:lvl1pPr>
            <a:lvl2pPr>
              <a:defRPr>
                <a:solidFill>
                  <a:srgbClr val="4D4D4E"/>
                </a:solidFill>
                <a:latin typeface="Franklin Gothic Book"/>
                <a:ea typeface="Arial" charset="0"/>
                <a:cs typeface="Franklin Gothic Book"/>
              </a:defRPr>
            </a:lvl2pPr>
            <a:lvl3pPr>
              <a:defRPr>
                <a:solidFill>
                  <a:srgbClr val="4D4D4E"/>
                </a:solidFill>
                <a:latin typeface="Franklin Gothic Book"/>
                <a:ea typeface="Arial" charset="0"/>
                <a:cs typeface="Franklin Gothic Book"/>
              </a:defRPr>
            </a:lvl3pPr>
            <a:lvl4pPr>
              <a:defRPr>
                <a:solidFill>
                  <a:srgbClr val="4D4D4E"/>
                </a:solidFill>
                <a:latin typeface="Franklin Gothic Book"/>
                <a:ea typeface="Arial" charset="0"/>
                <a:cs typeface="Franklin Gothic Book"/>
              </a:defRPr>
            </a:lvl4pPr>
            <a:lvl5pPr>
              <a:defRPr>
                <a:solidFill>
                  <a:srgbClr val="4D4D4E"/>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3652854" y="-586703"/>
            <a:ext cx="625221" cy="468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70696" y="551865"/>
            <a:ext cx="914400" cy="1488335"/>
          </a:xfrm>
          <a:prstGeom prst="rect">
            <a:avLst/>
          </a:prstGeom>
        </p:spPr>
      </p:pic>
      <p:sp>
        <p:nvSpPr>
          <p:cNvPr id="11" name="Content Placeholder 2"/>
          <p:cNvSpPr>
            <a:spLocks noGrp="1"/>
          </p:cNvSpPr>
          <p:nvPr>
            <p:ph idx="10"/>
          </p:nvPr>
        </p:nvSpPr>
        <p:spPr>
          <a:xfrm>
            <a:off x="420569" y="2389961"/>
            <a:ext cx="2814654" cy="3596147"/>
          </a:xfrm>
        </p:spPr>
        <p:txBody>
          <a:bodyPr/>
          <a:lstStyle>
            <a:lvl1pPr>
              <a:defRPr>
                <a:solidFill>
                  <a:schemeClr val="bg1"/>
                </a:solidFill>
                <a:latin typeface="Franklin Gothic Book"/>
                <a:ea typeface="Arial" charset="0"/>
                <a:cs typeface="Franklin Gothic Book"/>
              </a:defRPr>
            </a:lvl1pPr>
            <a:lvl2pPr>
              <a:defRPr>
                <a:solidFill>
                  <a:schemeClr val="bg1"/>
                </a:solidFill>
                <a:latin typeface="Franklin Gothic Book"/>
                <a:ea typeface="Arial" charset="0"/>
                <a:cs typeface="Franklin Gothic Book"/>
              </a:defRPr>
            </a:lvl2pPr>
            <a:lvl3pPr>
              <a:defRPr>
                <a:solidFill>
                  <a:schemeClr val="bg1"/>
                </a:solidFill>
                <a:latin typeface="Franklin Gothic Book"/>
                <a:ea typeface="Arial" charset="0"/>
                <a:cs typeface="Franklin Gothic Book"/>
              </a:defRPr>
            </a:lvl3pPr>
            <a:lvl4pPr>
              <a:defRPr>
                <a:solidFill>
                  <a:schemeClr val="bg1"/>
                </a:solidFill>
                <a:latin typeface="Franklin Gothic Book"/>
                <a:ea typeface="Arial" charset="0"/>
                <a:cs typeface="Franklin Gothic Book"/>
              </a:defRPr>
            </a:lvl4pPr>
            <a:lvl5pPr>
              <a:defRPr>
                <a:solidFill>
                  <a:schemeClr val="bg1"/>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0" y="6311900"/>
            <a:ext cx="3641271" cy="338554"/>
          </a:xfrm>
          <a:prstGeom prst="rect">
            <a:avLst/>
          </a:prstGeom>
        </p:spPr>
        <p:txBody>
          <a:bodyPr wrap="square">
            <a:spAutoFit/>
          </a:bodyPr>
          <a:lstStyle/>
          <a:p>
            <a:pPr algn="ctr"/>
            <a:r>
              <a:rPr lang="en-US" sz="1600" b="0" i="0" dirty="0">
                <a:solidFill>
                  <a:schemeClr val="bg1"/>
                </a:solidFill>
                <a:latin typeface="+mn-lt"/>
              </a:rPr>
              <a:t>Connect.</a:t>
            </a:r>
            <a:r>
              <a:rPr lang="en-US" sz="1600" b="0" i="0" baseline="0" dirty="0">
                <a:solidFill>
                  <a:schemeClr val="bg1"/>
                </a:solidFill>
                <a:latin typeface="+mn-lt"/>
              </a:rPr>
              <a:t> </a:t>
            </a:r>
            <a:r>
              <a:rPr lang="en-US" sz="1600" b="0" i="0" dirty="0">
                <a:solidFill>
                  <a:schemeClr val="bg1"/>
                </a:solidFill>
                <a:latin typeface="+mn-lt"/>
              </a:rPr>
              <a:t>Collaborate. Accelerate.</a:t>
            </a:r>
          </a:p>
        </p:txBody>
      </p:sp>
    </p:spTree>
    <p:extLst>
      <p:ext uri="{BB962C8B-B14F-4D97-AF65-F5344CB8AC3E}">
        <p14:creationId xmlns:p14="http://schemas.microsoft.com/office/powerpoint/2010/main" val="367636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full watercolo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035"/>
            <a:ext cx="12190888" cy="6852965"/>
          </a:xfrm>
          <a:prstGeom prst="rect">
            <a:avLst/>
          </a:prstGeom>
        </p:spPr>
      </p:pic>
      <p:sp>
        <p:nvSpPr>
          <p:cNvPr id="13" name="Title 1"/>
          <p:cNvSpPr>
            <a:spLocks noGrp="1"/>
          </p:cNvSpPr>
          <p:nvPr>
            <p:ph type="ctrTitle" hasCustomPrompt="1"/>
          </p:nvPr>
        </p:nvSpPr>
        <p:spPr>
          <a:xfrm>
            <a:off x="1524000" y="1063172"/>
            <a:ext cx="9144000" cy="2387600"/>
          </a:xfrm>
        </p:spPr>
        <p:txBody>
          <a:bodyPr anchor="b"/>
          <a:lstStyle>
            <a:lvl1pPr algn="l">
              <a:defRPr sz="6000" b="0" i="0" spc="600" baseline="0">
                <a:solidFill>
                  <a:schemeClr val="bg1"/>
                </a:solidFill>
                <a:latin typeface="Franklin Gothic Medium"/>
                <a:ea typeface="Franklin Gothic Medium" charset="0"/>
                <a:cs typeface="Franklin Gothic Medium"/>
              </a:defRPr>
            </a:lvl1pPr>
          </a:lstStyle>
          <a:p>
            <a:r>
              <a:rPr lang="en-US" dirty="0"/>
              <a:t>PRESENTATION TITLE. 60PT. MEDIUM.</a:t>
            </a:r>
          </a:p>
        </p:txBody>
      </p:sp>
      <p:sp>
        <p:nvSpPr>
          <p:cNvPr id="7" name="Subtitle 2"/>
          <p:cNvSpPr>
            <a:spLocks noGrp="1"/>
          </p:cNvSpPr>
          <p:nvPr>
            <p:ph type="subTitle" idx="1" hasCustomPrompt="1"/>
          </p:nvPr>
        </p:nvSpPr>
        <p:spPr>
          <a:xfrm>
            <a:off x="1524000" y="3530815"/>
            <a:ext cx="9144000" cy="1655762"/>
          </a:xfrm>
        </p:spPr>
        <p:txBody>
          <a:bodyPr/>
          <a:lstStyle>
            <a:lvl1pPr marL="0" indent="0" algn="l">
              <a:buNone/>
              <a:defRPr sz="2400" baseline="0">
                <a:solidFill>
                  <a:schemeClr val="bg1"/>
                </a:solidFill>
                <a:latin typeface="Franklin Gothic Book" charset="0"/>
                <a:ea typeface="Franklin Gothic Book"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24pt. Title Case. Book.</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69207" y="4800312"/>
            <a:ext cx="1123573" cy="1828800"/>
          </a:xfrm>
          <a:prstGeom prst="rect">
            <a:avLst/>
          </a:prstGeom>
        </p:spPr>
      </p:pic>
      <p:sp>
        <p:nvSpPr>
          <p:cNvPr id="8" name="Rectangle 7"/>
          <p:cNvSpPr/>
          <p:nvPr userDrawn="1"/>
        </p:nvSpPr>
        <p:spPr>
          <a:xfrm>
            <a:off x="1524000" y="6311900"/>
            <a:ext cx="3641271" cy="338554"/>
          </a:xfrm>
          <a:prstGeom prst="rect">
            <a:avLst/>
          </a:prstGeom>
        </p:spPr>
        <p:txBody>
          <a:bodyPr wrap="square">
            <a:spAutoFit/>
          </a:bodyPr>
          <a:lstStyle/>
          <a:p>
            <a:pPr algn="l"/>
            <a:r>
              <a:rPr lang="en-US" sz="1600" i="0" dirty="0">
                <a:solidFill>
                  <a:schemeClr val="bg1"/>
                </a:solidFill>
                <a:latin typeface="+mn-lt"/>
              </a:rPr>
              <a:t>Connect.</a:t>
            </a:r>
            <a:r>
              <a:rPr lang="en-US" sz="1600" i="0" baseline="0" dirty="0">
                <a:solidFill>
                  <a:schemeClr val="bg1"/>
                </a:solidFill>
                <a:latin typeface="+mn-lt"/>
              </a:rPr>
              <a:t> </a:t>
            </a:r>
            <a:r>
              <a:rPr lang="en-US" sz="1600" i="0" dirty="0">
                <a:solidFill>
                  <a:schemeClr val="bg1"/>
                </a:solidFill>
                <a:latin typeface="+mn-lt"/>
              </a:rPr>
              <a:t>Collaborate. Accelerate.</a:t>
            </a:r>
          </a:p>
        </p:txBody>
      </p:sp>
    </p:spTree>
    <p:extLst>
      <p:ext uri="{BB962C8B-B14F-4D97-AF65-F5344CB8AC3E}">
        <p14:creationId xmlns:p14="http://schemas.microsoft.com/office/powerpoint/2010/main" val="239073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watercolor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56201"/>
            <a:ext cx="10515600" cy="1325563"/>
          </a:xfrm>
        </p:spPr>
        <p:txBody>
          <a:bodyPr>
            <a:normAutofit/>
          </a:bodyPr>
          <a:lstStyle>
            <a:lvl1pPr>
              <a:defRPr sz="4800" b="0" spc="300" baseline="0">
                <a:solidFill>
                  <a:schemeClr val="tx1"/>
                </a:solidFill>
                <a:latin typeface="Franklin Gothic Book" charset="0"/>
                <a:ea typeface="Franklin Gothic Book" charset="0"/>
                <a:cs typeface="Franklin Gothic Book" charset="0"/>
              </a:defRPr>
            </a:lvl1pPr>
          </a:lstStyle>
          <a:p>
            <a:r>
              <a:rPr lang="en-US" dirty="0"/>
              <a:t>Slide Title. 48pt. Franklin Gothic Book. Title Case.</a:t>
            </a:r>
          </a:p>
        </p:txBody>
      </p:sp>
      <p:sp>
        <p:nvSpPr>
          <p:cNvPr id="3" name="Content Placeholder 2"/>
          <p:cNvSpPr>
            <a:spLocks noGrp="1"/>
          </p:cNvSpPr>
          <p:nvPr>
            <p:ph idx="1"/>
          </p:nvPr>
        </p:nvSpPr>
        <p:spPr>
          <a:xfrm>
            <a:off x="838200" y="3043003"/>
            <a:ext cx="10515600" cy="3320700"/>
          </a:xfrm>
        </p:spPr>
        <p:txBody>
          <a:bodyPr/>
          <a:lstStyle>
            <a:lvl1pPr>
              <a:defRPr>
                <a:solidFill>
                  <a:schemeClr val="tx1"/>
                </a:solidFill>
                <a:latin typeface="Franklin Gothic Book"/>
                <a:ea typeface="Arial" charset="0"/>
                <a:cs typeface="Franklin Gothic Book"/>
              </a:defRPr>
            </a:lvl1pPr>
            <a:lvl2pPr>
              <a:defRPr>
                <a:solidFill>
                  <a:schemeClr val="tx1"/>
                </a:solidFill>
                <a:latin typeface="Franklin Gothic Book"/>
                <a:ea typeface="Arial" charset="0"/>
                <a:cs typeface="Franklin Gothic Book"/>
              </a:defRPr>
            </a:lvl2pPr>
            <a:lvl3pPr>
              <a:defRPr>
                <a:solidFill>
                  <a:schemeClr val="tx1"/>
                </a:solidFill>
                <a:latin typeface="Franklin Gothic Book"/>
                <a:ea typeface="Arial" charset="0"/>
                <a:cs typeface="Franklin Gothic Book"/>
              </a:defRPr>
            </a:lvl3pPr>
            <a:lvl4pPr>
              <a:defRPr>
                <a:solidFill>
                  <a:schemeClr val="tx1"/>
                </a:solidFill>
                <a:latin typeface="Franklin Gothic Book"/>
                <a:ea typeface="Arial" charset="0"/>
                <a:cs typeface="Franklin Gothic Book"/>
              </a:defRPr>
            </a:lvl4pPr>
            <a:lvl5pPr>
              <a:defRPr>
                <a:solidFill>
                  <a:schemeClr val="tx1"/>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12344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9755" y="160035"/>
            <a:ext cx="2249445" cy="914400"/>
          </a:xfrm>
          <a:prstGeom prst="rect">
            <a:avLst/>
          </a:prstGeom>
        </p:spPr>
      </p:pic>
      <p:sp>
        <p:nvSpPr>
          <p:cNvPr id="7" name="Rectangle 6"/>
          <p:cNvSpPr/>
          <p:nvPr userDrawn="1"/>
        </p:nvSpPr>
        <p:spPr>
          <a:xfrm>
            <a:off x="8730641" y="6311900"/>
            <a:ext cx="3151399" cy="338554"/>
          </a:xfrm>
          <a:prstGeom prst="rect">
            <a:avLst/>
          </a:prstGeom>
        </p:spPr>
        <p:txBody>
          <a:bodyPr wrap="square">
            <a:spAutoFit/>
          </a:bodyPr>
          <a:lstStyle/>
          <a:p>
            <a:pPr algn="r"/>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140646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watercolor top">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641524"/>
            <a:ext cx="12187004" cy="1231466"/>
          </a:xfrm>
          <a:prstGeom prst="rect">
            <a:avLst/>
          </a:prstGeom>
        </p:spPr>
      </p:pic>
      <p:sp>
        <p:nvSpPr>
          <p:cNvPr id="2" name="Title 1"/>
          <p:cNvSpPr>
            <a:spLocks noGrp="1"/>
          </p:cNvSpPr>
          <p:nvPr>
            <p:ph type="title" hasCustomPrompt="1"/>
          </p:nvPr>
        </p:nvSpPr>
        <p:spPr>
          <a:xfrm>
            <a:off x="838200" y="566852"/>
            <a:ext cx="10515600" cy="1325563"/>
          </a:xfrm>
        </p:spPr>
        <p:txBody>
          <a:bodyPr>
            <a:normAutofit/>
          </a:bodyPr>
          <a:lstStyle>
            <a:lvl1pPr>
              <a:defRPr sz="4800" b="0" spc="300" baseline="0">
                <a:solidFill>
                  <a:schemeClr val="tx1"/>
                </a:solidFill>
                <a:latin typeface="Franklin Gothic Book" charset="0"/>
                <a:ea typeface="Franklin Gothic Book" charset="0"/>
                <a:cs typeface="Franklin Gothic Book" charset="0"/>
              </a:defRPr>
            </a:lvl1pPr>
          </a:lstStyle>
          <a:p>
            <a:r>
              <a:rPr lang="en-US" dirty="0"/>
              <a:t>Slide Title. 48pt. Franklin Gothic Book. Title Case.</a:t>
            </a:r>
          </a:p>
        </p:txBody>
      </p:sp>
      <p:sp>
        <p:nvSpPr>
          <p:cNvPr id="3" name="Content Placeholder 2"/>
          <p:cNvSpPr>
            <a:spLocks noGrp="1"/>
          </p:cNvSpPr>
          <p:nvPr>
            <p:ph idx="1"/>
          </p:nvPr>
        </p:nvSpPr>
        <p:spPr>
          <a:xfrm>
            <a:off x="838200" y="2053654"/>
            <a:ext cx="10515600" cy="3320700"/>
          </a:xfrm>
        </p:spPr>
        <p:txBody>
          <a:bodyPr/>
          <a:lstStyle>
            <a:lvl1pPr>
              <a:defRPr>
                <a:solidFill>
                  <a:schemeClr val="tx1"/>
                </a:solidFill>
                <a:latin typeface="Franklin Gothic Book"/>
                <a:ea typeface="Arial" charset="0"/>
                <a:cs typeface="Franklin Gothic Book"/>
              </a:defRPr>
            </a:lvl1pPr>
            <a:lvl2pPr>
              <a:defRPr>
                <a:solidFill>
                  <a:schemeClr val="tx1"/>
                </a:solidFill>
                <a:latin typeface="Franklin Gothic Book"/>
                <a:ea typeface="Arial" charset="0"/>
                <a:cs typeface="Franklin Gothic Book"/>
              </a:defRPr>
            </a:lvl2pPr>
            <a:lvl3pPr>
              <a:defRPr>
                <a:solidFill>
                  <a:schemeClr val="tx1"/>
                </a:solidFill>
                <a:latin typeface="Franklin Gothic Book"/>
                <a:ea typeface="Arial" charset="0"/>
                <a:cs typeface="Franklin Gothic Book"/>
              </a:defRPr>
            </a:lvl3pPr>
            <a:lvl4pPr>
              <a:defRPr>
                <a:solidFill>
                  <a:schemeClr val="tx1"/>
                </a:solidFill>
                <a:latin typeface="Franklin Gothic Book"/>
                <a:ea typeface="Arial" charset="0"/>
                <a:cs typeface="Franklin Gothic Book"/>
              </a:defRPr>
            </a:lvl4pPr>
            <a:lvl5pPr>
              <a:defRPr>
                <a:solidFill>
                  <a:schemeClr val="tx1"/>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9755" y="5797610"/>
            <a:ext cx="2249445" cy="914400"/>
          </a:xfrm>
          <a:prstGeom prst="rect">
            <a:avLst/>
          </a:prstGeom>
        </p:spPr>
      </p:pic>
      <p:sp>
        <p:nvSpPr>
          <p:cNvPr id="10" name="Rectangle 9"/>
          <p:cNvSpPr/>
          <p:nvPr userDrawn="1"/>
        </p:nvSpPr>
        <p:spPr>
          <a:xfrm>
            <a:off x="8730641" y="6311900"/>
            <a:ext cx="3151399" cy="338554"/>
          </a:xfrm>
          <a:prstGeom prst="rect">
            <a:avLst/>
          </a:prstGeom>
        </p:spPr>
        <p:txBody>
          <a:bodyPr wrap="square">
            <a:spAutoFit/>
          </a:bodyPr>
          <a:lstStyle/>
          <a:p>
            <a:pPr algn="r"/>
            <a:r>
              <a:rPr lang="en-US" sz="1600" i="0" dirty="0">
                <a:solidFill>
                  <a:schemeClr val="bg1"/>
                </a:solidFill>
                <a:latin typeface="+mn-lt"/>
              </a:rPr>
              <a:t>Connect. Collaborate. Accelerate.</a:t>
            </a:r>
          </a:p>
        </p:txBody>
      </p:sp>
    </p:spTree>
    <p:extLst>
      <p:ext uri="{BB962C8B-B14F-4D97-AF65-F5344CB8AC3E}">
        <p14:creationId xmlns:p14="http://schemas.microsoft.com/office/powerpoint/2010/main" val="175133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slide | watercolor top">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641524"/>
            <a:ext cx="12187004" cy="123146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9755" y="5797610"/>
            <a:ext cx="2249445" cy="914400"/>
          </a:xfrm>
          <a:prstGeom prst="rect">
            <a:avLst/>
          </a:prstGeom>
        </p:spPr>
      </p:pic>
      <p:sp>
        <p:nvSpPr>
          <p:cNvPr id="6" name="Picture Placeholder 5"/>
          <p:cNvSpPr>
            <a:spLocks noGrp="1"/>
          </p:cNvSpPr>
          <p:nvPr>
            <p:ph type="pic" sz="quarter" idx="10"/>
          </p:nvPr>
        </p:nvSpPr>
        <p:spPr>
          <a:xfrm>
            <a:off x="1013516" y="675263"/>
            <a:ext cx="10090327" cy="2008187"/>
          </a:xfrm>
        </p:spPr>
        <p:txBody>
          <a:bodyPr/>
          <a:lstStyle/>
          <a:p>
            <a:endParaRPr lang="en-US"/>
          </a:p>
        </p:txBody>
      </p:sp>
      <p:sp>
        <p:nvSpPr>
          <p:cNvPr id="10" name="Content Placeholder 20"/>
          <p:cNvSpPr>
            <a:spLocks noGrp="1"/>
          </p:cNvSpPr>
          <p:nvPr>
            <p:ph sz="half" idx="4294967295"/>
          </p:nvPr>
        </p:nvSpPr>
        <p:spPr>
          <a:xfrm>
            <a:off x="1028116" y="2809375"/>
            <a:ext cx="2514600" cy="2286000"/>
          </a:xfrm>
        </p:spPr>
        <p:txBody>
          <a:bodyPr/>
          <a:lstStyle/>
          <a:p>
            <a:endParaRPr lang="en-US" dirty="0"/>
          </a:p>
        </p:txBody>
      </p:sp>
      <p:sp>
        <p:nvSpPr>
          <p:cNvPr id="11" name="Content Placeholder 21"/>
          <p:cNvSpPr>
            <a:spLocks noGrp="1"/>
          </p:cNvSpPr>
          <p:nvPr>
            <p:ph sz="half" idx="4294967295"/>
          </p:nvPr>
        </p:nvSpPr>
        <p:spPr>
          <a:xfrm>
            <a:off x="3551071" y="2808772"/>
            <a:ext cx="2514600" cy="2286000"/>
          </a:xfrm>
        </p:spPr>
        <p:txBody>
          <a:bodyPr/>
          <a:lstStyle/>
          <a:p>
            <a:endParaRPr lang="en-US"/>
          </a:p>
        </p:txBody>
      </p:sp>
      <p:sp>
        <p:nvSpPr>
          <p:cNvPr id="12" name="Content Placeholder 22"/>
          <p:cNvSpPr>
            <a:spLocks noGrp="1"/>
          </p:cNvSpPr>
          <p:nvPr>
            <p:ph sz="half" idx="4294967295"/>
          </p:nvPr>
        </p:nvSpPr>
        <p:spPr>
          <a:xfrm>
            <a:off x="6074026" y="2806812"/>
            <a:ext cx="2514600" cy="2286000"/>
          </a:xfrm>
        </p:spPr>
        <p:txBody>
          <a:bodyPr/>
          <a:lstStyle/>
          <a:p>
            <a:endParaRPr lang="en-US"/>
          </a:p>
        </p:txBody>
      </p:sp>
      <p:sp>
        <p:nvSpPr>
          <p:cNvPr id="13" name="Content Placeholder 23"/>
          <p:cNvSpPr>
            <a:spLocks noGrp="1"/>
          </p:cNvSpPr>
          <p:nvPr>
            <p:ph sz="half" idx="4294967295"/>
          </p:nvPr>
        </p:nvSpPr>
        <p:spPr>
          <a:xfrm>
            <a:off x="8589244" y="2806812"/>
            <a:ext cx="2514600" cy="2286000"/>
          </a:xfrm>
        </p:spPr>
        <p:txBody>
          <a:bodyPr/>
          <a:lstStyle/>
          <a:p>
            <a:endParaRPr lang="en-US"/>
          </a:p>
        </p:txBody>
      </p:sp>
      <p:sp>
        <p:nvSpPr>
          <p:cNvPr id="14" name="Title 19"/>
          <p:cNvSpPr>
            <a:spLocks noGrp="1"/>
          </p:cNvSpPr>
          <p:nvPr>
            <p:ph type="title" idx="4294967295"/>
          </p:nvPr>
        </p:nvSpPr>
        <p:spPr>
          <a:xfrm>
            <a:off x="1028116" y="1413777"/>
            <a:ext cx="10075728" cy="443935"/>
          </a:xfrm>
        </p:spPr>
        <p:txBody>
          <a:bodyPr>
            <a:normAutofit fontScale="90000"/>
          </a:bodyPr>
          <a:lstStyle/>
          <a:p>
            <a:pPr algn="ctr"/>
            <a:endParaRPr lang="en-US" dirty="0"/>
          </a:p>
        </p:txBody>
      </p:sp>
      <p:sp>
        <p:nvSpPr>
          <p:cNvPr id="15" name="Rectangle 14"/>
          <p:cNvSpPr/>
          <p:nvPr userDrawn="1"/>
        </p:nvSpPr>
        <p:spPr>
          <a:xfrm>
            <a:off x="8730641" y="6311900"/>
            <a:ext cx="3151399" cy="338554"/>
          </a:xfrm>
          <a:prstGeom prst="rect">
            <a:avLst/>
          </a:prstGeom>
        </p:spPr>
        <p:txBody>
          <a:bodyPr wrap="square">
            <a:spAutoFit/>
          </a:bodyPr>
          <a:lstStyle/>
          <a:p>
            <a:pPr algn="r"/>
            <a:r>
              <a:rPr lang="en-US" sz="1600" i="0" dirty="0">
                <a:solidFill>
                  <a:schemeClr val="bg1"/>
                </a:solidFill>
                <a:latin typeface="+mn-lt"/>
              </a:rPr>
              <a:t>Connect. Collaborate. Accelerate.</a:t>
            </a:r>
          </a:p>
        </p:txBody>
      </p:sp>
    </p:spTree>
    <p:extLst>
      <p:ext uri="{BB962C8B-B14F-4D97-AF65-F5344CB8AC3E}">
        <p14:creationId xmlns:p14="http://schemas.microsoft.com/office/powerpoint/2010/main" val="254633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watercolor lef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l="-3"/>
          <a:stretch/>
        </p:blipFill>
        <p:spPr>
          <a:xfrm>
            <a:off x="1261" y="0"/>
            <a:ext cx="1372161" cy="6858000"/>
          </a:xfrm>
          <a:prstGeom prst="rect">
            <a:avLst/>
          </a:prstGeom>
        </p:spPr>
      </p:pic>
      <p:sp>
        <p:nvSpPr>
          <p:cNvPr id="2" name="Title 1"/>
          <p:cNvSpPr>
            <a:spLocks noGrp="1"/>
          </p:cNvSpPr>
          <p:nvPr>
            <p:ph type="title" hasCustomPrompt="1"/>
          </p:nvPr>
        </p:nvSpPr>
        <p:spPr>
          <a:xfrm>
            <a:off x="1998643" y="551865"/>
            <a:ext cx="9355157" cy="1325563"/>
          </a:xfrm>
        </p:spPr>
        <p:txBody>
          <a:bodyPr vert="horz" lIns="91440" tIns="45720" rIns="91440" bIns="45720" rtlCol="0" anchor="ctr">
            <a:normAutofit/>
          </a:bodyPr>
          <a:lstStyle>
            <a:lvl1pPr>
              <a:defRPr lang="en-US" sz="4800" b="0" spc="300" dirty="0">
                <a:solidFill>
                  <a:schemeClr val="tx1"/>
                </a:solidFill>
              </a:defRPr>
            </a:lvl1pPr>
          </a:lstStyle>
          <a:p>
            <a:pPr lvl="0"/>
            <a:r>
              <a:rPr lang="en-US" dirty="0"/>
              <a:t>Slide Title. 48pt. Franklin Gothic Book. Title Case.</a:t>
            </a:r>
          </a:p>
        </p:txBody>
      </p:sp>
      <p:sp>
        <p:nvSpPr>
          <p:cNvPr id="3" name="Content Placeholder 2"/>
          <p:cNvSpPr>
            <a:spLocks noGrp="1"/>
          </p:cNvSpPr>
          <p:nvPr>
            <p:ph idx="1"/>
          </p:nvPr>
        </p:nvSpPr>
        <p:spPr>
          <a:xfrm>
            <a:off x="1998643" y="2012365"/>
            <a:ext cx="9355157" cy="4351338"/>
          </a:xfrm>
        </p:spPr>
        <p:txBody>
          <a:bodyPr/>
          <a:lstStyle>
            <a:lvl1pPr>
              <a:defRPr>
                <a:solidFill>
                  <a:schemeClr val="tx1"/>
                </a:solidFill>
                <a:latin typeface="Franklin Gothic Book"/>
                <a:ea typeface="Arial" charset="0"/>
                <a:cs typeface="Franklin Gothic Book"/>
              </a:defRPr>
            </a:lvl1pPr>
            <a:lvl2pPr>
              <a:defRPr>
                <a:solidFill>
                  <a:schemeClr val="tx1"/>
                </a:solidFill>
                <a:latin typeface="Franklin Gothic Book"/>
                <a:ea typeface="Arial" charset="0"/>
                <a:cs typeface="Franklin Gothic Book"/>
              </a:defRPr>
            </a:lvl2pPr>
            <a:lvl3pPr>
              <a:defRPr>
                <a:solidFill>
                  <a:schemeClr val="tx1"/>
                </a:solidFill>
                <a:latin typeface="Franklin Gothic Book"/>
                <a:ea typeface="Arial" charset="0"/>
                <a:cs typeface="Franklin Gothic Book"/>
              </a:defRPr>
            </a:lvl3pPr>
            <a:lvl4pPr>
              <a:defRPr>
                <a:solidFill>
                  <a:schemeClr val="tx1"/>
                </a:solidFill>
                <a:latin typeface="Franklin Gothic Book"/>
                <a:ea typeface="Arial" charset="0"/>
                <a:cs typeface="Franklin Gothic Book"/>
              </a:defRPr>
            </a:lvl4pPr>
            <a:lvl5pPr>
              <a:defRPr>
                <a:solidFill>
                  <a:schemeClr val="tx1"/>
                </a:solidFill>
                <a:latin typeface="Franklin Gothic Book"/>
                <a:ea typeface="Arial" charset="0"/>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0141" y="551865"/>
            <a:ext cx="914400" cy="1488335"/>
          </a:xfrm>
          <a:prstGeom prst="rect">
            <a:avLst/>
          </a:prstGeom>
        </p:spPr>
      </p:pic>
      <p:sp>
        <p:nvSpPr>
          <p:cNvPr id="8" name="Rectangle 7"/>
          <p:cNvSpPr/>
          <p:nvPr userDrawn="1"/>
        </p:nvSpPr>
        <p:spPr>
          <a:xfrm>
            <a:off x="8730641" y="6311900"/>
            <a:ext cx="3151399" cy="338554"/>
          </a:xfrm>
          <a:prstGeom prst="rect">
            <a:avLst/>
          </a:prstGeom>
        </p:spPr>
        <p:txBody>
          <a:bodyPr wrap="square">
            <a:spAutoFit/>
          </a:bodyPr>
          <a:lstStyle/>
          <a:p>
            <a:pPr algn="r"/>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205226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slide | 2 photos | green watercolor righ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l="-3"/>
          <a:stretch/>
        </p:blipFill>
        <p:spPr>
          <a:xfrm>
            <a:off x="10819839" y="0"/>
            <a:ext cx="1372161" cy="6858000"/>
          </a:xfrm>
          <a:prstGeom prst="rect">
            <a:avLst/>
          </a:prstGeom>
        </p:spPr>
      </p:pic>
      <p:sp>
        <p:nvSpPr>
          <p:cNvPr id="2" name="Title 1"/>
          <p:cNvSpPr>
            <a:spLocks noGrp="1"/>
          </p:cNvSpPr>
          <p:nvPr>
            <p:ph type="title" hasCustomPrompt="1"/>
          </p:nvPr>
        </p:nvSpPr>
        <p:spPr>
          <a:xfrm>
            <a:off x="838200" y="2774525"/>
            <a:ext cx="10515600" cy="1325563"/>
          </a:xfrm>
        </p:spPr>
        <p:txBody>
          <a:bodyPr>
            <a:normAutofit/>
          </a:bodyPr>
          <a:lstStyle>
            <a:lvl1pPr algn="ctr">
              <a:defRPr sz="4000" b="0" spc="600" baseline="0">
                <a:solidFill>
                  <a:srgbClr val="4D4D4E"/>
                </a:solidFill>
                <a:latin typeface="Franklin Gothic Medium"/>
                <a:ea typeface="Arial" charset="0"/>
                <a:cs typeface="Franklin Gothic Medium"/>
              </a:defRPr>
            </a:lvl1pPr>
          </a:lstStyle>
          <a:p>
            <a:r>
              <a:rPr lang="en-US" dirty="0"/>
              <a:t>TITLE</a:t>
            </a:r>
          </a:p>
        </p:txBody>
      </p:sp>
      <p:sp>
        <p:nvSpPr>
          <p:cNvPr id="11" name="Picture Placeholder 10"/>
          <p:cNvSpPr>
            <a:spLocks noGrp="1"/>
          </p:cNvSpPr>
          <p:nvPr>
            <p:ph type="pic" sz="quarter" idx="12"/>
          </p:nvPr>
        </p:nvSpPr>
        <p:spPr>
          <a:xfrm>
            <a:off x="0" y="-2"/>
            <a:ext cx="6108700" cy="6878157"/>
          </a:xfrm>
        </p:spPr>
        <p:txBody>
          <a:bodyPr/>
          <a:lstStyle>
            <a:lvl1pPr marL="0" indent="0">
              <a:buNone/>
              <a:defRPr>
                <a:solidFill>
                  <a:srgbClr val="4D4D4E"/>
                </a:solidFill>
              </a:defRPr>
            </a:lvl1pPr>
          </a:lstStyle>
          <a:p>
            <a:r>
              <a:rPr lang="en-US"/>
              <a:t>Drag picture to placeholder or click icon to add</a:t>
            </a:r>
            <a:endParaRPr lang="en-US" dirty="0"/>
          </a:p>
        </p:txBody>
      </p:sp>
      <p:sp>
        <p:nvSpPr>
          <p:cNvPr id="12" name="Picture Placeholder 10"/>
          <p:cNvSpPr>
            <a:spLocks noGrp="1"/>
          </p:cNvSpPr>
          <p:nvPr>
            <p:ph type="pic" sz="quarter" idx="13"/>
          </p:nvPr>
        </p:nvSpPr>
        <p:spPr>
          <a:xfrm>
            <a:off x="8144469" y="789989"/>
            <a:ext cx="3209331" cy="3602992"/>
          </a:xfrm>
        </p:spPr>
        <p:txBody>
          <a:bodyPr/>
          <a:lstStyle>
            <a:lvl1pPr marL="0" indent="0">
              <a:buNone/>
              <a:defRPr>
                <a:solidFill>
                  <a:srgbClr val="4D4D4E"/>
                </a:solidFill>
              </a:defRPr>
            </a:lvl1pPr>
          </a:lstStyle>
          <a:p>
            <a:r>
              <a:rPr lang="en-US"/>
              <a:t>Drag picture to placeholder or click icon to add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8719" y="5019145"/>
            <a:ext cx="914400" cy="1488335"/>
          </a:xfrm>
          <a:prstGeom prst="rect">
            <a:avLst/>
          </a:prstGeom>
        </p:spPr>
      </p:pic>
      <p:sp>
        <p:nvSpPr>
          <p:cNvPr id="13" name="Rectangle 12"/>
          <p:cNvSpPr/>
          <p:nvPr userDrawn="1"/>
        </p:nvSpPr>
        <p:spPr>
          <a:xfrm>
            <a:off x="484639" y="6311900"/>
            <a:ext cx="4287777" cy="338554"/>
          </a:xfrm>
          <a:prstGeom prst="rect">
            <a:avLst/>
          </a:prstGeom>
        </p:spPr>
        <p:txBody>
          <a:bodyPr wrap="square">
            <a:spAutoFit/>
          </a:bodyPr>
          <a:lstStyle/>
          <a:p>
            <a:pPr algn="l"/>
            <a:r>
              <a:rPr lang="en-US" sz="1600" i="0" dirty="0">
                <a:solidFill>
                  <a:srgbClr val="5F6062"/>
                </a:solidFill>
                <a:latin typeface="+mn-lt"/>
              </a:rPr>
              <a:t>Connect. Collaborate. Accelerate.</a:t>
            </a:r>
          </a:p>
        </p:txBody>
      </p:sp>
    </p:spTree>
    <p:extLst>
      <p:ext uri="{BB962C8B-B14F-4D97-AF65-F5344CB8AC3E}">
        <p14:creationId xmlns:p14="http://schemas.microsoft.com/office/powerpoint/2010/main" val="10599205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ranklin Gothic Book"/>
                <a:cs typeface="Franklin Gothic Book"/>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Book"/>
                <a:cs typeface="Franklin Gothic Book"/>
              </a:defRPr>
            </a:lvl1pPr>
          </a:lstStyle>
          <a:p>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Book"/>
                <a:cs typeface="Franklin Gothic Book"/>
              </a:defRPr>
            </a:lvl1pPr>
          </a:lstStyle>
          <a:p>
            <a:fld id="{A0C9A7CD-4BE7-A740-996A-197E89253772}" type="slidenum">
              <a:rPr lang="en-US" smtClean="0"/>
              <a:pPr/>
              <a:t>‹#›</a:t>
            </a:fld>
            <a:endParaRPr lang="en-US" dirty="0"/>
          </a:p>
        </p:txBody>
      </p:sp>
    </p:spTree>
    <p:extLst>
      <p:ext uri="{BB962C8B-B14F-4D97-AF65-F5344CB8AC3E}">
        <p14:creationId xmlns:p14="http://schemas.microsoft.com/office/powerpoint/2010/main" val="3927733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8" r:id="rId3"/>
    <p:sldLayoutId id="2147483659" r:id="rId4"/>
    <p:sldLayoutId id="2147483688" r:id="rId5"/>
    <p:sldLayoutId id="2147483695" r:id="rId6"/>
    <p:sldLayoutId id="2147483696" r:id="rId7"/>
    <p:sldLayoutId id="2147483689" r:id="rId8"/>
    <p:sldLayoutId id="2147483676" r:id="rId9"/>
    <p:sldLayoutId id="2147483692" r:id="rId10"/>
    <p:sldLayoutId id="2147483652" r:id="rId11"/>
    <p:sldLayoutId id="2147483651" r:id="rId12"/>
    <p:sldLayoutId id="2147483708" r:id="rId13"/>
    <p:sldLayoutId id="2147483697" r:id="rId14"/>
    <p:sldLayoutId id="2147483698" r:id="rId15"/>
    <p:sldLayoutId id="2147483699" r:id="rId16"/>
    <p:sldLayoutId id="2147483700" r:id="rId17"/>
    <p:sldLayoutId id="2147483709" r:id="rId18"/>
    <p:sldLayoutId id="2147483701" r:id="rId19"/>
    <p:sldLayoutId id="2147483702" r:id="rId20"/>
    <p:sldLayoutId id="2147483703" r:id="rId21"/>
    <p:sldLayoutId id="2147483704" r:id="rId22"/>
    <p:sldLayoutId id="2147483705" r:id="rId23"/>
    <p:sldLayoutId id="2147483706" r:id="rId24"/>
    <p:sldLayoutId id="2147483707" r:id="rId25"/>
    <p:sldLayoutId id="2147483710" r:id="rId26"/>
    <p:sldLayoutId id="2147483711" r:id="rId27"/>
    <p:sldLayoutId id="2147483712" r:id="rId28"/>
    <p:sldLayoutId id="2147483713" r:id="rId29"/>
    <p:sldLayoutId id="2147483714" r:id="rId30"/>
    <p:sldLayoutId id="2147483717" r:id="rId31"/>
    <p:sldLayoutId id="2147483718" r:id="rId32"/>
    <p:sldLayoutId id="2147483719" r:id="rId33"/>
    <p:sldLayoutId id="2147483720" r:id="rId34"/>
    <p:sldLayoutId id="2147483721" r:id="rId35"/>
    <p:sldLayoutId id="2147483722" r:id="rId36"/>
    <p:sldLayoutId id="2147483723" r:id="rId37"/>
  </p:sldLayoutIdLst>
  <p:hf hdr="0"/>
  <p:txStyles>
    <p:titleStyle>
      <a:lvl1pPr algn="l" defTabSz="914400" rtl="0" eaLnBrk="1" latinLnBrk="0" hangingPunct="1">
        <a:lnSpc>
          <a:spcPct val="90000"/>
        </a:lnSpc>
        <a:spcBef>
          <a:spcPct val="0"/>
        </a:spcBef>
        <a:buNone/>
        <a:defRPr sz="4400" kern="1200">
          <a:solidFill>
            <a:srgbClr val="5F6062"/>
          </a:solidFill>
          <a:latin typeface="Franklin Gothic Book" charset="0"/>
          <a:ea typeface="Franklin Gothic Book" charset="0"/>
          <a:cs typeface="Franklin Gothic Book" charset="0"/>
        </a:defRPr>
      </a:lvl1pPr>
    </p:titleStyle>
    <p:bodyStyle>
      <a:lvl1pPr marL="228600" indent="-228600" algn="l" defTabSz="914400" rtl="0" eaLnBrk="1" latinLnBrk="0" hangingPunct="1">
        <a:lnSpc>
          <a:spcPct val="90000"/>
        </a:lnSpc>
        <a:spcBef>
          <a:spcPts val="1000"/>
        </a:spcBef>
        <a:buClr>
          <a:srgbClr val="8DC63F"/>
        </a:buClr>
        <a:buSzPct val="100000"/>
        <a:buFont typeface="Arial"/>
        <a:buChar char="•"/>
        <a:defRPr sz="2400" kern="1200" baseline="0">
          <a:solidFill>
            <a:srgbClr val="5F6062"/>
          </a:solidFill>
          <a:latin typeface="Franklin Gothic Book"/>
          <a:ea typeface="Arial" charset="0"/>
          <a:cs typeface="Franklin Gothic Book"/>
        </a:defRPr>
      </a:lvl1pPr>
      <a:lvl2pPr marL="457200" indent="-228600" algn="l" defTabSz="914400" rtl="0" eaLnBrk="1" latinLnBrk="0" hangingPunct="1">
        <a:lnSpc>
          <a:spcPct val="90000"/>
        </a:lnSpc>
        <a:spcBef>
          <a:spcPts val="500"/>
        </a:spcBef>
        <a:buClr>
          <a:srgbClr val="8DC63F"/>
        </a:buClr>
        <a:buSzPct val="100000"/>
        <a:buFont typeface="AppleSymbols" charset="0"/>
        <a:buChar char="⎻"/>
        <a:tabLst/>
        <a:defRPr sz="2400" kern="1200">
          <a:solidFill>
            <a:srgbClr val="5F6062"/>
          </a:solidFill>
          <a:latin typeface="Franklin Gothic Book"/>
          <a:ea typeface="Arial" charset="0"/>
          <a:cs typeface="Franklin Gothic Book"/>
        </a:defRPr>
      </a:lvl2pPr>
      <a:lvl3pPr marL="687388" indent="-230188" algn="l" defTabSz="914400" rtl="0" eaLnBrk="1" latinLnBrk="0" hangingPunct="1">
        <a:lnSpc>
          <a:spcPct val="90000"/>
        </a:lnSpc>
        <a:spcBef>
          <a:spcPts val="500"/>
        </a:spcBef>
        <a:buClr>
          <a:srgbClr val="8DC63F"/>
        </a:buClr>
        <a:buSzPct val="100000"/>
        <a:buFont typeface="Arial"/>
        <a:buChar char="•"/>
        <a:tabLst/>
        <a:defRPr sz="2000" kern="1200">
          <a:solidFill>
            <a:srgbClr val="5F6062"/>
          </a:solidFill>
          <a:latin typeface="Franklin Gothic Book"/>
          <a:ea typeface="Arial" charset="0"/>
          <a:cs typeface="Franklin Gothic Book"/>
        </a:defRPr>
      </a:lvl3pPr>
      <a:lvl4pPr marL="915988" indent="-228600" algn="l" defTabSz="914400" rtl="0" eaLnBrk="1" latinLnBrk="0" hangingPunct="1">
        <a:lnSpc>
          <a:spcPct val="90000"/>
        </a:lnSpc>
        <a:spcBef>
          <a:spcPts val="500"/>
        </a:spcBef>
        <a:buClr>
          <a:srgbClr val="8DC63F"/>
        </a:buClr>
        <a:buSzPct val="100000"/>
        <a:buFont typeface="AppleSymbols" charset="0"/>
        <a:buChar char="⎻"/>
        <a:tabLst/>
        <a:defRPr sz="1800" kern="1200">
          <a:solidFill>
            <a:srgbClr val="5F6062"/>
          </a:solidFill>
          <a:latin typeface="Franklin Gothic Book"/>
          <a:ea typeface="Arial" charset="0"/>
          <a:cs typeface="Franklin Gothic Book"/>
        </a:defRPr>
      </a:lvl4pPr>
      <a:lvl5pPr marL="1146175" indent="-230188" algn="l" defTabSz="914400" rtl="0" eaLnBrk="1" latinLnBrk="0" hangingPunct="1">
        <a:lnSpc>
          <a:spcPct val="90000"/>
        </a:lnSpc>
        <a:spcBef>
          <a:spcPts val="500"/>
        </a:spcBef>
        <a:buClr>
          <a:srgbClr val="8DC63F"/>
        </a:buClr>
        <a:buSzPct val="75000"/>
        <a:buFont typeface="Courier New" charset="0"/>
        <a:buChar char="o"/>
        <a:tabLst/>
        <a:defRPr sz="1800" kern="1200">
          <a:solidFill>
            <a:srgbClr val="5F6062"/>
          </a:solidFill>
          <a:latin typeface="Franklin Gothic Book"/>
          <a:ea typeface="Arial" charset="0"/>
          <a:cs typeface="Franklin Gothic Book"/>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mailto:mohamad.elbatal@seagate.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osfpmsa.org/assets/pdf/OSFP_Module_Specification_Rev5_0.pdf" TargetMode="External"/><Relationship Id="rId2" Type="http://schemas.openxmlformats.org/officeDocument/2006/relationships/hyperlink" Target="https://osfpmsa.org/assets/pdf/OSFP1600_and_OSFP-XD.pdf" TargetMode="Externa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3999" y="642758"/>
            <a:ext cx="9585435" cy="1574925"/>
          </a:xfrm>
        </p:spPr>
        <p:txBody>
          <a:bodyPr>
            <a:noAutofit/>
          </a:bodyPr>
          <a:lstStyle/>
          <a:p>
            <a:pPr algn="l"/>
            <a:r>
              <a:rPr lang="en-US" sz="4000" dirty="0"/>
              <a:t>OCP External PCIe(NVMe &amp; CXL) Connectivity Subgroup Proposal</a:t>
            </a:r>
            <a:endParaRPr lang="en-US" sz="4000" dirty="0">
              <a:effectLst>
                <a:outerShdw dir="4200000" algn="ctr" rotWithShape="0">
                  <a:srgbClr val="FFFFFF"/>
                </a:outerShdw>
              </a:effectLst>
            </a:endParaRPr>
          </a:p>
        </p:txBody>
      </p:sp>
      <p:sp>
        <p:nvSpPr>
          <p:cNvPr id="6" name="Subtitle 6"/>
          <p:cNvSpPr>
            <a:spLocks noGrp="1"/>
          </p:cNvSpPr>
          <p:nvPr>
            <p:ph type="subTitle" idx="4294967295"/>
          </p:nvPr>
        </p:nvSpPr>
        <p:spPr>
          <a:xfrm>
            <a:off x="1355835" y="2217683"/>
            <a:ext cx="9144000" cy="3731172"/>
          </a:xfrm>
        </p:spPr>
        <p:txBody>
          <a:bodyPr>
            <a:normAutofit fontScale="70000" lnSpcReduction="20000"/>
          </a:bodyPr>
          <a:lstStyle/>
          <a:p>
            <a:r>
              <a:rPr lang="en-US" sz="2400" dirty="0"/>
              <a:t>Mohamad El-Batal – Seagate - OCTO</a:t>
            </a:r>
          </a:p>
          <a:p>
            <a:r>
              <a:rPr lang="en-US" sz="2400" dirty="0"/>
              <a:t>Richard Pitwon – Seagate - SRG </a:t>
            </a:r>
          </a:p>
          <a:p>
            <a:r>
              <a:rPr lang="en-US" sz="2400" dirty="0"/>
              <a:t>Dr. </a:t>
            </a:r>
            <a:r>
              <a:rPr lang="en-US" sz="2400" dirty="0" err="1"/>
              <a:t>Deyu</a:t>
            </a:r>
            <a:r>
              <a:rPr lang="en-US" sz="2400" dirty="0"/>
              <a:t> Zhou – IIVI</a:t>
            </a:r>
          </a:p>
          <a:p>
            <a:r>
              <a:rPr lang="en-US" sz="2400" dirty="0"/>
              <a:t>Albert Chen – Amphenol</a:t>
            </a:r>
          </a:p>
          <a:p>
            <a:r>
              <a:rPr lang="en-US" sz="2400" dirty="0"/>
              <a:t>Sharon Law – Molex</a:t>
            </a:r>
          </a:p>
          <a:p>
            <a:r>
              <a:rPr lang="en-US" sz="2400" dirty="0"/>
              <a:t>Jignesh</a:t>
            </a:r>
            <a:r>
              <a:rPr lang="en-US" dirty="0"/>
              <a:t> S</a:t>
            </a:r>
            <a:r>
              <a:rPr lang="en-US" sz="2400" dirty="0"/>
              <a:t>hah – </a:t>
            </a:r>
            <a:r>
              <a:rPr lang="en-US" sz="2400" dirty="0" err="1"/>
              <a:t>Samtec</a:t>
            </a:r>
            <a:endParaRPr lang="en-US" sz="2400" dirty="0"/>
          </a:p>
          <a:p>
            <a:r>
              <a:rPr lang="en-US" sz="2400" dirty="0"/>
              <a:t>Brian Costello – TE</a:t>
            </a:r>
          </a:p>
          <a:p>
            <a:r>
              <a:rPr lang="en-US" sz="2400" dirty="0"/>
              <a:t>Lee Cleveland - Broadcom</a:t>
            </a:r>
          </a:p>
          <a:p>
            <a:r>
              <a:rPr lang="en-US" sz="2400" dirty="0"/>
              <a:t>Richard Ward – </a:t>
            </a:r>
            <a:r>
              <a:rPr lang="en-US" sz="2400" dirty="0" err="1"/>
              <a:t>Astera</a:t>
            </a:r>
            <a:r>
              <a:rPr lang="en-US" sz="2400" dirty="0"/>
              <a:t>-Labs </a:t>
            </a:r>
          </a:p>
          <a:p>
            <a:r>
              <a:rPr lang="en-US" sz="2400" dirty="0"/>
              <a:t>Justin Mutschler – </a:t>
            </a:r>
            <a:r>
              <a:rPr lang="en-US" sz="2400" dirty="0" err="1"/>
              <a:t>Serialcables</a:t>
            </a:r>
            <a:endParaRPr lang="en-US" sz="2400" dirty="0"/>
          </a:p>
          <a:p>
            <a:r>
              <a:rPr lang="en-US" sz="2400" dirty="0" err="1"/>
              <a:t>Nhat</a:t>
            </a:r>
            <a:r>
              <a:rPr lang="en-US" sz="2400" dirty="0"/>
              <a:t> Nguyen – </a:t>
            </a:r>
            <a:r>
              <a:rPr lang="en-US" sz="2400" dirty="0" err="1"/>
              <a:t>Ayar</a:t>
            </a:r>
            <a:r>
              <a:rPr lang="en-US" sz="2400" dirty="0"/>
              <a:t>-Labs </a:t>
            </a:r>
          </a:p>
          <a:p>
            <a:r>
              <a:rPr lang="en-US" dirty="0"/>
              <a:t>… others</a:t>
            </a:r>
            <a:endParaRPr lang="en-US" sz="2400" dirty="0"/>
          </a:p>
          <a:p>
            <a:pPr marL="0" indent="0" algn="l">
              <a:buNone/>
            </a:pPr>
            <a:endParaRPr lang="en-US" dirty="0">
              <a:solidFill>
                <a:schemeClr val="bg1"/>
              </a:solidFill>
            </a:endParaRPr>
          </a:p>
        </p:txBody>
      </p:sp>
    </p:spTree>
    <p:extLst>
      <p:ext uri="{BB962C8B-B14F-4D97-AF65-F5344CB8AC3E}">
        <p14:creationId xmlns:p14="http://schemas.microsoft.com/office/powerpoint/2010/main" val="179552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4485F6-912F-44BE-4939-0CC308D21E98}"/>
              </a:ext>
            </a:extLst>
          </p:cNvPr>
          <p:cNvSpPr txBox="1"/>
          <p:nvPr/>
        </p:nvSpPr>
        <p:spPr>
          <a:xfrm>
            <a:off x="3048000" y="2877629"/>
            <a:ext cx="6096000" cy="1107996"/>
          </a:xfrm>
          <a:prstGeom prst="rect">
            <a:avLst/>
          </a:prstGeom>
          <a:noFill/>
        </p:spPr>
        <p:txBody>
          <a:bodyPr wrap="square">
            <a:spAutoFit/>
          </a:bodyPr>
          <a:lstStyle/>
          <a:p>
            <a:pPr algn="ctr"/>
            <a:r>
              <a:rPr lang="en-US" sz="4800" dirty="0">
                <a:solidFill>
                  <a:schemeClr val="bg2"/>
                </a:solidFill>
              </a:rPr>
              <a:t>Thank you</a:t>
            </a:r>
          </a:p>
          <a:p>
            <a:pPr algn="ctr"/>
            <a:r>
              <a:rPr lang="en-US" sz="1800" dirty="0">
                <a:solidFill>
                  <a:schemeClr val="bg1"/>
                </a:solidFill>
                <a:hlinkClick r:id="rId2">
                  <a:extLst>
                    <a:ext uri="{A12FA001-AC4F-418D-AE19-62706E023703}">
                      <ahyp:hlinkClr xmlns:ahyp="http://schemas.microsoft.com/office/drawing/2018/hyperlinkcolor" val="tx"/>
                    </a:ext>
                  </a:extLst>
                </a:hlinkClick>
              </a:rPr>
              <a:t>mohamad.elbatal@seagate.com</a:t>
            </a:r>
            <a:endParaRPr lang="en-US" sz="1800" dirty="0">
              <a:solidFill>
                <a:schemeClr val="bg1"/>
              </a:solidFill>
            </a:endParaRPr>
          </a:p>
        </p:txBody>
      </p:sp>
    </p:spTree>
    <p:extLst>
      <p:ext uri="{BB962C8B-B14F-4D97-AF65-F5344CB8AC3E}">
        <p14:creationId xmlns:p14="http://schemas.microsoft.com/office/powerpoint/2010/main" val="34507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48A577-4760-4EAB-22C2-9A86BB57A536}"/>
              </a:ext>
            </a:extLst>
          </p:cNvPr>
          <p:cNvSpPr>
            <a:spLocks noGrp="1"/>
          </p:cNvSpPr>
          <p:nvPr>
            <p:ph type="title"/>
          </p:nvPr>
        </p:nvSpPr>
        <p:spPr>
          <a:xfrm>
            <a:off x="1710637" y="589154"/>
            <a:ext cx="8497455" cy="932200"/>
          </a:xfrm>
        </p:spPr>
        <p:txBody>
          <a:bodyPr/>
          <a:lstStyle/>
          <a:p>
            <a:r>
              <a:rPr lang="en-US" dirty="0"/>
              <a:t>Proposal Overview</a:t>
            </a:r>
          </a:p>
        </p:txBody>
      </p:sp>
      <p:sp>
        <p:nvSpPr>
          <p:cNvPr id="3" name="Content Placeholder 7">
            <a:extLst>
              <a:ext uri="{FF2B5EF4-FFF2-40B4-BE49-F238E27FC236}">
                <a16:creationId xmlns:a16="http://schemas.microsoft.com/office/drawing/2014/main" id="{E475B7B3-820A-365D-A138-2DFA6E882AF8}"/>
              </a:ext>
            </a:extLst>
          </p:cNvPr>
          <p:cNvSpPr>
            <a:spLocks noGrp="1"/>
          </p:cNvSpPr>
          <p:nvPr>
            <p:ph idx="1"/>
          </p:nvPr>
        </p:nvSpPr>
        <p:spPr>
          <a:xfrm>
            <a:off x="1786221" y="1768101"/>
            <a:ext cx="7110250" cy="3606951"/>
          </a:xfrm>
        </p:spPr>
        <p:txBody>
          <a:bodyPr>
            <a:normAutofit lnSpcReduction="10000"/>
          </a:bodyPr>
          <a:lstStyle/>
          <a:p>
            <a:r>
              <a:rPr lang="en-US" dirty="0"/>
              <a:t>Disaggregated DAS-Storage &amp; Pooled-Memory appliances, using NVMe and CXL protocols, both require intra-rack level connectivity with copper and optical cost-competitive short reach links from 1-10 Meters</a:t>
            </a:r>
          </a:p>
          <a:p>
            <a:endParaRPr lang="en-US" dirty="0"/>
          </a:p>
          <a:p>
            <a:r>
              <a:rPr lang="en-US" dirty="0"/>
              <a:t>We propose establishing an OCP Subgroup that is tasked with defining the various connectivity solution requirements and release a specification to enable the industry with a unified PCIe external connectivity solution</a:t>
            </a:r>
          </a:p>
          <a:p>
            <a:endParaRPr lang="en-US" sz="3200" dirty="0"/>
          </a:p>
        </p:txBody>
      </p:sp>
      <p:grpSp>
        <p:nvGrpSpPr>
          <p:cNvPr id="6" name="Group 5">
            <a:extLst>
              <a:ext uri="{FF2B5EF4-FFF2-40B4-BE49-F238E27FC236}">
                <a16:creationId xmlns:a16="http://schemas.microsoft.com/office/drawing/2014/main" id="{C373DC1E-16C1-59EC-B16A-613109AD4665}"/>
              </a:ext>
            </a:extLst>
          </p:cNvPr>
          <p:cNvGrpSpPr/>
          <p:nvPr/>
        </p:nvGrpSpPr>
        <p:grpSpPr>
          <a:xfrm>
            <a:off x="8660524" y="1362464"/>
            <a:ext cx="3139052" cy="4418226"/>
            <a:chOff x="6300027" y="553167"/>
            <a:chExt cx="2636426" cy="3745065"/>
          </a:xfrm>
        </p:grpSpPr>
        <p:sp>
          <p:nvSpPr>
            <p:cNvPr id="7" name="Rectangle 6">
              <a:extLst>
                <a:ext uri="{FF2B5EF4-FFF2-40B4-BE49-F238E27FC236}">
                  <a16:creationId xmlns:a16="http://schemas.microsoft.com/office/drawing/2014/main" id="{BC7C5465-7272-A02D-F292-1A93F28CDEE8}"/>
                </a:ext>
              </a:extLst>
            </p:cNvPr>
            <p:cNvSpPr/>
            <p:nvPr/>
          </p:nvSpPr>
          <p:spPr>
            <a:xfrm>
              <a:off x="7036092" y="553167"/>
              <a:ext cx="1900361" cy="3745065"/>
            </a:xfrm>
            <a:prstGeom prst="rect">
              <a:avLst/>
            </a:prstGeom>
            <a:noFill/>
            <a:ln w="12700" cmpd="sng">
              <a:solidFill>
                <a:schemeClr val="bg1"/>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dirty="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AABCAE92-939E-098B-A8EC-C04532F15CFF}"/>
                </a:ext>
              </a:extLst>
            </p:cNvPr>
            <p:cNvSpPr/>
            <p:nvPr/>
          </p:nvSpPr>
          <p:spPr>
            <a:xfrm>
              <a:off x="7091984" y="631365"/>
              <a:ext cx="1788576" cy="171652"/>
            </a:xfrm>
            <a:prstGeom prst="rect">
              <a:avLst/>
            </a:prstGeom>
            <a:solidFill>
              <a:srgbClr val="0070C0"/>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900" b="0" i="0" u="none" strike="noStrike" kern="0" cap="none" spc="0" normalizeH="0" baseline="0" noProof="0">
                <a:ln>
                  <a:noFill/>
                </a:ln>
                <a:solidFill>
                  <a:schemeClr val="bg1"/>
                </a:solidFill>
                <a:effectLst/>
                <a:uLnTx/>
                <a:uFillTx/>
                <a:latin typeface="Arial"/>
                <a:ea typeface="+mn-ea"/>
                <a:cs typeface="+mn-cs"/>
              </a:endParaRPr>
            </a:p>
          </p:txBody>
        </p:sp>
        <p:sp>
          <p:nvSpPr>
            <p:cNvPr id="9" name="Rectangle 8">
              <a:extLst>
                <a:ext uri="{FF2B5EF4-FFF2-40B4-BE49-F238E27FC236}">
                  <a16:creationId xmlns:a16="http://schemas.microsoft.com/office/drawing/2014/main" id="{5CE83B39-AC48-F9B6-BE25-AE0BC6757853}"/>
                </a:ext>
              </a:extLst>
            </p:cNvPr>
            <p:cNvSpPr/>
            <p:nvPr/>
          </p:nvSpPr>
          <p:spPr>
            <a:xfrm>
              <a:off x="7075499" y="1956296"/>
              <a:ext cx="1788576" cy="342123"/>
            </a:xfrm>
            <a:prstGeom prst="rect">
              <a:avLst/>
            </a:prstGeom>
            <a:solidFill>
              <a:srgbClr val="FFFFFF"/>
            </a:solidFill>
            <a:ln w="6350" cmpd="sng">
              <a:solidFill>
                <a:srgbClr val="0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CFFDC64-52BB-1B2F-A6B4-502169E88E3C}"/>
                </a:ext>
              </a:extLst>
            </p:cNvPr>
            <p:cNvSpPr/>
            <p:nvPr/>
          </p:nvSpPr>
          <p:spPr>
            <a:xfrm>
              <a:off x="7093468" y="1976501"/>
              <a:ext cx="160634" cy="302313"/>
            </a:xfrm>
            <a:prstGeom prst="rect">
              <a:avLst/>
            </a:prstGeom>
            <a:solidFill>
              <a:srgbClr val="A295AA"/>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F1116A6-976E-4236-67A6-9E9A0EAE5B72}"/>
                </a:ext>
              </a:extLst>
            </p:cNvPr>
            <p:cNvSpPr/>
            <p:nvPr/>
          </p:nvSpPr>
          <p:spPr>
            <a:xfrm>
              <a:off x="7270396" y="1976500"/>
              <a:ext cx="160634" cy="302313"/>
            </a:xfrm>
            <a:prstGeom prst="rect">
              <a:avLst/>
            </a:prstGeom>
            <a:solidFill>
              <a:srgbClr val="A295AA"/>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E99CB2B9-7A13-9923-A012-4CA559EBCC10}"/>
                </a:ext>
              </a:extLst>
            </p:cNvPr>
            <p:cNvSpPr/>
            <p:nvPr/>
          </p:nvSpPr>
          <p:spPr>
            <a:xfrm>
              <a:off x="7447324" y="1976499"/>
              <a:ext cx="160634" cy="302313"/>
            </a:xfrm>
            <a:prstGeom prst="rect">
              <a:avLst/>
            </a:prstGeom>
            <a:solidFill>
              <a:srgbClr val="A295AA"/>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0FDA2DE8-07C2-B9D5-1D16-CA2CC2A9B07A}"/>
                </a:ext>
              </a:extLst>
            </p:cNvPr>
            <p:cNvSpPr/>
            <p:nvPr/>
          </p:nvSpPr>
          <p:spPr>
            <a:xfrm>
              <a:off x="7624251" y="1976498"/>
              <a:ext cx="160634" cy="302313"/>
            </a:xfrm>
            <a:prstGeom prst="rect">
              <a:avLst/>
            </a:prstGeom>
            <a:solidFill>
              <a:srgbClr val="A295AA"/>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B54848AC-F74D-BE00-2FD1-EB7641583F02}"/>
                </a:ext>
              </a:extLst>
            </p:cNvPr>
            <p:cNvSpPr/>
            <p:nvPr/>
          </p:nvSpPr>
          <p:spPr>
            <a:xfrm>
              <a:off x="7801179" y="1976497"/>
              <a:ext cx="160634" cy="302313"/>
            </a:xfrm>
            <a:prstGeom prst="rect">
              <a:avLst/>
            </a:prstGeom>
            <a:solidFill>
              <a:srgbClr val="A295AA"/>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CE49CFB2-97E9-5E2C-8EAF-A11C7379642F}"/>
                </a:ext>
              </a:extLst>
            </p:cNvPr>
            <p:cNvSpPr/>
            <p:nvPr/>
          </p:nvSpPr>
          <p:spPr>
            <a:xfrm>
              <a:off x="7978107" y="1976496"/>
              <a:ext cx="160634" cy="302313"/>
            </a:xfrm>
            <a:prstGeom prst="rect">
              <a:avLst/>
            </a:prstGeom>
            <a:solidFill>
              <a:srgbClr val="A295AA"/>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B4D9976F-2175-0FD0-B968-BA214E348D32}"/>
                </a:ext>
              </a:extLst>
            </p:cNvPr>
            <p:cNvSpPr/>
            <p:nvPr/>
          </p:nvSpPr>
          <p:spPr>
            <a:xfrm>
              <a:off x="8155034" y="1976494"/>
              <a:ext cx="160634" cy="302313"/>
            </a:xfrm>
            <a:prstGeom prst="rect">
              <a:avLst/>
            </a:prstGeom>
            <a:solidFill>
              <a:srgbClr val="A295AA"/>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D6B6EDBA-1E70-C047-F162-D9EEC38A1FAB}"/>
                </a:ext>
              </a:extLst>
            </p:cNvPr>
            <p:cNvSpPr/>
            <p:nvPr/>
          </p:nvSpPr>
          <p:spPr>
            <a:xfrm>
              <a:off x="8331962" y="1976494"/>
              <a:ext cx="160634" cy="302313"/>
            </a:xfrm>
            <a:prstGeom prst="rect">
              <a:avLst/>
            </a:prstGeom>
            <a:solidFill>
              <a:srgbClr val="A295AA"/>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2B5D6CBF-5C98-6EAF-A032-6FC63028A57E}"/>
                </a:ext>
              </a:extLst>
            </p:cNvPr>
            <p:cNvSpPr/>
            <p:nvPr/>
          </p:nvSpPr>
          <p:spPr>
            <a:xfrm>
              <a:off x="8508889" y="1976492"/>
              <a:ext cx="160634" cy="302313"/>
            </a:xfrm>
            <a:prstGeom prst="rect">
              <a:avLst/>
            </a:prstGeom>
            <a:solidFill>
              <a:srgbClr val="A295AA"/>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D5DE34F8-75FF-046A-1F2B-A3139E1ACFB0}"/>
                </a:ext>
              </a:extLst>
            </p:cNvPr>
            <p:cNvSpPr/>
            <p:nvPr/>
          </p:nvSpPr>
          <p:spPr>
            <a:xfrm>
              <a:off x="8685812" y="1976492"/>
              <a:ext cx="160634" cy="302313"/>
            </a:xfrm>
            <a:prstGeom prst="rect">
              <a:avLst/>
            </a:prstGeom>
            <a:solidFill>
              <a:srgbClr val="A295AA"/>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4CAB3A63-0053-CF04-477D-80742F8D84CE}"/>
                </a:ext>
              </a:extLst>
            </p:cNvPr>
            <p:cNvSpPr/>
            <p:nvPr/>
          </p:nvSpPr>
          <p:spPr>
            <a:xfrm>
              <a:off x="7073387" y="1932500"/>
              <a:ext cx="1798389" cy="379934"/>
            </a:xfrm>
            <a:prstGeom prst="rect">
              <a:avLst/>
            </a:prstGeom>
            <a:noFill/>
            <a:ln w="6350" cmpd="sng">
              <a:solidFill>
                <a:srgbClr val="0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a typeface="+mn-ea"/>
                <a:cs typeface="+mn-cs"/>
              </a:endParaRPr>
            </a:p>
          </p:txBody>
        </p:sp>
        <p:sp>
          <p:nvSpPr>
            <p:cNvPr id="21" name="TextBox 20">
              <a:extLst>
                <a:ext uri="{FF2B5EF4-FFF2-40B4-BE49-F238E27FC236}">
                  <a16:creationId xmlns:a16="http://schemas.microsoft.com/office/drawing/2014/main" id="{2A1E7AC5-C597-E3FA-CF2B-E41C93BB48CB}"/>
                </a:ext>
              </a:extLst>
            </p:cNvPr>
            <p:cNvSpPr txBox="1"/>
            <p:nvPr/>
          </p:nvSpPr>
          <p:spPr>
            <a:xfrm>
              <a:off x="7412692" y="2023000"/>
              <a:ext cx="1174548" cy="184145"/>
            </a:xfrm>
            <a:prstGeom prst="rect">
              <a:avLst/>
            </a:prstGeom>
            <a:noFill/>
          </p:spPr>
          <p:txBody>
            <a:bodyPr wrap="square" lIns="0" tIns="0" rIns="0" bIns="0" rtlCol="0" anchor="ctr">
              <a:noAutofit/>
            </a:bodyPr>
            <a:lstStyle/>
            <a:p>
              <a:pPr marL="0" marR="0" lvl="0" indent="0" algn="ctr" defTabSz="914400" rtl="0" eaLnBrk="1" fontAlgn="base" latinLnBrk="0" hangingPunct="1">
                <a:lnSpc>
                  <a:spcPct val="100000"/>
                </a:lnSpc>
                <a:spcBef>
                  <a:spcPts val="0"/>
                </a:spcBef>
                <a:spcAft>
                  <a:spcPts val="0"/>
                </a:spcAft>
                <a:buClr>
                  <a:srgbClr val="007DB8"/>
                </a:buClr>
                <a:buSzTx/>
                <a:buFontTx/>
                <a:buNone/>
                <a:tabLst/>
                <a:defRPr/>
              </a:pPr>
              <a:r>
                <a:rPr kumimoji="0" lang="en-US" sz="1200" b="1" i="0" u="none" strike="noStrike" kern="0" cap="none" spc="0" normalizeH="0" baseline="0" noProof="0" dirty="0">
                  <a:ln>
                    <a:noFill/>
                  </a:ln>
                  <a:effectLst/>
                  <a:uLnTx/>
                  <a:uFillTx/>
                  <a:latin typeface="Arial"/>
                  <a:ea typeface="+mn-ea"/>
                  <a:cs typeface="+mn-cs"/>
                </a:rPr>
                <a:t>GPUs</a:t>
              </a:r>
            </a:p>
          </p:txBody>
        </p:sp>
        <p:sp>
          <p:nvSpPr>
            <p:cNvPr id="22" name="Rectangle 21">
              <a:extLst>
                <a:ext uri="{FF2B5EF4-FFF2-40B4-BE49-F238E27FC236}">
                  <a16:creationId xmlns:a16="http://schemas.microsoft.com/office/drawing/2014/main" id="{25B1098F-C541-5C45-F130-12668F336E92}"/>
                </a:ext>
              </a:extLst>
            </p:cNvPr>
            <p:cNvSpPr/>
            <p:nvPr/>
          </p:nvSpPr>
          <p:spPr>
            <a:xfrm>
              <a:off x="7091984" y="3445129"/>
              <a:ext cx="1788576" cy="316610"/>
            </a:xfrm>
            <a:prstGeom prst="rect">
              <a:avLst/>
            </a:prstGeom>
            <a:solidFill>
              <a:srgbClr val="0070C0"/>
            </a:solidFill>
            <a:ln w="6350" cmpd="sng">
              <a:solidFill>
                <a:srgbClr val="0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C487B329-4792-5D12-510F-7A9DEF6E487C}"/>
                </a:ext>
              </a:extLst>
            </p:cNvPr>
            <p:cNvSpPr/>
            <p:nvPr/>
          </p:nvSpPr>
          <p:spPr>
            <a:xfrm>
              <a:off x="7114250"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6007F503-BDA7-1343-1CF8-48E947BCA7D4}"/>
                </a:ext>
              </a:extLst>
            </p:cNvPr>
            <p:cNvSpPr/>
            <p:nvPr/>
          </p:nvSpPr>
          <p:spPr>
            <a:xfrm>
              <a:off x="7187537"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791FCC8B-FBF0-ABEC-6531-F0A97056BAD0}"/>
                </a:ext>
              </a:extLst>
            </p:cNvPr>
            <p:cNvSpPr/>
            <p:nvPr/>
          </p:nvSpPr>
          <p:spPr>
            <a:xfrm>
              <a:off x="7260825"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F78B68BE-E06F-9938-8408-814396E5B376}"/>
                </a:ext>
              </a:extLst>
            </p:cNvPr>
            <p:cNvSpPr/>
            <p:nvPr/>
          </p:nvSpPr>
          <p:spPr>
            <a:xfrm>
              <a:off x="7334112"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ED27E817-5EFD-8190-E3B3-D1CCA8ECF575}"/>
                </a:ext>
              </a:extLst>
            </p:cNvPr>
            <p:cNvSpPr/>
            <p:nvPr/>
          </p:nvSpPr>
          <p:spPr>
            <a:xfrm>
              <a:off x="7407399"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0503F96C-5CAC-EB9E-3341-41DA5077E0C1}"/>
                </a:ext>
              </a:extLst>
            </p:cNvPr>
            <p:cNvSpPr/>
            <p:nvPr/>
          </p:nvSpPr>
          <p:spPr>
            <a:xfrm>
              <a:off x="7480687"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D75B4F47-CAC6-6DD3-C9AC-36C1C304DAAE}"/>
                </a:ext>
              </a:extLst>
            </p:cNvPr>
            <p:cNvSpPr/>
            <p:nvPr/>
          </p:nvSpPr>
          <p:spPr>
            <a:xfrm>
              <a:off x="7553974"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FECF2081-DBD1-E4A5-C064-BB3AB91A5FC1}"/>
                </a:ext>
              </a:extLst>
            </p:cNvPr>
            <p:cNvSpPr/>
            <p:nvPr/>
          </p:nvSpPr>
          <p:spPr>
            <a:xfrm>
              <a:off x="7627261"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925AAD8C-9BF3-3208-D05E-847DAFB3F8D0}"/>
                </a:ext>
              </a:extLst>
            </p:cNvPr>
            <p:cNvSpPr/>
            <p:nvPr/>
          </p:nvSpPr>
          <p:spPr>
            <a:xfrm>
              <a:off x="7700549"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12AB73F2-FEED-7C50-1B76-8BD845ED41B5}"/>
                </a:ext>
              </a:extLst>
            </p:cNvPr>
            <p:cNvSpPr/>
            <p:nvPr/>
          </p:nvSpPr>
          <p:spPr>
            <a:xfrm>
              <a:off x="7773836"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87D93584-E75D-BC3B-8E26-2A9A55AF0FEF}"/>
                </a:ext>
              </a:extLst>
            </p:cNvPr>
            <p:cNvSpPr/>
            <p:nvPr/>
          </p:nvSpPr>
          <p:spPr>
            <a:xfrm>
              <a:off x="7847123"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330A72CA-F253-F9C6-02BA-FAA6F03D24B4}"/>
                </a:ext>
              </a:extLst>
            </p:cNvPr>
            <p:cNvSpPr/>
            <p:nvPr/>
          </p:nvSpPr>
          <p:spPr>
            <a:xfrm>
              <a:off x="7920411"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616C2C88-C151-90F1-E56F-56273C9DD5B7}"/>
                </a:ext>
              </a:extLst>
            </p:cNvPr>
            <p:cNvSpPr/>
            <p:nvPr/>
          </p:nvSpPr>
          <p:spPr>
            <a:xfrm>
              <a:off x="7993698"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F00C2B64-51C3-BD76-FAE9-214E0877D6A2}"/>
                </a:ext>
              </a:extLst>
            </p:cNvPr>
            <p:cNvSpPr/>
            <p:nvPr/>
          </p:nvSpPr>
          <p:spPr>
            <a:xfrm>
              <a:off x="8066985"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1E69C067-A864-AC86-3CD9-B8FFA51C3867}"/>
                </a:ext>
              </a:extLst>
            </p:cNvPr>
            <p:cNvSpPr/>
            <p:nvPr/>
          </p:nvSpPr>
          <p:spPr>
            <a:xfrm>
              <a:off x="8140273"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549E7655-4D35-EA5C-0570-65336F15B769}"/>
                </a:ext>
              </a:extLst>
            </p:cNvPr>
            <p:cNvSpPr/>
            <p:nvPr/>
          </p:nvSpPr>
          <p:spPr>
            <a:xfrm>
              <a:off x="8213560"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D6E3EDC8-AA14-E141-3AD5-848701906C99}"/>
                </a:ext>
              </a:extLst>
            </p:cNvPr>
            <p:cNvSpPr/>
            <p:nvPr/>
          </p:nvSpPr>
          <p:spPr>
            <a:xfrm>
              <a:off x="8286848"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F05C26A1-76B7-5EB0-7D66-21051E881D7B}"/>
                </a:ext>
              </a:extLst>
            </p:cNvPr>
            <p:cNvSpPr/>
            <p:nvPr/>
          </p:nvSpPr>
          <p:spPr>
            <a:xfrm>
              <a:off x="8360135"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E5135898-AFA3-84CC-8D49-6980F0D49EB4}"/>
                </a:ext>
              </a:extLst>
            </p:cNvPr>
            <p:cNvSpPr/>
            <p:nvPr/>
          </p:nvSpPr>
          <p:spPr>
            <a:xfrm>
              <a:off x="8433422"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AE688E6D-6EAF-7B7D-36A8-1913231E7F0F}"/>
                </a:ext>
              </a:extLst>
            </p:cNvPr>
            <p:cNvSpPr/>
            <p:nvPr/>
          </p:nvSpPr>
          <p:spPr>
            <a:xfrm>
              <a:off x="8506710"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7C7075EB-A0B2-9917-BE8D-F3C02F88C8A4}"/>
                </a:ext>
              </a:extLst>
            </p:cNvPr>
            <p:cNvSpPr/>
            <p:nvPr/>
          </p:nvSpPr>
          <p:spPr>
            <a:xfrm>
              <a:off x="8579997"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2A856C8B-1139-F821-70C6-80905FBDABB6}"/>
                </a:ext>
              </a:extLst>
            </p:cNvPr>
            <p:cNvSpPr/>
            <p:nvPr/>
          </p:nvSpPr>
          <p:spPr>
            <a:xfrm>
              <a:off x="8653284"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E8191C7B-38A9-4741-108A-6531CC22DC82}"/>
                </a:ext>
              </a:extLst>
            </p:cNvPr>
            <p:cNvSpPr/>
            <p:nvPr/>
          </p:nvSpPr>
          <p:spPr>
            <a:xfrm>
              <a:off x="8726572"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AAA690F0-4960-8CFF-B0AE-1BD203B1041D}"/>
                </a:ext>
              </a:extLst>
            </p:cNvPr>
            <p:cNvSpPr/>
            <p:nvPr/>
          </p:nvSpPr>
          <p:spPr>
            <a:xfrm>
              <a:off x="8799863" y="3468592"/>
              <a:ext cx="58433" cy="276654"/>
            </a:xfrm>
            <a:prstGeom prst="rect">
              <a:avLst/>
            </a:prstGeom>
            <a:solidFill>
              <a:srgbClr val="A5FF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2ACA30EF-507F-E42B-B81F-F0D9662AF1EA}"/>
                </a:ext>
              </a:extLst>
            </p:cNvPr>
            <p:cNvSpPr txBox="1"/>
            <p:nvPr/>
          </p:nvSpPr>
          <p:spPr>
            <a:xfrm>
              <a:off x="7431849" y="3508845"/>
              <a:ext cx="1174548" cy="184145"/>
            </a:xfrm>
            <a:prstGeom prst="rect">
              <a:avLst/>
            </a:prstGeom>
            <a:noFill/>
          </p:spPr>
          <p:txBody>
            <a:bodyPr wrap="square" lIns="0" tIns="0" rIns="0" bIns="0" rtlCol="0" anchor="ctr">
              <a:noAutofit/>
            </a:bodyPr>
            <a:lstStyle/>
            <a:p>
              <a:pPr marL="0" marR="0" lvl="0" indent="0" algn="ctr" defTabSz="914400" rtl="0" eaLnBrk="1" fontAlgn="base" latinLnBrk="0" hangingPunct="1">
                <a:lnSpc>
                  <a:spcPct val="100000"/>
                </a:lnSpc>
                <a:spcBef>
                  <a:spcPts val="0"/>
                </a:spcBef>
                <a:spcAft>
                  <a:spcPts val="0"/>
                </a:spcAft>
                <a:buClr>
                  <a:srgbClr val="007DB8"/>
                </a:buClr>
                <a:buSzTx/>
                <a:buFontTx/>
                <a:buNone/>
                <a:tabLst/>
                <a:defRPr/>
              </a:pPr>
              <a:r>
                <a:rPr kumimoji="0" lang="en-US" sz="1200" b="1" i="0" u="none" strike="noStrike" kern="0" cap="none" spc="0" normalizeH="0" baseline="0" noProof="0" dirty="0">
                  <a:ln>
                    <a:noFill/>
                  </a:ln>
                  <a:effectLst/>
                  <a:uLnTx/>
                  <a:uFillTx/>
                  <a:latin typeface="Arial"/>
                  <a:ea typeface="+mn-ea"/>
                  <a:cs typeface="+mn-cs"/>
                </a:rPr>
                <a:t>SSDs</a:t>
              </a:r>
            </a:p>
          </p:txBody>
        </p:sp>
        <p:sp>
          <p:nvSpPr>
            <p:cNvPr id="48" name="TextBox 47">
              <a:extLst>
                <a:ext uri="{FF2B5EF4-FFF2-40B4-BE49-F238E27FC236}">
                  <a16:creationId xmlns:a16="http://schemas.microsoft.com/office/drawing/2014/main" id="{653A2DA6-5F6C-D0EA-45AE-9088453E1B31}"/>
                </a:ext>
              </a:extLst>
            </p:cNvPr>
            <p:cNvSpPr txBox="1"/>
            <p:nvPr/>
          </p:nvSpPr>
          <p:spPr>
            <a:xfrm>
              <a:off x="7273168" y="643493"/>
              <a:ext cx="1430356" cy="169277"/>
            </a:xfrm>
            <a:prstGeom prst="rect">
              <a:avLst/>
            </a:prstGeom>
            <a:noFill/>
          </p:spPr>
          <p:txBody>
            <a:bodyPr wrap="square" lIns="0" tIns="0" rIns="0" bIns="0" rtlCol="0" anchor="t">
              <a:spAutoFit/>
            </a:bodyPr>
            <a:lstStyle/>
            <a:p>
              <a:pPr marL="0" marR="0" lvl="0" indent="0" algn="ctr" defTabSz="914400" rtl="0" eaLnBrk="1" fontAlgn="base" latinLnBrk="0" hangingPunct="1">
                <a:lnSpc>
                  <a:spcPct val="100000"/>
                </a:lnSpc>
                <a:spcBef>
                  <a:spcPts val="0"/>
                </a:spcBef>
                <a:spcAft>
                  <a:spcPts val="0"/>
                </a:spcAft>
                <a:buClr>
                  <a:srgbClr val="007DB8"/>
                </a:buClr>
                <a:buSzTx/>
                <a:buFontTx/>
                <a:buNone/>
                <a:tabLst/>
                <a:defRPr/>
              </a:pPr>
              <a:r>
                <a:rPr kumimoji="0" lang="en-US" sz="1100" b="1" i="0" u="none" strike="noStrike" kern="0" cap="none" spc="0" normalizeH="0" baseline="0" noProof="0" dirty="0">
                  <a:ln>
                    <a:noFill/>
                  </a:ln>
                  <a:solidFill>
                    <a:schemeClr val="bg1"/>
                  </a:solidFill>
                  <a:effectLst/>
                  <a:uLnTx/>
                  <a:uFillTx/>
                  <a:latin typeface="Arial"/>
                  <a:ea typeface="+mn-ea"/>
                  <a:cs typeface="+mn-cs"/>
                </a:rPr>
                <a:t>TOR Ethernet Switch</a:t>
              </a:r>
              <a:endParaRPr kumimoji="0" lang="en-US" sz="1100" b="1" i="0" u="none" strike="noStrike" kern="0" cap="none" spc="0" normalizeH="0" baseline="0" noProof="0" dirty="0">
                <a:ln>
                  <a:noFill/>
                </a:ln>
                <a:solidFill>
                  <a:schemeClr val="bg1"/>
                </a:solidFill>
                <a:effectLst/>
                <a:uLnTx/>
                <a:uFillTx/>
                <a:latin typeface="Arial"/>
                <a:ea typeface="+mn-ea"/>
                <a:cs typeface="Arial"/>
              </a:endParaRPr>
            </a:p>
          </p:txBody>
        </p:sp>
        <p:sp>
          <p:nvSpPr>
            <p:cNvPr id="49" name="Rectangle 48">
              <a:extLst>
                <a:ext uri="{FF2B5EF4-FFF2-40B4-BE49-F238E27FC236}">
                  <a16:creationId xmlns:a16="http://schemas.microsoft.com/office/drawing/2014/main" id="{AE93AA84-6208-A663-D691-CA2C417D3710}"/>
                </a:ext>
              </a:extLst>
            </p:cNvPr>
            <p:cNvSpPr/>
            <p:nvPr/>
          </p:nvSpPr>
          <p:spPr>
            <a:xfrm>
              <a:off x="7093210" y="3785858"/>
              <a:ext cx="1788576" cy="469300"/>
            </a:xfrm>
            <a:prstGeom prst="rect">
              <a:avLst/>
            </a:prstGeom>
            <a:solidFill>
              <a:srgbClr val="0070C0"/>
            </a:solidFill>
            <a:ln w="6350" cmpd="sng">
              <a:solidFill>
                <a:srgbClr val="0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BAC91FE5-E7A5-7FD0-4C31-E1CE1A32CD31}"/>
                </a:ext>
              </a:extLst>
            </p:cNvPr>
            <p:cNvSpPr/>
            <p:nvPr/>
          </p:nvSpPr>
          <p:spPr>
            <a:xfrm rot="16200000">
              <a:off x="6950181" y="3973763"/>
              <a:ext cx="431581" cy="101064"/>
            </a:xfrm>
            <a:prstGeom prst="rect">
              <a:avLst/>
            </a:prstGeom>
            <a:solidFill>
              <a:schemeClr val="accent1"/>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4321060E-6724-0AC9-3B85-9563461E746B}"/>
                </a:ext>
              </a:extLst>
            </p:cNvPr>
            <p:cNvSpPr/>
            <p:nvPr/>
          </p:nvSpPr>
          <p:spPr>
            <a:xfrm rot="16200000">
              <a:off x="7076331" y="3974116"/>
              <a:ext cx="431581" cy="101064"/>
            </a:xfrm>
            <a:prstGeom prst="rect">
              <a:avLst/>
            </a:prstGeom>
            <a:solidFill>
              <a:schemeClr val="accent1"/>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65B2DA8-268A-34D2-7A6C-13CFA453C63F}"/>
                </a:ext>
              </a:extLst>
            </p:cNvPr>
            <p:cNvSpPr/>
            <p:nvPr/>
          </p:nvSpPr>
          <p:spPr>
            <a:xfrm rot="16200000">
              <a:off x="7202482" y="3973410"/>
              <a:ext cx="431581" cy="101064"/>
            </a:xfrm>
            <a:prstGeom prst="rect">
              <a:avLst/>
            </a:prstGeom>
            <a:solidFill>
              <a:schemeClr val="accent1"/>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8DD98324-C2DF-4382-A67E-124B0747055E}"/>
                </a:ext>
              </a:extLst>
            </p:cNvPr>
            <p:cNvSpPr/>
            <p:nvPr/>
          </p:nvSpPr>
          <p:spPr>
            <a:xfrm rot="16200000">
              <a:off x="7328632" y="3973763"/>
              <a:ext cx="431581" cy="101064"/>
            </a:xfrm>
            <a:prstGeom prst="rect">
              <a:avLst/>
            </a:prstGeom>
            <a:solidFill>
              <a:schemeClr val="accent1"/>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CDCE8CE6-BC68-EB40-F597-6655B6FF4C0A}"/>
                </a:ext>
              </a:extLst>
            </p:cNvPr>
            <p:cNvSpPr/>
            <p:nvPr/>
          </p:nvSpPr>
          <p:spPr>
            <a:xfrm rot="16200000">
              <a:off x="7454782" y="3971847"/>
              <a:ext cx="431581" cy="101064"/>
            </a:xfrm>
            <a:prstGeom prst="rect">
              <a:avLst/>
            </a:prstGeom>
            <a:solidFill>
              <a:schemeClr val="accent1"/>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539580E-5C4E-BFE5-8816-0930B533390C}"/>
                </a:ext>
              </a:extLst>
            </p:cNvPr>
            <p:cNvSpPr/>
            <p:nvPr/>
          </p:nvSpPr>
          <p:spPr>
            <a:xfrm rot="16200000">
              <a:off x="7580933" y="3972200"/>
              <a:ext cx="431581" cy="101064"/>
            </a:xfrm>
            <a:prstGeom prst="rect">
              <a:avLst/>
            </a:prstGeom>
            <a:solidFill>
              <a:schemeClr val="accent1"/>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2A4D3DC1-7D92-ABE0-23AB-B04F8DE14858}"/>
                </a:ext>
              </a:extLst>
            </p:cNvPr>
            <p:cNvSpPr/>
            <p:nvPr/>
          </p:nvSpPr>
          <p:spPr>
            <a:xfrm rot="16200000">
              <a:off x="7707083" y="3971494"/>
              <a:ext cx="431581" cy="101064"/>
            </a:xfrm>
            <a:prstGeom prst="rect">
              <a:avLst/>
            </a:prstGeom>
            <a:solidFill>
              <a:schemeClr val="accent1"/>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00E74E54-2695-051C-5F2A-DA67A41DBE69}"/>
                </a:ext>
              </a:extLst>
            </p:cNvPr>
            <p:cNvSpPr/>
            <p:nvPr/>
          </p:nvSpPr>
          <p:spPr>
            <a:xfrm rot="16200000">
              <a:off x="7833233" y="3971387"/>
              <a:ext cx="431581" cy="101064"/>
            </a:xfrm>
            <a:prstGeom prst="rect">
              <a:avLst/>
            </a:prstGeom>
            <a:solidFill>
              <a:schemeClr val="accent1"/>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62C0B68E-0019-D5B8-F772-E631B38CA5BD}"/>
                </a:ext>
              </a:extLst>
            </p:cNvPr>
            <p:cNvSpPr/>
            <p:nvPr/>
          </p:nvSpPr>
          <p:spPr>
            <a:xfrm rot="16200000">
              <a:off x="7959383" y="3971740"/>
              <a:ext cx="431581" cy="101064"/>
            </a:xfrm>
            <a:prstGeom prst="rect">
              <a:avLst/>
            </a:prstGeom>
            <a:solidFill>
              <a:schemeClr val="accent1"/>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ED71CFE-1360-A62C-FB99-B52F6ECACB4A}"/>
                </a:ext>
              </a:extLst>
            </p:cNvPr>
            <p:cNvSpPr/>
            <p:nvPr/>
          </p:nvSpPr>
          <p:spPr>
            <a:xfrm rot="16200000">
              <a:off x="8085534" y="3971034"/>
              <a:ext cx="431581" cy="101064"/>
            </a:xfrm>
            <a:prstGeom prst="rect">
              <a:avLst/>
            </a:prstGeom>
            <a:solidFill>
              <a:schemeClr val="accent1"/>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01034BD7-D6CC-6F79-E8E5-255D043D4311}"/>
                </a:ext>
              </a:extLst>
            </p:cNvPr>
            <p:cNvSpPr/>
            <p:nvPr/>
          </p:nvSpPr>
          <p:spPr>
            <a:xfrm rot="16200000">
              <a:off x="8211684" y="3971387"/>
              <a:ext cx="431581" cy="101064"/>
            </a:xfrm>
            <a:prstGeom prst="rect">
              <a:avLst/>
            </a:prstGeom>
            <a:solidFill>
              <a:schemeClr val="accent1"/>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8E98986C-61E5-E9E0-0F74-A1AB8C1A1996}"/>
                </a:ext>
              </a:extLst>
            </p:cNvPr>
            <p:cNvSpPr/>
            <p:nvPr/>
          </p:nvSpPr>
          <p:spPr>
            <a:xfrm rot="16200000">
              <a:off x="8337834" y="3969471"/>
              <a:ext cx="431581" cy="101064"/>
            </a:xfrm>
            <a:prstGeom prst="rect">
              <a:avLst/>
            </a:prstGeom>
            <a:solidFill>
              <a:schemeClr val="accent1"/>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BD9A12B5-0FD3-8C6D-FBDD-39092FC8E4C2}"/>
                </a:ext>
              </a:extLst>
            </p:cNvPr>
            <p:cNvSpPr/>
            <p:nvPr/>
          </p:nvSpPr>
          <p:spPr>
            <a:xfrm rot="16200000">
              <a:off x="8463985" y="3969824"/>
              <a:ext cx="431581" cy="101064"/>
            </a:xfrm>
            <a:prstGeom prst="rect">
              <a:avLst/>
            </a:prstGeom>
            <a:solidFill>
              <a:schemeClr val="accent1"/>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DF5AA91B-5A4C-264A-F477-94790A4C0926}"/>
                </a:ext>
              </a:extLst>
            </p:cNvPr>
            <p:cNvSpPr/>
            <p:nvPr/>
          </p:nvSpPr>
          <p:spPr>
            <a:xfrm rot="16200000">
              <a:off x="8590132" y="3969118"/>
              <a:ext cx="431581" cy="101064"/>
            </a:xfrm>
            <a:prstGeom prst="rect">
              <a:avLst/>
            </a:prstGeom>
            <a:solidFill>
              <a:schemeClr val="accent1"/>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64" name="TextBox 63">
              <a:extLst>
                <a:ext uri="{FF2B5EF4-FFF2-40B4-BE49-F238E27FC236}">
                  <a16:creationId xmlns:a16="http://schemas.microsoft.com/office/drawing/2014/main" id="{7176B3F7-32B7-22C8-64D0-6EB3F02D18FF}"/>
                </a:ext>
              </a:extLst>
            </p:cNvPr>
            <p:cNvSpPr txBox="1"/>
            <p:nvPr/>
          </p:nvSpPr>
          <p:spPr>
            <a:xfrm>
              <a:off x="7428233" y="3958656"/>
              <a:ext cx="1143807" cy="128548"/>
            </a:xfrm>
            <a:prstGeom prst="rect">
              <a:avLst/>
            </a:prstGeom>
            <a:noFill/>
          </p:spPr>
          <p:txBody>
            <a:bodyPr wrap="square" lIns="0" tIns="0" rIns="0" bIns="0" rtlCol="0" anchor="ctr">
              <a:noAutofit/>
            </a:bodyPr>
            <a:lstStyle/>
            <a:p>
              <a:pPr marL="0" marR="0" lvl="0" indent="0" algn="ctr" defTabSz="914400" rtl="0" eaLnBrk="1" fontAlgn="base" latinLnBrk="0" hangingPunct="1">
                <a:lnSpc>
                  <a:spcPct val="100000"/>
                </a:lnSpc>
                <a:spcBef>
                  <a:spcPts val="0"/>
                </a:spcBef>
                <a:spcAft>
                  <a:spcPts val="0"/>
                </a:spcAft>
                <a:buClr>
                  <a:srgbClr val="007DB8"/>
                </a:buClr>
                <a:buSzTx/>
                <a:buFontTx/>
                <a:buNone/>
                <a:tabLst/>
                <a:defRPr/>
              </a:pPr>
              <a:r>
                <a:rPr kumimoji="0" lang="en-US" sz="1200" b="1" i="0" u="none" strike="noStrike" kern="0" cap="none" spc="0" normalizeH="0" baseline="0" noProof="0" dirty="0">
                  <a:ln>
                    <a:noFill/>
                  </a:ln>
                  <a:solidFill>
                    <a:schemeClr val="bg1"/>
                  </a:solidFill>
                  <a:effectLst/>
                  <a:uLnTx/>
                  <a:uFillTx/>
                  <a:latin typeface="Arial"/>
                  <a:ea typeface="+mn-ea"/>
                  <a:cs typeface="+mn-cs"/>
                </a:rPr>
                <a:t>HDDs</a:t>
              </a:r>
            </a:p>
          </p:txBody>
        </p:sp>
        <p:sp>
          <p:nvSpPr>
            <p:cNvPr id="65" name="Rectangle 64">
              <a:extLst>
                <a:ext uri="{FF2B5EF4-FFF2-40B4-BE49-F238E27FC236}">
                  <a16:creationId xmlns:a16="http://schemas.microsoft.com/office/drawing/2014/main" id="{E833CED3-8B05-BA0E-A554-9AA9B5027B98}"/>
                </a:ext>
              </a:extLst>
            </p:cNvPr>
            <p:cNvSpPr/>
            <p:nvPr/>
          </p:nvSpPr>
          <p:spPr>
            <a:xfrm>
              <a:off x="7081102" y="2337949"/>
              <a:ext cx="1788576" cy="342123"/>
            </a:xfrm>
            <a:prstGeom prst="rect">
              <a:avLst/>
            </a:prstGeom>
            <a:solidFill>
              <a:srgbClr val="FFFFFF"/>
            </a:solidFill>
            <a:ln w="6350" cmpd="sng">
              <a:solidFill>
                <a:srgbClr val="0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a typeface="+mn-ea"/>
                <a:cs typeface="+mn-cs"/>
              </a:endParaRPr>
            </a:p>
          </p:txBody>
        </p:sp>
        <p:sp>
          <p:nvSpPr>
            <p:cNvPr id="66" name="Rectangle 65">
              <a:extLst>
                <a:ext uri="{FF2B5EF4-FFF2-40B4-BE49-F238E27FC236}">
                  <a16:creationId xmlns:a16="http://schemas.microsoft.com/office/drawing/2014/main" id="{F72FA38E-A18F-D0B0-92C1-69FB7811C1E4}"/>
                </a:ext>
              </a:extLst>
            </p:cNvPr>
            <p:cNvSpPr/>
            <p:nvPr/>
          </p:nvSpPr>
          <p:spPr>
            <a:xfrm>
              <a:off x="7101314"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F345CFDA-538F-B6E1-D7ED-DF6B6DEC3FB1}"/>
                </a:ext>
              </a:extLst>
            </p:cNvPr>
            <p:cNvSpPr/>
            <p:nvPr/>
          </p:nvSpPr>
          <p:spPr>
            <a:xfrm>
              <a:off x="7174601"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68" name="Rectangle 67">
              <a:extLst>
                <a:ext uri="{FF2B5EF4-FFF2-40B4-BE49-F238E27FC236}">
                  <a16:creationId xmlns:a16="http://schemas.microsoft.com/office/drawing/2014/main" id="{FDF44D5A-3685-89BC-92F4-F69BD27C0641}"/>
                </a:ext>
              </a:extLst>
            </p:cNvPr>
            <p:cNvSpPr/>
            <p:nvPr/>
          </p:nvSpPr>
          <p:spPr>
            <a:xfrm>
              <a:off x="7247889"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1537F933-BD0C-EF3A-E7E8-4B37EF659DD0}"/>
                </a:ext>
              </a:extLst>
            </p:cNvPr>
            <p:cNvSpPr/>
            <p:nvPr/>
          </p:nvSpPr>
          <p:spPr>
            <a:xfrm>
              <a:off x="7321176"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16BAC1E1-A360-E5C7-A18B-61998C970BB7}"/>
                </a:ext>
              </a:extLst>
            </p:cNvPr>
            <p:cNvSpPr/>
            <p:nvPr/>
          </p:nvSpPr>
          <p:spPr>
            <a:xfrm>
              <a:off x="7394463"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71" name="Rectangle 70">
              <a:extLst>
                <a:ext uri="{FF2B5EF4-FFF2-40B4-BE49-F238E27FC236}">
                  <a16:creationId xmlns:a16="http://schemas.microsoft.com/office/drawing/2014/main" id="{CC1062F0-4BF8-0805-658B-18FBD8D75FD1}"/>
                </a:ext>
              </a:extLst>
            </p:cNvPr>
            <p:cNvSpPr/>
            <p:nvPr/>
          </p:nvSpPr>
          <p:spPr>
            <a:xfrm>
              <a:off x="7467751"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7E69FFB6-B869-D6F0-FD45-F9A08D65AA21}"/>
                </a:ext>
              </a:extLst>
            </p:cNvPr>
            <p:cNvSpPr/>
            <p:nvPr/>
          </p:nvSpPr>
          <p:spPr>
            <a:xfrm>
              <a:off x="7541038"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73" name="Rectangle 72">
              <a:extLst>
                <a:ext uri="{FF2B5EF4-FFF2-40B4-BE49-F238E27FC236}">
                  <a16:creationId xmlns:a16="http://schemas.microsoft.com/office/drawing/2014/main" id="{399B2E3D-39FB-1A57-C16F-D8627EAD8883}"/>
                </a:ext>
              </a:extLst>
            </p:cNvPr>
            <p:cNvSpPr/>
            <p:nvPr/>
          </p:nvSpPr>
          <p:spPr>
            <a:xfrm>
              <a:off x="7614325"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74" name="Rectangle 73">
              <a:extLst>
                <a:ext uri="{FF2B5EF4-FFF2-40B4-BE49-F238E27FC236}">
                  <a16:creationId xmlns:a16="http://schemas.microsoft.com/office/drawing/2014/main" id="{62B156FC-4FE3-8829-6D09-8819187795A2}"/>
                </a:ext>
              </a:extLst>
            </p:cNvPr>
            <p:cNvSpPr/>
            <p:nvPr/>
          </p:nvSpPr>
          <p:spPr>
            <a:xfrm>
              <a:off x="7687613"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9AD5B5AE-F1B3-6A53-7B8E-6157D04C95E9}"/>
                </a:ext>
              </a:extLst>
            </p:cNvPr>
            <p:cNvSpPr/>
            <p:nvPr/>
          </p:nvSpPr>
          <p:spPr>
            <a:xfrm>
              <a:off x="7760900"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BF1AFE41-BB23-CF53-38C6-BA9DA31DFB32}"/>
                </a:ext>
              </a:extLst>
            </p:cNvPr>
            <p:cNvSpPr/>
            <p:nvPr/>
          </p:nvSpPr>
          <p:spPr>
            <a:xfrm>
              <a:off x="7834187"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77" name="Rectangle 76">
              <a:extLst>
                <a:ext uri="{FF2B5EF4-FFF2-40B4-BE49-F238E27FC236}">
                  <a16:creationId xmlns:a16="http://schemas.microsoft.com/office/drawing/2014/main" id="{91801BD7-8766-AC59-3420-10D2DC9A69E3}"/>
                </a:ext>
              </a:extLst>
            </p:cNvPr>
            <p:cNvSpPr/>
            <p:nvPr/>
          </p:nvSpPr>
          <p:spPr>
            <a:xfrm>
              <a:off x="7907475"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5E95BE85-0DB5-B0A8-7295-2D3F0C0B2F47}"/>
                </a:ext>
              </a:extLst>
            </p:cNvPr>
            <p:cNvSpPr/>
            <p:nvPr/>
          </p:nvSpPr>
          <p:spPr>
            <a:xfrm>
              <a:off x="7980762"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79" name="Rectangle 78">
              <a:extLst>
                <a:ext uri="{FF2B5EF4-FFF2-40B4-BE49-F238E27FC236}">
                  <a16:creationId xmlns:a16="http://schemas.microsoft.com/office/drawing/2014/main" id="{255E87DC-FB6C-8005-B9A6-204D9C134CF4}"/>
                </a:ext>
              </a:extLst>
            </p:cNvPr>
            <p:cNvSpPr/>
            <p:nvPr/>
          </p:nvSpPr>
          <p:spPr>
            <a:xfrm>
              <a:off x="8054049"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80" name="Rectangle 79">
              <a:extLst>
                <a:ext uri="{FF2B5EF4-FFF2-40B4-BE49-F238E27FC236}">
                  <a16:creationId xmlns:a16="http://schemas.microsoft.com/office/drawing/2014/main" id="{8452965A-2E07-D33C-D53D-07940CE5E2D8}"/>
                </a:ext>
              </a:extLst>
            </p:cNvPr>
            <p:cNvSpPr/>
            <p:nvPr/>
          </p:nvSpPr>
          <p:spPr>
            <a:xfrm>
              <a:off x="8127337"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81" name="Rectangle 80">
              <a:extLst>
                <a:ext uri="{FF2B5EF4-FFF2-40B4-BE49-F238E27FC236}">
                  <a16:creationId xmlns:a16="http://schemas.microsoft.com/office/drawing/2014/main" id="{DCBDC37B-8F72-19CF-44B9-D193146E9D5C}"/>
                </a:ext>
              </a:extLst>
            </p:cNvPr>
            <p:cNvSpPr/>
            <p:nvPr/>
          </p:nvSpPr>
          <p:spPr>
            <a:xfrm>
              <a:off x="8200624"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82" name="Rectangle 81">
              <a:extLst>
                <a:ext uri="{FF2B5EF4-FFF2-40B4-BE49-F238E27FC236}">
                  <a16:creationId xmlns:a16="http://schemas.microsoft.com/office/drawing/2014/main" id="{38D49232-00C9-B498-6B3F-03B9DF525535}"/>
                </a:ext>
              </a:extLst>
            </p:cNvPr>
            <p:cNvSpPr/>
            <p:nvPr/>
          </p:nvSpPr>
          <p:spPr>
            <a:xfrm>
              <a:off x="8273912"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83" name="Rectangle 82">
              <a:extLst>
                <a:ext uri="{FF2B5EF4-FFF2-40B4-BE49-F238E27FC236}">
                  <a16:creationId xmlns:a16="http://schemas.microsoft.com/office/drawing/2014/main" id="{C585958A-195F-60F8-E2AF-54A21C2668EA}"/>
                </a:ext>
              </a:extLst>
            </p:cNvPr>
            <p:cNvSpPr/>
            <p:nvPr/>
          </p:nvSpPr>
          <p:spPr>
            <a:xfrm>
              <a:off x="8347199"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84" name="Rectangle 83">
              <a:extLst>
                <a:ext uri="{FF2B5EF4-FFF2-40B4-BE49-F238E27FC236}">
                  <a16:creationId xmlns:a16="http://schemas.microsoft.com/office/drawing/2014/main" id="{4431427E-7205-9747-E5B9-539E48F574F5}"/>
                </a:ext>
              </a:extLst>
            </p:cNvPr>
            <p:cNvSpPr/>
            <p:nvPr/>
          </p:nvSpPr>
          <p:spPr>
            <a:xfrm>
              <a:off x="8420486"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85" name="Rectangle 84">
              <a:extLst>
                <a:ext uri="{FF2B5EF4-FFF2-40B4-BE49-F238E27FC236}">
                  <a16:creationId xmlns:a16="http://schemas.microsoft.com/office/drawing/2014/main" id="{9AF7165B-D83E-258B-38AB-85DCC0CC5B2E}"/>
                </a:ext>
              </a:extLst>
            </p:cNvPr>
            <p:cNvSpPr/>
            <p:nvPr/>
          </p:nvSpPr>
          <p:spPr>
            <a:xfrm>
              <a:off x="8493774"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0B2B4E43-D4BC-23DC-1A27-2649AB1EE427}"/>
                </a:ext>
              </a:extLst>
            </p:cNvPr>
            <p:cNvSpPr/>
            <p:nvPr/>
          </p:nvSpPr>
          <p:spPr>
            <a:xfrm>
              <a:off x="8567061"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87" name="Rectangle 86">
              <a:extLst>
                <a:ext uri="{FF2B5EF4-FFF2-40B4-BE49-F238E27FC236}">
                  <a16:creationId xmlns:a16="http://schemas.microsoft.com/office/drawing/2014/main" id="{C9EE084D-E31F-E7B3-2AFB-93F984E3BFFB}"/>
                </a:ext>
              </a:extLst>
            </p:cNvPr>
            <p:cNvSpPr/>
            <p:nvPr/>
          </p:nvSpPr>
          <p:spPr>
            <a:xfrm>
              <a:off x="8640348"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88" name="Rectangle 87">
              <a:extLst>
                <a:ext uri="{FF2B5EF4-FFF2-40B4-BE49-F238E27FC236}">
                  <a16:creationId xmlns:a16="http://schemas.microsoft.com/office/drawing/2014/main" id="{39258E20-4431-849F-84D8-B6FD7C152DD5}"/>
                </a:ext>
              </a:extLst>
            </p:cNvPr>
            <p:cNvSpPr/>
            <p:nvPr/>
          </p:nvSpPr>
          <p:spPr>
            <a:xfrm>
              <a:off x="8713636"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89" name="Rectangle 88">
              <a:extLst>
                <a:ext uri="{FF2B5EF4-FFF2-40B4-BE49-F238E27FC236}">
                  <a16:creationId xmlns:a16="http://schemas.microsoft.com/office/drawing/2014/main" id="{F4F2E399-26B1-6636-7C17-A1F1E7947B8B}"/>
                </a:ext>
              </a:extLst>
            </p:cNvPr>
            <p:cNvSpPr/>
            <p:nvPr/>
          </p:nvSpPr>
          <p:spPr>
            <a:xfrm>
              <a:off x="8786927" y="2372399"/>
              <a:ext cx="58433" cy="276654"/>
            </a:xfrm>
            <a:prstGeom prst="rect">
              <a:avLst/>
            </a:prstGeom>
            <a:solidFill>
              <a:srgbClr val="F8BCCB"/>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90" name="TextBox 89">
              <a:extLst>
                <a:ext uri="{FF2B5EF4-FFF2-40B4-BE49-F238E27FC236}">
                  <a16:creationId xmlns:a16="http://schemas.microsoft.com/office/drawing/2014/main" id="{56F7C318-F8D6-1E92-6914-72AFC13D5838}"/>
                </a:ext>
              </a:extLst>
            </p:cNvPr>
            <p:cNvSpPr txBox="1"/>
            <p:nvPr/>
          </p:nvSpPr>
          <p:spPr>
            <a:xfrm>
              <a:off x="7412180" y="2407770"/>
              <a:ext cx="1169258" cy="193879"/>
            </a:xfrm>
            <a:prstGeom prst="rect">
              <a:avLst/>
            </a:prstGeom>
            <a:noFill/>
          </p:spPr>
          <p:txBody>
            <a:bodyPr wrap="square" lIns="0" tIns="0" rIns="0" bIns="0" rtlCol="0" anchor="ctr">
              <a:noAutofit/>
            </a:bodyPr>
            <a:lstStyle/>
            <a:p>
              <a:pPr lvl="0" algn="ctr" fontAlgn="base">
                <a:buClr>
                  <a:srgbClr val="007DB8"/>
                </a:buClr>
                <a:defRPr/>
              </a:pPr>
              <a:r>
                <a:rPr lang="en-US" sz="1200" b="1" kern="0" dirty="0"/>
                <a:t>DRAM</a:t>
              </a:r>
            </a:p>
          </p:txBody>
        </p:sp>
        <p:sp>
          <p:nvSpPr>
            <p:cNvPr id="91" name="Rectangle 90">
              <a:extLst>
                <a:ext uri="{FF2B5EF4-FFF2-40B4-BE49-F238E27FC236}">
                  <a16:creationId xmlns:a16="http://schemas.microsoft.com/office/drawing/2014/main" id="{EB44731E-E2F9-86C8-D637-D461D9D6040C}"/>
                </a:ext>
              </a:extLst>
            </p:cNvPr>
            <p:cNvSpPr/>
            <p:nvPr/>
          </p:nvSpPr>
          <p:spPr>
            <a:xfrm>
              <a:off x="7085268" y="2705872"/>
              <a:ext cx="1788576" cy="342123"/>
            </a:xfrm>
            <a:prstGeom prst="rect">
              <a:avLst/>
            </a:prstGeom>
            <a:solidFill>
              <a:srgbClr val="FFFFFF"/>
            </a:solidFill>
            <a:ln w="6350" cmpd="sng">
              <a:solidFill>
                <a:srgbClr val="0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a typeface="+mn-ea"/>
                <a:cs typeface="+mn-cs"/>
              </a:endParaRPr>
            </a:p>
          </p:txBody>
        </p:sp>
        <p:sp>
          <p:nvSpPr>
            <p:cNvPr id="92" name="Rectangle 91">
              <a:extLst>
                <a:ext uri="{FF2B5EF4-FFF2-40B4-BE49-F238E27FC236}">
                  <a16:creationId xmlns:a16="http://schemas.microsoft.com/office/drawing/2014/main" id="{92D33815-51DC-4341-58FC-C0140957313A}"/>
                </a:ext>
              </a:extLst>
            </p:cNvPr>
            <p:cNvSpPr/>
            <p:nvPr/>
          </p:nvSpPr>
          <p:spPr>
            <a:xfrm>
              <a:off x="7105479"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93" name="Rectangle 92">
              <a:extLst>
                <a:ext uri="{FF2B5EF4-FFF2-40B4-BE49-F238E27FC236}">
                  <a16:creationId xmlns:a16="http://schemas.microsoft.com/office/drawing/2014/main" id="{D9C6ADFA-E552-687D-02DF-A6F1017B7059}"/>
                </a:ext>
              </a:extLst>
            </p:cNvPr>
            <p:cNvSpPr/>
            <p:nvPr/>
          </p:nvSpPr>
          <p:spPr>
            <a:xfrm>
              <a:off x="7178766"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94" name="Rectangle 93">
              <a:extLst>
                <a:ext uri="{FF2B5EF4-FFF2-40B4-BE49-F238E27FC236}">
                  <a16:creationId xmlns:a16="http://schemas.microsoft.com/office/drawing/2014/main" id="{946E9E4B-743F-0CE8-F30A-D3121D5023C1}"/>
                </a:ext>
              </a:extLst>
            </p:cNvPr>
            <p:cNvSpPr/>
            <p:nvPr/>
          </p:nvSpPr>
          <p:spPr>
            <a:xfrm>
              <a:off x="7252054"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95" name="Rectangle 94">
              <a:extLst>
                <a:ext uri="{FF2B5EF4-FFF2-40B4-BE49-F238E27FC236}">
                  <a16:creationId xmlns:a16="http://schemas.microsoft.com/office/drawing/2014/main" id="{9EB6186E-09D7-9DD8-2E8B-C9DF66D988AA}"/>
                </a:ext>
              </a:extLst>
            </p:cNvPr>
            <p:cNvSpPr/>
            <p:nvPr/>
          </p:nvSpPr>
          <p:spPr>
            <a:xfrm>
              <a:off x="7325341"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96" name="Rectangle 95">
              <a:extLst>
                <a:ext uri="{FF2B5EF4-FFF2-40B4-BE49-F238E27FC236}">
                  <a16:creationId xmlns:a16="http://schemas.microsoft.com/office/drawing/2014/main" id="{0575D22F-C88A-4D1B-F65D-A0F405EF7B7A}"/>
                </a:ext>
              </a:extLst>
            </p:cNvPr>
            <p:cNvSpPr/>
            <p:nvPr/>
          </p:nvSpPr>
          <p:spPr>
            <a:xfrm>
              <a:off x="7398628"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a:ea typeface="+mn-ea"/>
                <a:cs typeface="+mn-cs"/>
              </a:endParaRPr>
            </a:p>
          </p:txBody>
        </p:sp>
        <p:sp>
          <p:nvSpPr>
            <p:cNvPr id="97" name="Rectangle 96">
              <a:extLst>
                <a:ext uri="{FF2B5EF4-FFF2-40B4-BE49-F238E27FC236}">
                  <a16:creationId xmlns:a16="http://schemas.microsoft.com/office/drawing/2014/main" id="{66D60CDC-AF7D-6C63-F1B7-937AA8B26D3C}"/>
                </a:ext>
              </a:extLst>
            </p:cNvPr>
            <p:cNvSpPr/>
            <p:nvPr/>
          </p:nvSpPr>
          <p:spPr>
            <a:xfrm>
              <a:off x="7471916"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98" name="Rectangle 97">
              <a:extLst>
                <a:ext uri="{FF2B5EF4-FFF2-40B4-BE49-F238E27FC236}">
                  <a16:creationId xmlns:a16="http://schemas.microsoft.com/office/drawing/2014/main" id="{6E1AA5B6-3287-F4F4-BE25-8FB5E79E8D93}"/>
                </a:ext>
              </a:extLst>
            </p:cNvPr>
            <p:cNvSpPr/>
            <p:nvPr/>
          </p:nvSpPr>
          <p:spPr>
            <a:xfrm>
              <a:off x="7545203"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D9D440F3-2B52-389C-9A00-AF7373FC4D21}"/>
                </a:ext>
              </a:extLst>
            </p:cNvPr>
            <p:cNvSpPr/>
            <p:nvPr/>
          </p:nvSpPr>
          <p:spPr>
            <a:xfrm>
              <a:off x="7618490"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00" name="Rectangle 99">
              <a:extLst>
                <a:ext uri="{FF2B5EF4-FFF2-40B4-BE49-F238E27FC236}">
                  <a16:creationId xmlns:a16="http://schemas.microsoft.com/office/drawing/2014/main" id="{D3004AE8-5E86-BF45-2A81-493A7FF87E07}"/>
                </a:ext>
              </a:extLst>
            </p:cNvPr>
            <p:cNvSpPr/>
            <p:nvPr/>
          </p:nvSpPr>
          <p:spPr>
            <a:xfrm>
              <a:off x="7691778"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01" name="Rectangle 100">
              <a:extLst>
                <a:ext uri="{FF2B5EF4-FFF2-40B4-BE49-F238E27FC236}">
                  <a16:creationId xmlns:a16="http://schemas.microsoft.com/office/drawing/2014/main" id="{EBAF8248-7F62-4DAF-C221-833ACC367DF6}"/>
                </a:ext>
              </a:extLst>
            </p:cNvPr>
            <p:cNvSpPr/>
            <p:nvPr/>
          </p:nvSpPr>
          <p:spPr>
            <a:xfrm>
              <a:off x="7765065"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02" name="Rectangle 101">
              <a:extLst>
                <a:ext uri="{FF2B5EF4-FFF2-40B4-BE49-F238E27FC236}">
                  <a16:creationId xmlns:a16="http://schemas.microsoft.com/office/drawing/2014/main" id="{0DB611F5-7B59-E2BB-D412-395543C295B1}"/>
                </a:ext>
              </a:extLst>
            </p:cNvPr>
            <p:cNvSpPr/>
            <p:nvPr/>
          </p:nvSpPr>
          <p:spPr>
            <a:xfrm>
              <a:off x="7838352"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03" name="Rectangle 102">
              <a:extLst>
                <a:ext uri="{FF2B5EF4-FFF2-40B4-BE49-F238E27FC236}">
                  <a16:creationId xmlns:a16="http://schemas.microsoft.com/office/drawing/2014/main" id="{31104BAE-BBC2-F089-67A7-7FABAFC05AA9}"/>
                </a:ext>
              </a:extLst>
            </p:cNvPr>
            <p:cNvSpPr/>
            <p:nvPr/>
          </p:nvSpPr>
          <p:spPr>
            <a:xfrm>
              <a:off x="7911641"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BE5A097E-1C55-7D5C-92AD-8F18550500F4}"/>
                </a:ext>
              </a:extLst>
            </p:cNvPr>
            <p:cNvSpPr/>
            <p:nvPr/>
          </p:nvSpPr>
          <p:spPr>
            <a:xfrm>
              <a:off x="7984928"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05" name="Rectangle 104">
              <a:extLst>
                <a:ext uri="{FF2B5EF4-FFF2-40B4-BE49-F238E27FC236}">
                  <a16:creationId xmlns:a16="http://schemas.microsoft.com/office/drawing/2014/main" id="{84084F51-F872-3821-C750-24AEB05412E9}"/>
                </a:ext>
              </a:extLst>
            </p:cNvPr>
            <p:cNvSpPr/>
            <p:nvPr/>
          </p:nvSpPr>
          <p:spPr>
            <a:xfrm>
              <a:off x="8058214"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06" name="Rectangle 105">
              <a:extLst>
                <a:ext uri="{FF2B5EF4-FFF2-40B4-BE49-F238E27FC236}">
                  <a16:creationId xmlns:a16="http://schemas.microsoft.com/office/drawing/2014/main" id="{0CC524E6-DF04-6D40-346A-8BA43008E6B4}"/>
                </a:ext>
              </a:extLst>
            </p:cNvPr>
            <p:cNvSpPr/>
            <p:nvPr/>
          </p:nvSpPr>
          <p:spPr>
            <a:xfrm>
              <a:off x="8131502"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07" name="Rectangle 106">
              <a:extLst>
                <a:ext uri="{FF2B5EF4-FFF2-40B4-BE49-F238E27FC236}">
                  <a16:creationId xmlns:a16="http://schemas.microsoft.com/office/drawing/2014/main" id="{8AD51B89-6B71-F9C9-4DA3-6CF248BBA034}"/>
                </a:ext>
              </a:extLst>
            </p:cNvPr>
            <p:cNvSpPr/>
            <p:nvPr/>
          </p:nvSpPr>
          <p:spPr>
            <a:xfrm>
              <a:off x="8204789"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08" name="Rectangle 107">
              <a:extLst>
                <a:ext uri="{FF2B5EF4-FFF2-40B4-BE49-F238E27FC236}">
                  <a16:creationId xmlns:a16="http://schemas.microsoft.com/office/drawing/2014/main" id="{93A1D8F2-17CD-FCE7-1699-817A4CA5E20A}"/>
                </a:ext>
              </a:extLst>
            </p:cNvPr>
            <p:cNvSpPr/>
            <p:nvPr/>
          </p:nvSpPr>
          <p:spPr>
            <a:xfrm>
              <a:off x="8278077"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A498F58D-F6FF-9537-CA5D-0EE52A92EDCE}"/>
                </a:ext>
              </a:extLst>
            </p:cNvPr>
            <p:cNvSpPr/>
            <p:nvPr/>
          </p:nvSpPr>
          <p:spPr>
            <a:xfrm>
              <a:off x="8351364"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D732D7DA-8FB0-3838-241D-0304D465A2C3}"/>
                </a:ext>
              </a:extLst>
            </p:cNvPr>
            <p:cNvSpPr/>
            <p:nvPr/>
          </p:nvSpPr>
          <p:spPr>
            <a:xfrm>
              <a:off x="8424651"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BE86B610-4A47-1F0A-DC68-8AB07FDDE8F2}"/>
                </a:ext>
              </a:extLst>
            </p:cNvPr>
            <p:cNvSpPr/>
            <p:nvPr/>
          </p:nvSpPr>
          <p:spPr>
            <a:xfrm>
              <a:off x="8497939"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12" name="Rectangle 111">
              <a:extLst>
                <a:ext uri="{FF2B5EF4-FFF2-40B4-BE49-F238E27FC236}">
                  <a16:creationId xmlns:a16="http://schemas.microsoft.com/office/drawing/2014/main" id="{A48C7831-41B6-7136-615D-477AD9F8C23F}"/>
                </a:ext>
              </a:extLst>
            </p:cNvPr>
            <p:cNvSpPr/>
            <p:nvPr/>
          </p:nvSpPr>
          <p:spPr>
            <a:xfrm>
              <a:off x="8571226"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13" name="Rectangle 112">
              <a:extLst>
                <a:ext uri="{FF2B5EF4-FFF2-40B4-BE49-F238E27FC236}">
                  <a16:creationId xmlns:a16="http://schemas.microsoft.com/office/drawing/2014/main" id="{D1C82C2E-DFAF-1F43-E6D2-BF9618F09B32}"/>
                </a:ext>
              </a:extLst>
            </p:cNvPr>
            <p:cNvSpPr/>
            <p:nvPr/>
          </p:nvSpPr>
          <p:spPr>
            <a:xfrm>
              <a:off x="8644513"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62943F18-9AC4-551C-EC0A-6674F521896A}"/>
                </a:ext>
              </a:extLst>
            </p:cNvPr>
            <p:cNvSpPr/>
            <p:nvPr/>
          </p:nvSpPr>
          <p:spPr>
            <a:xfrm>
              <a:off x="8717801"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4A460CC4-B95D-D92F-B1DA-04B14F066119}"/>
                </a:ext>
              </a:extLst>
            </p:cNvPr>
            <p:cNvSpPr/>
            <p:nvPr/>
          </p:nvSpPr>
          <p:spPr>
            <a:xfrm>
              <a:off x="8791092" y="2740322"/>
              <a:ext cx="58433" cy="276654"/>
            </a:xfrm>
            <a:prstGeom prst="rect">
              <a:avLst/>
            </a:prstGeom>
            <a:solidFill>
              <a:schemeClr val="accent2">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16" name="TextBox 115">
              <a:extLst>
                <a:ext uri="{FF2B5EF4-FFF2-40B4-BE49-F238E27FC236}">
                  <a16:creationId xmlns:a16="http://schemas.microsoft.com/office/drawing/2014/main" id="{549D9346-AF03-A3AE-95CE-7E0FE6E5EF6A}"/>
                </a:ext>
              </a:extLst>
            </p:cNvPr>
            <p:cNvSpPr txBox="1"/>
            <p:nvPr/>
          </p:nvSpPr>
          <p:spPr>
            <a:xfrm>
              <a:off x="7416346" y="2775693"/>
              <a:ext cx="1169258" cy="193879"/>
            </a:xfrm>
            <a:prstGeom prst="rect">
              <a:avLst/>
            </a:prstGeom>
            <a:noFill/>
          </p:spPr>
          <p:txBody>
            <a:bodyPr wrap="square" lIns="0" tIns="0" rIns="0" bIns="0" rtlCol="0" anchor="ctr">
              <a:noAutofit/>
            </a:bodyPr>
            <a:lstStyle/>
            <a:p>
              <a:pPr lvl="0" algn="ctr" fontAlgn="base">
                <a:buClr>
                  <a:srgbClr val="007DB8"/>
                </a:buClr>
                <a:defRPr/>
              </a:pPr>
              <a:r>
                <a:rPr lang="en-US" sz="1200" b="1" kern="0" dirty="0"/>
                <a:t>EM</a:t>
              </a:r>
            </a:p>
          </p:txBody>
        </p:sp>
        <p:sp>
          <p:nvSpPr>
            <p:cNvPr id="117" name="Rectangle 116">
              <a:extLst>
                <a:ext uri="{FF2B5EF4-FFF2-40B4-BE49-F238E27FC236}">
                  <a16:creationId xmlns:a16="http://schemas.microsoft.com/office/drawing/2014/main" id="{DC7F0F0F-BA1B-5850-D53A-26D48DD384C5}"/>
                </a:ext>
              </a:extLst>
            </p:cNvPr>
            <p:cNvSpPr/>
            <p:nvPr/>
          </p:nvSpPr>
          <p:spPr>
            <a:xfrm>
              <a:off x="7087383" y="3078511"/>
              <a:ext cx="1788576" cy="342123"/>
            </a:xfrm>
            <a:prstGeom prst="rect">
              <a:avLst/>
            </a:prstGeom>
            <a:solidFill>
              <a:srgbClr val="FFFFFF"/>
            </a:solidFill>
            <a:ln w="6350" cmpd="sng">
              <a:solidFill>
                <a:srgbClr val="0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a typeface="+mn-ea"/>
                <a:cs typeface="+mn-cs"/>
              </a:endParaRPr>
            </a:p>
          </p:txBody>
        </p:sp>
        <p:sp>
          <p:nvSpPr>
            <p:cNvPr id="118" name="Rectangle 117">
              <a:extLst>
                <a:ext uri="{FF2B5EF4-FFF2-40B4-BE49-F238E27FC236}">
                  <a16:creationId xmlns:a16="http://schemas.microsoft.com/office/drawing/2014/main" id="{42470704-D95B-9B71-4868-BDB6E12AE7C9}"/>
                </a:ext>
              </a:extLst>
            </p:cNvPr>
            <p:cNvSpPr/>
            <p:nvPr/>
          </p:nvSpPr>
          <p:spPr>
            <a:xfrm>
              <a:off x="7107595"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5CEC827F-BE80-9944-EC8C-7C2AAA1875B1}"/>
                </a:ext>
              </a:extLst>
            </p:cNvPr>
            <p:cNvSpPr/>
            <p:nvPr/>
          </p:nvSpPr>
          <p:spPr>
            <a:xfrm>
              <a:off x="7180882"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F1D63C0E-6378-E741-FAF9-B47C69917D16}"/>
                </a:ext>
              </a:extLst>
            </p:cNvPr>
            <p:cNvSpPr/>
            <p:nvPr/>
          </p:nvSpPr>
          <p:spPr>
            <a:xfrm>
              <a:off x="7254170"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21" name="Rectangle 120">
              <a:extLst>
                <a:ext uri="{FF2B5EF4-FFF2-40B4-BE49-F238E27FC236}">
                  <a16:creationId xmlns:a16="http://schemas.microsoft.com/office/drawing/2014/main" id="{AA157D88-AF58-621B-E68A-B43D1958CC22}"/>
                </a:ext>
              </a:extLst>
            </p:cNvPr>
            <p:cNvSpPr/>
            <p:nvPr/>
          </p:nvSpPr>
          <p:spPr>
            <a:xfrm>
              <a:off x="7327457"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22" name="Rectangle 121">
              <a:extLst>
                <a:ext uri="{FF2B5EF4-FFF2-40B4-BE49-F238E27FC236}">
                  <a16:creationId xmlns:a16="http://schemas.microsoft.com/office/drawing/2014/main" id="{64653261-C20C-E831-F719-39A72E2A3CC1}"/>
                </a:ext>
              </a:extLst>
            </p:cNvPr>
            <p:cNvSpPr/>
            <p:nvPr/>
          </p:nvSpPr>
          <p:spPr>
            <a:xfrm>
              <a:off x="7400744"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23" name="Rectangle 122">
              <a:extLst>
                <a:ext uri="{FF2B5EF4-FFF2-40B4-BE49-F238E27FC236}">
                  <a16:creationId xmlns:a16="http://schemas.microsoft.com/office/drawing/2014/main" id="{FDDA0142-4903-1ACF-254D-B089A0EC3662}"/>
                </a:ext>
              </a:extLst>
            </p:cNvPr>
            <p:cNvSpPr/>
            <p:nvPr/>
          </p:nvSpPr>
          <p:spPr>
            <a:xfrm>
              <a:off x="7474032"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24" name="Rectangle 123">
              <a:extLst>
                <a:ext uri="{FF2B5EF4-FFF2-40B4-BE49-F238E27FC236}">
                  <a16:creationId xmlns:a16="http://schemas.microsoft.com/office/drawing/2014/main" id="{F147A25B-8E6F-57BA-A65D-96D660C86B95}"/>
                </a:ext>
              </a:extLst>
            </p:cNvPr>
            <p:cNvSpPr/>
            <p:nvPr/>
          </p:nvSpPr>
          <p:spPr>
            <a:xfrm>
              <a:off x="7547319"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25" name="Rectangle 124">
              <a:extLst>
                <a:ext uri="{FF2B5EF4-FFF2-40B4-BE49-F238E27FC236}">
                  <a16:creationId xmlns:a16="http://schemas.microsoft.com/office/drawing/2014/main" id="{E7061937-240B-40E1-0461-9E56B2A73B78}"/>
                </a:ext>
              </a:extLst>
            </p:cNvPr>
            <p:cNvSpPr/>
            <p:nvPr/>
          </p:nvSpPr>
          <p:spPr>
            <a:xfrm>
              <a:off x="7620606"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26" name="Rectangle 125">
              <a:extLst>
                <a:ext uri="{FF2B5EF4-FFF2-40B4-BE49-F238E27FC236}">
                  <a16:creationId xmlns:a16="http://schemas.microsoft.com/office/drawing/2014/main" id="{3F41A7A9-FDB7-D6F3-5C3A-CDA0A6FC050B}"/>
                </a:ext>
              </a:extLst>
            </p:cNvPr>
            <p:cNvSpPr/>
            <p:nvPr/>
          </p:nvSpPr>
          <p:spPr>
            <a:xfrm>
              <a:off x="7693894"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5AF0E8BB-E727-0355-24E8-8098B083FDE3}"/>
                </a:ext>
              </a:extLst>
            </p:cNvPr>
            <p:cNvSpPr/>
            <p:nvPr/>
          </p:nvSpPr>
          <p:spPr>
            <a:xfrm>
              <a:off x="7767181"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28" name="Rectangle 127">
              <a:extLst>
                <a:ext uri="{FF2B5EF4-FFF2-40B4-BE49-F238E27FC236}">
                  <a16:creationId xmlns:a16="http://schemas.microsoft.com/office/drawing/2014/main" id="{1EFE66AB-7725-34B5-4D3F-20E006AB061C}"/>
                </a:ext>
              </a:extLst>
            </p:cNvPr>
            <p:cNvSpPr/>
            <p:nvPr/>
          </p:nvSpPr>
          <p:spPr>
            <a:xfrm>
              <a:off x="7840468"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86758326-A0D7-F715-D79D-A0713B551C86}"/>
                </a:ext>
              </a:extLst>
            </p:cNvPr>
            <p:cNvSpPr/>
            <p:nvPr/>
          </p:nvSpPr>
          <p:spPr>
            <a:xfrm>
              <a:off x="7913756"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30" name="Rectangle 129">
              <a:extLst>
                <a:ext uri="{FF2B5EF4-FFF2-40B4-BE49-F238E27FC236}">
                  <a16:creationId xmlns:a16="http://schemas.microsoft.com/office/drawing/2014/main" id="{D3DBF86F-B3AE-8C88-D60B-AA58C9115E35}"/>
                </a:ext>
              </a:extLst>
            </p:cNvPr>
            <p:cNvSpPr/>
            <p:nvPr/>
          </p:nvSpPr>
          <p:spPr>
            <a:xfrm>
              <a:off x="7987043"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EB676EA9-2786-0708-12A9-607D4D4B3A38}"/>
                </a:ext>
              </a:extLst>
            </p:cNvPr>
            <p:cNvSpPr/>
            <p:nvPr/>
          </p:nvSpPr>
          <p:spPr>
            <a:xfrm>
              <a:off x="8060330"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398472F4-D58B-4142-4A6A-80B8FDD53A59}"/>
                </a:ext>
              </a:extLst>
            </p:cNvPr>
            <p:cNvSpPr/>
            <p:nvPr/>
          </p:nvSpPr>
          <p:spPr>
            <a:xfrm>
              <a:off x="8133618"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8EE68AD5-092D-EB27-C97B-EE79E27F2AFE}"/>
                </a:ext>
              </a:extLst>
            </p:cNvPr>
            <p:cNvSpPr/>
            <p:nvPr/>
          </p:nvSpPr>
          <p:spPr>
            <a:xfrm>
              <a:off x="8206905"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34" name="Rectangle 133">
              <a:extLst>
                <a:ext uri="{FF2B5EF4-FFF2-40B4-BE49-F238E27FC236}">
                  <a16:creationId xmlns:a16="http://schemas.microsoft.com/office/drawing/2014/main" id="{B3C2AF8A-D571-FE9E-14EA-4AEEA40A9E3B}"/>
                </a:ext>
              </a:extLst>
            </p:cNvPr>
            <p:cNvSpPr/>
            <p:nvPr/>
          </p:nvSpPr>
          <p:spPr>
            <a:xfrm>
              <a:off x="8280193"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id="{ABA758D0-F54A-0C63-EE14-82F47CE2D464}"/>
                </a:ext>
              </a:extLst>
            </p:cNvPr>
            <p:cNvSpPr/>
            <p:nvPr/>
          </p:nvSpPr>
          <p:spPr>
            <a:xfrm>
              <a:off x="8353480"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36" name="Rectangle 135">
              <a:extLst>
                <a:ext uri="{FF2B5EF4-FFF2-40B4-BE49-F238E27FC236}">
                  <a16:creationId xmlns:a16="http://schemas.microsoft.com/office/drawing/2014/main" id="{D1E4B5FA-8FAA-EDE2-4D67-FD759D3A28A6}"/>
                </a:ext>
              </a:extLst>
            </p:cNvPr>
            <p:cNvSpPr/>
            <p:nvPr/>
          </p:nvSpPr>
          <p:spPr>
            <a:xfrm>
              <a:off x="8426767"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37" name="Rectangle 136">
              <a:extLst>
                <a:ext uri="{FF2B5EF4-FFF2-40B4-BE49-F238E27FC236}">
                  <a16:creationId xmlns:a16="http://schemas.microsoft.com/office/drawing/2014/main" id="{FE056C7F-AEA4-DB99-59F8-01CA0F938574}"/>
                </a:ext>
              </a:extLst>
            </p:cNvPr>
            <p:cNvSpPr/>
            <p:nvPr/>
          </p:nvSpPr>
          <p:spPr>
            <a:xfrm>
              <a:off x="8500055"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38" name="Rectangle 137">
              <a:extLst>
                <a:ext uri="{FF2B5EF4-FFF2-40B4-BE49-F238E27FC236}">
                  <a16:creationId xmlns:a16="http://schemas.microsoft.com/office/drawing/2014/main" id="{C348C4D5-2281-2BAE-6ED5-3D2C03F25245}"/>
                </a:ext>
              </a:extLst>
            </p:cNvPr>
            <p:cNvSpPr/>
            <p:nvPr/>
          </p:nvSpPr>
          <p:spPr>
            <a:xfrm>
              <a:off x="8573342"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39" name="Rectangle 138">
              <a:extLst>
                <a:ext uri="{FF2B5EF4-FFF2-40B4-BE49-F238E27FC236}">
                  <a16:creationId xmlns:a16="http://schemas.microsoft.com/office/drawing/2014/main" id="{81112FF4-38AF-1F4A-60E9-4E55042A3BEE}"/>
                </a:ext>
              </a:extLst>
            </p:cNvPr>
            <p:cNvSpPr/>
            <p:nvPr/>
          </p:nvSpPr>
          <p:spPr>
            <a:xfrm>
              <a:off x="8646629"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40" name="Rectangle 139">
              <a:extLst>
                <a:ext uri="{FF2B5EF4-FFF2-40B4-BE49-F238E27FC236}">
                  <a16:creationId xmlns:a16="http://schemas.microsoft.com/office/drawing/2014/main" id="{1C9AFABD-E886-C957-4168-4A66008D3CF7}"/>
                </a:ext>
              </a:extLst>
            </p:cNvPr>
            <p:cNvSpPr/>
            <p:nvPr/>
          </p:nvSpPr>
          <p:spPr>
            <a:xfrm>
              <a:off x="8719917"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41" name="Rectangle 140">
              <a:extLst>
                <a:ext uri="{FF2B5EF4-FFF2-40B4-BE49-F238E27FC236}">
                  <a16:creationId xmlns:a16="http://schemas.microsoft.com/office/drawing/2014/main" id="{FE2E03F5-B516-4D9C-8339-3196CE5197FF}"/>
                </a:ext>
              </a:extLst>
            </p:cNvPr>
            <p:cNvSpPr/>
            <p:nvPr/>
          </p:nvSpPr>
          <p:spPr>
            <a:xfrm>
              <a:off x="8793208" y="3112960"/>
              <a:ext cx="58433" cy="276654"/>
            </a:xfrm>
            <a:prstGeom prst="rect">
              <a:avLst/>
            </a:prstGeom>
            <a:solidFill>
              <a:srgbClr val="F6D58E"/>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sp>
          <p:nvSpPr>
            <p:cNvPr id="142" name="TextBox 141">
              <a:extLst>
                <a:ext uri="{FF2B5EF4-FFF2-40B4-BE49-F238E27FC236}">
                  <a16:creationId xmlns:a16="http://schemas.microsoft.com/office/drawing/2014/main" id="{C506AAC6-7364-CC82-6B8F-840C192DF141}"/>
                </a:ext>
              </a:extLst>
            </p:cNvPr>
            <p:cNvSpPr txBox="1"/>
            <p:nvPr/>
          </p:nvSpPr>
          <p:spPr>
            <a:xfrm>
              <a:off x="7418461" y="3148331"/>
              <a:ext cx="1169258" cy="193879"/>
            </a:xfrm>
            <a:prstGeom prst="rect">
              <a:avLst/>
            </a:prstGeom>
            <a:noFill/>
          </p:spPr>
          <p:txBody>
            <a:bodyPr wrap="square" lIns="0" tIns="0" rIns="0" bIns="0" rtlCol="0" anchor="ctr">
              <a:noAutofit/>
            </a:bodyPr>
            <a:lstStyle/>
            <a:p>
              <a:pPr lvl="0" algn="ctr" fontAlgn="base">
                <a:buClr>
                  <a:srgbClr val="007DB8"/>
                </a:buClr>
                <a:defRPr/>
              </a:pPr>
              <a:r>
                <a:rPr lang="en-US" sz="1200" b="1" kern="0" dirty="0"/>
                <a:t>SCM</a:t>
              </a:r>
            </a:p>
          </p:txBody>
        </p:sp>
        <p:grpSp>
          <p:nvGrpSpPr>
            <p:cNvPr id="143" name="Group 142">
              <a:extLst>
                <a:ext uri="{FF2B5EF4-FFF2-40B4-BE49-F238E27FC236}">
                  <a16:creationId xmlns:a16="http://schemas.microsoft.com/office/drawing/2014/main" id="{91ADE21D-EBC8-57F7-8B3D-0EA4A82DA4F7}"/>
                </a:ext>
              </a:extLst>
            </p:cNvPr>
            <p:cNvGrpSpPr/>
            <p:nvPr/>
          </p:nvGrpSpPr>
          <p:grpSpPr>
            <a:xfrm>
              <a:off x="7082697" y="844960"/>
              <a:ext cx="1793386" cy="1064534"/>
              <a:chOff x="6218456" y="1391344"/>
              <a:chExt cx="2268191" cy="1184084"/>
            </a:xfrm>
          </p:grpSpPr>
          <p:sp>
            <p:nvSpPr>
              <p:cNvPr id="148" name="Rectangle 147">
                <a:extLst>
                  <a:ext uri="{FF2B5EF4-FFF2-40B4-BE49-F238E27FC236}">
                    <a16:creationId xmlns:a16="http://schemas.microsoft.com/office/drawing/2014/main" id="{67EFFA4E-358B-3F30-B1AD-5C9721692227}"/>
                  </a:ext>
                </a:extLst>
              </p:cNvPr>
              <p:cNvSpPr/>
              <p:nvPr/>
            </p:nvSpPr>
            <p:spPr>
              <a:xfrm>
                <a:off x="6218456" y="1391344"/>
                <a:ext cx="2268191" cy="1184084"/>
              </a:xfrm>
              <a:prstGeom prst="rect">
                <a:avLst/>
              </a:prstGeom>
              <a:pattFill prst="lgCheck">
                <a:fgClr>
                  <a:srgbClr val="0070C0"/>
                </a:fgClr>
                <a:bgClr>
                  <a:schemeClr val="bg1"/>
                </a:bgClr>
              </a:pattFill>
              <a:ln w="6350" cmpd="sng">
                <a:solidFill>
                  <a:srgbClr val="0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rial"/>
                  <a:ea typeface="+mn-ea"/>
                  <a:cs typeface="+mn-cs"/>
                </a:endParaRPr>
              </a:p>
            </p:txBody>
          </p:sp>
          <p:sp>
            <p:nvSpPr>
              <p:cNvPr id="149" name="Rectangle 148">
                <a:extLst>
                  <a:ext uri="{FF2B5EF4-FFF2-40B4-BE49-F238E27FC236}">
                    <a16:creationId xmlns:a16="http://schemas.microsoft.com/office/drawing/2014/main" id="{AC003482-E2A1-9BA5-8E6D-76C8FF820C53}"/>
                  </a:ext>
                </a:extLst>
              </p:cNvPr>
              <p:cNvSpPr/>
              <p:nvPr/>
            </p:nvSpPr>
            <p:spPr>
              <a:xfrm>
                <a:off x="7378016" y="1408247"/>
                <a:ext cx="228359" cy="562582"/>
              </a:xfrm>
              <a:prstGeom prst="rect">
                <a:avLst/>
              </a:prstGeom>
              <a:solidFill>
                <a:srgbClr val="D6B8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a:ea typeface="+mn-ea"/>
                  <a:cs typeface="+mn-cs"/>
                </a:endParaRPr>
              </a:p>
            </p:txBody>
          </p:sp>
          <p:sp>
            <p:nvSpPr>
              <p:cNvPr id="150" name="Rectangle 149">
                <a:extLst>
                  <a:ext uri="{FF2B5EF4-FFF2-40B4-BE49-F238E27FC236}">
                    <a16:creationId xmlns:a16="http://schemas.microsoft.com/office/drawing/2014/main" id="{FDA6128F-DBAA-E2A7-9B0F-02FFB2BCF903}"/>
                  </a:ext>
                </a:extLst>
              </p:cNvPr>
              <p:cNvSpPr/>
              <p:nvPr/>
            </p:nvSpPr>
            <p:spPr>
              <a:xfrm>
                <a:off x="7660387" y="1408247"/>
                <a:ext cx="228359" cy="562582"/>
              </a:xfrm>
              <a:prstGeom prst="rect">
                <a:avLst/>
              </a:prstGeom>
              <a:solidFill>
                <a:srgbClr val="D6B8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a:ea typeface="+mn-ea"/>
                  <a:cs typeface="+mn-cs"/>
                </a:endParaRPr>
              </a:p>
            </p:txBody>
          </p:sp>
          <p:sp>
            <p:nvSpPr>
              <p:cNvPr id="151" name="Rectangle 150">
                <a:extLst>
                  <a:ext uri="{FF2B5EF4-FFF2-40B4-BE49-F238E27FC236}">
                    <a16:creationId xmlns:a16="http://schemas.microsoft.com/office/drawing/2014/main" id="{4431E229-52CF-B5CC-8275-60249AC2727D}"/>
                  </a:ext>
                </a:extLst>
              </p:cNvPr>
              <p:cNvSpPr/>
              <p:nvPr/>
            </p:nvSpPr>
            <p:spPr>
              <a:xfrm>
                <a:off x="7946057" y="1408247"/>
                <a:ext cx="228359" cy="562582"/>
              </a:xfrm>
              <a:prstGeom prst="rect">
                <a:avLst/>
              </a:prstGeom>
              <a:solidFill>
                <a:srgbClr val="D6B8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a:ea typeface="+mn-ea"/>
                  <a:cs typeface="+mn-cs"/>
                </a:endParaRPr>
              </a:p>
            </p:txBody>
          </p:sp>
          <p:sp>
            <p:nvSpPr>
              <p:cNvPr id="152" name="Rectangle 151">
                <a:extLst>
                  <a:ext uri="{FF2B5EF4-FFF2-40B4-BE49-F238E27FC236}">
                    <a16:creationId xmlns:a16="http://schemas.microsoft.com/office/drawing/2014/main" id="{B44EF222-262F-6A17-1BAF-8CABCD3D154A}"/>
                  </a:ext>
                </a:extLst>
              </p:cNvPr>
              <p:cNvSpPr/>
              <p:nvPr/>
            </p:nvSpPr>
            <p:spPr>
              <a:xfrm>
                <a:off x="8227786" y="1408247"/>
                <a:ext cx="228359" cy="562582"/>
              </a:xfrm>
              <a:prstGeom prst="rect">
                <a:avLst/>
              </a:prstGeom>
              <a:solidFill>
                <a:srgbClr val="D6B8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a:ea typeface="+mn-ea"/>
                  <a:cs typeface="+mn-cs"/>
                </a:endParaRPr>
              </a:p>
            </p:txBody>
          </p:sp>
          <p:sp>
            <p:nvSpPr>
              <p:cNvPr id="153" name="Rectangle 152">
                <a:extLst>
                  <a:ext uri="{FF2B5EF4-FFF2-40B4-BE49-F238E27FC236}">
                    <a16:creationId xmlns:a16="http://schemas.microsoft.com/office/drawing/2014/main" id="{EA482853-26FF-CF89-2AD7-1082F05D2ED6}"/>
                  </a:ext>
                </a:extLst>
              </p:cNvPr>
              <p:cNvSpPr/>
              <p:nvPr/>
            </p:nvSpPr>
            <p:spPr>
              <a:xfrm>
                <a:off x="6246502" y="1408247"/>
                <a:ext cx="228359" cy="562582"/>
              </a:xfrm>
              <a:prstGeom prst="rect">
                <a:avLst/>
              </a:prstGeom>
              <a:solidFill>
                <a:srgbClr val="D6B8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a:ea typeface="+mn-ea"/>
                  <a:cs typeface="+mn-cs"/>
                </a:endParaRPr>
              </a:p>
            </p:txBody>
          </p:sp>
          <p:sp>
            <p:nvSpPr>
              <p:cNvPr id="154" name="Rectangle 153">
                <a:extLst>
                  <a:ext uri="{FF2B5EF4-FFF2-40B4-BE49-F238E27FC236}">
                    <a16:creationId xmlns:a16="http://schemas.microsoft.com/office/drawing/2014/main" id="{4FD1B650-CC31-F38B-1450-5A77A949C287}"/>
                  </a:ext>
                </a:extLst>
              </p:cNvPr>
              <p:cNvSpPr/>
              <p:nvPr/>
            </p:nvSpPr>
            <p:spPr>
              <a:xfrm>
                <a:off x="6528873" y="1408247"/>
                <a:ext cx="228359" cy="562582"/>
              </a:xfrm>
              <a:prstGeom prst="rect">
                <a:avLst/>
              </a:prstGeom>
              <a:solidFill>
                <a:srgbClr val="D6B8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a:ea typeface="+mn-ea"/>
                  <a:cs typeface="+mn-cs"/>
                </a:endParaRPr>
              </a:p>
            </p:txBody>
          </p:sp>
          <p:sp>
            <p:nvSpPr>
              <p:cNvPr id="155" name="Rectangle 154">
                <a:extLst>
                  <a:ext uri="{FF2B5EF4-FFF2-40B4-BE49-F238E27FC236}">
                    <a16:creationId xmlns:a16="http://schemas.microsoft.com/office/drawing/2014/main" id="{E01272C3-5314-1518-D2FC-23E9FE802CA7}"/>
                  </a:ext>
                </a:extLst>
              </p:cNvPr>
              <p:cNvSpPr/>
              <p:nvPr/>
            </p:nvSpPr>
            <p:spPr>
              <a:xfrm>
                <a:off x="6814543" y="1408247"/>
                <a:ext cx="228359" cy="562582"/>
              </a:xfrm>
              <a:prstGeom prst="rect">
                <a:avLst/>
              </a:prstGeom>
              <a:solidFill>
                <a:srgbClr val="D6B8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a:ea typeface="+mn-ea"/>
                  <a:cs typeface="+mn-cs"/>
                </a:endParaRPr>
              </a:p>
            </p:txBody>
          </p:sp>
          <p:sp>
            <p:nvSpPr>
              <p:cNvPr id="156" name="Rectangle 155">
                <a:extLst>
                  <a:ext uri="{FF2B5EF4-FFF2-40B4-BE49-F238E27FC236}">
                    <a16:creationId xmlns:a16="http://schemas.microsoft.com/office/drawing/2014/main" id="{C8D2B9AA-E7F0-6F3B-3EC9-FFDBE53BFEED}"/>
                  </a:ext>
                </a:extLst>
              </p:cNvPr>
              <p:cNvSpPr/>
              <p:nvPr/>
            </p:nvSpPr>
            <p:spPr>
              <a:xfrm>
                <a:off x="7096272" y="1408247"/>
                <a:ext cx="228359" cy="562582"/>
              </a:xfrm>
              <a:prstGeom prst="rect">
                <a:avLst/>
              </a:prstGeom>
              <a:solidFill>
                <a:srgbClr val="D6B8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a:ea typeface="+mn-ea"/>
                  <a:cs typeface="+mn-cs"/>
                </a:endParaRPr>
              </a:p>
            </p:txBody>
          </p:sp>
          <p:sp>
            <p:nvSpPr>
              <p:cNvPr id="157" name="Rectangle 156">
                <a:extLst>
                  <a:ext uri="{FF2B5EF4-FFF2-40B4-BE49-F238E27FC236}">
                    <a16:creationId xmlns:a16="http://schemas.microsoft.com/office/drawing/2014/main" id="{B9A13680-B902-6922-8DC4-2F9ED2A5F838}"/>
                  </a:ext>
                </a:extLst>
              </p:cNvPr>
              <p:cNvSpPr/>
              <p:nvPr/>
            </p:nvSpPr>
            <p:spPr>
              <a:xfrm>
                <a:off x="7379822" y="1997082"/>
                <a:ext cx="228359" cy="562582"/>
              </a:xfrm>
              <a:prstGeom prst="rect">
                <a:avLst/>
              </a:prstGeom>
              <a:solidFill>
                <a:srgbClr val="D6B8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a:ea typeface="+mn-ea"/>
                  <a:cs typeface="+mn-cs"/>
                </a:endParaRPr>
              </a:p>
            </p:txBody>
          </p:sp>
          <p:sp>
            <p:nvSpPr>
              <p:cNvPr id="158" name="Rectangle 157">
                <a:extLst>
                  <a:ext uri="{FF2B5EF4-FFF2-40B4-BE49-F238E27FC236}">
                    <a16:creationId xmlns:a16="http://schemas.microsoft.com/office/drawing/2014/main" id="{947DE1E3-ABCB-EA94-F537-6BD240600D41}"/>
                  </a:ext>
                </a:extLst>
              </p:cNvPr>
              <p:cNvSpPr/>
              <p:nvPr/>
            </p:nvSpPr>
            <p:spPr>
              <a:xfrm>
                <a:off x="7662193" y="1997082"/>
                <a:ext cx="228359" cy="562582"/>
              </a:xfrm>
              <a:prstGeom prst="rect">
                <a:avLst/>
              </a:prstGeom>
              <a:solidFill>
                <a:srgbClr val="D6B8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a:ea typeface="+mn-ea"/>
                  <a:cs typeface="+mn-cs"/>
                </a:endParaRPr>
              </a:p>
            </p:txBody>
          </p:sp>
          <p:sp>
            <p:nvSpPr>
              <p:cNvPr id="159" name="Rectangle 158">
                <a:extLst>
                  <a:ext uri="{FF2B5EF4-FFF2-40B4-BE49-F238E27FC236}">
                    <a16:creationId xmlns:a16="http://schemas.microsoft.com/office/drawing/2014/main" id="{ECFDB933-CC63-DF9E-7EE3-740F2291D065}"/>
                  </a:ext>
                </a:extLst>
              </p:cNvPr>
              <p:cNvSpPr/>
              <p:nvPr/>
            </p:nvSpPr>
            <p:spPr>
              <a:xfrm>
                <a:off x="7947863" y="1997082"/>
                <a:ext cx="228359" cy="562582"/>
              </a:xfrm>
              <a:prstGeom prst="rect">
                <a:avLst/>
              </a:prstGeom>
              <a:solidFill>
                <a:srgbClr val="D6B8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a:ea typeface="+mn-ea"/>
                  <a:cs typeface="+mn-cs"/>
                </a:endParaRPr>
              </a:p>
            </p:txBody>
          </p:sp>
          <p:sp>
            <p:nvSpPr>
              <p:cNvPr id="160" name="Rectangle 159">
                <a:extLst>
                  <a:ext uri="{FF2B5EF4-FFF2-40B4-BE49-F238E27FC236}">
                    <a16:creationId xmlns:a16="http://schemas.microsoft.com/office/drawing/2014/main" id="{6677FF3A-B0C4-C5D1-0D8C-EB973DD5E778}"/>
                  </a:ext>
                </a:extLst>
              </p:cNvPr>
              <p:cNvSpPr/>
              <p:nvPr/>
            </p:nvSpPr>
            <p:spPr>
              <a:xfrm>
                <a:off x="8229592" y="1997082"/>
                <a:ext cx="228359" cy="562582"/>
              </a:xfrm>
              <a:prstGeom prst="rect">
                <a:avLst/>
              </a:prstGeom>
              <a:solidFill>
                <a:srgbClr val="D6B8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a:ea typeface="+mn-ea"/>
                  <a:cs typeface="+mn-cs"/>
                </a:endParaRPr>
              </a:p>
            </p:txBody>
          </p:sp>
          <p:sp>
            <p:nvSpPr>
              <p:cNvPr id="161" name="Rectangle 160">
                <a:extLst>
                  <a:ext uri="{FF2B5EF4-FFF2-40B4-BE49-F238E27FC236}">
                    <a16:creationId xmlns:a16="http://schemas.microsoft.com/office/drawing/2014/main" id="{2CC105DF-A973-D1E0-0B5F-788C601CF68C}"/>
                  </a:ext>
                </a:extLst>
              </p:cNvPr>
              <p:cNvSpPr/>
              <p:nvPr/>
            </p:nvSpPr>
            <p:spPr>
              <a:xfrm>
                <a:off x="6248308" y="1997082"/>
                <a:ext cx="228359" cy="562582"/>
              </a:xfrm>
              <a:prstGeom prst="rect">
                <a:avLst/>
              </a:prstGeom>
              <a:solidFill>
                <a:srgbClr val="D6B8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a:ea typeface="+mn-ea"/>
                  <a:cs typeface="+mn-cs"/>
                </a:endParaRPr>
              </a:p>
            </p:txBody>
          </p:sp>
          <p:sp>
            <p:nvSpPr>
              <p:cNvPr id="162" name="Rectangle 161">
                <a:extLst>
                  <a:ext uri="{FF2B5EF4-FFF2-40B4-BE49-F238E27FC236}">
                    <a16:creationId xmlns:a16="http://schemas.microsoft.com/office/drawing/2014/main" id="{8826EEA0-28B2-E2A5-A51B-3A8385097AC5}"/>
                  </a:ext>
                </a:extLst>
              </p:cNvPr>
              <p:cNvSpPr/>
              <p:nvPr/>
            </p:nvSpPr>
            <p:spPr>
              <a:xfrm>
                <a:off x="6530679" y="1997082"/>
                <a:ext cx="228359" cy="562582"/>
              </a:xfrm>
              <a:prstGeom prst="rect">
                <a:avLst/>
              </a:prstGeom>
              <a:solidFill>
                <a:srgbClr val="D6B8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a:ea typeface="+mn-ea"/>
                  <a:cs typeface="+mn-cs"/>
                </a:endParaRPr>
              </a:p>
            </p:txBody>
          </p:sp>
          <p:sp>
            <p:nvSpPr>
              <p:cNvPr id="163" name="Rectangle 162">
                <a:extLst>
                  <a:ext uri="{FF2B5EF4-FFF2-40B4-BE49-F238E27FC236}">
                    <a16:creationId xmlns:a16="http://schemas.microsoft.com/office/drawing/2014/main" id="{661AAB98-A2BD-5927-5F14-D932DBEE5AF3}"/>
                  </a:ext>
                </a:extLst>
              </p:cNvPr>
              <p:cNvSpPr/>
              <p:nvPr/>
            </p:nvSpPr>
            <p:spPr>
              <a:xfrm>
                <a:off x="6816349" y="1997082"/>
                <a:ext cx="228359" cy="562582"/>
              </a:xfrm>
              <a:prstGeom prst="rect">
                <a:avLst/>
              </a:prstGeom>
              <a:solidFill>
                <a:srgbClr val="D6B8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a:ea typeface="+mn-ea"/>
                  <a:cs typeface="+mn-cs"/>
                </a:endParaRPr>
              </a:p>
            </p:txBody>
          </p:sp>
          <p:sp>
            <p:nvSpPr>
              <p:cNvPr id="164" name="Rectangle 163">
                <a:extLst>
                  <a:ext uri="{FF2B5EF4-FFF2-40B4-BE49-F238E27FC236}">
                    <a16:creationId xmlns:a16="http://schemas.microsoft.com/office/drawing/2014/main" id="{5C263357-1765-EF38-C5C4-C737AD29B16E}"/>
                  </a:ext>
                </a:extLst>
              </p:cNvPr>
              <p:cNvSpPr/>
              <p:nvPr/>
            </p:nvSpPr>
            <p:spPr>
              <a:xfrm>
                <a:off x="7098078" y="1997082"/>
                <a:ext cx="228359" cy="562582"/>
              </a:xfrm>
              <a:prstGeom prst="rect">
                <a:avLst/>
              </a:prstGeom>
              <a:solidFill>
                <a:srgbClr val="D6B8FD"/>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a:ea typeface="+mn-ea"/>
                  <a:cs typeface="+mn-cs"/>
                </a:endParaRPr>
              </a:p>
            </p:txBody>
          </p:sp>
          <p:sp>
            <p:nvSpPr>
              <p:cNvPr id="165" name="TextBox 164">
                <a:extLst>
                  <a:ext uri="{FF2B5EF4-FFF2-40B4-BE49-F238E27FC236}">
                    <a16:creationId xmlns:a16="http://schemas.microsoft.com/office/drawing/2014/main" id="{91BE5E87-99C9-C5F2-6357-A113CE871B4A}"/>
                  </a:ext>
                </a:extLst>
              </p:cNvPr>
              <p:cNvSpPr txBox="1"/>
              <p:nvPr/>
            </p:nvSpPr>
            <p:spPr>
              <a:xfrm>
                <a:off x="6231752" y="1821794"/>
                <a:ext cx="2254895" cy="271275"/>
              </a:xfrm>
              <a:prstGeom prst="rect">
                <a:avLst/>
              </a:prstGeom>
              <a:noFill/>
            </p:spPr>
            <p:txBody>
              <a:bodyPr wrap="square" lIns="0" tIns="0" rIns="0" bIns="0" rtlCol="0" anchor="ctr">
                <a:noAutofit/>
              </a:bodyPr>
              <a:lstStyle/>
              <a:p>
                <a:pPr lvl="0" algn="ctr" fontAlgn="base">
                  <a:buClr>
                    <a:srgbClr val="007DB8"/>
                  </a:buClr>
                  <a:defRPr/>
                </a:pPr>
                <a:r>
                  <a:rPr lang="en-US" sz="1400" b="1" kern="0" dirty="0"/>
                  <a:t>Compute Blades</a:t>
                </a:r>
              </a:p>
            </p:txBody>
          </p:sp>
        </p:grpSp>
        <p:sp>
          <p:nvSpPr>
            <p:cNvPr id="144" name="Left Brace 143">
              <a:extLst>
                <a:ext uri="{FF2B5EF4-FFF2-40B4-BE49-F238E27FC236}">
                  <a16:creationId xmlns:a16="http://schemas.microsoft.com/office/drawing/2014/main" id="{97A65B6F-A21A-D908-22E0-6C003E98452B}"/>
                </a:ext>
              </a:extLst>
            </p:cNvPr>
            <p:cNvSpPr/>
            <p:nvPr/>
          </p:nvSpPr>
          <p:spPr>
            <a:xfrm>
              <a:off x="6888164" y="1955241"/>
              <a:ext cx="171041" cy="17981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TextBox 144">
              <a:extLst>
                <a:ext uri="{FF2B5EF4-FFF2-40B4-BE49-F238E27FC236}">
                  <a16:creationId xmlns:a16="http://schemas.microsoft.com/office/drawing/2014/main" id="{F093F92A-DA71-4CF8-1405-D7B23C12BC17}"/>
                </a:ext>
              </a:extLst>
            </p:cNvPr>
            <p:cNvSpPr txBox="1"/>
            <p:nvPr/>
          </p:nvSpPr>
          <p:spPr>
            <a:xfrm>
              <a:off x="6472381" y="2762940"/>
              <a:ext cx="509341" cy="182733"/>
            </a:xfrm>
            <a:prstGeom prst="rect">
              <a:avLst/>
            </a:prstGeom>
            <a:noFill/>
          </p:spPr>
          <p:txBody>
            <a:bodyPr wrap="square" lIns="0" tIns="0" rIns="0" bIns="0" rtlCol="0" anchor="ctr">
              <a:noAutofit/>
            </a:bodyPr>
            <a:lstStyle/>
            <a:p>
              <a:pPr lvl="0" algn="ctr" fontAlgn="base">
                <a:buClr>
                  <a:srgbClr val="007DB8"/>
                </a:buClr>
                <a:defRPr/>
              </a:pPr>
              <a:r>
                <a:rPr lang="en-US" sz="1200" b="1" kern="0" dirty="0"/>
                <a:t>CXL</a:t>
              </a:r>
            </a:p>
          </p:txBody>
        </p:sp>
        <p:sp>
          <p:nvSpPr>
            <p:cNvPr id="146" name="Left Brace 145">
              <a:extLst>
                <a:ext uri="{FF2B5EF4-FFF2-40B4-BE49-F238E27FC236}">
                  <a16:creationId xmlns:a16="http://schemas.microsoft.com/office/drawing/2014/main" id="{BE46AD5A-83BE-BD3C-3DC9-FED2AD6C450D}"/>
                </a:ext>
              </a:extLst>
            </p:cNvPr>
            <p:cNvSpPr/>
            <p:nvPr/>
          </p:nvSpPr>
          <p:spPr>
            <a:xfrm>
              <a:off x="6792415" y="3085186"/>
              <a:ext cx="210898" cy="11699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TextBox 146">
              <a:extLst>
                <a:ext uri="{FF2B5EF4-FFF2-40B4-BE49-F238E27FC236}">
                  <a16:creationId xmlns:a16="http://schemas.microsoft.com/office/drawing/2014/main" id="{D52194ED-CA7A-44B5-AF43-AC970BB3AB87}"/>
                </a:ext>
              </a:extLst>
            </p:cNvPr>
            <p:cNvSpPr txBox="1"/>
            <p:nvPr/>
          </p:nvSpPr>
          <p:spPr>
            <a:xfrm>
              <a:off x="6300027" y="3572202"/>
              <a:ext cx="509341" cy="182733"/>
            </a:xfrm>
            <a:prstGeom prst="rect">
              <a:avLst/>
            </a:prstGeom>
            <a:noFill/>
          </p:spPr>
          <p:txBody>
            <a:bodyPr wrap="square" lIns="0" tIns="0" rIns="0" bIns="0" rtlCol="0" anchor="ctr">
              <a:noAutofit/>
            </a:bodyPr>
            <a:lstStyle/>
            <a:p>
              <a:pPr lvl="0" algn="ctr" fontAlgn="base">
                <a:buClr>
                  <a:srgbClr val="007DB8"/>
                </a:buClr>
                <a:defRPr/>
              </a:pPr>
              <a:r>
                <a:rPr lang="en-US" sz="1200" b="1" kern="0" dirty="0"/>
                <a:t>NVMe</a:t>
              </a:r>
            </a:p>
          </p:txBody>
        </p:sp>
      </p:grpSp>
    </p:spTree>
    <p:extLst>
      <p:ext uri="{BB962C8B-B14F-4D97-AF65-F5344CB8AC3E}">
        <p14:creationId xmlns:p14="http://schemas.microsoft.com/office/powerpoint/2010/main" val="23380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7">
            <a:extLst>
              <a:ext uri="{FF2B5EF4-FFF2-40B4-BE49-F238E27FC236}">
                <a16:creationId xmlns:a16="http://schemas.microsoft.com/office/drawing/2014/main" id="{E0B1D07E-DCAB-4B86-CDD7-B7E6ADF0848A}"/>
              </a:ext>
            </a:extLst>
          </p:cNvPr>
          <p:cNvSpPr>
            <a:spLocks noGrp="1"/>
          </p:cNvSpPr>
          <p:nvPr>
            <p:ph type="title"/>
          </p:nvPr>
        </p:nvSpPr>
        <p:spPr>
          <a:xfrm>
            <a:off x="1857783" y="490906"/>
            <a:ext cx="8497455" cy="932200"/>
          </a:xfrm>
        </p:spPr>
        <p:txBody>
          <a:bodyPr/>
          <a:lstStyle/>
          <a:p>
            <a:r>
              <a:rPr lang="en-US" dirty="0"/>
              <a:t>OCP Working Group Charter </a:t>
            </a:r>
          </a:p>
        </p:txBody>
      </p:sp>
      <p:sp>
        <p:nvSpPr>
          <p:cNvPr id="3" name="Content Placeholder 18">
            <a:extLst>
              <a:ext uri="{FF2B5EF4-FFF2-40B4-BE49-F238E27FC236}">
                <a16:creationId xmlns:a16="http://schemas.microsoft.com/office/drawing/2014/main" id="{1C684B34-B691-F154-6F9E-9FC7116C3FAE}"/>
              </a:ext>
            </a:extLst>
          </p:cNvPr>
          <p:cNvSpPr>
            <a:spLocks noGrp="1"/>
          </p:cNvSpPr>
          <p:nvPr>
            <p:ph idx="1"/>
          </p:nvPr>
        </p:nvSpPr>
        <p:spPr>
          <a:xfrm>
            <a:off x="1857783" y="1430133"/>
            <a:ext cx="7486184" cy="4558852"/>
          </a:xfrm>
        </p:spPr>
        <p:txBody>
          <a:bodyPr>
            <a:noAutofit/>
          </a:bodyPr>
          <a:lstStyle/>
          <a:p>
            <a:r>
              <a:rPr lang="en-US" sz="1800" dirty="0"/>
              <a:t>Research the standard Server-node/blade optimal connectivity options </a:t>
            </a:r>
          </a:p>
          <a:p>
            <a:r>
              <a:rPr lang="en-US" sz="1800" dirty="0"/>
              <a:t>Document the Storage JBOD &amp; JBOF NVMe connectivity requirements </a:t>
            </a:r>
          </a:p>
          <a:p>
            <a:r>
              <a:rPr lang="en-US" sz="1800" dirty="0"/>
              <a:t>Explore the Pooled Memory JBOM optimal connectivity and latencies</a:t>
            </a:r>
          </a:p>
          <a:p>
            <a:r>
              <a:rPr lang="en-US" sz="1800" dirty="0"/>
              <a:t>Identify Commonalities and Differences between Storage and Memory appliance connectivity requirements</a:t>
            </a:r>
          </a:p>
          <a:p>
            <a:r>
              <a:rPr lang="en-US" sz="1800" dirty="0"/>
              <a:t>Use existing industry optical and copper cables/connectors to leverage volume production cost optimized components</a:t>
            </a:r>
          </a:p>
          <a:p>
            <a:r>
              <a:rPr lang="en-US" sz="1800" dirty="0"/>
              <a:t>Explore available cost/performance optimized Electrical and Optical silicon solutions that can meet the PCIe NVMe and CXL requirements</a:t>
            </a:r>
          </a:p>
          <a:p>
            <a:r>
              <a:rPr lang="en-US" sz="1800" dirty="0"/>
              <a:t>Produce a detailed OCP External PCIe(NVMe/CXL) Connectivity requirement specification</a:t>
            </a:r>
          </a:p>
          <a:p>
            <a:endParaRPr lang="en-US" sz="1800" dirty="0"/>
          </a:p>
        </p:txBody>
      </p:sp>
      <p:grpSp>
        <p:nvGrpSpPr>
          <p:cNvPr id="6" name="Group 5">
            <a:extLst>
              <a:ext uri="{FF2B5EF4-FFF2-40B4-BE49-F238E27FC236}">
                <a16:creationId xmlns:a16="http://schemas.microsoft.com/office/drawing/2014/main" id="{D6F2D3B1-5E75-D991-5571-9CD81E2F576E}"/>
              </a:ext>
            </a:extLst>
          </p:cNvPr>
          <p:cNvGrpSpPr/>
          <p:nvPr/>
        </p:nvGrpSpPr>
        <p:grpSpPr>
          <a:xfrm>
            <a:off x="9175530" y="1430134"/>
            <a:ext cx="2567073" cy="4558852"/>
            <a:chOff x="8929281" y="879545"/>
            <a:chExt cx="2892408" cy="5485660"/>
          </a:xfrm>
        </p:grpSpPr>
        <p:grpSp>
          <p:nvGrpSpPr>
            <p:cNvPr id="7" name="Group 6">
              <a:extLst>
                <a:ext uri="{FF2B5EF4-FFF2-40B4-BE49-F238E27FC236}">
                  <a16:creationId xmlns:a16="http://schemas.microsoft.com/office/drawing/2014/main" id="{883332F9-15C6-2F89-1571-C474B586E258}"/>
                </a:ext>
              </a:extLst>
            </p:cNvPr>
            <p:cNvGrpSpPr>
              <a:grpSpLocks noChangeAspect="1"/>
            </p:cNvGrpSpPr>
            <p:nvPr/>
          </p:nvGrpSpPr>
          <p:grpSpPr>
            <a:xfrm>
              <a:off x="9094051" y="879545"/>
              <a:ext cx="2700608" cy="1656299"/>
              <a:chOff x="3541507" y="1289053"/>
              <a:chExt cx="2411639" cy="1439788"/>
            </a:xfrm>
          </p:grpSpPr>
          <p:grpSp>
            <p:nvGrpSpPr>
              <p:cNvPr id="286" name="Group 285">
                <a:extLst>
                  <a:ext uri="{FF2B5EF4-FFF2-40B4-BE49-F238E27FC236}">
                    <a16:creationId xmlns:a16="http://schemas.microsoft.com/office/drawing/2014/main" id="{CB9429E6-5899-BE94-74EB-C4A20CB79CD2}"/>
                  </a:ext>
                </a:extLst>
              </p:cNvPr>
              <p:cNvGrpSpPr/>
              <p:nvPr/>
            </p:nvGrpSpPr>
            <p:grpSpPr>
              <a:xfrm>
                <a:off x="3541507" y="1289054"/>
                <a:ext cx="1194858" cy="1439787"/>
                <a:chOff x="3541507" y="1289054"/>
                <a:chExt cx="1194858" cy="1439787"/>
              </a:xfrm>
            </p:grpSpPr>
            <p:grpSp>
              <p:nvGrpSpPr>
                <p:cNvPr id="354" name="Group 353">
                  <a:extLst>
                    <a:ext uri="{FF2B5EF4-FFF2-40B4-BE49-F238E27FC236}">
                      <a16:creationId xmlns:a16="http://schemas.microsoft.com/office/drawing/2014/main" id="{26BDFBAE-5B7D-440B-635B-F764974925EF}"/>
                    </a:ext>
                  </a:extLst>
                </p:cNvPr>
                <p:cNvGrpSpPr>
                  <a:grpSpLocks noChangeAspect="1"/>
                </p:cNvGrpSpPr>
                <p:nvPr/>
              </p:nvGrpSpPr>
              <p:grpSpPr>
                <a:xfrm>
                  <a:off x="3547642" y="1289054"/>
                  <a:ext cx="1188723" cy="457200"/>
                  <a:chOff x="6423378" y="1885244"/>
                  <a:chExt cx="2377440" cy="914400"/>
                </a:xfrm>
              </p:grpSpPr>
              <p:sp>
                <p:nvSpPr>
                  <p:cNvPr id="399" name="Rectangle: Rounded Corners 204">
                    <a:extLst>
                      <a:ext uri="{FF2B5EF4-FFF2-40B4-BE49-F238E27FC236}">
                        <a16:creationId xmlns:a16="http://schemas.microsoft.com/office/drawing/2014/main" id="{C217FF26-93D0-113D-9851-E245A0AAA11E}"/>
                      </a:ext>
                    </a:extLst>
                  </p:cNvPr>
                  <p:cNvSpPr/>
                  <p:nvPr/>
                </p:nvSpPr>
                <p:spPr>
                  <a:xfrm>
                    <a:off x="6423378" y="1885244"/>
                    <a:ext cx="2377440" cy="914400"/>
                  </a:xfrm>
                  <a:prstGeom prst="roundRect">
                    <a:avLst/>
                  </a:prstGeom>
                  <a:solidFill>
                    <a:srgbClr val="6EBE49"/>
                  </a:solidFill>
                  <a:ln w="9525"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00" name="Oval 399">
                    <a:extLst>
                      <a:ext uri="{FF2B5EF4-FFF2-40B4-BE49-F238E27FC236}">
                        <a16:creationId xmlns:a16="http://schemas.microsoft.com/office/drawing/2014/main" id="{87EADC30-A52D-C822-56CC-30ECE2443F49}"/>
                      </a:ext>
                    </a:extLst>
                  </p:cNvPr>
                  <p:cNvSpPr/>
                  <p:nvPr/>
                </p:nvSpPr>
                <p:spPr>
                  <a:xfrm>
                    <a:off x="8398933" y="1975875"/>
                    <a:ext cx="274320" cy="274320"/>
                  </a:xfrm>
                  <a:prstGeom prst="ellipse">
                    <a:avLst/>
                  </a:prstGeom>
                  <a:noFill/>
                  <a:ln w="19050" cap="flat" cmpd="sng" algn="ctr">
                    <a:solidFill>
                      <a:srgbClr val="000000"/>
                    </a:solid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grpSp>
                <p:nvGrpSpPr>
                  <p:cNvPr id="401" name="Group 400">
                    <a:extLst>
                      <a:ext uri="{FF2B5EF4-FFF2-40B4-BE49-F238E27FC236}">
                        <a16:creationId xmlns:a16="http://schemas.microsoft.com/office/drawing/2014/main" id="{5A037FD4-3EC5-9115-C5FB-2CB05EB3897A}"/>
                      </a:ext>
                    </a:extLst>
                  </p:cNvPr>
                  <p:cNvGrpSpPr/>
                  <p:nvPr/>
                </p:nvGrpSpPr>
                <p:grpSpPr>
                  <a:xfrm>
                    <a:off x="6687307" y="2157627"/>
                    <a:ext cx="766850" cy="349392"/>
                    <a:chOff x="6642151" y="2067315"/>
                    <a:chExt cx="766850" cy="349392"/>
                  </a:xfrm>
                </p:grpSpPr>
                <p:sp>
                  <p:nvSpPr>
                    <p:cNvPr id="402" name="Oval 401">
                      <a:extLst>
                        <a:ext uri="{FF2B5EF4-FFF2-40B4-BE49-F238E27FC236}">
                          <a16:creationId xmlns:a16="http://schemas.microsoft.com/office/drawing/2014/main" id="{DC80A69A-8C3C-E9FA-7FB4-B9A3C7CEA666}"/>
                        </a:ext>
                      </a:extLst>
                    </p:cNvPr>
                    <p:cNvSpPr/>
                    <p:nvPr/>
                  </p:nvSpPr>
                  <p:spPr>
                    <a:xfrm>
                      <a:off x="6642151"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03" name="Oval 402">
                      <a:extLst>
                        <a:ext uri="{FF2B5EF4-FFF2-40B4-BE49-F238E27FC236}">
                          <a16:creationId xmlns:a16="http://schemas.microsoft.com/office/drawing/2014/main" id="{6091CC64-F9AB-4CE1-671B-509025D66FA0}"/>
                        </a:ext>
                      </a:extLst>
                    </p:cNvPr>
                    <p:cNvSpPr/>
                    <p:nvPr/>
                  </p:nvSpPr>
                  <p:spPr>
                    <a:xfrm>
                      <a:off x="6777233"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04" name="Oval 403">
                      <a:extLst>
                        <a:ext uri="{FF2B5EF4-FFF2-40B4-BE49-F238E27FC236}">
                          <a16:creationId xmlns:a16="http://schemas.microsoft.com/office/drawing/2014/main" id="{220A3F33-0460-E825-96E9-7AA502CF0FDA}"/>
                        </a:ext>
                      </a:extLst>
                    </p:cNvPr>
                    <p:cNvSpPr/>
                    <p:nvPr/>
                  </p:nvSpPr>
                  <p:spPr>
                    <a:xfrm>
                      <a:off x="6912315"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05" name="Oval 404">
                      <a:extLst>
                        <a:ext uri="{FF2B5EF4-FFF2-40B4-BE49-F238E27FC236}">
                          <a16:creationId xmlns:a16="http://schemas.microsoft.com/office/drawing/2014/main" id="{DBBBB8EF-48A1-70BF-4E97-04246945B8DC}"/>
                        </a:ext>
                      </a:extLst>
                    </p:cNvPr>
                    <p:cNvSpPr/>
                    <p:nvPr/>
                  </p:nvSpPr>
                  <p:spPr>
                    <a:xfrm>
                      <a:off x="7047397"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06" name="Oval 405">
                      <a:extLst>
                        <a:ext uri="{FF2B5EF4-FFF2-40B4-BE49-F238E27FC236}">
                          <a16:creationId xmlns:a16="http://schemas.microsoft.com/office/drawing/2014/main" id="{19CE712C-2F9E-38BF-D5F2-E2535F8F6DF2}"/>
                        </a:ext>
                      </a:extLst>
                    </p:cNvPr>
                    <p:cNvSpPr/>
                    <p:nvPr/>
                  </p:nvSpPr>
                  <p:spPr>
                    <a:xfrm>
                      <a:off x="7182479"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07" name="Oval 406">
                      <a:extLst>
                        <a:ext uri="{FF2B5EF4-FFF2-40B4-BE49-F238E27FC236}">
                          <a16:creationId xmlns:a16="http://schemas.microsoft.com/office/drawing/2014/main" id="{D717DE0E-6278-47FB-43EF-2EB76DD9942F}"/>
                        </a:ext>
                      </a:extLst>
                    </p:cNvPr>
                    <p:cNvSpPr/>
                    <p:nvPr/>
                  </p:nvSpPr>
                  <p:spPr>
                    <a:xfrm>
                      <a:off x="7317561"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08" name="Oval 407">
                      <a:extLst>
                        <a:ext uri="{FF2B5EF4-FFF2-40B4-BE49-F238E27FC236}">
                          <a16:creationId xmlns:a16="http://schemas.microsoft.com/office/drawing/2014/main" id="{2F785A1C-2B12-8B7A-650B-2A1BDD915337}"/>
                        </a:ext>
                      </a:extLst>
                    </p:cNvPr>
                    <p:cNvSpPr/>
                    <p:nvPr/>
                  </p:nvSpPr>
                  <p:spPr>
                    <a:xfrm>
                      <a:off x="6642151"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09" name="Oval 408">
                      <a:extLst>
                        <a:ext uri="{FF2B5EF4-FFF2-40B4-BE49-F238E27FC236}">
                          <a16:creationId xmlns:a16="http://schemas.microsoft.com/office/drawing/2014/main" id="{F9C87FFD-FCF1-C13E-AB65-07EEAEC8E2C4}"/>
                        </a:ext>
                      </a:extLst>
                    </p:cNvPr>
                    <p:cNvSpPr/>
                    <p:nvPr/>
                  </p:nvSpPr>
                  <p:spPr>
                    <a:xfrm>
                      <a:off x="6777233"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10" name="Oval 409">
                      <a:extLst>
                        <a:ext uri="{FF2B5EF4-FFF2-40B4-BE49-F238E27FC236}">
                          <a16:creationId xmlns:a16="http://schemas.microsoft.com/office/drawing/2014/main" id="{477A40F3-8525-2933-AC40-6DBE3A30E650}"/>
                        </a:ext>
                      </a:extLst>
                    </p:cNvPr>
                    <p:cNvSpPr/>
                    <p:nvPr/>
                  </p:nvSpPr>
                  <p:spPr>
                    <a:xfrm>
                      <a:off x="6912315"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11" name="Oval 410">
                      <a:extLst>
                        <a:ext uri="{FF2B5EF4-FFF2-40B4-BE49-F238E27FC236}">
                          <a16:creationId xmlns:a16="http://schemas.microsoft.com/office/drawing/2014/main" id="{42E44F5E-4424-31C9-199D-D0B16EB3C7FD}"/>
                        </a:ext>
                      </a:extLst>
                    </p:cNvPr>
                    <p:cNvSpPr/>
                    <p:nvPr/>
                  </p:nvSpPr>
                  <p:spPr>
                    <a:xfrm>
                      <a:off x="7047397"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12" name="Oval 411">
                      <a:extLst>
                        <a:ext uri="{FF2B5EF4-FFF2-40B4-BE49-F238E27FC236}">
                          <a16:creationId xmlns:a16="http://schemas.microsoft.com/office/drawing/2014/main" id="{C2919E80-5286-5DBB-C709-0F10AD78A46D}"/>
                        </a:ext>
                      </a:extLst>
                    </p:cNvPr>
                    <p:cNvSpPr/>
                    <p:nvPr/>
                  </p:nvSpPr>
                  <p:spPr>
                    <a:xfrm>
                      <a:off x="7182479"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13" name="Oval 412">
                      <a:extLst>
                        <a:ext uri="{FF2B5EF4-FFF2-40B4-BE49-F238E27FC236}">
                          <a16:creationId xmlns:a16="http://schemas.microsoft.com/office/drawing/2014/main" id="{AF96BD70-F78E-C038-E30B-ECC2A5CF8DE8}"/>
                        </a:ext>
                      </a:extLst>
                    </p:cNvPr>
                    <p:cNvSpPr/>
                    <p:nvPr/>
                  </p:nvSpPr>
                  <p:spPr>
                    <a:xfrm>
                      <a:off x="7317561"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14" name="Oval 413">
                      <a:extLst>
                        <a:ext uri="{FF2B5EF4-FFF2-40B4-BE49-F238E27FC236}">
                          <a16:creationId xmlns:a16="http://schemas.microsoft.com/office/drawing/2014/main" id="{22E37D8C-275A-C383-2925-30676468270E}"/>
                        </a:ext>
                      </a:extLst>
                    </p:cNvPr>
                    <p:cNvSpPr/>
                    <p:nvPr/>
                  </p:nvSpPr>
                  <p:spPr>
                    <a:xfrm>
                      <a:off x="6642151"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15" name="Oval 414">
                      <a:extLst>
                        <a:ext uri="{FF2B5EF4-FFF2-40B4-BE49-F238E27FC236}">
                          <a16:creationId xmlns:a16="http://schemas.microsoft.com/office/drawing/2014/main" id="{B940044E-CA45-24E5-00F2-36B35DFADAF5}"/>
                        </a:ext>
                      </a:extLst>
                    </p:cNvPr>
                    <p:cNvSpPr/>
                    <p:nvPr/>
                  </p:nvSpPr>
                  <p:spPr>
                    <a:xfrm>
                      <a:off x="6777233"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16" name="Oval 415">
                      <a:extLst>
                        <a:ext uri="{FF2B5EF4-FFF2-40B4-BE49-F238E27FC236}">
                          <a16:creationId xmlns:a16="http://schemas.microsoft.com/office/drawing/2014/main" id="{175FF3AC-6CAF-187F-569B-B50E57E0CAD1}"/>
                        </a:ext>
                      </a:extLst>
                    </p:cNvPr>
                    <p:cNvSpPr/>
                    <p:nvPr/>
                  </p:nvSpPr>
                  <p:spPr>
                    <a:xfrm>
                      <a:off x="6912315"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17" name="Oval 416">
                      <a:extLst>
                        <a:ext uri="{FF2B5EF4-FFF2-40B4-BE49-F238E27FC236}">
                          <a16:creationId xmlns:a16="http://schemas.microsoft.com/office/drawing/2014/main" id="{52137726-128C-64CE-550C-4211F8094528}"/>
                        </a:ext>
                      </a:extLst>
                    </p:cNvPr>
                    <p:cNvSpPr/>
                    <p:nvPr/>
                  </p:nvSpPr>
                  <p:spPr>
                    <a:xfrm>
                      <a:off x="7047397"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18" name="Oval 417">
                      <a:extLst>
                        <a:ext uri="{FF2B5EF4-FFF2-40B4-BE49-F238E27FC236}">
                          <a16:creationId xmlns:a16="http://schemas.microsoft.com/office/drawing/2014/main" id="{9BDEEA2E-BC4C-AE33-3A2A-85602331962A}"/>
                        </a:ext>
                      </a:extLst>
                    </p:cNvPr>
                    <p:cNvSpPr/>
                    <p:nvPr/>
                  </p:nvSpPr>
                  <p:spPr>
                    <a:xfrm>
                      <a:off x="7182479"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419" name="Oval 418">
                      <a:extLst>
                        <a:ext uri="{FF2B5EF4-FFF2-40B4-BE49-F238E27FC236}">
                          <a16:creationId xmlns:a16="http://schemas.microsoft.com/office/drawing/2014/main" id="{086B6449-B0B1-87DF-C058-0DBCB64929E5}"/>
                        </a:ext>
                      </a:extLst>
                    </p:cNvPr>
                    <p:cNvSpPr/>
                    <p:nvPr/>
                  </p:nvSpPr>
                  <p:spPr>
                    <a:xfrm>
                      <a:off x="7317561"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grpSp>
            </p:grpSp>
            <p:grpSp>
              <p:nvGrpSpPr>
                <p:cNvPr id="355" name="Group 354">
                  <a:extLst>
                    <a:ext uri="{FF2B5EF4-FFF2-40B4-BE49-F238E27FC236}">
                      <a16:creationId xmlns:a16="http://schemas.microsoft.com/office/drawing/2014/main" id="{F680D912-EAF1-03C3-C070-B7CDCBBAD264}"/>
                    </a:ext>
                  </a:extLst>
                </p:cNvPr>
                <p:cNvGrpSpPr>
                  <a:grpSpLocks noChangeAspect="1"/>
                </p:cNvGrpSpPr>
                <p:nvPr/>
              </p:nvGrpSpPr>
              <p:grpSpPr>
                <a:xfrm>
                  <a:off x="3547642" y="1779873"/>
                  <a:ext cx="1188723" cy="457200"/>
                  <a:chOff x="6423378" y="1885244"/>
                  <a:chExt cx="2377440" cy="914400"/>
                </a:xfrm>
              </p:grpSpPr>
              <p:sp>
                <p:nvSpPr>
                  <p:cNvPr id="378" name="Rectangle: Rounded Corners 183">
                    <a:extLst>
                      <a:ext uri="{FF2B5EF4-FFF2-40B4-BE49-F238E27FC236}">
                        <a16:creationId xmlns:a16="http://schemas.microsoft.com/office/drawing/2014/main" id="{83D7CFC9-0244-2F8D-4036-302649B54C81}"/>
                      </a:ext>
                    </a:extLst>
                  </p:cNvPr>
                  <p:cNvSpPr/>
                  <p:nvPr/>
                </p:nvSpPr>
                <p:spPr>
                  <a:xfrm>
                    <a:off x="6423378" y="1885244"/>
                    <a:ext cx="2377440" cy="914400"/>
                  </a:xfrm>
                  <a:prstGeom prst="roundRect">
                    <a:avLst/>
                  </a:prstGeom>
                  <a:solidFill>
                    <a:srgbClr val="6EBE49"/>
                  </a:solidFill>
                  <a:ln w="9525"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79" name="Oval 378">
                    <a:extLst>
                      <a:ext uri="{FF2B5EF4-FFF2-40B4-BE49-F238E27FC236}">
                        <a16:creationId xmlns:a16="http://schemas.microsoft.com/office/drawing/2014/main" id="{9792C5E5-1400-DB54-5625-D8D198D8A734}"/>
                      </a:ext>
                    </a:extLst>
                  </p:cNvPr>
                  <p:cNvSpPr/>
                  <p:nvPr/>
                </p:nvSpPr>
                <p:spPr>
                  <a:xfrm>
                    <a:off x="8398933" y="1975875"/>
                    <a:ext cx="274320" cy="274320"/>
                  </a:xfrm>
                  <a:prstGeom prst="ellipse">
                    <a:avLst/>
                  </a:prstGeom>
                  <a:noFill/>
                  <a:ln w="19050" cap="flat" cmpd="sng" algn="ctr">
                    <a:solidFill>
                      <a:srgbClr val="000000"/>
                    </a:solid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grpSp>
                <p:nvGrpSpPr>
                  <p:cNvPr id="380" name="Group 379">
                    <a:extLst>
                      <a:ext uri="{FF2B5EF4-FFF2-40B4-BE49-F238E27FC236}">
                        <a16:creationId xmlns:a16="http://schemas.microsoft.com/office/drawing/2014/main" id="{1BE2F1F0-0094-415C-DE6B-668FD9D5A1B9}"/>
                      </a:ext>
                    </a:extLst>
                  </p:cNvPr>
                  <p:cNvGrpSpPr/>
                  <p:nvPr/>
                </p:nvGrpSpPr>
                <p:grpSpPr>
                  <a:xfrm>
                    <a:off x="6687307" y="2157627"/>
                    <a:ext cx="766850" cy="349392"/>
                    <a:chOff x="6642151" y="2067315"/>
                    <a:chExt cx="766850" cy="349392"/>
                  </a:xfrm>
                </p:grpSpPr>
                <p:sp>
                  <p:nvSpPr>
                    <p:cNvPr id="381" name="Oval 380">
                      <a:extLst>
                        <a:ext uri="{FF2B5EF4-FFF2-40B4-BE49-F238E27FC236}">
                          <a16:creationId xmlns:a16="http://schemas.microsoft.com/office/drawing/2014/main" id="{EE536E7B-5F36-8E4C-849B-D7CEED84A2FE}"/>
                        </a:ext>
                      </a:extLst>
                    </p:cNvPr>
                    <p:cNvSpPr/>
                    <p:nvPr/>
                  </p:nvSpPr>
                  <p:spPr>
                    <a:xfrm>
                      <a:off x="6642151"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82" name="Oval 381">
                      <a:extLst>
                        <a:ext uri="{FF2B5EF4-FFF2-40B4-BE49-F238E27FC236}">
                          <a16:creationId xmlns:a16="http://schemas.microsoft.com/office/drawing/2014/main" id="{9BAC0DF9-9724-CCD3-437D-CBBBE8C2314D}"/>
                        </a:ext>
                      </a:extLst>
                    </p:cNvPr>
                    <p:cNvSpPr/>
                    <p:nvPr/>
                  </p:nvSpPr>
                  <p:spPr>
                    <a:xfrm>
                      <a:off x="6777233"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83" name="Oval 382">
                      <a:extLst>
                        <a:ext uri="{FF2B5EF4-FFF2-40B4-BE49-F238E27FC236}">
                          <a16:creationId xmlns:a16="http://schemas.microsoft.com/office/drawing/2014/main" id="{88041CB3-2D8E-CEAE-EFCB-A226E046739C}"/>
                        </a:ext>
                      </a:extLst>
                    </p:cNvPr>
                    <p:cNvSpPr/>
                    <p:nvPr/>
                  </p:nvSpPr>
                  <p:spPr>
                    <a:xfrm>
                      <a:off x="6912315"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84" name="Oval 383">
                      <a:extLst>
                        <a:ext uri="{FF2B5EF4-FFF2-40B4-BE49-F238E27FC236}">
                          <a16:creationId xmlns:a16="http://schemas.microsoft.com/office/drawing/2014/main" id="{7A41BDF2-4F23-9BCA-4D21-A56048F6AFE9}"/>
                        </a:ext>
                      </a:extLst>
                    </p:cNvPr>
                    <p:cNvSpPr/>
                    <p:nvPr/>
                  </p:nvSpPr>
                  <p:spPr>
                    <a:xfrm>
                      <a:off x="7047397"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85" name="Oval 384">
                      <a:extLst>
                        <a:ext uri="{FF2B5EF4-FFF2-40B4-BE49-F238E27FC236}">
                          <a16:creationId xmlns:a16="http://schemas.microsoft.com/office/drawing/2014/main" id="{F90C02F8-06CF-2EB9-532C-4C0A22176929}"/>
                        </a:ext>
                      </a:extLst>
                    </p:cNvPr>
                    <p:cNvSpPr/>
                    <p:nvPr/>
                  </p:nvSpPr>
                  <p:spPr>
                    <a:xfrm>
                      <a:off x="7182479"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86" name="Oval 385">
                      <a:extLst>
                        <a:ext uri="{FF2B5EF4-FFF2-40B4-BE49-F238E27FC236}">
                          <a16:creationId xmlns:a16="http://schemas.microsoft.com/office/drawing/2014/main" id="{5279304B-3953-9159-A605-BDD95B18774C}"/>
                        </a:ext>
                      </a:extLst>
                    </p:cNvPr>
                    <p:cNvSpPr/>
                    <p:nvPr/>
                  </p:nvSpPr>
                  <p:spPr>
                    <a:xfrm>
                      <a:off x="7317561"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87" name="Oval 386">
                      <a:extLst>
                        <a:ext uri="{FF2B5EF4-FFF2-40B4-BE49-F238E27FC236}">
                          <a16:creationId xmlns:a16="http://schemas.microsoft.com/office/drawing/2014/main" id="{D7C5D751-F582-F49D-4F00-315E98D0B1DF}"/>
                        </a:ext>
                      </a:extLst>
                    </p:cNvPr>
                    <p:cNvSpPr/>
                    <p:nvPr/>
                  </p:nvSpPr>
                  <p:spPr>
                    <a:xfrm>
                      <a:off x="6642151"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88" name="Oval 387">
                      <a:extLst>
                        <a:ext uri="{FF2B5EF4-FFF2-40B4-BE49-F238E27FC236}">
                          <a16:creationId xmlns:a16="http://schemas.microsoft.com/office/drawing/2014/main" id="{938E3E20-F5F9-1B1C-5209-91341D2F104A}"/>
                        </a:ext>
                      </a:extLst>
                    </p:cNvPr>
                    <p:cNvSpPr/>
                    <p:nvPr/>
                  </p:nvSpPr>
                  <p:spPr>
                    <a:xfrm>
                      <a:off x="6777233"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89" name="Oval 388">
                      <a:extLst>
                        <a:ext uri="{FF2B5EF4-FFF2-40B4-BE49-F238E27FC236}">
                          <a16:creationId xmlns:a16="http://schemas.microsoft.com/office/drawing/2014/main" id="{98BDBBAA-02A7-F4E3-AA9B-E76676ADB9E7}"/>
                        </a:ext>
                      </a:extLst>
                    </p:cNvPr>
                    <p:cNvSpPr/>
                    <p:nvPr/>
                  </p:nvSpPr>
                  <p:spPr>
                    <a:xfrm>
                      <a:off x="6912315"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90" name="Oval 389">
                      <a:extLst>
                        <a:ext uri="{FF2B5EF4-FFF2-40B4-BE49-F238E27FC236}">
                          <a16:creationId xmlns:a16="http://schemas.microsoft.com/office/drawing/2014/main" id="{DF4E76AE-D271-1F30-1EE9-4446CF0092F2}"/>
                        </a:ext>
                      </a:extLst>
                    </p:cNvPr>
                    <p:cNvSpPr/>
                    <p:nvPr/>
                  </p:nvSpPr>
                  <p:spPr>
                    <a:xfrm>
                      <a:off x="7047397"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91" name="Oval 390">
                      <a:extLst>
                        <a:ext uri="{FF2B5EF4-FFF2-40B4-BE49-F238E27FC236}">
                          <a16:creationId xmlns:a16="http://schemas.microsoft.com/office/drawing/2014/main" id="{BD1E82DD-7A72-50E7-05FB-90150853795C}"/>
                        </a:ext>
                      </a:extLst>
                    </p:cNvPr>
                    <p:cNvSpPr/>
                    <p:nvPr/>
                  </p:nvSpPr>
                  <p:spPr>
                    <a:xfrm>
                      <a:off x="7182479"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92" name="Oval 391">
                      <a:extLst>
                        <a:ext uri="{FF2B5EF4-FFF2-40B4-BE49-F238E27FC236}">
                          <a16:creationId xmlns:a16="http://schemas.microsoft.com/office/drawing/2014/main" id="{B1D2C2DB-3C7B-CFC6-5DB8-DC9E7BC63FF7}"/>
                        </a:ext>
                      </a:extLst>
                    </p:cNvPr>
                    <p:cNvSpPr/>
                    <p:nvPr/>
                  </p:nvSpPr>
                  <p:spPr>
                    <a:xfrm>
                      <a:off x="7317561"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93" name="Oval 392">
                      <a:extLst>
                        <a:ext uri="{FF2B5EF4-FFF2-40B4-BE49-F238E27FC236}">
                          <a16:creationId xmlns:a16="http://schemas.microsoft.com/office/drawing/2014/main" id="{3BE5B21A-E530-A2FA-84F3-A6A3CF2C6685}"/>
                        </a:ext>
                      </a:extLst>
                    </p:cNvPr>
                    <p:cNvSpPr/>
                    <p:nvPr/>
                  </p:nvSpPr>
                  <p:spPr>
                    <a:xfrm>
                      <a:off x="6642151"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94" name="Oval 393">
                      <a:extLst>
                        <a:ext uri="{FF2B5EF4-FFF2-40B4-BE49-F238E27FC236}">
                          <a16:creationId xmlns:a16="http://schemas.microsoft.com/office/drawing/2014/main" id="{1F71FC52-56A5-2B7E-1E56-EF9877A869D7}"/>
                        </a:ext>
                      </a:extLst>
                    </p:cNvPr>
                    <p:cNvSpPr/>
                    <p:nvPr/>
                  </p:nvSpPr>
                  <p:spPr>
                    <a:xfrm>
                      <a:off x="6777233"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95" name="Oval 394">
                      <a:extLst>
                        <a:ext uri="{FF2B5EF4-FFF2-40B4-BE49-F238E27FC236}">
                          <a16:creationId xmlns:a16="http://schemas.microsoft.com/office/drawing/2014/main" id="{317E3A94-40E9-14F5-B1ED-A77F6BCF126C}"/>
                        </a:ext>
                      </a:extLst>
                    </p:cNvPr>
                    <p:cNvSpPr/>
                    <p:nvPr/>
                  </p:nvSpPr>
                  <p:spPr>
                    <a:xfrm>
                      <a:off x="6912315"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96" name="Oval 395">
                      <a:extLst>
                        <a:ext uri="{FF2B5EF4-FFF2-40B4-BE49-F238E27FC236}">
                          <a16:creationId xmlns:a16="http://schemas.microsoft.com/office/drawing/2014/main" id="{42CAE7FC-7166-E382-CCD1-53A4B4D3854F}"/>
                        </a:ext>
                      </a:extLst>
                    </p:cNvPr>
                    <p:cNvSpPr/>
                    <p:nvPr/>
                  </p:nvSpPr>
                  <p:spPr>
                    <a:xfrm>
                      <a:off x="7047397"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97" name="Oval 396">
                      <a:extLst>
                        <a:ext uri="{FF2B5EF4-FFF2-40B4-BE49-F238E27FC236}">
                          <a16:creationId xmlns:a16="http://schemas.microsoft.com/office/drawing/2014/main" id="{C9A35E51-B614-A830-A29A-E29779C06341}"/>
                        </a:ext>
                      </a:extLst>
                    </p:cNvPr>
                    <p:cNvSpPr/>
                    <p:nvPr/>
                  </p:nvSpPr>
                  <p:spPr>
                    <a:xfrm>
                      <a:off x="7182479"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98" name="Oval 397">
                      <a:extLst>
                        <a:ext uri="{FF2B5EF4-FFF2-40B4-BE49-F238E27FC236}">
                          <a16:creationId xmlns:a16="http://schemas.microsoft.com/office/drawing/2014/main" id="{F5C1CD90-FED6-520B-3DDF-73D6B1F7042F}"/>
                        </a:ext>
                      </a:extLst>
                    </p:cNvPr>
                    <p:cNvSpPr/>
                    <p:nvPr/>
                  </p:nvSpPr>
                  <p:spPr>
                    <a:xfrm>
                      <a:off x="7317561"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grpSp>
            </p:grpSp>
            <p:grpSp>
              <p:nvGrpSpPr>
                <p:cNvPr id="356" name="Group 355">
                  <a:extLst>
                    <a:ext uri="{FF2B5EF4-FFF2-40B4-BE49-F238E27FC236}">
                      <a16:creationId xmlns:a16="http://schemas.microsoft.com/office/drawing/2014/main" id="{52630638-12B6-628C-356D-CBA84B71DBEC}"/>
                    </a:ext>
                  </a:extLst>
                </p:cNvPr>
                <p:cNvGrpSpPr>
                  <a:grpSpLocks noChangeAspect="1"/>
                </p:cNvGrpSpPr>
                <p:nvPr/>
              </p:nvGrpSpPr>
              <p:grpSpPr>
                <a:xfrm>
                  <a:off x="3541507" y="2271641"/>
                  <a:ext cx="1188723" cy="457200"/>
                  <a:chOff x="6423378" y="1885244"/>
                  <a:chExt cx="2377440" cy="914400"/>
                </a:xfrm>
              </p:grpSpPr>
              <p:sp>
                <p:nvSpPr>
                  <p:cNvPr id="357" name="Rectangle: Rounded Corners 162">
                    <a:extLst>
                      <a:ext uri="{FF2B5EF4-FFF2-40B4-BE49-F238E27FC236}">
                        <a16:creationId xmlns:a16="http://schemas.microsoft.com/office/drawing/2014/main" id="{065DDDCA-4E5C-6BF0-4388-93635F68F7B9}"/>
                      </a:ext>
                    </a:extLst>
                  </p:cNvPr>
                  <p:cNvSpPr/>
                  <p:nvPr/>
                </p:nvSpPr>
                <p:spPr>
                  <a:xfrm>
                    <a:off x="6423378" y="1885244"/>
                    <a:ext cx="2377440" cy="914400"/>
                  </a:xfrm>
                  <a:prstGeom prst="roundRect">
                    <a:avLst/>
                  </a:prstGeom>
                  <a:solidFill>
                    <a:srgbClr val="6EBE49"/>
                  </a:solidFill>
                  <a:ln w="9525"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58" name="Oval 357">
                    <a:extLst>
                      <a:ext uri="{FF2B5EF4-FFF2-40B4-BE49-F238E27FC236}">
                        <a16:creationId xmlns:a16="http://schemas.microsoft.com/office/drawing/2014/main" id="{710C0D5C-98C4-9E71-3154-CBAE7926FC43}"/>
                      </a:ext>
                    </a:extLst>
                  </p:cNvPr>
                  <p:cNvSpPr/>
                  <p:nvPr/>
                </p:nvSpPr>
                <p:spPr>
                  <a:xfrm>
                    <a:off x="8398933" y="1975875"/>
                    <a:ext cx="274320" cy="274320"/>
                  </a:xfrm>
                  <a:prstGeom prst="ellipse">
                    <a:avLst/>
                  </a:prstGeom>
                  <a:noFill/>
                  <a:ln w="19050" cap="flat" cmpd="sng" algn="ctr">
                    <a:solidFill>
                      <a:srgbClr val="000000"/>
                    </a:solid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grpSp>
                <p:nvGrpSpPr>
                  <p:cNvPr id="359" name="Group 358">
                    <a:extLst>
                      <a:ext uri="{FF2B5EF4-FFF2-40B4-BE49-F238E27FC236}">
                        <a16:creationId xmlns:a16="http://schemas.microsoft.com/office/drawing/2014/main" id="{7A228CDC-6B3A-95BD-A2C2-F66B819E397E}"/>
                      </a:ext>
                    </a:extLst>
                  </p:cNvPr>
                  <p:cNvGrpSpPr/>
                  <p:nvPr/>
                </p:nvGrpSpPr>
                <p:grpSpPr>
                  <a:xfrm>
                    <a:off x="6687307" y="2157627"/>
                    <a:ext cx="766850" cy="349392"/>
                    <a:chOff x="6642151" y="2067315"/>
                    <a:chExt cx="766850" cy="349392"/>
                  </a:xfrm>
                </p:grpSpPr>
                <p:sp>
                  <p:nvSpPr>
                    <p:cNvPr id="360" name="Oval 359">
                      <a:extLst>
                        <a:ext uri="{FF2B5EF4-FFF2-40B4-BE49-F238E27FC236}">
                          <a16:creationId xmlns:a16="http://schemas.microsoft.com/office/drawing/2014/main" id="{DF8EEF8F-C491-A273-3483-EE9D5C353903}"/>
                        </a:ext>
                      </a:extLst>
                    </p:cNvPr>
                    <p:cNvSpPr/>
                    <p:nvPr/>
                  </p:nvSpPr>
                  <p:spPr>
                    <a:xfrm>
                      <a:off x="6642151"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61" name="Oval 360">
                      <a:extLst>
                        <a:ext uri="{FF2B5EF4-FFF2-40B4-BE49-F238E27FC236}">
                          <a16:creationId xmlns:a16="http://schemas.microsoft.com/office/drawing/2014/main" id="{00E3D883-45AE-B834-0C4D-2B4EBC7E7148}"/>
                        </a:ext>
                      </a:extLst>
                    </p:cNvPr>
                    <p:cNvSpPr/>
                    <p:nvPr/>
                  </p:nvSpPr>
                  <p:spPr>
                    <a:xfrm>
                      <a:off x="6777233"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62" name="Oval 361">
                      <a:extLst>
                        <a:ext uri="{FF2B5EF4-FFF2-40B4-BE49-F238E27FC236}">
                          <a16:creationId xmlns:a16="http://schemas.microsoft.com/office/drawing/2014/main" id="{4E38382E-270A-34C8-E2A5-1379560FE27A}"/>
                        </a:ext>
                      </a:extLst>
                    </p:cNvPr>
                    <p:cNvSpPr/>
                    <p:nvPr/>
                  </p:nvSpPr>
                  <p:spPr>
                    <a:xfrm>
                      <a:off x="6912315"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63" name="Oval 362">
                      <a:extLst>
                        <a:ext uri="{FF2B5EF4-FFF2-40B4-BE49-F238E27FC236}">
                          <a16:creationId xmlns:a16="http://schemas.microsoft.com/office/drawing/2014/main" id="{D19F6C94-E62F-D001-EDB6-4E20527D7C42}"/>
                        </a:ext>
                      </a:extLst>
                    </p:cNvPr>
                    <p:cNvSpPr/>
                    <p:nvPr/>
                  </p:nvSpPr>
                  <p:spPr>
                    <a:xfrm>
                      <a:off x="7047397"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64" name="Oval 363">
                      <a:extLst>
                        <a:ext uri="{FF2B5EF4-FFF2-40B4-BE49-F238E27FC236}">
                          <a16:creationId xmlns:a16="http://schemas.microsoft.com/office/drawing/2014/main" id="{A11AD15C-D4AE-1E36-04E6-A6550B0DC133}"/>
                        </a:ext>
                      </a:extLst>
                    </p:cNvPr>
                    <p:cNvSpPr/>
                    <p:nvPr/>
                  </p:nvSpPr>
                  <p:spPr>
                    <a:xfrm>
                      <a:off x="7182479"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65" name="Oval 364">
                      <a:extLst>
                        <a:ext uri="{FF2B5EF4-FFF2-40B4-BE49-F238E27FC236}">
                          <a16:creationId xmlns:a16="http://schemas.microsoft.com/office/drawing/2014/main" id="{F1E773F9-87C0-EA42-B804-2601AAAD8A82}"/>
                        </a:ext>
                      </a:extLst>
                    </p:cNvPr>
                    <p:cNvSpPr/>
                    <p:nvPr/>
                  </p:nvSpPr>
                  <p:spPr>
                    <a:xfrm>
                      <a:off x="7317561"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66" name="Oval 365">
                      <a:extLst>
                        <a:ext uri="{FF2B5EF4-FFF2-40B4-BE49-F238E27FC236}">
                          <a16:creationId xmlns:a16="http://schemas.microsoft.com/office/drawing/2014/main" id="{38643263-A43D-DAEC-5902-0455A60B460E}"/>
                        </a:ext>
                      </a:extLst>
                    </p:cNvPr>
                    <p:cNvSpPr/>
                    <p:nvPr/>
                  </p:nvSpPr>
                  <p:spPr>
                    <a:xfrm>
                      <a:off x="6642151"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67" name="Oval 366">
                      <a:extLst>
                        <a:ext uri="{FF2B5EF4-FFF2-40B4-BE49-F238E27FC236}">
                          <a16:creationId xmlns:a16="http://schemas.microsoft.com/office/drawing/2014/main" id="{D9F2C0F7-A345-C5AE-0F34-02D182015DC1}"/>
                        </a:ext>
                      </a:extLst>
                    </p:cNvPr>
                    <p:cNvSpPr/>
                    <p:nvPr/>
                  </p:nvSpPr>
                  <p:spPr>
                    <a:xfrm>
                      <a:off x="6777233"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68" name="Oval 367">
                      <a:extLst>
                        <a:ext uri="{FF2B5EF4-FFF2-40B4-BE49-F238E27FC236}">
                          <a16:creationId xmlns:a16="http://schemas.microsoft.com/office/drawing/2014/main" id="{8F8E8255-EE55-A951-52F7-EC882C9845E8}"/>
                        </a:ext>
                      </a:extLst>
                    </p:cNvPr>
                    <p:cNvSpPr/>
                    <p:nvPr/>
                  </p:nvSpPr>
                  <p:spPr>
                    <a:xfrm>
                      <a:off x="6912315"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69" name="Oval 368">
                      <a:extLst>
                        <a:ext uri="{FF2B5EF4-FFF2-40B4-BE49-F238E27FC236}">
                          <a16:creationId xmlns:a16="http://schemas.microsoft.com/office/drawing/2014/main" id="{472F398D-11CC-7BA9-47E3-424884CE681C}"/>
                        </a:ext>
                      </a:extLst>
                    </p:cNvPr>
                    <p:cNvSpPr/>
                    <p:nvPr/>
                  </p:nvSpPr>
                  <p:spPr>
                    <a:xfrm>
                      <a:off x="7047397"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70" name="Oval 369">
                      <a:extLst>
                        <a:ext uri="{FF2B5EF4-FFF2-40B4-BE49-F238E27FC236}">
                          <a16:creationId xmlns:a16="http://schemas.microsoft.com/office/drawing/2014/main" id="{D66E1456-B135-4031-C33C-09D23EA380A2}"/>
                        </a:ext>
                      </a:extLst>
                    </p:cNvPr>
                    <p:cNvSpPr/>
                    <p:nvPr/>
                  </p:nvSpPr>
                  <p:spPr>
                    <a:xfrm>
                      <a:off x="7182479"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71" name="Oval 370">
                      <a:extLst>
                        <a:ext uri="{FF2B5EF4-FFF2-40B4-BE49-F238E27FC236}">
                          <a16:creationId xmlns:a16="http://schemas.microsoft.com/office/drawing/2014/main" id="{5ACC2D2A-6D42-EA8E-F8DA-8C0B7AEC59AE}"/>
                        </a:ext>
                      </a:extLst>
                    </p:cNvPr>
                    <p:cNvSpPr/>
                    <p:nvPr/>
                  </p:nvSpPr>
                  <p:spPr>
                    <a:xfrm>
                      <a:off x="7317561"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72" name="Oval 371">
                      <a:extLst>
                        <a:ext uri="{FF2B5EF4-FFF2-40B4-BE49-F238E27FC236}">
                          <a16:creationId xmlns:a16="http://schemas.microsoft.com/office/drawing/2014/main" id="{FFA26C6B-6847-4034-137E-AD4E43664DC6}"/>
                        </a:ext>
                      </a:extLst>
                    </p:cNvPr>
                    <p:cNvSpPr/>
                    <p:nvPr/>
                  </p:nvSpPr>
                  <p:spPr>
                    <a:xfrm>
                      <a:off x="6642151"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73" name="Oval 372">
                      <a:extLst>
                        <a:ext uri="{FF2B5EF4-FFF2-40B4-BE49-F238E27FC236}">
                          <a16:creationId xmlns:a16="http://schemas.microsoft.com/office/drawing/2014/main" id="{48BB9233-33C5-0BAB-6B07-ACF14EB29F92}"/>
                        </a:ext>
                      </a:extLst>
                    </p:cNvPr>
                    <p:cNvSpPr/>
                    <p:nvPr/>
                  </p:nvSpPr>
                  <p:spPr>
                    <a:xfrm>
                      <a:off x="6777233"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74" name="Oval 373">
                      <a:extLst>
                        <a:ext uri="{FF2B5EF4-FFF2-40B4-BE49-F238E27FC236}">
                          <a16:creationId xmlns:a16="http://schemas.microsoft.com/office/drawing/2014/main" id="{A47A1B89-264D-C3BC-8D57-20E94F59D4F7}"/>
                        </a:ext>
                      </a:extLst>
                    </p:cNvPr>
                    <p:cNvSpPr/>
                    <p:nvPr/>
                  </p:nvSpPr>
                  <p:spPr>
                    <a:xfrm>
                      <a:off x="6912315"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75" name="Oval 374">
                      <a:extLst>
                        <a:ext uri="{FF2B5EF4-FFF2-40B4-BE49-F238E27FC236}">
                          <a16:creationId xmlns:a16="http://schemas.microsoft.com/office/drawing/2014/main" id="{24FB0B42-6BD7-0A89-3751-549DB7307FDD}"/>
                        </a:ext>
                      </a:extLst>
                    </p:cNvPr>
                    <p:cNvSpPr/>
                    <p:nvPr/>
                  </p:nvSpPr>
                  <p:spPr>
                    <a:xfrm>
                      <a:off x="7047397"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76" name="Oval 375">
                      <a:extLst>
                        <a:ext uri="{FF2B5EF4-FFF2-40B4-BE49-F238E27FC236}">
                          <a16:creationId xmlns:a16="http://schemas.microsoft.com/office/drawing/2014/main" id="{5A9BD440-7774-16A2-DA76-CB4B94C31FD3}"/>
                        </a:ext>
                      </a:extLst>
                    </p:cNvPr>
                    <p:cNvSpPr/>
                    <p:nvPr/>
                  </p:nvSpPr>
                  <p:spPr>
                    <a:xfrm>
                      <a:off x="7182479"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77" name="Oval 376">
                      <a:extLst>
                        <a:ext uri="{FF2B5EF4-FFF2-40B4-BE49-F238E27FC236}">
                          <a16:creationId xmlns:a16="http://schemas.microsoft.com/office/drawing/2014/main" id="{BBA7DB9E-3561-9F2C-6ACB-C1C66D80F389}"/>
                        </a:ext>
                      </a:extLst>
                    </p:cNvPr>
                    <p:cNvSpPr/>
                    <p:nvPr/>
                  </p:nvSpPr>
                  <p:spPr>
                    <a:xfrm>
                      <a:off x="7317561"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grpSp>
            </p:grpSp>
          </p:grpSp>
          <p:grpSp>
            <p:nvGrpSpPr>
              <p:cNvPr id="287" name="Group 286">
                <a:extLst>
                  <a:ext uri="{FF2B5EF4-FFF2-40B4-BE49-F238E27FC236}">
                    <a16:creationId xmlns:a16="http://schemas.microsoft.com/office/drawing/2014/main" id="{D736D2BB-A699-AF01-6F52-1E8B0EF36DAE}"/>
                  </a:ext>
                </a:extLst>
              </p:cNvPr>
              <p:cNvGrpSpPr/>
              <p:nvPr/>
            </p:nvGrpSpPr>
            <p:grpSpPr>
              <a:xfrm>
                <a:off x="4758288" y="1289053"/>
                <a:ext cx="1194858" cy="1439788"/>
                <a:chOff x="3541507" y="1289053"/>
                <a:chExt cx="1194858" cy="1439788"/>
              </a:xfrm>
            </p:grpSpPr>
            <p:grpSp>
              <p:nvGrpSpPr>
                <p:cNvPr id="288" name="Group 287">
                  <a:extLst>
                    <a:ext uri="{FF2B5EF4-FFF2-40B4-BE49-F238E27FC236}">
                      <a16:creationId xmlns:a16="http://schemas.microsoft.com/office/drawing/2014/main" id="{6713B4C5-4657-063F-D4B7-19153A6FBEDE}"/>
                    </a:ext>
                  </a:extLst>
                </p:cNvPr>
                <p:cNvGrpSpPr>
                  <a:grpSpLocks noChangeAspect="1"/>
                </p:cNvGrpSpPr>
                <p:nvPr/>
              </p:nvGrpSpPr>
              <p:grpSpPr>
                <a:xfrm>
                  <a:off x="3547642" y="1289053"/>
                  <a:ext cx="1188723" cy="457200"/>
                  <a:chOff x="6423378" y="1885244"/>
                  <a:chExt cx="2377440" cy="914400"/>
                </a:xfrm>
              </p:grpSpPr>
              <p:sp>
                <p:nvSpPr>
                  <p:cNvPr id="333" name="Rectangle: Rounded Corners 138">
                    <a:extLst>
                      <a:ext uri="{FF2B5EF4-FFF2-40B4-BE49-F238E27FC236}">
                        <a16:creationId xmlns:a16="http://schemas.microsoft.com/office/drawing/2014/main" id="{3E2C6A89-DD8F-5BA3-C54D-E4C6922832EB}"/>
                      </a:ext>
                    </a:extLst>
                  </p:cNvPr>
                  <p:cNvSpPr/>
                  <p:nvPr/>
                </p:nvSpPr>
                <p:spPr>
                  <a:xfrm>
                    <a:off x="6423378" y="1885244"/>
                    <a:ext cx="2377440" cy="914400"/>
                  </a:xfrm>
                  <a:prstGeom prst="roundRect">
                    <a:avLst/>
                  </a:prstGeom>
                  <a:solidFill>
                    <a:srgbClr val="6EBE49"/>
                  </a:solidFill>
                  <a:ln w="9525"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34" name="Oval 333">
                    <a:extLst>
                      <a:ext uri="{FF2B5EF4-FFF2-40B4-BE49-F238E27FC236}">
                        <a16:creationId xmlns:a16="http://schemas.microsoft.com/office/drawing/2014/main" id="{E661E0F0-5E8C-2CC9-C54C-A5F49B7BB56A}"/>
                      </a:ext>
                    </a:extLst>
                  </p:cNvPr>
                  <p:cNvSpPr/>
                  <p:nvPr/>
                </p:nvSpPr>
                <p:spPr>
                  <a:xfrm>
                    <a:off x="8398933" y="1975875"/>
                    <a:ext cx="274320" cy="274320"/>
                  </a:xfrm>
                  <a:prstGeom prst="ellipse">
                    <a:avLst/>
                  </a:prstGeom>
                  <a:noFill/>
                  <a:ln w="19050" cap="flat" cmpd="sng" algn="ctr">
                    <a:solidFill>
                      <a:srgbClr val="000000"/>
                    </a:solid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grpSp>
                <p:nvGrpSpPr>
                  <p:cNvPr id="335" name="Group 334">
                    <a:extLst>
                      <a:ext uri="{FF2B5EF4-FFF2-40B4-BE49-F238E27FC236}">
                        <a16:creationId xmlns:a16="http://schemas.microsoft.com/office/drawing/2014/main" id="{00079157-D2AC-159D-EA5B-610E128B213A}"/>
                      </a:ext>
                    </a:extLst>
                  </p:cNvPr>
                  <p:cNvGrpSpPr/>
                  <p:nvPr/>
                </p:nvGrpSpPr>
                <p:grpSpPr>
                  <a:xfrm>
                    <a:off x="6687307" y="2157627"/>
                    <a:ext cx="766850" cy="349392"/>
                    <a:chOff x="6642151" y="2067315"/>
                    <a:chExt cx="766850" cy="349392"/>
                  </a:xfrm>
                </p:grpSpPr>
                <p:sp>
                  <p:nvSpPr>
                    <p:cNvPr id="336" name="Oval 335">
                      <a:extLst>
                        <a:ext uri="{FF2B5EF4-FFF2-40B4-BE49-F238E27FC236}">
                          <a16:creationId xmlns:a16="http://schemas.microsoft.com/office/drawing/2014/main" id="{F6032F01-3511-E152-0327-F77F4374CBF4}"/>
                        </a:ext>
                      </a:extLst>
                    </p:cNvPr>
                    <p:cNvSpPr/>
                    <p:nvPr/>
                  </p:nvSpPr>
                  <p:spPr>
                    <a:xfrm>
                      <a:off x="6642151"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37" name="Oval 336">
                      <a:extLst>
                        <a:ext uri="{FF2B5EF4-FFF2-40B4-BE49-F238E27FC236}">
                          <a16:creationId xmlns:a16="http://schemas.microsoft.com/office/drawing/2014/main" id="{A1F6DB19-CFC7-D0C5-7CBE-7841CA47B659}"/>
                        </a:ext>
                      </a:extLst>
                    </p:cNvPr>
                    <p:cNvSpPr/>
                    <p:nvPr/>
                  </p:nvSpPr>
                  <p:spPr>
                    <a:xfrm>
                      <a:off x="6777233"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38" name="Oval 337">
                      <a:extLst>
                        <a:ext uri="{FF2B5EF4-FFF2-40B4-BE49-F238E27FC236}">
                          <a16:creationId xmlns:a16="http://schemas.microsoft.com/office/drawing/2014/main" id="{C4E8C0F0-C263-801F-0B66-6462339AF48B}"/>
                        </a:ext>
                      </a:extLst>
                    </p:cNvPr>
                    <p:cNvSpPr/>
                    <p:nvPr/>
                  </p:nvSpPr>
                  <p:spPr>
                    <a:xfrm>
                      <a:off x="6912315"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39" name="Oval 338">
                      <a:extLst>
                        <a:ext uri="{FF2B5EF4-FFF2-40B4-BE49-F238E27FC236}">
                          <a16:creationId xmlns:a16="http://schemas.microsoft.com/office/drawing/2014/main" id="{1152D06B-2E9D-2F21-486B-A45F151A8792}"/>
                        </a:ext>
                      </a:extLst>
                    </p:cNvPr>
                    <p:cNvSpPr/>
                    <p:nvPr/>
                  </p:nvSpPr>
                  <p:spPr>
                    <a:xfrm>
                      <a:off x="7047397"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40" name="Oval 339">
                      <a:extLst>
                        <a:ext uri="{FF2B5EF4-FFF2-40B4-BE49-F238E27FC236}">
                          <a16:creationId xmlns:a16="http://schemas.microsoft.com/office/drawing/2014/main" id="{9C5DC5D7-5222-859F-40F0-7162B54B3EBE}"/>
                        </a:ext>
                      </a:extLst>
                    </p:cNvPr>
                    <p:cNvSpPr/>
                    <p:nvPr/>
                  </p:nvSpPr>
                  <p:spPr>
                    <a:xfrm>
                      <a:off x="7182479"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41" name="Oval 340">
                      <a:extLst>
                        <a:ext uri="{FF2B5EF4-FFF2-40B4-BE49-F238E27FC236}">
                          <a16:creationId xmlns:a16="http://schemas.microsoft.com/office/drawing/2014/main" id="{19898F19-528A-CA15-6A14-659E47D8BD3F}"/>
                        </a:ext>
                      </a:extLst>
                    </p:cNvPr>
                    <p:cNvSpPr/>
                    <p:nvPr/>
                  </p:nvSpPr>
                  <p:spPr>
                    <a:xfrm>
                      <a:off x="7317561"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42" name="Oval 341">
                      <a:extLst>
                        <a:ext uri="{FF2B5EF4-FFF2-40B4-BE49-F238E27FC236}">
                          <a16:creationId xmlns:a16="http://schemas.microsoft.com/office/drawing/2014/main" id="{3B8D2F8C-3F65-9A2F-98C7-D2D63D513BF8}"/>
                        </a:ext>
                      </a:extLst>
                    </p:cNvPr>
                    <p:cNvSpPr/>
                    <p:nvPr/>
                  </p:nvSpPr>
                  <p:spPr>
                    <a:xfrm>
                      <a:off x="6642151"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43" name="Oval 342">
                      <a:extLst>
                        <a:ext uri="{FF2B5EF4-FFF2-40B4-BE49-F238E27FC236}">
                          <a16:creationId xmlns:a16="http://schemas.microsoft.com/office/drawing/2014/main" id="{2DEB6F17-CB65-0B5F-705D-ABBFFD72655D}"/>
                        </a:ext>
                      </a:extLst>
                    </p:cNvPr>
                    <p:cNvSpPr/>
                    <p:nvPr/>
                  </p:nvSpPr>
                  <p:spPr>
                    <a:xfrm>
                      <a:off x="6777233"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44" name="Oval 343">
                      <a:extLst>
                        <a:ext uri="{FF2B5EF4-FFF2-40B4-BE49-F238E27FC236}">
                          <a16:creationId xmlns:a16="http://schemas.microsoft.com/office/drawing/2014/main" id="{5B0E3327-9840-CEE8-A09C-5B83678C5EC7}"/>
                        </a:ext>
                      </a:extLst>
                    </p:cNvPr>
                    <p:cNvSpPr/>
                    <p:nvPr/>
                  </p:nvSpPr>
                  <p:spPr>
                    <a:xfrm>
                      <a:off x="6912315"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45" name="Oval 344">
                      <a:extLst>
                        <a:ext uri="{FF2B5EF4-FFF2-40B4-BE49-F238E27FC236}">
                          <a16:creationId xmlns:a16="http://schemas.microsoft.com/office/drawing/2014/main" id="{17496276-A93B-0154-298D-D6AE697B239D}"/>
                        </a:ext>
                      </a:extLst>
                    </p:cNvPr>
                    <p:cNvSpPr/>
                    <p:nvPr/>
                  </p:nvSpPr>
                  <p:spPr>
                    <a:xfrm>
                      <a:off x="7047397"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46" name="Oval 345">
                      <a:extLst>
                        <a:ext uri="{FF2B5EF4-FFF2-40B4-BE49-F238E27FC236}">
                          <a16:creationId xmlns:a16="http://schemas.microsoft.com/office/drawing/2014/main" id="{F583146F-F172-AE43-0D2C-A146E56E1CFF}"/>
                        </a:ext>
                      </a:extLst>
                    </p:cNvPr>
                    <p:cNvSpPr/>
                    <p:nvPr/>
                  </p:nvSpPr>
                  <p:spPr>
                    <a:xfrm>
                      <a:off x="7182479"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47" name="Oval 346">
                      <a:extLst>
                        <a:ext uri="{FF2B5EF4-FFF2-40B4-BE49-F238E27FC236}">
                          <a16:creationId xmlns:a16="http://schemas.microsoft.com/office/drawing/2014/main" id="{D5F247F1-6217-C62E-D5A0-86A5FD7C50C8}"/>
                        </a:ext>
                      </a:extLst>
                    </p:cNvPr>
                    <p:cNvSpPr/>
                    <p:nvPr/>
                  </p:nvSpPr>
                  <p:spPr>
                    <a:xfrm>
                      <a:off x="7317561"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48" name="Oval 347">
                      <a:extLst>
                        <a:ext uri="{FF2B5EF4-FFF2-40B4-BE49-F238E27FC236}">
                          <a16:creationId xmlns:a16="http://schemas.microsoft.com/office/drawing/2014/main" id="{D810E1E3-2D1F-3548-4E11-24E6D26E95B0}"/>
                        </a:ext>
                      </a:extLst>
                    </p:cNvPr>
                    <p:cNvSpPr/>
                    <p:nvPr/>
                  </p:nvSpPr>
                  <p:spPr>
                    <a:xfrm>
                      <a:off x="6642151"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49" name="Oval 348">
                      <a:extLst>
                        <a:ext uri="{FF2B5EF4-FFF2-40B4-BE49-F238E27FC236}">
                          <a16:creationId xmlns:a16="http://schemas.microsoft.com/office/drawing/2014/main" id="{C0D7FB0C-C49E-DC94-844E-39F774BD2711}"/>
                        </a:ext>
                      </a:extLst>
                    </p:cNvPr>
                    <p:cNvSpPr/>
                    <p:nvPr/>
                  </p:nvSpPr>
                  <p:spPr>
                    <a:xfrm>
                      <a:off x="6777233"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50" name="Oval 349">
                      <a:extLst>
                        <a:ext uri="{FF2B5EF4-FFF2-40B4-BE49-F238E27FC236}">
                          <a16:creationId xmlns:a16="http://schemas.microsoft.com/office/drawing/2014/main" id="{0CC46FE9-AE22-3064-47E1-744508F95C55}"/>
                        </a:ext>
                      </a:extLst>
                    </p:cNvPr>
                    <p:cNvSpPr/>
                    <p:nvPr/>
                  </p:nvSpPr>
                  <p:spPr>
                    <a:xfrm>
                      <a:off x="6912315"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51" name="Oval 350">
                      <a:extLst>
                        <a:ext uri="{FF2B5EF4-FFF2-40B4-BE49-F238E27FC236}">
                          <a16:creationId xmlns:a16="http://schemas.microsoft.com/office/drawing/2014/main" id="{872A9F5A-5D68-54AC-D369-6AAC1ED2C1F4}"/>
                        </a:ext>
                      </a:extLst>
                    </p:cNvPr>
                    <p:cNvSpPr/>
                    <p:nvPr/>
                  </p:nvSpPr>
                  <p:spPr>
                    <a:xfrm>
                      <a:off x="7047397"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52" name="Oval 351">
                      <a:extLst>
                        <a:ext uri="{FF2B5EF4-FFF2-40B4-BE49-F238E27FC236}">
                          <a16:creationId xmlns:a16="http://schemas.microsoft.com/office/drawing/2014/main" id="{345EBC7A-59C5-F2C0-E150-E274B9F7618F}"/>
                        </a:ext>
                      </a:extLst>
                    </p:cNvPr>
                    <p:cNvSpPr/>
                    <p:nvPr/>
                  </p:nvSpPr>
                  <p:spPr>
                    <a:xfrm>
                      <a:off x="7182479"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53" name="Oval 352">
                      <a:extLst>
                        <a:ext uri="{FF2B5EF4-FFF2-40B4-BE49-F238E27FC236}">
                          <a16:creationId xmlns:a16="http://schemas.microsoft.com/office/drawing/2014/main" id="{4D9492BB-95DB-0A35-41CF-A1BBD83BECFA}"/>
                        </a:ext>
                      </a:extLst>
                    </p:cNvPr>
                    <p:cNvSpPr/>
                    <p:nvPr/>
                  </p:nvSpPr>
                  <p:spPr>
                    <a:xfrm>
                      <a:off x="7317561"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grpSp>
            </p:grpSp>
            <p:grpSp>
              <p:nvGrpSpPr>
                <p:cNvPr id="289" name="Group 288">
                  <a:extLst>
                    <a:ext uri="{FF2B5EF4-FFF2-40B4-BE49-F238E27FC236}">
                      <a16:creationId xmlns:a16="http://schemas.microsoft.com/office/drawing/2014/main" id="{87407F39-AEA0-D859-4F61-8A97B6FD3834}"/>
                    </a:ext>
                  </a:extLst>
                </p:cNvPr>
                <p:cNvGrpSpPr>
                  <a:grpSpLocks noChangeAspect="1"/>
                </p:cNvGrpSpPr>
                <p:nvPr/>
              </p:nvGrpSpPr>
              <p:grpSpPr>
                <a:xfrm>
                  <a:off x="3547642" y="1779873"/>
                  <a:ext cx="1188723" cy="457200"/>
                  <a:chOff x="6423378" y="1885244"/>
                  <a:chExt cx="2377440" cy="914400"/>
                </a:xfrm>
              </p:grpSpPr>
              <p:sp>
                <p:nvSpPr>
                  <p:cNvPr id="312" name="Rectangle: Rounded Corners 117">
                    <a:extLst>
                      <a:ext uri="{FF2B5EF4-FFF2-40B4-BE49-F238E27FC236}">
                        <a16:creationId xmlns:a16="http://schemas.microsoft.com/office/drawing/2014/main" id="{E335EA44-7158-5D94-A5AA-49DDA8404C0D}"/>
                      </a:ext>
                    </a:extLst>
                  </p:cNvPr>
                  <p:cNvSpPr/>
                  <p:nvPr/>
                </p:nvSpPr>
                <p:spPr>
                  <a:xfrm>
                    <a:off x="6423378" y="1885244"/>
                    <a:ext cx="2377440" cy="914400"/>
                  </a:xfrm>
                  <a:prstGeom prst="roundRect">
                    <a:avLst/>
                  </a:prstGeom>
                  <a:solidFill>
                    <a:srgbClr val="6EBE49"/>
                  </a:solidFill>
                  <a:ln w="9525"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13" name="Oval 312">
                    <a:extLst>
                      <a:ext uri="{FF2B5EF4-FFF2-40B4-BE49-F238E27FC236}">
                        <a16:creationId xmlns:a16="http://schemas.microsoft.com/office/drawing/2014/main" id="{DFD2F772-062E-30AB-4D46-C194E45FAAE2}"/>
                      </a:ext>
                    </a:extLst>
                  </p:cNvPr>
                  <p:cNvSpPr/>
                  <p:nvPr/>
                </p:nvSpPr>
                <p:spPr>
                  <a:xfrm>
                    <a:off x="8398933" y="1975875"/>
                    <a:ext cx="274320" cy="274320"/>
                  </a:xfrm>
                  <a:prstGeom prst="ellipse">
                    <a:avLst/>
                  </a:prstGeom>
                  <a:noFill/>
                  <a:ln w="19050" cap="flat" cmpd="sng" algn="ctr">
                    <a:solidFill>
                      <a:srgbClr val="000000"/>
                    </a:solid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grpSp>
                <p:nvGrpSpPr>
                  <p:cNvPr id="314" name="Group 313">
                    <a:extLst>
                      <a:ext uri="{FF2B5EF4-FFF2-40B4-BE49-F238E27FC236}">
                        <a16:creationId xmlns:a16="http://schemas.microsoft.com/office/drawing/2014/main" id="{DC5E6139-F394-EBF3-B371-24DB5146E631}"/>
                      </a:ext>
                    </a:extLst>
                  </p:cNvPr>
                  <p:cNvGrpSpPr/>
                  <p:nvPr/>
                </p:nvGrpSpPr>
                <p:grpSpPr>
                  <a:xfrm>
                    <a:off x="6687307" y="2157627"/>
                    <a:ext cx="766850" cy="349392"/>
                    <a:chOff x="6642151" y="2067315"/>
                    <a:chExt cx="766850" cy="349392"/>
                  </a:xfrm>
                </p:grpSpPr>
                <p:sp>
                  <p:nvSpPr>
                    <p:cNvPr id="315" name="Oval 314">
                      <a:extLst>
                        <a:ext uri="{FF2B5EF4-FFF2-40B4-BE49-F238E27FC236}">
                          <a16:creationId xmlns:a16="http://schemas.microsoft.com/office/drawing/2014/main" id="{6351EA7C-7DA0-D2FC-188F-02C2D2DFAC6D}"/>
                        </a:ext>
                      </a:extLst>
                    </p:cNvPr>
                    <p:cNvSpPr/>
                    <p:nvPr/>
                  </p:nvSpPr>
                  <p:spPr>
                    <a:xfrm>
                      <a:off x="6642151"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16" name="Oval 315">
                      <a:extLst>
                        <a:ext uri="{FF2B5EF4-FFF2-40B4-BE49-F238E27FC236}">
                          <a16:creationId xmlns:a16="http://schemas.microsoft.com/office/drawing/2014/main" id="{513EBB9E-BB7B-6CA8-E393-3A5B093DB340}"/>
                        </a:ext>
                      </a:extLst>
                    </p:cNvPr>
                    <p:cNvSpPr/>
                    <p:nvPr/>
                  </p:nvSpPr>
                  <p:spPr>
                    <a:xfrm>
                      <a:off x="6777233"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17" name="Oval 316">
                      <a:extLst>
                        <a:ext uri="{FF2B5EF4-FFF2-40B4-BE49-F238E27FC236}">
                          <a16:creationId xmlns:a16="http://schemas.microsoft.com/office/drawing/2014/main" id="{1D320160-5834-4408-FE09-F1F174A4E20F}"/>
                        </a:ext>
                      </a:extLst>
                    </p:cNvPr>
                    <p:cNvSpPr/>
                    <p:nvPr/>
                  </p:nvSpPr>
                  <p:spPr>
                    <a:xfrm>
                      <a:off x="6912315"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18" name="Oval 317">
                      <a:extLst>
                        <a:ext uri="{FF2B5EF4-FFF2-40B4-BE49-F238E27FC236}">
                          <a16:creationId xmlns:a16="http://schemas.microsoft.com/office/drawing/2014/main" id="{54EEA701-CF0D-9BCB-E66A-60A915449C87}"/>
                        </a:ext>
                      </a:extLst>
                    </p:cNvPr>
                    <p:cNvSpPr/>
                    <p:nvPr/>
                  </p:nvSpPr>
                  <p:spPr>
                    <a:xfrm>
                      <a:off x="7047397"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19" name="Oval 318">
                      <a:extLst>
                        <a:ext uri="{FF2B5EF4-FFF2-40B4-BE49-F238E27FC236}">
                          <a16:creationId xmlns:a16="http://schemas.microsoft.com/office/drawing/2014/main" id="{8B2C63E4-34F0-7A49-9689-8867DE344BDF}"/>
                        </a:ext>
                      </a:extLst>
                    </p:cNvPr>
                    <p:cNvSpPr/>
                    <p:nvPr/>
                  </p:nvSpPr>
                  <p:spPr>
                    <a:xfrm>
                      <a:off x="7182479"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20" name="Oval 319">
                      <a:extLst>
                        <a:ext uri="{FF2B5EF4-FFF2-40B4-BE49-F238E27FC236}">
                          <a16:creationId xmlns:a16="http://schemas.microsoft.com/office/drawing/2014/main" id="{A1163C1D-49CF-2E08-3C33-5D646F0677C0}"/>
                        </a:ext>
                      </a:extLst>
                    </p:cNvPr>
                    <p:cNvSpPr/>
                    <p:nvPr/>
                  </p:nvSpPr>
                  <p:spPr>
                    <a:xfrm>
                      <a:off x="7317561"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21" name="Oval 320">
                      <a:extLst>
                        <a:ext uri="{FF2B5EF4-FFF2-40B4-BE49-F238E27FC236}">
                          <a16:creationId xmlns:a16="http://schemas.microsoft.com/office/drawing/2014/main" id="{5FCD9173-4C70-D809-1883-9D3BDF9315C0}"/>
                        </a:ext>
                      </a:extLst>
                    </p:cNvPr>
                    <p:cNvSpPr/>
                    <p:nvPr/>
                  </p:nvSpPr>
                  <p:spPr>
                    <a:xfrm>
                      <a:off x="6642151"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22" name="Oval 321">
                      <a:extLst>
                        <a:ext uri="{FF2B5EF4-FFF2-40B4-BE49-F238E27FC236}">
                          <a16:creationId xmlns:a16="http://schemas.microsoft.com/office/drawing/2014/main" id="{3B9626E1-27F1-58E1-61E5-0E09A08D4E73}"/>
                        </a:ext>
                      </a:extLst>
                    </p:cNvPr>
                    <p:cNvSpPr/>
                    <p:nvPr/>
                  </p:nvSpPr>
                  <p:spPr>
                    <a:xfrm>
                      <a:off x="6777233"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23" name="Oval 322">
                      <a:extLst>
                        <a:ext uri="{FF2B5EF4-FFF2-40B4-BE49-F238E27FC236}">
                          <a16:creationId xmlns:a16="http://schemas.microsoft.com/office/drawing/2014/main" id="{3675E20D-099D-EADC-0C32-41E2B660F080}"/>
                        </a:ext>
                      </a:extLst>
                    </p:cNvPr>
                    <p:cNvSpPr/>
                    <p:nvPr/>
                  </p:nvSpPr>
                  <p:spPr>
                    <a:xfrm>
                      <a:off x="6912315"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24" name="Oval 323">
                      <a:extLst>
                        <a:ext uri="{FF2B5EF4-FFF2-40B4-BE49-F238E27FC236}">
                          <a16:creationId xmlns:a16="http://schemas.microsoft.com/office/drawing/2014/main" id="{8BDDCF04-53FA-5212-4E39-C05FA863CFE2}"/>
                        </a:ext>
                      </a:extLst>
                    </p:cNvPr>
                    <p:cNvSpPr/>
                    <p:nvPr/>
                  </p:nvSpPr>
                  <p:spPr>
                    <a:xfrm>
                      <a:off x="7047397"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25" name="Oval 324">
                      <a:extLst>
                        <a:ext uri="{FF2B5EF4-FFF2-40B4-BE49-F238E27FC236}">
                          <a16:creationId xmlns:a16="http://schemas.microsoft.com/office/drawing/2014/main" id="{DD95AF05-FE47-01AC-38A4-840F5A1CB0D8}"/>
                        </a:ext>
                      </a:extLst>
                    </p:cNvPr>
                    <p:cNvSpPr/>
                    <p:nvPr/>
                  </p:nvSpPr>
                  <p:spPr>
                    <a:xfrm>
                      <a:off x="7182479"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26" name="Oval 325">
                      <a:extLst>
                        <a:ext uri="{FF2B5EF4-FFF2-40B4-BE49-F238E27FC236}">
                          <a16:creationId xmlns:a16="http://schemas.microsoft.com/office/drawing/2014/main" id="{A2FCEC82-9116-0829-322E-10ED33BF6634}"/>
                        </a:ext>
                      </a:extLst>
                    </p:cNvPr>
                    <p:cNvSpPr/>
                    <p:nvPr/>
                  </p:nvSpPr>
                  <p:spPr>
                    <a:xfrm>
                      <a:off x="7317561"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27" name="Oval 326">
                      <a:extLst>
                        <a:ext uri="{FF2B5EF4-FFF2-40B4-BE49-F238E27FC236}">
                          <a16:creationId xmlns:a16="http://schemas.microsoft.com/office/drawing/2014/main" id="{ECFE3E7F-8443-1665-74E3-F5EC211672AE}"/>
                        </a:ext>
                      </a:extLst>
                    </p:cNvPr>
                    <p:cNvSpPr/>
                    <p:nvPr/>
                  </p:nvSpPr>
                  <p:spPr>
                    <a:xfrm>
                      <a:off x="6642151"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28" name="Oval 327">
                      <a:extLst>
                        <a:ext uri="{FF2B5EF4-FFF2-40B4-BE49-F238E27FC236}">
                          <a16:creationId xmlns:a16="http://schemas.microsoft.com/office/drawing/2014/main" id="{A49511ED-72EE-6D5A-4ADF-81C1C3BBE13B}"/>
                        </a:ext>
                      </a:extLst>
                    </p:cNvPr>
                    <p:cNvSpPr/>
                    <p:nvPr/>
                  </p:nvSpPr>
                  <p:spPr>
                    <a:xfrm>
                      <a:off x="6777233"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29" name="Oval 328">
                      <a:extLst>
                        <a:ext uri="{FF2B5EF4-FFF2-40B4-BE49-F238E27FC236}">
                          <a16:creationId xmlns:a16="http://schemas.microsoft.com/office/drawing/2014/main" id="{6091F06F-EAD3-E1D7-B307-942FED5EED5E}"/>
                        </a:ext>
                      </a:extLst>
                    </p:cNvPr>
                    <p:cNvSpPr/>
                    <p:nvPr/>
                  </p:nvSpPr>
                  <p:spPr>
                    <a:xfrm>
                      <a:off x="6912315"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30" name="Oval 329">
                      <a:extLst>
                        <a:ext uri="{FF2B5EF4-FFF2-40B4-BE49-F238E27FC236}">
                          <a16:creationId xmlns:a16="http://schemas.microsoft.com/office/drawing/2014/main" id="{7B99FBB3-25BE-F0EE-16D7-2D8BF4141B27}"/>
                        </a:ext>
                      </a:extLst>
                    </p:cNvPr>
                    <p:cNvSpPr/>
                    <p:nvPr/>
                  </p:nvSpPr>
                  <p:spPr>
                    <a:xfrm>
                      <a:off x="7047397"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31" name="Oval 330">
                      <a:extLst>
                        <a:ext uri="{FF2B5EF4-FFF2-40B4-BE49-F238E27FC236}">
                          <a16:creationId xmlns:a16="http://schemas.microsoft.com/office/drawing/2014/main" id="{043AC4AE-9097-0DB6-9D20-D2BDB0A0E39B}"/>
                        </a:ext>
                      </a:extLst>
                    </p:cNvPr>
                    <p:cNvSpPr/>
                    <p:nvPr/>
                  </p:nvSpPr>
                  <p:spPr>
                    <a:xfrm>
                      <a:off x="7182479"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32" name="Oval 331">
                      <a:extLst>
                        <a:ext uri="{FF2B5EF4-FFF2-40B4-BE49-F238E27FC236}">
                          <a16:creationId xmlns:a16="http://schemas.microsoft.com/office/drawing/2014/main" id="{AE8CF54C-DA73-9B4C-4729-8CFFF01F1641}"/>
                        </a:ext>
                      </a:extLst>
                    </p:cNvPr>
                    <p:cNvSpPr/>
                    <p:nvPr/>
                  </p:nvSpPr>
                  <p:spPr>
                    <a:xfrm>
                      <a:off x="7317561"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grpSp>
            </p:grpSp>
            <p:grpSp>
              <p:nvGrpSpPr>
                <p:cNvPr id="290" name="Group 289">
                  <a:extLst>
                    <a:ext uri="{FF2B5EF4-FFF2-40B4-BE49-F238E27FC236}">
                      <a16:creationId xmlns:a16="http://schemas.microsoft.com/office/drawing/2014/main" id="{43977244-78C6-DAC0-33B2-AD1BD4D0F0DC}"/>
                    </a:ext>
                  </a:extLst>
                </p:cNvPr>
                <p:cNvGrpSpPr>
                  <a:grpSpLocks noChangeAspect="1"/>
                </p:cNvGrpSpPr>
                <p:nvPr/>
              </p:nvGrpSpPr>
              <p:grpSpPr>
                <a:xfrm>
                  <a:off x="3541507" y="2271641"/>
                  <a:ext cx="1188723" cy="457200"/>
                  <a:chOff x="6423378" y="1885244"/>
                  <a:chExt cx="2377440" cy="914400"/>
                </a:xfrm>
              </p:grpSpPr>
              <p:sp>
                <p:nvSpPr>
                  <p:cNvPr id="291" name="Rectangle: Rounded Corners 95">
                    <a:extLst>
                      <a:ext uri="{FF2B5EF4-FFF2-40B4-BE49-F238E27FC236}">
                        <a16:creationId xmlns:a16="http://schemas.microsoft.com/office/drawing/2014/main" id="{4F19CA6D-197A-181A-0C7F-4C4AB3045C3B}"/>
                      </a:ext>
                    </a:extLst>
                  </p:cNvPr>
                  <p:cNvSpPr/>
                  <p:nvPr/>
                </p:nvSpPr>
                <p:spPr>
                  <a:xfrm>
                    <a:off x="6423378" y="1885244"/>
                    <a:ext cx="2377440" cy="914400"/>
                  </a:xfrm>
                  <a:prstGeom prst="roundRect">
                    <a:avLst/>
                  </a:prstGeom>
                  <a:solidFill>
                    <a:srgbClr val="6EBE49"/>
                  </a:solidFill>
                  <a:ln w="9525"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292" name="Oval 291">
                    <a:extLst>
                      <a:ext uri="{FF2B5EF4-FFF2-40B4-BE49-F238E27FC236}">
                        <a16:creationId xmlns:a16="http://schemas.microsoft.com/office/drawing/2014/main" id="{A745CA09-3A28-F036-2BE9-9AE21F029C26}"/>
                      </a:ext>
                    </a:extLst>
                  </p:cNvPr>
                  <p:cNvSpPr/>
                  <p:nvPr/>
                </p:nvSpPr>
                <p:spPr>
                  <a:xfrm>
                    <a:off x="8398933" y="1975875"/>
                    <a:ext cx="274320" cy="274320"/>
                  </a:xfrm>
                  <a:prstGeom prst="ellipse">
                    <a:avLst/>
                  </a:prstGeom>
                  <a:noFill/>
                  <a:ln w="19050" cap="flat" cmpd="sng" algn="ctr">
                    <a:solidFill>
                      <a:srgbClr val="000000"/>
                    </a:solid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grpSp>
                <p:nvGrpSpPr>
                  <p:cNvPr id="293" name="Group 292">
                    <a:extLst>
                      <a:ext uri="{FF2B5EF4-FFF2-40B4-BE49-F238E27FC236}">
                        <a16:creationId xmlns:a16="http://schemas.microsoft.com/office/drawing/2014/main" id="{6CA53287-3028-C81D-962A-0B2896A7F0BD}"/>
                      </a:ext>
                    </a:extLst>
                  </p:cNvPr>
                  <p:cNvGrpSpPr/>
                  <p:nvPr/>
                </p:nvGrpSpPr>
                <p:grpSpPr>
                  <a:xfrm>
                    <a:off x="6687307" y="2157627"/>
                    <a:ext cx="766850" cy="349392"/>
                    <a:chOff x="6642151" y="2067315"/>
                    <a:chExt cx="766850" cy="349392"/>
                  </a:xfrm>
                </p:grpSpPr>
                <p:sp>
                  <p:nvSpPr>
                    <p:cNvPr id="294" name="Oval 293">
                      <a:extLst>
                        <a:ext uri="{FF2B5EF4-FFF2-40B4-BE49-F238E27FC236}">
                          <a16:creationId xmlns:a16="http://schemas.microsoft.com/office/drawing/2014/main" id="{68D2AA31-DFD4-643C-F429-5289F0C46A22}"/>
                        </a:ext>
                      </a:extLst>
                    </p:cNvPr>
                    <p:cNvSpPr/>
                    <p:nvPr/>
                  </p:nvSpPr>
                  <p:spPr>
                    <a:xfrm>
                      <a:off x="6642151"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295" name="Oval 294">
                      <a:extLst>
                        <a:ext uri="{FF2B5EF4-FFF2-40B4-BE49-F238E27FC236}">
                          <a16:creationId xmlns:a16="http://schemas.microsoft.com/office/drawing/2014/main" id="{81C3C7E8-851F-CF4A-0EF0-B73048C69582}"/>
                        </a:ext>
                      </a:extLst>
                    </p:cNvPr>
                    <p:cNvSpPr/>
                    <p:nvPr/>
                  </p:nvSpPr>
                  <p:spPr>
                    <a:xfrm>
                      <a:off x="6777233"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296" name="Oval 295">
                      <a:extLst>
                        <a:ext uri="{FF2B5EF4-FFF2-40B4-BE49-F238E27FC236}">
                          <a16:creationId xmlns:a16="http://schemas.microsoft.com/office/drawing/2014/main" id="{7AF8C228-76B1-B6E9-59B3-F6755470E7CF}"/>
                        </a:ext>
                      </a:extLst>
                    </p:cNvPr>
                    <p:cNvSpPr/>
                    <p:nvPr/>
                  </p:nvSpPr>
                  <p:spPr>
                    <a:xfrm>
                      <a:off x="6912315"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297" name="Oval 296">
                      <a:extLst>
                        <a:ext uri="{FF2B5EF4-FFF2-40B4-BE49-F238E27FC236}">
                          <a16:creationId xmlns:a16="http://schemas.microsoft.com/office/drawing/2014/main" id="{801B379F-014C-27F9-60FB-C6AC86328A46}"/>
                        </a:ext>
                      </a:extLst>
                    </p:cNvPr>
                    <p:cNvSpPr/>
                    <p:nvPr/>
                  </p:nvSpPr>
                  <p:spPr>
                    <a:xfrm>
                      <a:off x="7047397"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298" name="Oval 297">
                      <a:extLst>
                        <a:ext uri="{FF2B5EF4-FFF2-40B4-BE49-F238E27FC236}">
                          <a16:creationId xmlns:a16="http://schemas.microsoft.com/office/drawing/2014/main" id="{947B641A-8EE4-87C3-A2DE-CC554B48EAF1}"/>
                        </a:ext>
                      </a:extLst>
                    </p:cNvPr>
                    <p:cNvSpPr/>
                    <p:nvPr/>
                  </p:nvSpPr>
                  <p:spPr>
                    <a:xfrm>
                      <a:off x="7182479"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299" name="Oval 298">
                      <a:extLst>
                        <a:ext uri="{FF2B5EF4-FFF2-40B4-BE49-F238E27FC236}">
                          <a16:creationId xmlns:a16="http://schemas.microsoft.com/office/drawing/2014/main" id="{C2980EB7-52AF-499F-83E2-C77037A8952B}"/>
                        </a:ext>
                      </a:extLst>
                    </p:cNvPr>
                    <p:cNvSpPr/>
                    <p:nvPr/>
                  </p:nvSpPr>
                  <p:spPr>
                    <a:xfrm>
                      <a:off x="7317561" y="2067315"/>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00" name="Oval 299">
                      <a:extLst>
                        <a:ext uri="{FF2B5EF4-FFF2-40B4-BE49-F238E27FC236}">
                          <a16:creationId xmlns:a16="http://schemas.microsoft.com/office/drawing/2014/main" id="{A1A3E4CE-FBE9-342F-F216-84C134A9FE5A}"/>
                        </a:ext>
                      </a:extLst>
                    </p:cNvPr>
                    <p:cNvSpPr/>
                    <p:nvPr/>
                  </p:nvSpPr>
                  <p:spPr>
                    <a:xfrm>
                      <a:off x="6642151"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01" name="Oval 300">
                      <a:extLst>
                        <a:ext uri="{FF2B5EF4-FFF2-40B4-BE49-F238E27FC236}">
                          <a16:creationId xmlns:a16="http://schemas.microsoft.com/office/drawing/2014/main" id="{EC44E928-FA15-41C8-F601-556B9433D8A1}"/>
                        </a:ext>
                      </a:extLst>
                    </p:cNvPr>
                    <p:cNvSpPr/>
                    <p:nvPr/>
                  </p:nvSpPr>
                  <p:spPr>
                    <a:xfrm>
                      <a:off x="6777233"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02" name="Oval 301">
                      <a:extLst>
                        <a:ext uri="{FF2B5EF4-FFF2-40B4-BE49-F238E27FC236}">
                          <a16:creationId xmlns:a16="http://schemas.microsoft.com/office/drawing/2014/main" id="{554092FE-02B6-1152-4F0D-46E779A3D7BC}"/>
                        </a:ext>
                      </a:extLst>
                    </p:cNvPr>
                    <p:cNvSpPr/>
                    <p:nvPr/>
                  </p:nvSpPr>
                  <p:spPr>
                    <a:xfrm>
                      <a:off x="6912315"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03" name="Oval 302">
                      <a:extLst>
                        <a:ext uri="{FF2B5EF4-FFF2-40B4-BE49-F238E27FC236}">
                          <a16:creationId xmlns:a16="http://schemas.microsoft.com/office/drawing/2014/main" id="{BAE05EE1-8270-3515-720E-62F9982AD3F9}"/>
                        </a:ext>
                      </a:extLst>
                    </p:cNvPr>
                    <p:cNvSpPr/>
                    <p:nvPr/>
                  </p:nvSpPr>
                  <p:spPr>
                    <a:xfrm>
                      <a:off x="7047397"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04" name="Oval 303">
                      <a:extLst>
                        <a:ext uri="{FF2B5EF4-FFF2-40B4-BE49-F238E27FC236}">
                          <a16:creationId xmlns:a16="http://schemas.microsoft.com/office/drawing/2014/main" id="{35678ABC-9805-67B7-28E7-C5CB817CE0C4}"/>
                        </a:ext>
                      </a:extLst>
                    </p:cNvPr>
                    <p:cNvSpPr/>
                    <p:nvPr/>
                  </p:nvSpPr>
                  <p:spPr>
                    <a:xfrm>
                      <a:off x="7182479"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05" name="Oval 304">
                      <a:extLst>
                        <a:ext uri="{FF2B5EF4-FFF2-40B4-BE49-F238E27FC236}">
                          <a16:creationId xmlns:a16="http://schemas.microsoft.com/office/drawing/2014/main" id="{BF269608-3FF5-9449-65A5-1DCE55F1D8D0}"/>
                        </a:ext>
                      </a:extLst>
                    </p:cNvPr>
                    <p:cNvSpPr/>
                    <p:nvPr/>
                  </p:nvSpPr>
                  <p:spPr>
                    <a:xfrm>
                      <a:off x="7317561" y="2196291"/>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06" name="Oval 305">
                      <a:extLst>
                        <a:ext uri="{FF2B5EF4-FFF2-40B4-BE49-F238E27FC236}">
                          <a16:creationId xmlns:a16="http://schemas.microsoft.com/office/drawing/2014/main" id="{C00231F3-D437-DE9C-D1BB-8EE023160AA6}"/>
                        </a:ext>
                      </a:extLst>
                    </p:cNvPr>
                    <p:cNvSpPr/>
                    <p:nvPr/>
                  </p:nvSpPr>
                  <p:spPr>
                    <a:xfrm>
                      <a:off x="6642151"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07" name="Oval 306">
                      <a:extLst>
                        <a:ext uri="{FF2B5EF4-FFF2-40B4-BE49-F238E27FC236}">
                          <a16:creationId xmlns:a16="http://schemas.microsoft.com/office/drawing/2014/main" id="{2F76AAC7-1402-0E40-5540-6B305A3668EE}"/>
                        </a:ext>
                      </a:extLst>
                    </p:cNvPr>
                    <p:cNvSpPr/>
                    <p:nvPr/>
                  </p:nvSpPr>
                  <p:spPr>
                    <a:xfrm>
                      <a:off x="6777233"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08" name="Oval 307">
                      <a:extLst>
                        <a:ext uri="{FF2B5EF4-FFF2-40B4-BE49-F238E27FC236}">
                          <a16:creationId xmlns:a16="http://schemas.microsoft.com/office/drawing/2014/main" id="{46764EE1-28CF-9294-34A7-10B57D4FC8F5}"/>
                        </a:ext>
                      </a:extLst>
                    </p:cNvPr>
                    <p:cNvSpPr/>
                    <p:nvPr/>
                  </p:nvSpPr>
                  <p:spPr>
                    <a:xfrm>
                      <a:off x="6912315"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09" name="Oval 308">
                      <a:extLst>
                        <a:ext uri="{FF2B5EF4-FFF2-40B4-BE49-F238E27FC236}">
                          <a16:creationId xmlns:a16="http://schemas.microsoft.com/office/drawing/2014/main" id="{E743F3C3-22A9-9021-7CB3-F7CFB9C88310}"/>
                        </a:ext>
                      </a:extLst>
                    </p:cNvPr>
                    <p:cNvSpPr/>
                    <p:nvPr/>
                  </p:nvSpPr>
                  <p:spPr>
                    <a:xfrm>
                      <a:off x="7047397"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10" name="Oval 309">
                      <a:extLst>
                        <a:ext uri="{FF2B5EF4-FFF2-40B4-BE49-F238E27FC236}">
                          <a16:creationId xmlns:a16="http://schemas.microsoft.com/office/drawing/2014/main" id="{57096E49-2CE1-70CE-8D23-7F2F533840E2}"/>
                        </a:ext>
                      </a:extLst>
                    </p:cNvPr>
                    <p:cNvSpPr/>
                    <p:nvPr/>
                  </p:nvSpPr>
                  <p:spPr>
                    <a:xfrm>
                      <a:off x="7182479"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311" name="Oval 310">
                      <a:extLst>
                        <a:ext uri="{FF2B5EF4-FFF2-40B4-BE49-F238E27FC236}">
                          <a16:creationId xmlns:a16="http://schemas.microsoft.com/office/drawing/2014/main" id="{B6B7A30F-9230-39AF-4B86-B8D4912FC4F9}"/>
                        </a:ext>
                      </a:extLst>
                    </p:cNvPr>
                    <p:cNvSpPr/>
                    <p:nvPr/>
                  </p:nvSpPr>
                  <p:spPr>
                    <a:xfrm>
                      <a:off x="7317561" y="2325267"/>
                      <a:ext cx="91440" cy="91440"/>
                    </a:xfrm>
                    <a:prstGeom prst="ellipse">
                      <a:avLst/>
                    </a:prstGeom>
                    <a:solidFill>
                      <a:srgbClr val="000000"/>
                    </a:solidFill>
                    <a:ln w="38100" cap="flat" cmpd="sng" algn="ctr">
                      <a:no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grpSp>
            </p:grpSp>
          </p:grpSp>
        </p:grpSp>
        <p:grpSp>
          <p:nvGrpSpPr>
            <p:cNvPr id="8" name="Group 7">
              <a:extLst>
                <a:ext uri="{FF2B5EF4-FFF2-40B4-BE49-F238E27FC236}">
                  <a16:creationId xmlns:a16="http://schemas.microsoft.com/office/drawing/2014/main" id="{B29F07AC-4F19-45C9-1ED3-10858A5B6E83}"/>
                </a:ext>
              </a:extLst>
            </p:cNvPr>
            <p:cNvGrpSpPr/>
            <p:nvPr/>
          </p:nvGrpSpPr>
          <p:grpSpPr>
            <a:xfrm>
              <a:off x="9343507" y="4181415"/>
              <a:ext cx="1978803" cy="1097541"/>
              <a:chOff x="9096797" y="4512017"/>
              <a:chExt cx="1978803" cy="1097541"/>
            </a:xfrm>
          </p:grpSpPr>
          <p:grpSp>
            <p:nvGrpSpPr>
              <p:cNvPr id="174" name="Group 173">
                <a:extLst>
                  <a:ext uri="{FF2B5EF4-FFF2-40B4-BE49-F238E27FC236}">
                    <a16:creationId xmlns:a16="http://schemas.microsoft.com/office/drawing/2014/main" id="{DFDA0555-DF9C-17B2-B214-05B2C2FD551F}"/>
                  </a:ext>
                </a:extLst>
              </p:cNvPr>
              <p:cNvGrpSpPr/>
              <p:nvPr/>
            </p:nvGrpSpPr>
            <p:grpSpPr>
              <a:xfrm>
                <a:off x="9096797" y="4512017"/>
                <a:ext cx="1978803" cy="752624"/>
                <a:chOff x="4688707" y="3494248"/>
                <a:chExt cx="2351777" cy="964201"/>
              </a:xfrm>
            </p:grpSpPr>
            <p:sp>
              <p:nvSpPr>
                <p:cNvPr id="176" name="Rectangle 175">
                  <a:extLst>
                    <a:ext uri="{FF2B5EF4-FFF2-40B4-BE49-F238E27FC236}">
                      <a16:creationId xmlns:a16="http://schemas.microsoft.com/office/drawing/2014/main" id="{0151ACB8-BF1A-25FB-0B58-D9C2DFD0845A}"/>
                    </a:ext>
                  </a:extLst>
                </p:cNvPr>
                <p:cNvSpPr/>
                <p:nvPr/>
              </p:nvSpPr>
              <p:spPr>
                <a:xfrm>
                  <a:off x="4688707" y="3494248"/>
                  <a:ext cx="2351777" cy="964201"/>
                </a:xfrm>
                <a:prstGeom prst="rect">
                  <a:avLst/>
                </a:prstGeom>
                <a:solidFill>
                  <a:srgbClr val="000000">
                    <a:lumMod val="65000"/>
                    <a:lumOff val="35000"/>
                  </a:srgbClr>
                </a:solidFill>
                <a:ln w="22225" cap="flat" cmpd="sng" algn="ctr">
                  <a:solidFill>
                    <a:srgbClr val="6EBE49"/>
                  </a:solid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177" name="Line 32">
                  <a:extLst>
                    <a:ext uri="{FF2B5EF4-FFF2-40B4-BE49-F238E27FC236}">
                      <a16:creationId xmlns:a16="http://schemas.microsoft.com/office/drawing/2014/main" id="{6F654BFE-E474-36FD-0906-546017C5FD7F}"/>
                    </a:ext>
                  </a:extLst>
                </p:cNvPr>
                <p:cNvSpPr>
                  <a:spLocks noChangeShapeType="1"/>
                </p:cNvSpPr>
                <p:nvPr/>
              </p:nvSpPr>
              <p:spPr bwMode="auto">
                <a:xfrm>
                  <a:off x="6680466" y="3659924"/>
                  <a:ext cx="0" cy="149427"/>
                </a:xfrm>
                <a:prstGeom prst="line">
                  <a:avLst/>
                </a:prstGeom>
                <a:solidFill>
                  <a:srgbClr val="000000">
                    <a:lumMod val="65000"/>
                    <a:lumOff val="35000"/>
                  </a:srgbClr>
                </a:solidFill>
                <a:ln w="19050" cap="rnd">
                  <a:solidFill>
                    <a:srgbClr val="92D050"/>
                  </a:solidFill>
                  <a:prstDash val="solid"/>
                  <a:round/>
                  <a:headEnd/>
                  <a:tailEnd/>
                </a:ln>
              </p:spPr>
              <p:txBody>
                <a:bodyPr vert="horz" wrap="square" lIns="68562" tIns="34281" rIns="68562" bIns="34281" numCol="1" anchor="t" anchorCtr="0" compatLnSpc="1">
                  <a:prstTxWarp prst="textNoShape">
                    <a:avLst/>
                  </a:prstTxWarp>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effectLst/>
                    <a:uLnTx/>
                    <a:uFillTx/>
                    <a:latin typeface="Arial" panose="020B0604020202020204"/>
                  </a:endParaRPr>
                </a:p>
              </p:txBody>
            </p:sp>
            <p:sp>
              <p:nvSpPr>
                <p:cNvPr id="178" name="Line 32">
                  <a:extLst>
                    <a:ext uri="{FF2B5EF4-FFF2-40B4-BE49-F238E27FC236}">
                      <a16:creationId xmlns:a16="http://schemas.microsoft.com/office/drawing/2014/main" id="{384CC564-4F96-B9CE-2853-8928867154B8}"/>
                    </a:ext>
                  </a:extLst>
                </p:cNvPr>
                <p:cNvSpPr>
                  <a:spLocks noChangeShapeType="1"/>
                </p:cNvSpPr>
                <p:nvPr/>
              </p:nvSpPr>
              <p:spPr bwMode="auto">
                <a:xfrm>
                  <a:off x="5045762" y="3659924"/>
                  <a:ext cx="0" cy="149427"/>
                </a:xfrm>
                <a:prstGeom prst="line">
                  <a:avLst/>
                </a:prstGeom>
                <a:solidFill>
                  <a:srgbClr val="000000">
                    <a:lumMod val="65000"/>
                    <a:lumOff val="35000"/>
                  </a:srgbClr>
                </a:solidFill>
                <a:ln w="19050" cap="rnd">
                  <a:solidFill>
                    <a:srgbClr val="92D050"/>
                  </a:solidFill>
                  <a:prstDash val="solid"/>
                  <a:round/>
                  <a:headEnd/>
                  <a:tailEnd/>
                </a:ln>
              </p:spPr>
              <p:txBody>
                <a:bodyPr vert="horz" wrap="square" lIns="68562" tIns="34281" rIns="68562" bIns="34281" numCol="1" anchor="t" anchorCtr="0" compatLnSpc="1">
                  <a:prstTxWarp prst="textNoShape">
                    <a:avLst/>
                  </a:prstTxWarp>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effectLst/>
                    <a:uLnTx/>
                    <a:uFillTx/>
                    <a:latin typeface="Arial" panose="020B0604020202020204"/>
                  </a:endParaRPr>
                </a:p>
              </p:txBody>
            </p:sp>
            <p:sp>
              <p:nvSpPr>
                <p:cNvPr id="179" name="Line 32">
                  <a:extLst>
                    <a:ext uri="{FF2B5EF4-FFF2-40B4-BE49-F238E27FC236}">
                      <a16:creationId xmlns:a16="http://schemas.microsoft.com/office/drawing/2014/main" id="{B47EE652-7637-948E-9F33-5E07777C7420}"/>
                    </a:ext>
                  </a:extLst>
                </p:cNvPr>
                <p:cNvSpPr>
                  <a:spLocks noChangeShapeType="1"/>
                </p:cNvSpPr>
                <p:nvPr/>
              </p:nvSpPr>
              <p:spPr bwMode="auto">
                <a:xfrm>
                  <a:off x="5607380" y="3659924"/>
                  <a:ext cx="0" cy="149427"/>
                </a:xfrm>
                <a:prstGeom prst="line">
                  <a:avLst/>
                </a:prstGeom>
                <a:solidFill>
                  <a:srgbClr val="000000">
                    <a:lumMod val="65000"/>
                    <a:lumOff val="35000"/>
                  </a:srgbClr>
                </a:solidFill>
                <a:ln w="19050" cap="rnd">
                  <a:solidFill>
                    <a:srgbClr val="92D050"/>
                  </a:solidFill>
                  <a:prstDash val="solid"/>
                  <a:round/>
                  <a:headEnd/>
                  <a:tailEnd/>
                </a:ln>
              </p:spPr>
              <p:txBody>
                <a:bodyPr vert="horz" wrap="square" lIns="68562" tIns="34281" rIns="68562" bIns="34281" numCol="1" anchor="t" anchorCtr="0" compatLnSpc="1">
                  <a:prstTxWarp prst="textNoShape">
                    <a:avLst/>
                  </a:prstTxWarp>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effectLst/>
                    <a:uLnTx/>
                    <a:uFillTx/>
                    <a:latin typeface="Arial" panose="020B0604020202020204"/>
                  </a:endParaRPr>
                </a:p>
              </p:txBody>
            </p:sp>
            <p:sp>
              <p:nvSpPr>
                <p:cNvPr id="180" name="Line 32">
                  <a:extLst>
                    <a:ext uri="{FF2B5EF4-FFF2-40B4-BE49-F238E27FC236}">
                      <a16:creationId xmlns:a16="http://schemas.microsoft.com/office/drawing/2014/main" id="{E99B06C9-16C8-2D82-7B9A-307F8960DF73}"/>
                    </a:ext>
                  </a:extLst>
                </p:cNvPr>
                <p:cNvSpPr>
                  <a:spLocks noChangeShapeType="1"/>
                </p:cNvSpPr>
                <p:nvPr/>
              </p:nvSpPr>
              <p:spPr bwMode="auto">
                <a:xfrm>
                  <a:off x="6135565" y="3659924"/>
                  <a:ext cx="0" cy="149427"/>
                </a:xfrm>
                <a:prstGeom prst="line">
                  <a:avLst/>
                </a:prstGeom>
                <a:solidFill>
                  <a:srgbClr val="000000">
                    <a:lumMod val="65000"/>
                    <a:lumOff val="35000"/>
                  </a:srgbClr>
                </a:solidFill>
                <a:ln w="19050" cap="rnd">
                  <a:solidFill>
                    <a:srgbClr val="92D050"/>
                  </a:solidFill>
                  <a:prstDash val="solid"/>
                  <a:round/>
                  <a:headEnd/>
                  <a:tailEnd/>
                </a:ln>
              </p:spPr>
              <p:txBody>
                <a:bodyPr vert="horz" wrap="square" lIns="68562" tIns="34281" rIns="68562" bIns="34281" numCol="1" anchor="t" anchorCtr="0" compatLnSpc="1">
                  <a:prstTxWarp prst="textNoShape">
                    <a:avLst/>
                  </a:prstTxWarp>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effectLst/>
                    <a:uLnTx/>
                    <a:uFillTx/>
                    <a:latin typeface="Arial" panose="020B0604020202020204"/>
                  </a:endParaRPr>
                </a:p>
              </p:txBody>
            </p:sp>
            <p:sp>
              <p:nvSpPr>
                <p:cNvPr id="181" name="Line 32">
                  <a:extLst>
                    <a:ext uri="{FF2B5EF4-FFF2-40B4-BE49-F238E27FC236}">
                      <a16:creationId xmlns:a16="http://schemas.microsoft.com/office/drawing/2014/main" id="{1E9F6FDC-F3A1-D6CE-BB67-30B09449B411}"/>
                    </a:ext>
                  </a:extLst>
                </p:cNvPr>
                <p:cNvSpPr>
                  <a:spLocks noChangeShapeType="1"/>
                </p:cNvSpPr>
                <p:nvPr/>
              </p:nvSpPr>
              <p:spPr bwMode="auto">
                <a:xfrm>
                  <a:off x="5045763" y="3648371"/>
                  <a:ext cx="1634703" cy="11554"/>
                </a:xfrm>
                <a:prstGeom prst="line">
                  <a:avLst/>
                </a:prstGeom>
                <a:solidFill>
                  <a:srgbClr val="000000">
                    <a:lumMod val="65000"/>
                    <a:lumOff val="35000"/>
                  </a:srgbClr>
                </a:solidFill>
                <a:ln w="19050" cap="rnd">
                  <a:solidFill>
                    <a:srgbClr val="92D050"/>
                  </a:solidFill>
                  <a:prstDash val="solid"/>
                  <a:round/>
                  <a:headEnd/>
                  <a:tailEnd/>
                </a:ln>
              </p:spPr>
              <p:txBody>
                <a:bodyPr vert="horz" wrap="square" lIns="68562" tIns="34281" rIns="68562" bIns="34281" numCol="1" anchor="t" anchorCtr="0" compatLnSpc="1">
                  <a:prstTxWarp prst="textNoShape">
                    <a:avLst/>
                  </a:prstTxWarp>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effectLst/>
                    <a:uLnTx/>
                    <a:uFillTx/>
                    <a:latin typeface="Arial" panose="020B0604020202020204"/>
                  </a:endParaRPr>
                </a:p>
              </p:txBody>
            </p:sp>
            <p:grpSp>
              <p:nvGrpSpPr>
                <p:cNvPr id="182" name="Group 226">
                  <a:extLst>
                    <a:ext uri="{FF2B5EF4-FFF2-40B4-BE49-F238E27FC236}">
                      <a16:creationId xmlns:a16="http://schemas.microsoft.com/office/drawing/2014/main" id="{F55617DE-4178-9192-1DE6-4EF20518A3B7}"/>
                    </a:ext>
                  </a:extLst>
                </p:cNvPr>
                <p:cNvGrpSpPr>
                  <a:grpSpLocks/>
                </p:cNvGrpSpPr>
                <p:nvPr/>
              </p:nvGrpSpPr>
              <p:grpSpPr bwMode="auto">
                <a:xfrm>
                  <a:off x="4869350" y="3824389"/>
                  <a:ext cx="367119" cy="460522"/>
                  <a:chOff x="6743700" y="382588"/>
                  <a:chExt cx="420688" cy="538162"/>
                </a:xfrm>
                <a:solidFill>
                  <a:srgbClr val="FFFFFF"/>
                </a:solidFill>
              </p:grpSpPr>
              <p:sp>
                <p:nvSpPr>
                  <p:cNvPr id="261" name="Freeform 60">
                    <a:extLst>
                      <a:ext uri="{FF2B5EF4-FFF2-40B4-BE49-F238E27FC236}">
                        <a16:creationId xmlns:a16="http://schemas.microsoft.com/office/drawing/2014/main" id="{6215E045-395C-008E-4D63-F48216B8C018}"/>
                      </a:ext>
                    </a:extLst>
                  </p:cNvPr>
                  <p:cNvSpPr>
                    <a:spLocks noChangeArrowheads="1"/>
                  </p:cNvSpPr>
                  <p:nvPr/>
                </p:nvSpPr>
                <p:spPr bwMode="auto">
                  <a:xfrm>
                    <a:off x="6743700" y="382588"/>
                    <a:ext cx="420688" cy="538162"/>
                  </a:xfrm>
                  <a:custGeom>
                    <a:avLst/>
                    <a:gdLst>
                      <a:gd name="T0" fmla="*/ 129 w 1167"/>
                      <a:gd name="T1" fmla="*/ 1493 h 1494"/>
                      <a:gd name="T2" fmla="*/ 129 w 1167"/>
                      <a:gd name="T3" fmla="*/ 1493 h 1494"/>
                      <a:gd name="T4" fmla="*/ 1037 w 1167"/>
                      <a:gd name="T5" fmla="*/ 1493 h 1494"/>
                      <a:gd name="T6" fmla="*/ 1166 w 1167"/>
                      <a:gd name="T7" fmla="*/ 1363 h 1494"/>
                      <a:gd name="T8" fmla="*/ 1166 w 1167"/>
                      <a:gd name="T9" fmla="*/ 130 h 1494"/>
                      <a:gd name="T10" fmla="*/ 1037 w 1167"/>
                      <a:gd name="T11" fmla="*/ 0 h 1494"/>
                      <a:gd name="T12" fmla="*/ 129 w 1167"/>
                      <a:gd name="T13" fmla="*/ 0 h 1494"/>
                      <a:gd name="T14" fmla="*/ 0 w 1167"/>
                      <a:gd name="T15" fmla="*/ 130 h 1494"/>
                      <a:gd name="T16" fmla="*/ 0 w 1167"/>
                      <a:gd name="T17" fmla="*/ 1363 h 1494"/>
                      <a:gd name="T18" fmla="*/ 129 w 1167"/>
                      <a:gd name="T19" fmla="*/ 1493 h 1494"/>
                      <a:gd name="T20" fmla="*/ 90 w 1167"/>
                      <a:gd name="T21" fmla="*/ 130 h 1494"/>
                      <a:gd name="T22" fmla="*/ 90 w 1167"/>
                      <a:gd name="T23" fmla="*/ 130 h 1494"/>
                      <a:gd name="T24" fmla="*/ 129 w 1167"/>
                      <a:gd name="T25" fmla="*/ 92 h 1494"/>
                      <a:gd name="T26" fmla="*/ 1037 w 1167"/>
                      <a:gd name="T27" fmla="*/ 92 h 1494"/>
                      <a:gd name="T28" fmla="*/ 1076 w 1167"/>
                      <a:gd name="T29" fmla="*/ 130 h 1494"/>
                      <a:gd name="T30" fmla="*/ 1076 w 1167"/>
                      <a:gd name="T31" fmla="*/ 1363 h 1494"/>
                      <a:gd name="T32" fmla="*/ 1037 w 1167"/>
                      <a:gd name="T33" fmla="*/ 1403 h 1494"/>
                      <a:gd name="T34" fmla="*/ 129 w 1167"/>
                      <a:gd name="T35" fmla="*/ 1403 h 1494"/>
                      <a:gd name="T36" fmla="*/ 90 w 1167"/>
                      <a:gd name="T37" fmla="*/ 1363 h 1494"/>
                      <a:gd name="T38" fmla="*/ 90 w 1167"/>
                      <a:gd name="T39" fmla="*/ 13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7" h="1494">
                        <a:moveTo>
                          <a:pt x="129" y="1493"/>
                        </a:moveTo>
                        <a:lnTo>
                          <a:pt x="129" y="1493"/>
                        </a:lnTo>
                        <a:cubicBezTo>
                          <a:pt x="1037" y="1493"/>
                          <a:pt x="1037" y="1493"/>
                          <a:pt x="1037" y="1493"/>
                        </a:cubicBezTo>
                        <a:cubicBezTo>
                          <a:pt x="1108" y="1493"/>
                          <a:pt x="1166" y="1435"/>
                          <a:pt x="1166" y="1363"/>
                        </a:cubicBezTo>
                        <a:cubicBezTo>
                          <a:pt x="1166" y="130"/>
                          <a:pt x="1166" y="130"/>
                          <a:pt x="1166" y="130"/>
                        </a:cubicBezTo>
                        <a:cubicBezTo>
                          <a:pt x="1166" y="58"/>
                          <a:pt x="1108" y="0"/>
                          <a:pt x="1037" y="0"/>
                        </a:cubicBezTo>
                        <a:cubicBezTo>
                          <a:pt x="129" y="0"/>
                          <a:pt x="129" y="0"/>
                          <a:pt x="129" y="0"/>
                        </a:cubicBezTo>
                        <a:cubicBezTo>
                          <a:pt x="58" y="0"/>
                          <a:pt x="0" y="58"/>
                          <a:pt x="0" y="130"/>
                        </a:cubicBezTo>
                        <a:cubicBezTo>
                          <a:pt x="0" y="1363"/>
                          <a:pt x="0" y="1363"/>
                          <a:pt x="0" y="1363"/>
                        </a:cubicBezTo>
                        <a:cubicBezTo>
                          <a:pt x="0" y="1435"/>
                          <a:pt x="58" y="1493"/>
                          <a:pt x="129" y="1493"/>
                        </a:cubicBezTo>
                        <a:close/>
                        <a:moveTo>
                          <a:pt x="90" y="130"/>
                        </a:moveTo>
                        <a:lnTo>
                          <a:pt x="90" y="130"/>
                        </a:lnTo>
                        <a:cubicBezTo>
                          <a:pt x="90" y="109"/>
                          <a:pt x="108" y="92"/>
                          <a:pt x="129" y="92"/>
                        </a:cubicBezTo>
                        <a:cubicBezTo>
                          <a:pt x="1037" y="92"/>
                          <a:pt x="1037" y="92"/>
                          <a:pt x="1037" y="92"/>
                        </a:cubicBezTo>
                        <a:cubicBezTo>
                          <a:pt x="1058" y="92"/>
                          <a:pt x="1076" y="109"/>
                          <a:pt x="1076" y="130"/>
                        </a:cubicBezTo>
                        <a:cubicBezTo>
                          <a:pt x="1076" y="1363"/>
                          <a:pt x="1076" y="1363"/>
                          <a:pt x="1076" y="1363"/>
                        </a:cubicBezTo>
                        <a:cubicBezTo>
                          <a:pt x="1076" y="1384"/>
                          <a:pt x="1058" y="1403"/>
                          <a:pt x="1037" y="1403"/>
                        </a:cubicBezTo>
                        <a:cubicBezTo>
                          <a:pt x="129" y="1403"/>
                          <a:pt x="129" y="1403"/>
                          <a:pt x="129" y="1403"/>
                        </a:cubicBezTo>
                        <a:cubicBezTo>
                          <a:pt x="108" y="1403"/>
                          <a:pt x="90" y="1384"/>
                          <a:pt x="90" y="1363"/>
                        </a:cubicBezTo>
                        <a:lnTo>
                          <a:pt x="90" y="130"/>
                        </a:lnTo>
                        <a:close/>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62" name="Freeform 61">
                    <a:extLst>
                      <a:ext uri="{FF2B5EF4-FFF2-40B4-BE49-F238E27FC236}">
                        <a16:creationId xmlns:a16="http://schemas.microsoft.com/office/drawing/2014/main" id="{2438E09E-4BD9-D402-EEF3-EB7B2136FE8F}"/>
                      </a:ext>
                    </a:extLst>
                  </p:cNvPr>
                  <p:cNvSpPr>
                    <a:spLocks noChangeArrowheads="1"/>
                  </p:cNvSpPr>
                  <p:nvPr/>
                </p:nvSpPr>
                <p:spPr bwMode="auto">
                  <a:xfrm>
                    <a:off x="6789738" y="431800"/>
                    <a:ext cx="28575" cy="28575"/>
                  </a:xfrm>
                  <a:custGeom>
                    <a:avLst/>
                    <a:gdLst>
                      <a:gd name="T0" fmla="*/ 38 w 79"/>
                      <a:gd name="T1" fmla="*/ 78 h 79"/>
                      <a:gd name="T2" fmla="*/ 38 w 79"/>
                      <a:gd name="T3" fmla="*/ 78 h 79"/>
                      <a:gd name="T4" fmla="*/ 78 w 79"/>
                      <a:gd name="T5" fmla="*/ 40 h 79"/>
                      <a:gd name="T6" fmla="*/ 38 w 79"/>
                      <a:gd name="T7" fmla="*/ 0 h 79"/>
                      <a:gd name="T8" fmla="*/ 0 w 79"/>
                      <a:gd name="T9" fmla="*/ 40 h 79"/>
                      <a:gd name="T10" fmla="*/ 38 w 79"/>
                      <a:gd name="T11" fmla="*/ 78 h 79"/>
                    </a:gdLst>
                    <a:ahLst/>
                    <a:cxnLst>
                      <a:cxn ang="0">
                        <a:pos x="T0" y="T1"/>
                      </a:cxn>
                      <a:cxn ang="0">
                        <a:pos x="T2" y="T3"/>
                      </a:cxn>
                      <a:cxn ang="0">
                        <a:pos x="T4" y="T5"/>
                      </a:cxn>
                      <a:cxn ang="0">
                        <a:pos x="T6" y="T7"/>
                      </a:cxn>
                      <a:cxn ang="0">
                        <a:pos x="T8" y="T9"/>
                      </a:cxn>
                      <a:cxn ang="0">
                        <a:pos x="T10" y="T11"/>
                      </a:cxn>
                    </a:cxnLst>
                    <a:rect l="0" t="0" r="r" b="b"/>
                    <a:pathLst>
                      <a:path w="79" h="79">
                        <a:moveTo>
                          <a:pt x="38" y="78"/>
                        </a:moveTo>
                        <a:lnTo>
                          <a:pt x="38" y="78"/>
                        </a:lnTo>
                        <a:cubicBezTo>
                          <a:pt x="59" y="78"/>
                          <a:pt x="78" y="61"/>
                          <a:pt x="78" y="40"/>
                        </a:cubicBezTo>
                        <a:cubicBezTo>
                          <a:pt x="78" y="19"/>
                          <a:pt x="59" y="0"/>
                          <a:pt x="38" y="0"/>
                        </a:cubicBezTo>
                        <a:cubicBezTo>
                          <a:pt x="17" y="0"/>
                          <a:pt x="0" y="19"/>
                          <a:pt x="0" y="40"/>
                        </a:cubicBezTo>
                        <a:cubicBezTo>
                          <a:pt x="0" y="61"/>
                          <a:pt x="17" y="78"/>
                          <a:pt x="38" y="78"/>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63" name="Freeform 62">
                    <a:extLst>
                      <a:ext uri="{FF2B5EF4-FFF2-40B4-BE49-F238E27FC236}">
                        <a16:creationId xmlns:a16="http://schemas.microsoft.com/office/drawing/2014/main" id="{FB966278-AAD3-9200-146D-58F230C9DF1A}"/>
                      </a:ext>
                    </a:extLst>
                  </p:cNvPr>
                  <p:cNvSpPr>
                    <a:spLocks noChangeArrowheads="1"/>
                  </p:cNvSpPr>
                  <p:nvPr/>
                </p:nvSpPr>
                <p:spPr bwMode="auto">
                  <a:xfrm>
                    <a:off x="7091363" y="431800"/>
                    <a:ext cx="28575" cy="28575"/>
                  </a:xfrm>
                  <a:custGeom>
                    <a:avLst/>
                    <a:gdLst>
                      <a:gd name="T0" fmla="*/ 39 w 78"/>
                      <a:gd name="T1" fmla="*/ 78 h 79"/>
                      <a:gd name="T2" fmla="*/ 39 w 78"/>
                      <a:gd name="T3" fmla="*/ 78 h 79"/>
                      <a:gd name="T4" fmla="*/ 77 w 78"/>
                      <a:gd name="T5" fmla="*/ 40 h 79"/>
                      <a:gd name="T6" fmla="*/ 39 w 78"/>
                      <a:gd name="T7" fmla="*/ 0 h 79"/>
                      <a:gd name="T8" fmla="*/ 0 w 78"/>
                      <a:gd name="T9" fmla="*/ 40 h 79"/>
                      <a:gd name="T10" fmla="*/ 39 w 78"/>
                      <a:gd name="T11" fmla="*/ 78 h 79"/>
                    </a:gdLst>
                    <a:ahLst/>
                    <a:cxnLst>
                      <a:cxn ang="0">
                        <a:pos x="T0" y="T1"/>
                      </a:cxn>
                      <a:cxn ang="0">
                        <a:pos x="T2" y="T3"/>
                      </a:cxn>
                      <a:cxn ang="0">
                        <a:pos x="T4" y="T5"/>
                      </a:cxn>
                      <a:cxn ang="0">
                        <a:pos x="T6" y="T7"/>
                      </a:cxn>
                      <a:cxn ang="0">
                        <a:pos x="T8" y="T9"/>
                      </a:cxn>
                      <a:cxn ang="0">
                        <a:pos x="T10" y="T11"/>
                      </a:cxn>
                    </a:cxnLst>
                    <a:rect l="0" t="0" r="r" b="b"/>
                    <a:pathLst>
                      <a:path w="78" h="79">
                        <a:moveTo>
                          <a:pt x="39" y="78"/>
                        </a:moveTo>
                        <a:lnTo>
                          <a:pt x="39" y="78"/>
                        </a:lnTo>
                        <a:cubicBezTo>
                          <a:pt x="60" y="78"/>
                          <a:pt x="77" y="61"/>
                          <a:pt x="77" y="40"/>
                        </a:cubicBezTo>
                        <a:cubicBezTo>
                          <a:pt x="77" y="19"/>
                          <a:pt x="60" y="0"/>
                          <a:pt x="39" y="0"/>
                        </a:cubicBezTo>
                        <a:cubicBezTo>
                          <a:pt x="18" y="0"/>
                          <a:pt x="0" y="19"/>
                          <a:pt x="0" y="40"/>
                        </a:cubicBezTo>
                        <a:cubicBezTo>
                          <a:pt x="0" y="61"/>
                          <a:pt x="18" y="78"/>
                          <a:pt x="39" y="78"/>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64" name="Freeform 63">
                    <a:extLst>
                      <a:ext uri="{FF2B5EF4-FFF2-40B4-BE49-F238E27FC236}">
                        <a16:creationId xmlns:a16="http://schemas.microsoft.com/office/drawing/2014/main" id="{B3697E09-608A-36B8-CF42-331DD96879DF}"/>
                      </a:ext>
                    </a:extLst>
                  </p:cNvPr>
                  <p:cNvSpPr>
                    <a:spLocks noChangeArrowheads="1"/>
                  </p:cNvSpPr>
                  <p:nvPr/>
                </p:nvSpPr>
                <p:spPr bwMode="auto">
                  <a:xfrm>
                    <a:off x="7091363" y="841375"/>
                    <a:ext cx="28575" cy="28575"/>
                  </a:xfrm>
                  <a:custGeom>
                    <a:avLst/>
                    <a:gdLst>
                      <a:gd name="T0" fmla="*/ 39 w 78"/>
                      <a:gd name="T1" fmla="*/ 77 h 78"/>
                      <a:gd name="T2" fmla="*/ 39 w 78"/>
                      <a:gd name="T3" fmla="*/ 77 h 78"/>
                      <a:gd name="T4" fmla="*/ 77 w 78"/>
                      <a:gd name="T5" fmla="*/ 39 h 78"/>
                      <a:gd name="T6" fmla="*/ 39 w 78"/>
                      <a:gd name="T7" fmla="*/ 0 h 78"/>
                      <a:gd name="T8" fmla="*/ 0 w 78"/>
                      <a:gd name="T9" fmla="*/ 39 h 78"/>
                      <a:gd name="T10" fmla="*/ 39 w 78"/>
                      <a:gd name="T11" fmla="*/ 77 h 78"/>
                    </a:gdLst>
                    <a:ahLst/>
                    <a:cxnLst>
                      <a:cxn ang="0">
                        <a:pos x="T0" y="T1"/>
                      </a:cxn>
                      <a:cxn ang="0">
                        <a:pos x="T2" y="T3"/>
                      </a:cxn>
                      <a:cxn ang="0">
                        <a:pos x="T4" y="T5"/>
                      </a:cxn>
                      <a:cxn ang="0">
                        <a:pos x="T6" y="T7"/>
                      </a:cxn>
                      <a:cxn ang="0">
                        <a:pos x="T8" y="T9"/>
                      </a:cxn>
                      <a:cxn ang="0">
                        <a:pos x="T10" y="T11"/>
                      </a:cxn>
                    </a:cxnLst>
                    <a:rect l="0" t="0" r="r" b="b"/>
                    <a:pathLst>
                      <a:path w="78" h="78">
                        <a:moveTo>
                          <a:pt x="39" y="77"/>
                        </a:moveTo>
                        <a:lnTo>
                          <a:pt x="39" y="77"/>
                        </a:lnTo>
                        <a:cubicBezTo>
                          <a:pt x="60" y="77"/>
                          <a:pt x="77" y="60"/>
                          <a:pt x="77" y="39"/>
                        </a:cubicBezTo>
                        <a:cubicBezTo>
                          <a:pt x="77" y="18"/>
                          <a:pt x="60" y="0"/>
                          <a:pt x="39" y="0"/>
                        </a:cubicBezTo>
                        <a:cubicBezTo>
                          <a:pt x="18" y="0"/>
                          <a:pt x="0" y="18"/>
                          <a:pt x="0" y="39"/>
                        </a:cubicBezTo>
                        <a:cubicBezTo>
                          <a:pt x="0" y="60"/>
                          <a:pt x="18" y="77"/>
                          <a:pt x="39" y="77"/>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65" name="Freeform 64">
                    <a:extLst>
                      <a:ext uri="{FF2B5EF4-FFF2-40B4-BE49-F238E27FC236}">
                        <a16:creationId xmlns:a16="http://schemas.microsoft.com/office/drawing/2014/main" id="{502D2707-7060-A25F-0C89-07D37ED886EB}"/>
                      </a:ext>
                    </a:extLst>
                  </p:cNvPr>
                  <p:cNvSpPr>
                    <a:spLocks noChangeArrowheads="1"/>
                  </p:cNvSpPr>
                  <p:nvPr/>
                </p:nvSpPr>
                <p:spPr bwMode="auto">
                  <a:xfrm>
                    <a:off x="6789738" y="844550"/>
                    <a:ext cx="28575" cy="28575"/>
                  </a:xfrm>
                  <a:custGeom>
                    <a:avLst/>
                    <a:gdLst>
                      <a:gd name="T0" fmla="*/ 38 w 79"/>
                      <a:gd name="T1" fmla="*/ 77 h 78"/>
                      <a:gd name="T2" fmla="*/ 38 w 79"/>
                      <a:gd name="T3" fmla="*/ 77 h 78"/>
                      <a:gd name="T4" fmla="*/ 78 w 79"/>
                      <a:gd name="T5" fmla="*/ 38 h 78"/>
                      <a:gd name="T6" fmla="*/ 38 w 79"/>
                      <a:gd name="T7" fmla="*/ 0 h 78"/>
                      <a:gd name="T8" fmla="*/ 0 w 79"/>
                      <a:gd name="T9" fmla="*/ 38 h 78"/>
                      <a:gd name="T10" fmla="*/ 38 w 79"/>
                      <a:gd name="T11" fmla="*/ 77 h 78"/>
                    </a:gdLst>
                    <a:ahLst/>
                    <a:cxnLst>
                      <a:cxn ang="0">
                        <a:pos x="T0" y="T1"/>
                      </a:cxn>
                      <a:cxn ang="0">
                        <a:pos x="T2" y="T3"/>
                      </a:cxn>
                      <a:cxn ang="0">
                        <a:pos x="T4" y="T5"/>
                      </a:cxn>
                      <a:cxn ang="0">
                        <a:pos x="T6" y="T7"/>
                      </a:cxn>
                      <a:cxn ang="0">
                        <a:pos x="T8" y="T9"/>
                      </a:cxn>
                      <a:cxn ang="0">
                        <a:pos x="T10" y="T11"/>
                      </a:cxn>
                    </a:cxnLst>
                    <a:rect l="0" t="0" r="r" b="b"/>
                    <a:pathLst>
                      <a:path w="79" h="78">
                        <a:moveTo>
                          <a:pt x="38" y="77"/>
                        </a:moveTo>
                        <a:lnTo>
                          <a:pt x="38" y="77"/>
                        </a:lnTo>
                        <a:cubicBezTo>
                          <a:pt x="59" y="77"/>
                          <a:pt x="78" y="59"/>
                          <a:pt x="78" y="38"/>
                        </a:cubicBezTo>
                        <a:cubicBezTo>
                          <a:pt x="78" y="17"/>
                          <a:pt x="59" y="0"/>
                          <a:pt x="38" y="0"/>
                        </a:cubicBezTo>
                        <a:cubicBezTo>
                          <a:pt x="17" y="0"/>
                          <a:pt x="0" y="17"/>
                          <a:pt x="0" y="38"/>
                        </a:cubicBezTo>
                        <a:cubicBezTo>
                          <a:pt x="0" y="59"/>
                          <a:pt x="17" y="77"/>
                          <a:pt x="38" y="77"/>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66" name="Freeform 65">
                    <a:extLst>
                      <a:ext uri="{FF2B5EF4-FFF2-40B4-BE49-F238E27FC236}">
                        <a16:creationId xmlns:a16="http://schemas.microsoft.com/office/drawing/2014/main" id="{6EF949A8-F5C4-CFC4-D4F2-573ACF7E2834}"/>
                      </a:ext>
                    </a:extLst>
                  </p:cNvPr>
                  <p:cNvSpPr>
                    <a:spLocks noChangeArrowheads="1"/>
                  </p:cNvSpPr>
                  <p:nvPr/>
                </p:nvSpPr>
                <p:spPr bwMode="auto">
                  <a:xfrm>
                    <a:off x="6886575" y="696913"/>
                    <a:ext cx="50800" cy="57150"/>
                  </a:xfrm>
                  <a:custGeom>
                    <a:avLst/>
                    <a:gdLst>
                      <a:gd name="T0" fmla="*/ 141 w 142"/>
                      <a:gd name="T1" fmla="*/ 0 h 158"/>
                      <a:gd name="T2" fmla="*/ 0 w 142"/>
                      <a:gd name="T3" fmla="*/ 0 h 158"/>
                      <a:gd name="T4" fmla="*/ 0 w 142"/>
                      <a:gd name="T5" fmla="*/ 157 h 158"/>
                      <a:gd name="T6" fmla="*/ 141 w 142"/>
                      <a:gd name="T7" fmla="*/ 157 h 158"/>
                      <a:gd name="T8" fmla="*/ 141 w 142"/>
                      <a:gd name="T9" fmla="*/ 0 h 158"/>
                    </a:gdLst>
                    <a:ahLst/>
                    <a:cxnLst>
                      <a:cxn ang="0">
                        <a:pos x="T0" y="T1"/>
                      </a:cxn>
                      <a:cxn ang="0">
                        <a:pos x="T2" y="T3"/>
                      </a:cxn>
                      <a:cxn ang="0">
                        <a:pos x="T4" y="T5"/>
                      </a:cxn>
                      <a:cxn ang="0">
                        <a:pos x="T6" y="T7"/>
                      </a:cxn>
                      <a:cxn ang="0">
                        <a:pos x="T8" y="T9"/>
                      </a:cxn>
                    </a:cxnLst>
                    <a:rect l="0" t="0" r="r" b="b"/>
                    <a:pathLst>
                      <a:path w="142" h="158">
                        <a:moveTo>
                          <a:pt x="141" y="0"/>
                        </a:moveTo>
                        <a:lnTo>
                          <a:pt x="0" y="0"/>
                        </a:lnTo>
                        <a:lnTo>
                          <a:pt x="0" y="157"/>
                        </a:lnTo>
                        <a:lnTo>
                          <a:pt x="141" y="157"/>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67" name="Freeform 66">
                    <a:extLst>
                      <a:ext uri="{FF2B5EF4-FFF2-40B4-BE49-F238E27FC236}">
                        <a16:creationId xmlns:a16="http://schemas.microsoft.com/office/drawing/2014/main" id="{CCFFB159-83D5-BAC8-B984-6978343F3EA7}"/>
                      </a:ext>
                    </a:extLst>
                  </p:cNvPr>
                  <p:cNvSpPr>
                    <a:spLocks noChangeArrowheads="1"/>
                  </p:cNvSpPr>
                  <p:nvPr/>
                </p:nvSpPr>
                <p:spPr bwMode="auto">
                  <a:xfrm>
                    <a:off x="6886575" y="544513"/>
                    <a:ext cx="50800" cy="60325"/>
                  </a:xfrm>
                  <a:custGeom>
                    <a:avLst/>
                    <a:gdLst>
                      <a:gd name="T0" fmla="*/ 141 w 142"/>
                      <a:gd name="T1" fmla="*/ 0 h 169"/>
                      <a:gd name="T2" fmla="*/ 0 w 142"/>
                      <a:gd name="T3" fmla="*/ 0 h 169"/>
                      <a:gd name="T4" fmla="*/ 0 w 142"/>
                      <a:gd name="T5" fmla="*/ 168 h 169"/>
                      <a:gd name="T6" fmla="*/ 141 w 142"/>
                      <a:gd name="T7" fmla="*/ 168 h 169"/>
                      <a:gd name="T8" fmla="*/ 141 w 142"/>
                      <a:gd name="T9" fmla="*/ 0 h 169"/>
                    </a:gdLst>
                    <a:ahLst/>
                    <a:cxnLst>
                      <a:cxn ang="0">
                        <a:pos x="T0" y="T1"/>
                      </a:cxn>
                      <a:cxn ang="0">
                        <a:pos x="T2" y="T3"/>
                      </a:cxn>
                      <a:cxn ang="0">
                        <a:pos x="T4" y="T5"/>
                      </a:cxn>
                      <a:cxn ang="0">
                        <a:pos x="T6" y="T7"/>
                      </a:cxn>
                      <a:cxn ang="0">
                        <a:pos x="T8" y="T9"/>
                      </a:cxn>
                    </a:cxnLst>
                    <a:rect l="0" t="0" r="r" b="b"/>
                    <a:pathLst>
                      <a:path w="142" h="169">
                        <a:moveTo>
                          <a:pt x="141" y="0"/>
                        </a:moveTo>
                        <a:lnTo>
                          <a:pt x="0" y="0"/>
                        </a:lnTo>
                        <a:lnTo>
                          <a:pt x="0" y="168"/>
                        </a:lnTo>
                        <a:lnTo>
                          <a:pt x="141" y="168"/>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68" name="Freeform 67">
                    <a:extLst>
                      <a:ext uri="{FF2B5EF4-FFF2-40B4-BE49-F238E27FC236}">
                        <a16:creationId xmlns:a16="http://schemas.microsoft.com/office/drawing/2014/main" id="{CDD528AC-A120-B6C0-06E1-69CF6BEE3BEC}"/>
                      </a:ext>
                    </a:extLst>
                  </p:cNvPr>
                  <p:cNvSpPr>
                    <a:spLocks noChangeArrowheads="1"/>
                  </p:cNvSpPr>
                  <p:nvPr/>
                </p:nvSpPr>
                <p:spPr bwMode="auto">
                  <a:xfrm>
                    <a:off x="6951663" y="619125"/>
                    <a:ext cx="60325" cy="63500"/>
                  </a:xfrm>
                  <a:custGeom>
                    <a:avLst/>
                    <a:gdLst>
                      <a:gd name="T0" fmla="*/ 166 w 167"/>
                      <a:gd name="T1" fmla="*/ 0 h 178"/>
                      <a:gd name="T2" fmla="*/ 0 w 167"/>
                      <a:gd name="T3" fmla="*/ 0 h 178"/>
                      <a:gd name="T4" fmla="*/ 0 w 167"/>
                      <a:gd name="T5" fmla="*/ 177 h 178"/>
                      <a:gd name="T6" fmla="*/ 166 w 167"/>
                      <a:gd name="T7" fmla="*/ 177 h 178"/>
                      <a:gd name="T8" fmla="*/ 166 w 167"/>
                      <a:gd name="T9" fmla="*/ 0 h 178"/>
                    </a:gdLst>
                    <a:ahLst/>
                    <a:cxnLst>
                      <a:cxn ang="0">
                        <a:pos x="T0" y="T1"/>
                      </a:cxn>
                      <a:cxn ang="0">
                        <a:pos x="T2" y="T3"/>
                      </a:cxn>
                      <a:cxn ang="0">
                        <a:pos x="T4" y="T5"/>
                      </a:cxn>
                      <a:cxn ang="0">
                        <a:pos x="T6" y="T7"/>
                      </a:cxn>
                      <a:cxn ang="0">
                        <a:pos x="T8" y="T9"/>
                      </a:cxn>
                    </a:cxnLst>
                    <a:rect l="0" t="0" r="r" b="b"/>
                    <a:pathLst>
                      <a:path w="167" h="178">
                        <a:moveTo>
                          <a:pt x="166" y="0"/>
                        </a:moveTo>
                        <a:lnTo>
                          <a:pt x="0" y="0"/>
                        </a:lnTo>
                        <a:lnTo>
                          <a:pt x="0" y="177"/>
                        </a:lnTo>
                        <a:lnTo>
                          <a:pt x="166" y="177"/>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69" name="Freeform 68">
                    <a:extLst>
                      <a:ext uri="{FF2B5EF4-FFF2-40B4-BE49-F238E27FC236}">
                        <a16:creationId xmlns:a16="http://schemas.microsoft.com/office/drawing/2014/main" id="{ACDAD82C-8707-6199-70AC-3666A5291646}"/>
                      </a:ext>
                    </a:extLst>
                  </p:cNvPr>
                  <p:cNvSpPr>
                    <a:spLocks noChangeArrowheads="1"/>
                  </p:cNvSpPr>
                  <p:nvPr/>
                </p:nvSpPr>
                <p:spPr bwMode="auto">
                  <a:xfrm>
                    <a:off x="6951663" y="696913"/>
                    <a:ext cx="60325" cy="57150"/>
                  </a:xfrm>
                  <a:custGeom>
                    <a:avLst/>
                    <a:gdLst>
                      <a:gd name="T0" fmla="*/ 166 w 167"/>
                      <a:gd name="T1" fmla="*/ 0 h 158"/>
                      <a:gd name="T2" fmla="*/ 0 w 167"/>
                      <a:gd name="T3" fmla="*/ 0 h 158"/>
                      <a:gd name="T4" fmla="*/ 0 w 167"/>
                      <a:gd name="T5" fmla="*/ 157 h 158"/>
                      <a:gd name="T6" fmla="*/ 166 w 167"/>
                      <a:gd name="T7" fmla="*/ 157 h 158"/>
                      <a:gd name="T8" fmla="*/ 166 w 167"/>
                      <a:gd name="T9" fmla="*/ 0 h 158"/>
                    </a:gdLst>
                    <a:ahLst/>
                    <a:cxnLst>
                      <a:cxn ang="0">
                        <a:pos x="T0" y="T1"/>
                      </a:cxn>
                      <a:cxn ang="0">
                        <a:pos x="T2" y="T3"/>
                      </a:cxn>
                      <a:cxn ang="0">
                        <a:pos x="T4" y="T5"/>
                      </a:cxn>
                      <a:cxn ang="0">
                        <a:pos x="T6" y="T7"/>
                      </a:cxn>
                      <a:cxn ang="0">
                        <a:pos x="T8" y="T9"/>
                      </a:cxn>
                    </a:cxnLst>
                    <a:rect l="0" t="0" r="r" b="b"/>
                    <a:pathLst>
                      <a:path w="167" h="158">
                        <a:moveTo>
                          <a:pt x="166" y="0"/>
                        </a:moveTo>
                        <a:lnTo>
                          <a:pt x="0" y="0"/>
                        </a:lnTo>
                        <a:lnTo>
                          <a:pt x="0" y="157"/>
                        </a:lnTo>
                        <a:lnTo>
                          <a:pt x="166" y="157"/>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70" name="Freeform 69">
                    <a:extLst>
                      <a:ext uri="{FF2B5EF4-FFF2-40B4-BE49-F238E27FC236}">
                        <a16:creationId xmlns:a16="http://schemas.microsoft.com/office/drawing/2014/main" id="{BB4C395D-CC08-69F4-6ABB-06358680452F}"/>
                      </a:ext>
                    </a:extLst>
                  </p:cNvPr>
                  <p:cNvSpPr>
                    <a:spLocks noChangeArrowheads="1"/>
                  </p:cNvSpPr>
                  <p:nvPr/>
                </p:nvSpPr>
                <p:spPr bwMode="auto">
                  <a:xfrm>
                    <a:off x="6951663" y="544513"/>
                    <a:ext cx="60325" cy="60325"/>
                  </a:xfrm>
                  <a:custGeom>
                    <a:avLst/>
                    <a:gdLst>
                      <a:gd name="T0" fmla="*/ 166 w 167"/>
                      <a:gd name="T1" fmla="*/ 0 h 169"/>
                      <a:gd name="T2" fmla="*/ 0 w 167"/>
                      <a:gd name="T3" fmla="*/ 0 h 169"/>
                      <a:gd name="T4" fmla="*/ 0 w 167"/>
                      <a:gd name="T5" fmla="*/ 168 h 169"/>
                      <a:gd name="T6" fmla="*/ 166 w 167"/>
                      <a:gd name="T7" fmla="*/ 168 h 169"/>
                      <a:gd name="T8" fmla="*/ 166 w 167"/>
                      <a:gd name="T9" fmla="*/ 0 h 169"/>
                    </a:gdLst>
                    <a:ahLst/>
                    <a:cxnLst>
                      <a:cxn ang="0">
                        <a:pos x="T0" y="T1"/>
                      </a:cxn>
                      <a:cxn ang="0">
                        <a:pos x="T2" y="T3"/>
                      </a:cxn>
                      <a:cxn ang="0">
                        <a:pos x="T4" y="T5"/>
                      </a:cxn>
                      <a:cxn ang="0">
                        <a:pos x="T6" y="T7"/>
                      </a:cxn>
                      <a:cxn ang="0">
                        <a:pos x="T8" y="T9"/>
                      </a:cxn>
                    </a:cxnLst>
                    <a:rect l="0" t="0" r="r" b="b"/>
                    <a:pathLst>
                      <a:path w="167" h="169">
                        <a:moveTo>
                          <a:pt x="166" y="0"/>
                        </a:moveTo>
                        <a:lnTo>
                          <a:pt x="0" y="0"/>
                        </a:lnTo>
                        <a:lnTo>
                          <a:pt x="0" y="168"/>
                        </a:lnTo>
                        <a:lnTo>
                          <a:pt x="166" y="168"/>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71" name="Freeform 70">
                    <a:extLst>
                      <a:ext uri="{FF2B5EF4-FFF2-40B4-BE49-F238E27FC236}">
                        <a16:creationId xmlns:a16="http://schemas.microsoft.com/office/drawing/2014/main" id="{2577C86E-05A8-BFB7-5534-DEFF012B8316}"/>
                      </a:ext>
                    </a:extLst>
                  </p:cNvPr>
                  <p:cNvSpPr>
                    <a:spLocks noChangeArrowheads="1"/>
                  </p:cNvSpPr>
                  <p:nvPr/>
                </p:nvSpPr>
                <p:spPr bwMode="auto">
                  <a:xfrm>
                    <a:off x="6951663" y="466725"/>
                    <a:ext cx="60325" cy="65088"/>
                  </a:xfrm>
                  <a:custGeom>
                    <a:avLst/>
                    <a:gdLst>
                      <a:gd name="T0" fmla="*/ 166 w 167"/>
                      <a:gd name="T1" fmla="*/ 0 h 181"/>
                      <a:gd name="T2" fmla="*/ 0 w 167"/>
                      <a:gd name="T3" fmla="*/ 0 h 181"/>
                      <a:gd name="T4" fmla="*/ 0 w 167"/>
                      <a:gd name="T5" fmla="*/ 180 h 181"/>
                      <a:gd name="T6" fmla="*/ 166 w 167"/>
                      <a:gd name="T7" fmla="*/ 180 h 181"/>
                      <a:gd name="T8" fmla="*/ 166 w 167"/>
                      <a:gd name="T9" fmla="*/ 0 h 181"/>
                    </a:gdLst>
                    <a:ahLst/>
                    <a:cxnLst>
                      <a:cxn ang="0">
                        <a:pos x="T0" y="T1"/>
                      </a:cxn>
                      <a:cxn ang="0">
                        <a:pos x="T2" y="T3"/>
                      </a:cxn>
                      <a:cxn ang="0">
                        <a:pos x="T4" y="T5"/>
                      </a:cxn>
                      <a:cxn ang="0">
                        <a:pos x="T6" y="T7"/>
                      </a:cxn>
                      <a:cxn ang="0">
                        <a:pos x="T8" y="T9"/>
                      </a:cxn>
                    </a:cxnLst>
                    <a:rect l="0" t="0" r="r" b="b"/>
                    <a:pathLst>
                      <a:path w="167" h="181">
                        <a:moveTo>
                          <a:pt x="166" y="0"/>
                        </a:moveTo>
                        <a:lnTo>
                          <a:pt x="0" y="0"/>
                        </a:lnTo>
                        <a:lnTo>
                          <a:pt x="0" y="180"/>
                        </a:lnTo>
                        <a:lnTo>
                          <a:pt x="166" y="180"/>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72" name="Freeform 71">
                    <a:extLst>
                      <a:ext uri="{FF2B5EF4-FFF2-40B4-BE49-F238E27FC236}">
                        <a16:creationId xmlns:a16="http://schemas.microsoft.com/office/drawing/2014/main" id="{6B9CEE0C-445B-8B19-94A4-F0D42C53615B}"/>
                      </a:ext>
                    </a:extLst>
                  </p:cNvPr>
                  <p:cNvSpPr>
                    <a:spLocks noChangeArrowheads="1"/>
                  </p:cNvSpPr>
                  <p:nvPr/>
                </p:nvSpPr>
                <p:spPr bwMode="auto">
                  <a:xfrm>
                    <a:off x="6886575" y="768350"/>
                    <a:ext cx="50800" cy="68263"/>
                  </a:xfrm>
                  <a:custGeom>
                    <a:avLst/>
                    <a:gdLst>
                      <a:gd name="T0" fmla="*/ 0 w 142"/>
                      <a:gd name="T1" fmla="*/ 190 h 191"/>
                      <a:gd name="T2" fmla="*/ 141 w 142"/>
                      <a:gd name="T3" fmla="*/ 190 h 191"/>
                      <a:gd name="T4" fmla="*/ 141 w 142"/>
                      <a:gd name="T5" fmla="*/ 0 h 191"/>
                      <a:gd name="T6" fmla="*/ 0 w 142"/>
                      <a:gd name="T7" fmla="*/ 0 h 191"/>
                      <a:gd name="T8" fmla="*/ 0 w 142"/>
                      <a:gd name="T9" fmla="*/ 190 h 191"/>
                    </a:gdLst>
                    <a:ahLst/>
                    <a:cxnLst>
                      <a:cxn ang="0">
                        <a:pos x="T0" y="T1"/>
                      </a:cxn>
                      <a:cxn ang="0">
                        <a:pos x="T2" y="T3"/>
                      </a:cxn>
                      <a:cxn ang="0">
                        <a:pos x="T4" y="T5"/>
                      </a:cxn>
                      <a:cxn ang="0">
                        <a:pos x="T6" y="T7"/>
                      </a:cxn>
                      <a:cxn ang="0">
                        <a:pos x="T8" y="T9"/>
                      </a:cxn>
                    </a:cxnLst>
                    <a:rect l="0" t="0" r="r" b="b"/>
                    <a:pathLst>
                      <a:path w="142" h="191">
                        <a:moveTo>
                          <a:pt x="0" y="190"/>
                        </a:moveTo>
                        <a:lnTo>
                          <a:pt x="141" y="190"/>
                        </a:lnTo>
                        <a:lnTo>
                          <a:pt x="141" y="0"/>
                        </a:lnTo>
                        <a:lnTo>
                          <a:pt x="0" y="0"/>
                        </a:lnTo>
                        <a:lnTo>
                          <a:pt x="0" y="19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73" name="Freeform 72">
                    <a:extLst>
                      <a:ext uri="{FF2B5EF4-FFF2-40B4-BE49-F238E27FC236}">
                        <a16:creationId xmlns:a16="http://schemas.microsoft.com/office/drawing/2014/main" id="{61DD1F58-3FFC-A5FD-AC3E-1C7B0659C390}"/>
                      </a:ext>
                    </a:extLst>
                  </p:cNvPr>
                  <p:cNvSpPr>
                    <a:spLocks noChangeArrowheads="1"/>
                  </p:cNvSpPr>
                  <p:nvPr/>
                </p:nvSpPr>
                <p:spPr bwMode="auto">
                  <a:xfrm>
                    <a:off x="6951663" y="768350"/>
                    <a:ext cx="60325" cy="68263"/>
                  </a:xfrm>
                  <a:custGeom>
                    <a:avLst/>
                    <a:gdLst>
                      <a:gd name="T0" fmla="*/ 166 w 167"/>
                      <a:gd name="T1" fmla="*/ 0 h 191"/>
                      <a:gd name="T2" fmla="*/ 0 w 167"/>
                      <a:gd name="T3" fmla="*/ 0 h 191"/>
                      <a:gd name="T4" fmla="*/ 0 w 167"/>
                      <a:gd name="T5" fmla="*/ 190 h 191"/>
                      <a:gd name="T6" fmla="*/ 166 w 167"/>
                      <a:gd name="T7" fmla="*/ 190 h 191"/>
                      <a:gd name="T8" fmla="*/ 166 w 167"/>
                      <a:gd name="T9" fmla="*/ 0 h 191"/>
                    </a:gdLst>
                    <a:ahLst/>
                    <a:cxnLst>
                      <a:cxn ang="0">
                        <a:pos x="T0" y="T1"/>
                      </a:cxn>
                      <a:cxn ang="0">
                        <a:pos x="T2" y="T3"/>
                      </a:cxn>
                      <a:cxn ang="0">
                        <a:pos x="T4" y="T5"/>
                      </a:cxn>
                      <a:cxn ang="0">
                        <a:pos x="T6" y="T7"/>
                      </a:cxn>
                      <a:cxn ang="0">
                        <a:pos x="T8" y="T9"/>
                      </a:cxn>
                    </a:cxnLst>
                    <a:rect l="0" t="0" r="r" b="b"/>
                    <a:pathLst>
                      <a:path w="167" h="191">
                        <a:moveTo>
                          <a:pt x="166" y="0"/>
                        </a:moveTo>
                        <a:lnTo>
                          <a:pt x="0" y="0"/>
                        </a:lnTo>
                        <a:lnTo>
                          <a:pt x="0" y="190"/>
                        </a:lnTo>
                        <a:lnTo>
                          <a:pt x="166" y="190"/>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74" name="Freeform 73">
                    <a:extLst>
                      <a:ext uri="{FF2B5EF4-FFF2-40B4-BE49-F238E27FC236}">
                        <a16:creationId xmlns:a16="http://schemas.microsoft.com/office/drawing/2014/main" id="{03435AFD-6B4E-A80C-9E01-F753E368519D}"/>
                      </a:ext>
                    </a:extLst>
                  </p:cNvPr>
                  <p:cNvSpPr>
                    <a:spLocks noChangeArrowheads="1"/>
                  </p:cNvSpPr>
                  <p:nvPr/>
                </p:nvSpPr>
                <p:spPr bwMode="auto">
                  <a:xfrm>
                    <a:off x="7024688" y="768350"/>
                    <a:ext cx="63500" cy="68263"/>
                  </a:xfrm>
                  <a:custGeom>
                    <a:avLst/>
                    <a:gdLst>
                      <a:gd name="T0" fmla="*/ 175 w 176"/>
                      <a:gd name="T1" fmla="*/ 114 h 191"/>
                      <a:gd name="T2" fmla="*/ 175 w 176"/>
                      <a:gd name="T3" fmla="*/ 114 h 191"/>
                      <a:gd name="T4" fmla="*/ 175 w 176"/>
                      <a:gd name="T5" fmla="*/ 0 h 191"/>
                      <a:gd name="T6" fmla="*/ 0 w 176"/>
                      <a:gd name="T7" fmla="*/ 0 h 191"/>
                      <a:gd name="T8" fmla="*/ 0 w 176"/>
                      <a:gd name="T9" fmla="*/ 190 h 191"/>
                      <a:gd name="T10" fmla="*/ 98 w 176"/>
                      <a:gd name="T11" fmla="*/ 190 h 191"/>
                      <a:gd name="T12" fmla="*/ 175 w 176"/>
                      <a:gd name="T13" fmla="*/ 114 h 191"/>
                    </a:gdLst>
                    <a:ahLst/>
                    <a:cxnLst>
                      <a:cxn ang="0">
                        <a:pos x="T0" y="T1"/>
                      </a:cxn>
                      <a:cxn ang="0">
                        <a:pos x="T2" y="T3"/>
                      </a:cxn>
                      <a:cxn ang="0">
                        <a:pos x="T4" y="T5"/>
                      </a:cxn>
                      <a:cxn ang="0">
                        <a:pos x="T6" y="T7"/>
                      </a:cxn>
                      <a:cxn ang="0">
                        <a:pos x="T8" y="T9"/>
                      </a:cxn>
                      <a:cxn ang="0">
                        <a:pos x="T10" y="T11"/>
                      </a:cxn>
                      <a:cxn ang="0">
                        <a:pos x="T12" y="T13"/>
                      </a:cxn>
                    </a:cxnLst>
                    <a:rect l="0" t="0" r="r" b="b"/>
                    <a:pathLst>
                      <a:path w="176" h="191">
                        <a:moveTo>
                          <a:pt x="175" y="114"/>
                        </a:moveTo>
                        <a:lnTo>
                          <a:pt x="175" y="114"/>
                        </a:lnTo>
                        <a:cubicBezTo>
                          <a:pt x="175" y="0"/>
                          <a:pt x="175" y="0"/>
                          <a:pt x="175" y="0"/>
                        </a:cubicBezTo>
                        <a:cubicBezTo>
                          <a:pt x="0" y="0"/>
                          <a:pt x="0" y="0"/>
                          <a:pt x="0" y="0"/>
                        </a:cubicBezTo>
                        <a:cubicBezTo>
                          <a:pt x="0" y="190"/>
                          <a:pt x="0" y="190"/>
                          <a:pt x="0" y="190"/>
                        </a:cubicBezTo>
                        <a:cubicBezTo>
                          <a:pt x="98" y="190"/>
                          <a:pt x="98" y="190"/>
                          <a:pt x="98" y="190"/>
                        </a:cubicBezTo>
                        <a:cubicBezTo>
                          <a:pt x="140" y="190"/>
                          <a:pt x="175" y="156"/>
                          <a:pt x="175" y="114"/>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75" name="Freeform 74">
                    <a:extLst>
                      <a:ext uri="{FF2B5EF4-FFF2-40B4-BE49-F238E27FC236}">
                        <a16:creationId xmlns:a16="http://schemas.microsoft.com/office/drawing/2014/main" id="{53292196-14B5-0F12-0882-2D9696ACDE7D}"/>
                      </a:ext>
                    </a:extLst>
                  </p:cNvPr>
                  <p:cNvSpPr>
                    <a:spLocks noChangeArrowheads="1"/>
                  </p:cNvSpPr>
                  <p:nvPr/>
                </p:nvSpPr>
                <p:spPr bwMode="auto">
                  <a:xfrm>
                    <a:off x="7024688" y="696913"/>
                    <a:ext cx="63500" cy="57150"/>
                  </a:xfrm>
                  <a:custGeom>
                    <a:avLst/>
                    <a:gdLst>
                      <a:gd name="T0" fmla="*/ 175 w 176"/>
                      <a:gd name="T1" fmla="*/ 0 h 158"/>
                      <a:gd name="T2" fmla="*/ 0 w 176"/>
                      <a:gd name="T3" fmla="*/ 0 h 158"/>
                      <a:gd name="T4" fmla="*/ 0 w 176"/>
                      <a:gd name="T5" fmla="*/ 157 h 158"/>
                      <a:gd name="T6" fmla="*/ 175 w 176"/>
                      <a:gd name="T7" fmla="*/ 157 h 158"/>
                      <a:gd name="T8" fmla="*/ 175 w 176"/>
                      <a:gd name="T9" fmla="*/ 0 h 158"/>
                    </a:gdLst>
                    <a:ahLst/>
                    <a:cxnLst>
                      <a:cxn ang="0">
                        <a:pos x="T0" y="T1"/>
                      </a:cxn>
                      <a:cxn ang="0">
                        <a:pos x="T2" y="T3"/>
                      </a:cxn>
                      <a:cxn ang="0">
                        <a:pos x="T4" y="T5"/>
                      </a:cxn>
                      <a:cxn ang="0">
                        <a:pos x="T6" y="T7"/>
                      </a:cxn>
                      <a:cxn ang="0">
                        <a:pos x="T8" y="T9"/>
                      </a:cxn>
                    </a:cxnLst>
                    <a:rect l="0" t="0" r="r" b="b"/>
                    <a:pathLst>
                      <a:path w="176" h="158">
                        <a:moveTo>
                          <a:pt x="175" y="0"/>
                        </a:moveTo>
                        <a:lnTo>
                          <a:pt x="0" y="0"/>
                        </a:lnTo>
                        <a:lnTo>
                          <a:pt x="0" y="157"/>
                        </a:lnTo>
                        <a:lnTo>
                          <a:pt x="175" y="157"/>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76" name="Freeform 75">
                    <a:extLst>
                      <a:ext uri="{FF2B5EF4-FFF2-40B4-BE49-F238E27FC236}">
                        <a16:creationId xmlns:a16="http://schemas.microsoft.com/office/drawing/2014/main" id="{AD51AA53-9196-B4E9-D68F-C7B3E4C5C63A}"/>
                      </a:ext>
                    </a:extLst>
                  </p:cNvPr>
                  <p:cNvSpPr>
                    <a:spLocks noChangeArrowheads="1"/>
                  </p:cNvSpPr>
                  <p:nvPr/>
                </p:nvSpPr>
                <p:spPr bwMode="auto">
                  <a:xfrm>
                    <a:off x="7024688" y="619125"/>
                    <a:ext cx="63500" cy="63500"/>
                  </a:xfrm>
                  <a:custGeom>
                    <a:avLst/>
                    <a:gdLst>
                      <a:gd name="T0" fmla="*/ 175 w 176"/>
                      <a:gd name="T1" fmla="*/ 0 h 178"/>
                      <a:gd name="T2" fmla="*/ 0 w 176"/>
                      <a:gd name="T3" fmla="*/ 0 h 178"/>
                      <a:gd name="T4" fmla="*/ 0 w 176"/>
                      <a:gd name="T5" fmla="*/ 177 h 178"/>
                      <a:gd name="T6" fmla="*/ 175 w 176"/>
                      <a:gd name="T7" fmla="*/ 177 h 178"/>
                      <a:gd name="T8" fmla="*/ 175 w 176"/>
                      <a:gd name="T9" fmla="*/ 0 h 178"/>
                    </a:gdLst>
                    <a:ahLst/>
                    <a:cxnLst>
                      <a:cxn ang="0">
                        <a:pos x="T0" y="T1"/>
                      </a:cxn>
                      <a:cxn ang="0">
                        <a:pos x="T2" y="T3"/>
                      </a:cxn>
                      <a:cxn ang="0">
                        <a:pos x="T4" y="T5"/>
                      </a:cxn>
                      <a:cxn ang="0">
                        <a:pos x="T6" y="T7"/>
                      </a:cxn>
                      <a:cxn ang="0">
                        <a:pos x="T8" y="T9"/>
                      </a:cxn>
                    </a:cxnLst>
                    <a:rect l="0" t="0" r="r" b="b"/>
                    <a:pathLst>
                      <a:path w="176" h="178">
                        <a:moveTo>
                          <a:pt x="175" y="0"/>
                        </a:moveTo>
                        <a:lnTo>
                          <a:pt x="0" y="0"/>
                        </a:lnTo>
                        <a:lnTo>
                          <a:pt x="0" y="177"/>
                        </a:lnTo>
                        <a:lnTo>
                          <a:pt x="175" y="177"/>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77" name="Freeform 76">
                    <a:extLst>
                      <a:ext uri="{FF2B5EF4-FFF2-40B4-BE49-F238E27FC236}">
                        <a16:creationId xmlns:a16="http://schemas.microsoft.com/office/drawing/2014/main" id="{C504C1EB-0B56-2ED4-F2AE-879E596ABE14}"/>
                      </a:ext>
                    </a:extLst>
                  </p:cNvPr>
                  <p:cNvSpPr>
                    <a:spLocks noChangeArrowheads="1"/>
                  </p:cNvSpPr>
                  <p:nvPr/>
                </p:nvSpPr>
                <p:spPr bwMode="auto">
                  <a:xfrm>
                    <a:off x="7024688" y="544513"/>
                    <a:ext cx="63500" cy="60325"/>
                  </a:xfrm>
                  <a:custGeom>
                    <a:avLst/>
                    <a:gdLst>
                      <a:gd name="T0" fmla="*/ 175 w 176"/>
                      <a:gd name="T1" fmla="*/ 0 h 169"/>
                      <a:gd name="T2" fmla="*/ 0 w 176"/>
                      <a:gd name="T3" fmla="*/ 0 h 169"/>
                      <a:gd name="T4" fmla="*/ 0 w 176"/>
                      <a:gd name="T5" fmla="*/ 168 h 169"/>
                      <a:gd name="T6" fmla="*/ 175 w 176"/>
                      <a:gd name="T7" fmla="*/ 168 h 169"/>
                      <a:gd name="T8" fmla="*/ 175 w 176"/>
                      <a:gd name="T9" fmla="*/ 0 h 169"/>
                    </a:gdLst>
                    <a:ahLst/>
                    <a:cxnLst>
                      <a:cxn ang="0">
                        <a:pos x="T0" y="T1"/>
                      </a:cxn>
                      <a:cxn ang="0">
                        <a:pos x="T2" y="T3"/>
                      </a:cxn>
                      <a:cxn ang="0">
                        <a:pos x="T4" y="T5"/>
                      </a:cxn>
                      <a:cxn ang="0">
                        <a:pos x="T6" y="T7"/>
                      </a:cxn>
                      <a:cxn ang="0">
                        <a:pos x="T8" y="T9"/>
                      </a:cxn>
                    </a:cxnLst>
                    <a:rect l="0" t="0" r="r" b="b"/>
                    <a:pathLst>
                      <a:path w="176" h="169">
                        <a:moveTo>
                          <a:pt x="175" y="0"/>
                        </a:moveTo>
                        <a:lnTo>
                          <a:pt x="0" y="0"/>
                        </a:lnTo>
                        <a:lnTo>
                          <a:pt x="0" y="168"/>
                        </a:lnTo>
                        <a:lnTo>
                          <a:pt x="175" y="168"/>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78" name="Freeform 77">
                    <a:extLst>
                      <a:ext uri="{FF2B5EF4-FFF2-40B4-BE49-F238E27FC236}">
                        <a16:creationId xmlns:a16="http://schemas.microsoft.com/office/drawing/2014/main" id="{0776AAEC-581C-D284-54FF-5BE48551D215}"/>
                      </a:ext>
                    </a:extLst>
                  </p:cNvPr>
                  <p:cNvSpPr>
                    <a:spLocks noChangeArrowheads="1"/>
                  </p:cNvSpPr>
                  <p:nvPr/>
                </p:nvSpPr>
                <p:spPr bwMode="auto">
                  <a:xfrm>
                    <a:off x="7024688" y="466725"/>
                    <a:ext cx="63500" cy="65088"/>
                  </a:xfrm>
                  <a:custGeom>
                    <a:avLst/>
                    <a:gdLst>
                      <a:gd name="T0" fmla="*/ 175 w 176"/>
                      <a:gd name="T1" fmla="*/ 78 h 181"/>
                      <a:gd name="T2" fmla="*/ 175 w 176"/>
                      <a:gd name="T3" fmla="*/ 78 h 181"/>
                      <a:gd name="T4" fmla="*/ 98 w 176"/>
                      <a:gd name="T5" fmla="*/ 0 h 181"/>
                      <a:gd name="T6" fmla="*/ 0 w 176"/>
                      <a:gd name="T7" fmla="*/ 0 h 181"/>
                      <a:gd name="T8" fmla="*/ 0 w 176"/>
                      <a:gd name="T9" fmla="*/ 180 h 181"/>
                      <a:gd name="T10" fmla="*/ 175 w 176"/>
                      <a:gd name="T11" fmla="*/ 180 h 181"/>
                      <a:gd name="T12" fmla="*/ 175 w 176"/>
                      <a:gd name="T13" fmla="*/ 78 h 181"/>
                    </a:gdLst>
                    <a:ahLst/>
                    <a:cxnLst>
                      <a:cxn ang="0">
                        <a:pos x="T0" y="T1"/>
                      </a:cxn>
                      <a:cxn ang="0">
                        <a:pos x="T2" y="T3"/>
                      </a:cxn>
                      <a:cxn ang="0">
                        <a:pos x="T4" y="T5"/>
                      </a:cxn>
                      <a:cxn ang="0">
                        <a:pos x="T6" y="T7"/>
                      </a:cxn>
                      <a:cxn ang="0">
                        <a:pos x="T8" y="T9"/>
                      </a:cxn>
                      <a:cxn ang="0">
                        <a:pos x="T10" y="T11"/>
                      </a:cxn>
                      <a:cxn ang="0">
                        <a:pos x="T12" y="T13"/>
                      </a:cxn>
                    </a:cxnLst>
                    <a:rect l="0" t="0" r="r" b="b"/>
                    <a:pathLst>
                      <a:path w="176" h="181">
                        <a:moveTo>
                          <a:pt x="175" y="78"/>
                        </a:moveTo>
                        <a:lnTo>
                          <a:pt x="175" y="78"/>
                        </a:lnTo>
                        <a:cubicBezTo>
                          <a:pt x="175" y="34"/>
                          <a:pt x="140" y="0"/>
                          <a:pt x="98" y="0"/>
                        </a:cubicBezTo>
                        <a:cubicBezTo>
                          <a:pt x="0" y="0"/>
                          <a:pt x="0" y="0"/>
                          <a:pt x="0" y="0"/>
                        </a:cubicBezTo>
                        <a:cubicBezTo>
                          <a:pt x="0" y="180"/>
                          <a:pt x="0" y="180"/>
                          <a:pt x="0" y="180"/>
                        </a:cubicBezTo>
                        <a:cubicBezTo>
                          <a:pt x="175" y="180"/>
                          <a:pt x="175" y="180"/>
                          <a:pt x="175" y="180"/>
                        </a:cubicBezTo>
                        <a:lnTo>
                          <a:pt x="175" y="78"/>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79" name="Freeform 78">
                    <a:extLst>
                      <a:ext uri="{FF2B5EF4-FFF2-40B4-BE49-F238E27FC236}">
                        <a16:creationId xmlns:a16="http://schemas.microsoft.com/office/drawing/2014/main" id="{B6ABE4CB-1B77-A93A-6E4F-760E0B9F72AD}"/>
                      </a:ext>
                    </a:extLst>
                  </p:cNvPr>
                  <p:cNvSpPr>
                    <a:spLocks noChangeArrowheads="1"/>
                  </p:cNvSpPr>
                  <p:nvPr/>
                </p:nvSpPr>
                <p:spPr bwMode="auto">
                  <a:xfrm>
                    <a:off x="6819900" y="768350"/>
                    <a:ext cx="52388" cy="68263"/>
                  </a:xfrm>
                  <a:custGeom>
                    <a:avLst/>
                    <a:gdLst>
                      <a:gd name="T0" fmla="*/ 77 w 147"/>
                      <a:gd name="T1" fmla="*/ 190 h 191"/>
                      <a:gd name="T2" fmla="*/ 77 w 147"/>
                      <a:gd name="T3" fmla="*/ 190 h 191"/>
                      <a:gd name="T4" fmla="*/ 146 w 147"/>
                      <a:gd name="T5" fmla="*/ 190 h 191"/>
                      <a:gd name="T6" fmla="*/ 146 w 147"/>
                      <a:gd name="T7" fmla="*/ 0 h 191"/>
                      <a:gd name="T8" fmla="*/ 0 w 147"/>
                      <a:gd name="T9" fmla="*/ 0 h 191"/>
                      <a:gd name="T10" fmla="*/ 0 w 147"/>
                      <a:gd name="T11" fmla="*/ 114 h 191"/>
                      <a:gd name="T12" fmla="*/ 77 w 147"/>
                      <a:gd name="T13" fmla="*/ 190 h 191"/>
                    </a:gdLst>
                    <a:ahLst/>
                    <a:cxnLst>
                      <a:cxn ang="0">
                        <a:pos x="T0" y="T1"/>
                      </a:cxn>
                      <a:cxn ang="0">
                        <a:pos x="T2" y="T3"/>
                      </a:cxn>
                      <a:cxn ang="0">
                        <a:pos x="T4" y="T5"/>
                      </a:cxn>
                      <a:cxn ang="0">
                        <a:pos x="T6" y="T7"/>
                      </a:cxn>
                      <a:cxn ang="0">
                        <a:pos x="T8" y="T9"/>
                      </a:cxn>
                      <a:cxn ang="0">
                        <a:pos x="T10" y="T11"/>
                      </a:cxn>
                      <a:cxn ang="0">
                        <a:pos x="T12" y="T13"/>
                      </a:cxn>
                    </a:cxnLst>
                    <a:rect l="0" t="0" r="r" b="b"/>
                    <a:pathLst>
                      <a:path w="147" h="191">
                        <a:moveTo>
                          <a:pt x="77" y="190"/>
                        </a:moveTo>
                        <a:lnTo>
                          <a:pt x="77" y="190"/>
                        </a:lnTo>
                        <a:cubicBezTo>
                          <a:pt x="146" y="190"/>
                          <a:pt x="146" y="190"/>
                          <a:pt x="146" y="190"/>
                        </a:cubicBezTo>
                        <a:cubicBezTo>
                          <a:pt x="146" y="0"/>
                          <a:pt x="146" y="0"/>
                          <a:pt x="146" y="0"/>
                        </a:cubicBezTo>
                        <a:cubicBezTo>
                          <a:pt x="0" y="0"/>
                          <a:pt x="0" y="0"/>
                          <a:pt x="0" y="0"/>
                        </a:cubicBezTo>
                        <a:cubicBezTo>
                          <a:pt x="0" y="114"/>
                          <a:pt x="0" y="114"/>
                          <a:pt x="0" y="114"/>
                        </a:cubicBezTo>
                        <a:cubicBezTo>
                          <a:pt x="0" y="156"/>
                          <a:pt x="35" y="190"/>
                          <a:pt x="77" y="190"/>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80" name="Freeform 79">
                    <a:extLst>
                      <a:ext uri="{FF2B5EF4-FFF2-40B4-BE49-F238E27FC236}">
                        <a16:creationId xmlns:a16="http://schemas.microsoft.com/office/drawing/2014/main" id="{9CF15D7A-7377-9ECC-2F54-EC3C04D9FA44}"/>
                      </a:ext>
                    </a:extLst>
                  </p:cNvPr>
                  <p:cNvSpPr>
                    <a:spLocks noChangeArrowheads="1"/>
                  </p:cNvSpPr>
                  <p:nvPr/>
                </p:nvSpPr>
                <p:spPr bwMode="auto">
                  <a:xfrm>
                    <a:off x="6819900" y="544513"/>
                    <a:ext cx="52388" cy="60325"/>
                  </a:xfrm>
                  <a:custGeom>
                    <a:avLst/>
                    <a:gdLst>
                      <a:gd name="T0" fmla="*/ 146 w 147"/>
                      <a:gd name="T1" fmla="*/ 0 h 169"/>
                      <a:gd name="T2" fmla="*/ 0 w 147"/>
                      <a:gd name="T3" fmla="*/ 0 h 169"/>
                      <a:gd name="T4" fmla="*/ 0 w 147"/>
                      <a:gd name="T5" fmla="*/ 168 h 169"/>
                      <a:gd name="T6" fmla="*/ 146 w 147"/>
                      <a:gd name="T7" fmla="*/ 168 h 169"/>
                      <a:gd name="T8" fmla="*/ 146 w 147"/>
                      <a:gd name="T9" fmla="*/ 0 h 169"/>
                    </a:gdLst>
                    <a:ahLst/>
                    <a:cxnLst>
                      <a:cxn ang="0">
                        <a:pos x="T0" y="T1"/>
                      </a:cxn>
                      <a:cxn ang="0">
                        <a:pos x="T2" y="T3"/>
                      </a:cxn>
                      <a:cxn ang="0">
                        <a:pos x="T4" y="T5"/>
                      </a:cxn>
                      <a:cxn ang="0">
                        <a:pos x="T6" y="T7"/>
                      </a:cxn>
                      <a:cxn ang="0">
                        <a:pos x="T8" y="T9"/>
                      </a:cxn>
                    </a:cxnLst>
                    <a:rect l="0" t="0" r="r" b="b"/>
                    <a:pathLst>
                      <a:path w="147" h="169">
                        <a:moveTo>
                          <a:pt x="146" y="0"/>
                        </a:moveTo>
                        <a:lnTo>
                          <a:pt x="0" y="0"/>
                        </a:lnTo>
                        <a:lnTo>
                          <a:pt x="0" y="168"/>
                        </a:lnTo>
                        <a:lnTo>
                          <a:pt x="146" y="168"/>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81" name="Freeform 80">
                    <a:extLst>
                      <a:ext uri="{FF2B5EF4-FFF2-40B4-BE49-F238E27FC236}">
                        <a16:creationId xmlns:a16="http://schemas.microsoft.com/office/drawing/2014/main" id="{AC882747-8853-0470-9BA0-ECA0537AD04A}"/>
                      </a:ext>
                    </a:extLst>
                  </p:cNvPr>
                  <p:cNvSpPr>
                    <a:spLocks noChangeArrowheads="1"/>
                  </p:cNvSpPr>
                  <p:nvPr/>
                </p:nvSpPr>
                <p:spPr bwMode="auto">
                  <a:xfrm>
                    <a:off x="6819900" y="619125"/>
                    <a:ext cx="52388" cy="63500"/>
                  </a:xfrm>
                  <a:custGeom>
                    <a:avLst/>
                    <a:gdLst>
                      <a:gd name="T0" fmla="*/ 146 w 147"/>
                      <a:gd name="T1" fmla="*/ 0 h 178"/>
                      <a:gd name="T2" fmla="*/ 0 w 147"/>
                      <a:gd name="T3" fmla="*/ 0 h 178"/>
                      <a:gd name="T4" fmla="*/ 0 w 147"/>
                      <a:gd name="T5" fmla="*/ 177 h 178"/>
                      <a:gd name="T6" fmla="*/ 146 w 147"/>
                      <a:gd name="T7" fmla="*/ 177 h 178"/>
                      <a:gd name="T8" fmla="*/ 146 w 147"/>
                      <a:gd name="T9" fmla="*/ 0 h 178"/>
                    </a:gdLst>
                    <a:ahLst/>
                    <a:cxnLst>
                      <a:cxn ang="0">
                        <a:pos x="T0" y="T1"/>
                      </a:cxn>
                      <a:cxn ang="0">
                        <a:pos x="T2" y="T3"/>
                      </a:cxn>
                      <a:cxn ang="0">
                        <a:pos x="T4" y="T5"/>
                      </a:cxn>
                      <a:cxn ang="0">
                        <a:pos x="T6" y="T7"/>
                      </a:cxn>
                      <a:cxn ang="0">
                        <a:pos x="T8" y="T9"/>
                      </a:cxn>
                    </a:cxnLst>
                    <a:rect l="0" t="0" r="r" b="b"/>
                    <a:pathLst>
                      <a:path w="147" h="178">
                        <a:moveTo>
                          <a:pt x="146" y="0"/>
                        </a:moveTo>
                        <a:lnTo>
                          <a:pt x="0" y="0"/>
                        </a:lnTo>
                        <a:lnTo>
                          <a:pt x="0" y="177"/>
                        </a:lnTo>
                        <a:lnTo>
                          <a:pt x="146" y="177"/>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82" name="Freeform 81">
                    <a:extLst>
                      <a:ext uri="{FF2B5EF4-FFF2-40B4-BE49-F238E27FC236}">
                        <a16:creationId xmlns:a16="http://schemas.microsoft.com/office/drawing/2014/main" id="{7758B1D0-90CA-3E22-F3C1-6CA52407E802}"/>
                      </a:ext>
                    </a:extLst>
                  </p:cNvPr>
                  <p:cNvSpPr>
                    <a:spLocks noChangeArrowheads="1"/>
                  </p:cNvSpPr>
                  <p:nvPr/>
                </p:nvSpPr>
                <p:spPr bwMode="auto">
                  <a:xfrm>
                    <a:off x="6819900" y="696913"/>
                    <a:ext cx="52388" cy="57150"/>
                  </a:xfrm>
                  <a:custGeom>
                    <a:avLst/>
                    <a:gdLst>
                      <a:gd name="T0" fmla="*/ 146 w 147"/>
                      <a:gd name="T1" fmla="*/ 0 h 158"/>
                      <a:gd name="T2" fmla="*/ 0 w 147"/>
                      <a:gd name="T3" fmla="*/ 0 h 158"/>
                      <a:gd name="T4" fmla="*/ 0 w 147"/>
                      <a:gd name="T5" fmla="*/ 157 h 158"/>
                      <a:gd name="T6" fmla="*/ 146 w 147"/>
                      <a:gd name="T7" fmla="*/ 157 h 158"/>
                      <a:gd name="T8" fmla="*/ 146 w 147"/>
                      <a:gd name="T9" fmla="*/ 0 h 158"/>
                    </a:gdLst>
                    <a:ahLst/>
                    <a:cxnLst>
                      <a:cxn ang="0">
                        <a:pos x="T0" y="T1"/>
                      </a:cxn>
                      <a:cxn ang="0">
                        <a:pos x="T2" y="T3"/>
                      </a:cxn>
                      <a:cxn ang="0">
                        <a:pos x="T4" y="T5"/>
                      </a:cxn>
                      <a:cxn ang="0">
                        <a:pos x="T6" y="T7"/>
                      </a:cxn>
                      <a:cxn ang="0">
                        <a:pos x="T8" y="T9"/>
                      </a:cxn>
                    </a:cxnLst>
                    <a:rect l="0" t="0" r="r" b="b"/>
                    <a:pathLst>
                      <a:path w="147" h="158">
                        <a:moveTo>
                          <a:pt x="146" y="0"/>
                        </a:moveTo>
                        <a:lnTo>
                          <a:pt x="0" y="0"/>
                        </a:lnTo>
                        <a:lnTo>
                          <a:pt x="0" y="157"/>
                        </a:lnTo>
                        <a:lnTo>
                          <a:pt x="146" y="157"/>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83" name="Freeform 82">
                    <a:extLst>
                      <a:ext uri="{FF2B5EF4-FFF2-40B4-BE49-F238E27FC236}">
                        <a16:creationId xmlns:a16="http://schemas.microsoft.com/office/drawing/2014/main" id="{B6EAC6AA-8B8D-B75E-E2AC-B8563638C39F}"/>
                      </a:ext>
                    </a:extLst>
                  </p:cNvPr>
                  <p:cNvSpPr>
                    <a:spLocks noChangeArrowheads="1"/>
                  </p:cNvSpPr>
                  <p:nvPr/>
                </p:nvSpPr>
                <p:spPr bwMode="auto">
                  <a:xfrm>
                    <a:off x="6886575" y="466725"/>
                    <a:ext cx="50800" cy="65088"/>
                  </a:xfrm>
                  <a:custGeom>
                    <a:avLst/>
                    <a:gdLst>
                      <a:gd name="T0" fmla="*/ 141 w 142"/>
                      <a:gd name="T1" fmla="*/ 0 h 181"/>
                      <a:gd name="T2" fmla="*/ 0 w 142"/>
                      <a:gd name="T3" fmla="*/ 0 h 181"/>
                      <a:gd name="T4" fmla="*/ 0 w 142"/>
                      <a:gd name="T5" fmla="*/ 180 h 181"/>
                      <a:gd name="T6" fmla="*/ 141 w 142"/>
                      <a:gd name="T7" fmla="*/ 180 h 181"/>
                      <a:gd name="T8" fmla="*/ 141 w 142"/>
                      <a:gd name="T9" fmla="*/ 0 h 181"/>
                    </a:gdLst>
                    <a:ahLst/>
                    <a:cxnLst>
                      <a:cxn ang="0">
                        <a:pos x="T0" y="T1"/>
                      </a:cxn>
                      <a:cxn ang="0">
                        <a:pos x="T2" y="T3"/>
                      </a:cxn>
                      <a:cxn ang="0">
                        <a:pos x="T4" y="T5"/>
                      </a:cxn>
                      <a:cxn ang="0">
                        <a:pos x="T6" y="T7"/>
                      </a:cxn>
                      <a:cxn ang="0">
                        <a:pos x="T8" y="T9"/>
                      </a:cxn>
                    </a:cxnLst>
                    <a:rect l="0" t="0" r="r" b="b"/>
                    <a:pathLst>
                      <a:path w="142" h="181">
                        <a:moveTo>
                          <a:pt x="141" y="0"/>
                        </a:moveTo>
                        <a:lnTo>
                          <a:pt x="0" y="0"/>
                        </a:lnTo>
                        <a:lnTo>
                          <a:pt x="0" y="180"/>
                        </a:lnTo>
                        <a:lnTo>
                          <a:pt x="141" y="180"/>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84" name="Freeform 83">
                    <a:extLst>
                      <a:ext uri="{FF2B5EF4-FFF2-40B4-BE49-F238E27FC236}">
                        <a16:creationId xmlns:a16="http://schemas.microsoft.com/office/drawing/2014/main" id="{B42C83CB-621C-CAD3-BAC8-F945822EEB70}"/>
                      </a:ext>
                    </a:extLst>
                  </p:cNvPr>
                  <p:cNvSpPr>
                    <a:spLocks noChangeArrowheads="1"/>
                  </p:cNvSpPr>
                  <p:nvPr/>
                </p:nvSpPr>
                <p:spPr bwMode="auto">
                  <a:xfrm>
                    <a:off x="6819900" y="466725"/>
                    <a:ext cx="52388" cy="65088"/>
                  </a:xfrm>
                  <a:custGeom>
                    <a:avLst/>
                    <a:gdLst>
                      <a:gd name="T0" fmla="*/ 146 w 147"/>
                      <a:gd name="T1" fmla="*/ 0 h 181"/>
                      <a:gd name="T2" fmla="*/ 146 w 147"/>
                      <a:gd name="T3" fmla="*/ 0 h 181"/>
                      <a:gd name="T4" fmla="*/ 77 w 147"/>
                      <a:gd name="T5" fmla="*/ 0 h 181"/>
                      <a:gd name="T6" fmla="*/ 0 w 147"/>
                      <a:gd name="T7" fmla="*/ 78 h 181"/>
                      <a:gd name="T8" fmla="*/ 0 w 147"/>
                      <a:gd name="T9" fmla="*/ 180 h 181"/>
                      <a:gd name="T10" fmla="*/ 146 w 147"/>
                      <a:gd name="T11" fmla="*/ 180 h 181"/>
                      <a:gd name="T12" fmla="*/ 146 w 147"/>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47" h="181">
                        <a:moveTo>
                          <a:pt x="146" y="0"/>
                        </a:moveTo>
                        <a:lnTo>
                          <a:pt x="146" y="0"/>
                        </a:lnTo>
                        <a:cubicBezTo>
                          <a:pt x="77" y="0"/>
                          <a:pt x="77" y="0"/>
                          <a:pt x="77" y="0"/>
                        </a:cubicBezTo>
                        <a:cubicBezTo>
                          <a:pt x="35" y="0"/>
                          <a:pt x="0" y="34"/>
                          <a:pt x="0" y="78"/>
                        </a:cubicBezTo>
                        <a:cubicBezTo>
                          <a:pt x="0" y="180"/>
                          <a:pt x="0" y="180"/>
                          <a:pt x="0" y="180"/>
                        </a:cubicBezTo>
                        <a:cubicBezTo>
                          <a:pt x="146" y="180"/>
                          <a:pt x="146" y="180"/>
                          <a:pt x="146" y="180"/>
                        </a:cubicBez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85" name="Freeform 84">
                    <a:extLst>
                      <a:ext uri="{FF2B5EF4-FFF2-40B4-BE49-F238E27FC236}">
                        <a16:creationId xmlns:a16="http://schemas.microsoft.com/office/drawing/2014/main" id="{5905B5B5-1605-F8DD-4978-39AADA3EDDA9}"/>
                      </a:ext>
                    </a:extLst>
                  </p:cNvPr>
                  <p:cNvSpPr>
                    <a:spLocks noChangeArrowheads="1"/>
                  </p:cNvSpPr>
                  <p:nvPr/>
                </p:nvSpPr>
                <p:spPr bwMode="auto">
                  <a:xfrm>
                    <a:off x="6886575" y="619125"/>
                    <a:ext cx="50800" cy="63500"/>
                  </a:xfrm>
                  <a:custGeom>
                    <a:avLst/>
                    <a:gdLst>
                      <a:gd name="T0" fmla="*/ 141 w 142"/>
                      <a:gd name="T1" fmla="*/ 0 h 178"/>
                      <a:gd name="T2" fmla="*/ 0 w 142"/>
                      <a:gd name="T3" fmla="*/ 0 h 178"/>
                      <a:gd name="T4" fmla="*/ 0 w 142"/>
                      <a:gd name="T5" fmla="*/ 177 h 178"/>
                      <a:gd name="T6" fmla="*/ 141 w 142"/>
                      <a:gd name="T7" fmla="*/ 177 h 178"/>
                      <a:gd name="T8" fmla="*/ 141 w 142"/>
                      <a:gd name="T9" fmla="*/ 0 h 178"/>
                    </a:gdLst>
                    <a:ahLst/>
                    <a:cxnLst>
                      <a:cxn ang="0">
                        <a:pos x="T0" y="T1"/>
                      </a:cxn>
                      <a:cxn ang="0">
                        <a:pos x="T2" y="T3"/>
                      </a:cxn>
                      <a:cxn ang="0">
                        <a:pos x="T4" y="T5"/>
                      </a:cxn>
                      <a:cxn ang="0">
                        <a:pos x="T6" y="T7"/>
                      </a:cxn>
                      <a:cxn ang="0">
                        <a:pos x="T8" y="T9"/>
                      </a:cxn>
                    </a:cxnLst>
                    <a:rect l="0" t="0" r="r" b="b"/>
                    <a:pathLst>
                      <a:path w="142" h="178">
                        <a:moveTo>
                          <a:pt x="141" y="0"/>
                        </a:moveTo>
                        <a:lnTo>
                          <a:pt x="0" y="0"/>
                        </a:lnTo>
                        <a:lnTo>
                          <a:pt x="0" y="177"/>
                        </a:lnTo>
                        <a:lnTo>
                          <a:pt x="141" y="177"/>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grpSp>
            <p:grpSp>
              <p:nvGrpSpPr>
                <p:cNvPr id="183" name="Group 226">
                  <a:extLst>
                    <a:ext uri="{FF2B5EF4-FFF2-40B4-BE49-F238E27FC236}">
                      <a16:creationId xmlns:a16="http://schemas.microsoft.com/office/drawing/2014/main" id="{588F74F8-2B3D-96F2-40A2-FE2EE25046B9}"/>
                    </a:ext>
                  </a:extLst>
                </p:cNvPr>
                <p:cNvGrpSpPr>
                  <a:grpSpLocks/>
                </p:cNvGrpSpPr>
                <p:nvPr/>
              </p:nvGrpSpPr>
              <p:grpSpPr bwMode="auto">
                <a:xfrm>
                  <a:off x="5430861" y="3824389"/>
                  <a:ext cx="367119" cy="460522"/>
                  <a:chOff x="6743700" y="382588"/>
                  <a:chExt cx="420688" cy="538162"/>
                </a:xfrm>
                <a:solidFill>
                  <a:srgbClr val="FFFFFF"/>
                </a:solidFill>
              </p:grpSpPr>
              <p:sp>
                <p:nvSpPr>
                  <p:cNvPr id="236" name="Freeform 60">
                    <a:extLst>
                      <a:ext uri="{FF2B5EF4-FFF2-40B4-BE49-F238E27FC236}">
                        <a16:creationId xmlns:a16="http://schemas.microsoft.com/office/drawing/2014/main" id="{9168DD25-959E-6110-1547-C5E87AE39E9D}"/>
                      </a:ext>
                    </a:extLst>
                  </p:cNvPr>
                  <p:cNvSpPr>
                    <a:spLocks noChangeArrowheads="1"/>
                  </p:cNvSpPr>
                  <p:nvPr/>
                </p:nvSpPr>
                <p:spPr bwMode="auto">
                  <a:xfrm>
                    <a:off x="6743700" y="382588"/>
                    <a:ext cx="420688" cy="538162"/>
                  </a:xfrm>
                  <a:custGeom>
                    <a:avLst/>
                    <a:gdLst>
                      <a:gd name="T0" fmla="*/ 129 w 1167"/>
                      <a:gd name="T1" fmla="*/ 1493 h 1494"/>
                      <a:gd name="T2" fmla="*/ 129 w 1167"/>
                      <a:gd name="T3" fmla="*/ 1493 h 1494"/>
                      <a:gd name="T4" fmla="*/ 1037 w 1167"/>
                      <a:gd name="T5" fmla="*/ 1493 h 1494"/>
                      <a:gd name="T6" fmla="*/ 1166 w 1167"/>
                      <a:gd name="T7" fmla="*/ 1363 h 1494"/>
                      <a:gd name="T8" fmla="*/ 1166 w 1167"/>
                      <a:gd name="T9" fmla="*/ 130 h 1494"/>
                      <a:gd name="T10" fmla="*/ 1037 w 1167"/>
                      <a:gd name="T11" fmla="*/ 0 h 1494"/>
                      <a:gd name="T12" fmla="*/ 129 w 1167"/>
                      <a:gd name="T13" fmla="*/ 0 h 1494"/>
                      <a:gd name="T14" fmla="*/ 0 w 1167"/>
                      <a:gd name="T15" fmla="*/ 130 h 1494"/>
                      <a:gd name="T16" fmla="*/ 0 w 1167"/>
                      <a:gd name="T17" fmla="*/ 1363 h 1494"/>
                      <a:gd name="T18" fmla="*/ 129 w 1167"/>
                      <a:gd name="T19" fmla="*/ 1493 h 1494"/>
                      <a:gd name="T20" fmla="*/ 90 w 1167"/>
                      <a:gd name="T21" fmla="*/ 130 h 1494"/>
                      <a:gd name="T22" fmla="*/ 90 w 1167"/>
                      <a:gd name="T23" fmla="*/ 130 h 1494"/>
                      <a:gd name="T24" fmla="*/ 129 w 1167"/>
                      <a:gd name="T25" fmla="*/ 92 h 1494"/>
                      <a:gd name="T26" fmla="*/ 1037 w 1167"/>
                      <a:gd name="T27" fmla="*/ 92 h 1494"/>
                      <a:gd name="T28" fmla="*/ 1076 w 1167"/>
                      <a:gd name="T29" fmla="*/ 130 h 1494"/>
                      <a:gd name="T30" fmla="*/ 1076 w 1167"/>
                      <a:gd name="T31" fmla="*/ 1363 h 1494"/>
                      <a:gd name="T32" fmla="*/ 1037 w 1167"/>
                      <a:gd name="T33" fmla="*/ 1403 h 1494"/>
                      <a:gd name="T34" fmla="*/ 129 w 1167"/>
                      <a:gd name="T35" fmla="*/ 1403 h 1494"/>
                      <a:gd name="T36" fmla="*/ 90 w 1167"/>
                      <a:gd name="T37" fmla="*/ 1363 h 1494"/>
                      <a:gd name="T38" fmla="*/ 90 w 1167"/>
                      <a:gd name="T39" fmla="*/ 13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7" h="1494">
                        <a:moveTo>
                          <a:pt x="129" y="1493"/>
                        </a:moveTo>
                        <a:lnTo>
                          <a:pt x="129" y="1493"/>
                        </a:lnTo>
                        <a:cubicBezTo>
                          <a:pt x="1037" y="1493"/>
                          <a:pt x="1037" y="1493"/>
                          <a:pt x="1037" y="1493"/>
                        </a:cubicBezTo>
                        <a:cubicBezTo>
                          <a:pt x="1108" y="1493"/>
                          <a:pt x="1166" y="1435"/>
                          <a:pt x="1166" y="1363"/>
                        </a:cubicBezTo>
                        <a:cubicBezTo>
                          <a:pt x="1166" y="130"/>
                          <a:pt x="1166" y="130"/>
                          <a:pt x="1166" y="130"/>
                        </a:cubicBezTo>
                        <a:cubicBezTo>
                          <a:pt x="1166" y="58"/>
                          <a:pt x="1108" y="0"/>
                          <a:pt x="1037" y="0"/>
                        </a:cubicBezTo>
                        <a:cubicBezTo>
                          <a:pt x="129" y="0"/>
                          <a:pt x="129" y="0"/>
                          <a:pt x="129" y="0"/>
                        </a:cubicBezTo>
                        <a:cubicBezTo>
                          <a:pt x="58" y="0"/>
                          <a:pt x="0" y="58"/>
                          <a:pt x="0" y="130"/>
                        </a:cubicBezTo>
                        <a:cubicBezTo>
                          <a:pt x="0" y="1363"/>
                          <a:pt x="0" y="1363"/>
                          <a:pt x="0" y="1363"/>
                        </a:cubicBezTo>
                        <a:cubicBezTo>
                          <a:pt x="0" y="1435"/>
                          <a:pt x="58" y="1493"/>
                          <a:pt x="129" y="1493"/>
                        </a:cubicBezTo>
                        <a:close/>
                        <a:moveTo>
                          <a:pt x="90" y="130"/>
                        </a:moveTo>
                        <a:lnTo>
                          <a:pt x="90" y="130"/>
                        </a:lnTo>
                        <a:cubicBezTo>
                          <a:pt x="90" y="109"/>
                          <a:pt x="108" y="92"/>
                          <a:pt x="129" y="92"/>
                        </a:cubicBezTo>
                        <a:cubicBezTo>
                          <a:pt x="1037" y="92"/>
                          <a:pt x="1037" y="92"/>
                          <a:pt x="1037" y="92"/>
                        </a:cubicBezTo>
                        <a:cubicBezTo>
                          <a:pt x="1058" y="92"/>
                          <a:pt x="1076" y="109"/>
                          <a:pt x="1076" y="130"/>
                        </a:cubicBezTo>
                        <a:cubicBezTo>
                          <a:pt x="1076" y="1363"/>
                          <a:pt x="1076" y="1363"/>
                          <a:pt x="1076" y="1363"/>
                        </a:cubicBezTo>
                        <a:cubicBezTo>
                          <a:pt x="1076" y="1384"/>
                          <a:pt x="1058" y="1403"/>
                          <a:pt x="1037" y="1403"/>
                        </a:cubicBezTo>
                        <a:cubicBezTo>
                          <a:pt x="129" y="1403"/>
                          <a:pt x="129" y="1403"/>
                          <a:pt x="129" y="1403"/>
                        </a:cubicBezTo>
                        <a:cubicBezTo>
                          <a:pt x="108" y="1403"/>
                          <a:pt x="90" y="1384"/>
                          <a:pt x="90" y="1363"/>
                        </a:cubicBezTo>
                        <a:lnTo>
                          <a:pt x="90" y="130"/>
                        </a:lnTo>
                        <a:close/>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37" name="Freeform 61">
                    <a:extLst>
                      <a:ext uri="{FF2B5EF4-FFF2-40B4-BE49-F238E27FC236}">
                        <a16:creationId xmlns:a16="http://schemas.microsoft.com/office/drawing/2014/main" id="{420037F0-2132-8329-947C-BC52C851E97A}"/>
                      </a:ext>
                    </a:extLst>
                  </p:cNvPr>
                  <p:cNvSpPr>
                    <a:spLocks noChangeArrowheads="1"/>
                  </p:cNvSpPr>
                  <p:nvPr/>
                </p:nvSpPr>
                <p:spPr bwMode="auto">
                  <a:xfrm>
                    <a:off x="6789738" y="431800"/>
                    <a:ext cx="28575" cy="28575"/>
                  </a:xfrm>
                  <a:custGeom>
                    <a:avLst/>
                    <a:gdLst>
                      <a:gd name="T0" fmla="*/ 38 w 79"/>
                      <a:gd name="T1" fmla="*/ 78 h 79"/>
                      <a:gd name="T2" fmla="*/ 38 w 79"/>
                      <a:gd name="T3" fmla="*/ 78 h 79"/>
                      <a:gd name="T4" fmla="*/ 78 w 79"/>
                      <a:gd name="T5" fmla="*/ 40 h 79"/>
                      <a:gd name="T6" fmla="*/ 38 w 79"/>
                      <a:gd name="T7" fmla="*/ 0 h 79"/>
                      <a:gd name="T8" fmla="*/ 0 w 79"/>
                      <a:gd name="T9" fmla="*/ 40 h 79"/>
                      <a:gd name="T10" fmla="*/ 38 w 79"/>
                      <a:gd name="T11" fmla="*/ 78 h 79"/>
                    </a:gdLst>
                    <a:ahLst/>
                    <a:cxnLst>
                      <a:cxn ang="0">
                        <a:pos x="T0" y="T1"/>
                      </a:cxn>
                      <a:cxn ang="0">
                        <a:pos x="T2" y="T3"/>
                      </a:cxn>
                      <a:cxn ang="0">
                        <a:pos x="T4" y="T5"/>
                      </a:cxn>
                      <a:cxn ang="0">
                        <a:pos x="T6" y="T7"/>
                      </a:cxn>
                      <a:cxn ang="0">
                        <a:pos x="T8" y="T9"/>
                      </a:cxn>
                      <a:cxn ang="0">
                        <a:pos x="T10" y="T11"/>
                      </a:cxn>
                    </a:cxnLst>
                    <a:rect l="0" t="0" r="r" b="b"/>
                    <a:pathLst>
                      <a:path w="79" h="79">
                        <a:moveTo>
                          <a:pt x="38" y="78"/>
                        </a:moveTo>
                        <a:lnTo>
                          <a:pt x="38" y="78"/>
                        </a:lnTo>
                        <a:cubicBezTo>
                          <a:pt x="59" y="78"/>
                          <a:pt x="78" y="61"/>
                          <a:pt x="78" y="40"/>
                        </a:cubicBezTo>
                        <a:cubicBezTo>
                          <a:pt x="78" y="19"/>
                          <a:pt x="59" y="0"/>
                          <a:pt x="38" y="0"/>
                        </a:cubicBezTo>
                        <a:cubicBezTo>
                          <a:pt x="17" y="0"/>
                          <a:pt x="0" y="19"/>
                          <a:pt x="0" y="40"/>
                        </a:cubicBezTo>
                        <a:cubicBezTo>
                          <a:pt x="0" y="61"/>
                          <a:pt x="17" y="78"/>
                          <a:pt x="38" y="78"/>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38" name="Freeform 62">
                    <a:extLst>
                      <a:ext uri="{FF2B5EF4-FFF2-40B4-BE49-F238E27FC236}">
                        <a16:creationId xmlns:a16="http://schemas.microsoft.com/office/drawing/2014/main" id="{4674C89A-C5EB-90CB-FD52-D55CBAA26342}"/>
                      </a:ext>
                    </a:extLst>
                  </p:cNvPr>
                  <p:cNvSpPr>
                    <a:spLocks noChangeArrowheads="1"/>
                  </p:cNvSpPr>
                  <p:nvPr/>
                </p:nvSpPr>
                <p:spPr bwMode="auto">
                  <a:xfrm>
                    <a:off x="7091363" y="431800"/>
                    <a:ext cx="28575" cy="28575"/>
                  </a:xfrm>
                  <a:custGeom>
                    <a:avLst/>
                    <a:gdLst>
                      <a:gd name="T0" fmla="*/ 39 w 78"/>
                      <a:gd name="T1" fmla="*/ 78 h 79"/>
                      <a:gd name="T2" fmla="*/ 39 w 78"/>
                      <a:gd name="T3" fmla="*/ 78 h 79"/>
                      <a:gd name="T4" fmla="*/ 77 w 78"/>
                      <a:gd name="T5" fmla="*/ 40 h 79"/>
                      <a:gd name="T6" fmla="*/ 39 w 78"/>
                      <a:gd name="T7" fmla="*/ 0 h 79"/>
                      <a:gd name="T8" fmla="*/ 0 w 78"/>
                      <a:gd name="T9" fmla="*/ 40 h 79"/>
                      <a:gd name="T10" fmla="*/ 39 w 78"/>
                      <a:gd name="T11" fmla="*/ 78 h 79"/>
                    </a:gdLst>
                    <a:ahLst/>
                    <a:cxnLst>
                      <a:cxn ang="0">
                        <a:pos x="T0" y="T1"/>
                      </a:cxn>
                      <a:cxn ang="0">
                        <a:pos x="T2" y="T3"/>
                      </a:cxn>
                      <a:cxn ang="0">
                        <a:pos x="T4" y="T5"/>
                      </a:cxn>
                      <a:cxn ang="0">
                        <a:pos x="T6" y="T7"/>
                      </a:cxn>
                      <a:cxn ang="0">
                        <a:pos x="T8" y="T9"/>
                      </a:cxn>
                      <a:cxn ang="0">
                        <a:pos x="T10" y="T11"/>
                      </a:cxn>
                    </a:cxnLst>
                    <a:rect l="0" t="0" r="r" b="b"/>
                    <a:pathLst>
                      <a:path w="78" h="79">
                        <a:moveTo>
                          <a:pt x="39" y="78"/>
                        </a:moveTo>
                        <a:lnTo>
                          <a:pt x="39" y="78"/>
                        </a:lnTo>
                        <a:cubicBezTo>
                          <a:pt x="60" y="78"/>
                          <a:pt x="77" y="61"/>
                          <a:pt x="77" y="40"/>
                        </a:cubicBezTo>
                        <a:cubicBezTo>
                          <a:pt x="77" y="19"/>
                          <a:pt x="60" y="0"/>
                          <a:pt x="39" y="0"/>
                        </a:cubicBezTo>
                        <a:cubicBezTo>
                          <a:pt x="18" y="0"/>
                          <a:pt x="0" y="19"/>
                          <a:pt x="0" y="40"/>
                        </a:cubicBezTo>
                        <a:cubicBezTo>
                          <a:pt x="0" y="61"/>
                          <a:pt x="18" y="78"/>
                          <a:pt x="39" y="78"/>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39" name="Freeform 63">
                    <a:extLst>
                      <a:ext uri="{FF2B5EF4-FFF2-40B4-BE49-F238E27FC236}">
                        <a16:creationId xmlns:a16="http://schemas.microsoft.com/office/drawing/2014/main" id="{CE17B348-77C4-AAF6-05D6-EF2099A82C1A}"/>
                      </a:ext>
                    </a:extLst>
                  </p:cNvPr>
                  <p:cNvSpPr>
                    <a:spLocks noChangeArrowheads="1"/>
                  </p:cNvSpPr>
                  <p:nvPr/>
                </p:nvSpPr>
                <p:spPr bwMode="auto">
                  <a:xfrm>
                    <a:off x="7091363" y="841375"/>
                    <a:ext cx="28575" cy="28575"/>
                  </a:xfrm>
                  <a:custGeom>
                    <a:avLst/>
                    <a:gdLst>
                      <a:gd name="T0" fmla="*/ 39 w 78"/>
                      <a:gd name="T1" fmla="*/ 77 h 78"/>
                      <a:gd name="T2" fmla="*/ 39 w 78"/>
                      <a:gd name="T3" fmla="*/ 77 h 78"/>
                      <a:gd name="T4" fmla="*/ 77 w 78"/>
                      <a:gd name="T5" fmla="*/ 39 h 78"/>
                      <a:gd name="T6" fmla="*/ 39 w 78"/>
                      <a:gd name="T7" fmla="*/ 0 h 78"/>
                      <a:gd name="T8" fmla="*/ 0 w 78"/>
                      <a:gd name="T9" fmla="*/ 39 h 78"/>
                      <a:gd name="T10" fmla="*/ 39 w 78"/>
                      <a:gd name="T11" fmla="*/ 77 h 78"/>
                    </a:gdLst>
                    <a:ahLst/>
                    <a:cxnLst>
                      <a:cxn ang="0">
                        <a:pos x="T0" y="T1"/>
                      </a:cxn>
                      <a:cxn ang="0">
                        <a:pos x="T2" y="T3"/>
                      </a:cxn>
                      <a:cxn ang="0">
                        <a:pos x="T4" y="T5"/>
                      </a:cxn>
                      <a:cxn ang="0">
                        <a:pos x="T6" y="T7"/>
                      </a:cxn>
                      <a:cxn ang="0">
                        <a:pos x="T8" y="T9"/>
                      </a:cxn>
                      <a:cxn ang="0">
                        <a:pos x="T10" y="T11"/>
                      </a:cxn>
                    </a:cxnLst>
                    <a:rect l="0" t="0" r="r" b="b"/>
                    <a:pathLst>
                      <a:path w="78" h="78">
                        <a:moveTo>
                          <a:pt x="39" y="77"/>
                        </a:moveTo>
                        <a:lnTo>
                          <a:pt x="39" y="77"/>
                        </a:lnTo>
                        <a:cubicBezTo>
                          <a:pt x="60" y="77"/>
                          <a:pt x="77" y="60"/>
                          <a:pt x="77" y="39"/>
                        </a:cubicBezTo>
                        <a:cubicBezTo>
                          <a:pt x="77" y="18"/>
                          <a:pt x="60" y="0"/>
                          <a:pt x="39" y="0"/>
                        </a:cubicBezTo>
                        <a:cubicBezTo>
                          <a:pt x="18" y="0"/>
                          <a:pt x="0" y="18"/>
                          <a:pt x="0" y="39"/>
                        </a:cubicBezTo>
                        <a:cubicBezTo>
                          <a:pt x="0" y="60"/>
                          <a:pt x="18" y="77"/>
                          <a:pt x="39" y="77"/>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40" name="Freeform 64">
                    <a:extLst>
                      <a:ext uri="{FF2B5EF4-FFF2-40B4-BE49-F238E27FC236}">
                        <a16:creationId xmlns:a16="http://schemas.microsoft.com/office/drawing/2014/main" id="{2CBA403E-41D1-387A-8843-1CF7D93A8D99}"/>
                      </a:ext>
                    </a:extLst>
                  </p:cNvPr>
                  <p:cNvSpPr>
                    <a:spLocks noChangeArrowheads="1"/>
                  </p:cNvSpPr>
                  <p:nvPr/>
                </p:nvSpPr>
                <p:spPr bwMode="auto">
                  <a:xfrm>
                    <a:off x="6789738" y="844550"/>
                    <a:ext cx="28575" cy="28575"/>
                  </a:xfrm>
                  <a:custGeom>
                    <a:avLst/>
                    <a:gdLst>
                      <a:gd name="T0" fmla="*/ 38 w 79"/>
                      <a:gd name="T1" fmla="*/ 77 h 78"/>
                      <a:gd name="T2" fmla="*/ 38 w 79"/>
                      <a:gd name="T3" fmla="*/ 77 h 78"/>
                      <a:gd name="T4" fmla="*/ 78 w 79"/>
                      <a:gd name="T5" fmla="*/ 38 h 78"/>
                      <a:gd name="T6" fmla="*/ 38 w 79"/>
                      <a:gd name="T7" fmla="*/ 0 h 78"/>
                      <a:gd name="T8" fmla="*/ 0 w 79"/>
                      <a:gd name="T9" fmla="*/ 38 h 78"/>
                      <a:gd name="T10" fmla="*/ 38 w 79"/>
                      <a:gd name="T11" fmla="*/ 77 h 78"/>
                    </a:gdLst>
                    <a:ahLst/>
                    <a:cxnLst>
                      <a:cxn ang="0">
                        <a:pos x="T0" y="T1"/>
                      </a:cxn>
                      <a:cxn ang="0">
                        <a:pos x="T2" y="T3"/>
                      </a:cxn>
                      <a:cxn ang="0">
                        <a:pos x="T4" y="T5"/>
                      </a:cxn>
                      <a:cxn ang="0">
                        <a:pos x="T6" y="T7"/>
                      </a:cxn>
                      <a:cxn ang="0">
                        <a:pos x="T8" y="T9"/>
                      </a:cxn>
                      <a:cxn ang="0">
                        <a:pos x="T10" y="T11"/>
                      </a:cxn>
                    </a:cxnLst>
                    <a:rect l="0" t="0" r="r" b="b"/>
                    <a:pathLst>
                      <a:path w="79" h="78">
                        <a:moveTo>
                          <a:pt x="38" y="77"/>
                        </a:moveTo>
                        <a:lnTo>
                          <a:pt x="38" y="77"/>
                        </a:lnTo>
                        <a:cubicBezTo>
                          <a:pt x="59" y="77"/>
                          <a:pt x="78" y="59"/>
                          <a:pt x="78" y="38"/>
                        </a:cubicBezTo>
                        <a:cubicBezTo>
                          <a:pt x="78" y="17"/>
                          <a:pt x="59" y="0"/>
                          <a:pt x="38" y="0"/>
                        </a:cubicBezTo>
                        <a:cubicBezTo>
                          <a:pt x="17" y="0"/>
                          <a:pt x="0" y="17"/>
                          <a:pt x="0" y="38"/>
                        </a:cubicBezTo>
                        <a:cubicBezTo>
                          <a:pt x="0" y="59"/>
                          <a:pt x="17" y="77"/>
                          <a:pt x="38" y="77"/>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41" name="Freeform 65">
                    <a:extLst>
                      <a:ext uri="{FF2B5EF4-FFF2-40B4-BE49-F238E27FC236}">
                        <a16:creationId xmlns:a16="http://schemas.microsoft.com/office/drawing/2014/main" id="{0CD2B604-0A0F-ACA9-FB96-6A2EC2ED85E6}"/>
                      </a:ext>
                    </a:extLst>
                  </p:cNvPr>
                  <p:cNvSpPr>
                    <a:spLocks noChangeArrowheads="1"/>
                  </p:cNvSpPr>
                  <p:nvPr/>
                </p:nvSpPr>
                <p:spPr bwMode="auto">
                  <a:xfrm>
                    <a:off x="6886575" y="696913"/>
                    <a:ext cx="50800" cy="57150"/>
                  </a:xfrm>
                  <a:custGeom>
                    <a:avLst/>
                    <a:gdLst>
                      <a:gd name="T0" fmla="*/ 141 w 142"/>
                      <a:gd name="T1" fmla="*/ 0 h 158"/>
                      <a:gd name="T2" fmla="*/ 0 w 142"/>
                      <a:gd name="T3" fmla="*/ 0 h 158"/>
                      <a:gd name="T4" fmla="*/ 0 w 142"/>
                      <a:gd name="T5" fmla="*/ 157 h 158"/>
                      <a:gd name="T6" fmla="*/ 141 w 142"/>
                      <a:gd name="T7" fmla="*/ 157 h 158"/>
                      <a:gd name="T8" fmla="*/ 141 w 142"/>
                      <a:gd name="T9" fmla="*/ 0 h 158"/>
                    </a:gdLst>
                    <a:ahLst/>
                    <a:cxnLst>
                      <a:cxn ang="0">
                        <a:pos x="T0" y="T1"/>
                      </a:cxn>
                      <a:cxn ang="0">
                        <a:pos x="T2" y="T3"/>
                      </a:cxn>
                      <a:cxn ang="0">
                        <a:pos x="T4" y="T5"/>
                      </a:cxn>
                      <a:cxn ang="0">
                        <a:pos x="T6" y="T7"/>
                      </a:cxn>
                      <a:cxn ang="0">
                        <a:pos x="T8" y="T9"/>
                      </a:cxn>
                    </a:cxnLst>
                    <a:rect l="0" t="0" r="r" b="b"/>
                    <a:pathLst>
                      <a:path w="142" h="158">
                        <a:moveTo>
                          <a:pt x="141" y="0"/>
                        </a:moveTo>
                        <a:lnTo>
                          <a:pt x="0" y="0"/>
                        </a:lnTo>
                        <a:lnTo>
                          <a:pt x="0" y="157"/>
                        </a:lnTo>
                        <a:lnTo>
                          <a:pt x="141" y="157"/>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42" name="Freeform 66">
                    <a:extLst>
                      <a:ext uri="{FF2B5EF4-FFF2-40B4-BE49-F238E27FC236}">
                        <a16:creationId xmlns:a16="http://schemas.microsoft.com/office/drawing/2014/main" id="{C2870A56-9BAA-7DF7-150C-23BE964FC697}"/>
                      </a:ext>
                    </a:extLst>
                  </p:cNvPr>
                  <p:cNvSpPr>
                    <a:spLocks noChangeArrowheads="1"/>
                  </p:cNvSpPr>
                  <p:nvPr/>
                </p:nvSpPr>
                <p:spPr bwMode="auto">
                  <a:xfrm>
                    <a:off x="6886575" y="544513"/>
                    <a:ext cx="50800" cy="60325"/>
                  </a:xfrm>
                  <a:custGeom>
                    <a:avLst/>
                    <a:gdLst>
                      <a:gd name="T0" fmla="*/ 141 w 142"/>
                      <a:gd name="T1" fmla="*/ 0 h 169"/>
                      <a:gd name="T2" fmla="*/ 0 w 142"/>
                      <a:gd name="T3" fmla="*/ 0 h 169"/>
                      <a:gd name="T4" fmla="*/ 0 w 142"/>
                      <a:gd name="T5" fmla="*/ 168 h 169"/>
                      <a:gd name="T6" fmla="*/ 141 w 142"/>
                      <a:gd name="T7" fmla="*/ 168 h 169"/>
                      <a:gd name="T8" fmla="*/ 141 w 142"/>
                      <a:gd name="T9" fmla="*/ 0 h 169"/>
                    </a:gdLst>
                    <a:ahLst/>
                    <a:cxnLst>
                      <a:cxn ang="0">
                        <a:pos x="T0" y="T1"/>
                      </a:cxn>
                      <a:cxn ang="0">
                        <a:pos x="T2" y="T3"/>
                      </a:cxn>
                      <a:cxn ang="0">
                        <a:pos x="T4" y="T5"/>
                      </a:cxn>
                      <a:cxn ang="0">
                        <a:pos x="T6" y="T7"/>
                      </a:cxn>
                      <a:cxn ang="0">
                        <a:pos x="T8" y="T9"/>
                      </a:cxn>
                    </a:cxnLst>
                    <a:rect l="0" t="0" r="r" b="b"/>
                    <a:pathLst>
                      <a:path w="142" h="169">
                        <a:moveTo>
                          <a:pt x="141" y="0"/>
                        </a:moveTo>
                        <a:lnTo>
                          <a:pt x="0" y="0"/>
                        </a:lnTo>
                        <a:lnTo>
                          <a:pt x="0" y="168"/>
                        </a:lnTo>
                        <a:lnTo>
                          <a:pt x="141" y="168"/>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43" name="Freeform 67">
                    <a:extLst>
                      <a:ext uri="{FF2B5EF4-FFF2-40B4-BE49-F238E27FC236}">
                        <a16:creationId xmlns:a16="http://schemas.microsoft.com/office/drawing/2014/main" id="{9B7EF1F5-53A1-21FA-9710-A1770553E232}"/>
                      </a:ext>
                    </a:extLst>
                  </p:cNvPr>
                  <p:cNvSpPr>
                    <a:spLocks noChangeArrowheads="1"/>
                  </p:cNvSpPr>
                  <p:nvPr/>
                </p:nvSpPr>
                <p:spPr bwMode="auto">
                  <a:xfrm>
                    <a:off x="6951663" y="619125"/>
                    <a:ext cx="60325" cy="63500"/>
                  </a:xfrm>
                  <a:custGeom>
                    <a:avLst/>
                    <a:gdLst>
                      <a:gd name="T0" fmla="*/ 166 w 167"/>
                      <a:gd name="T1" fmla="*/ 0 h 178"/>
                      <a:gd name="T2" fmla="*/ 0 w 167"/>
                      <a:gd name="T3" fmla="*/ 0 h 178"/>
                      <a:gd name="T4" fmla="*/ 0 w 167"/>
                      <a:gd name="T5" fmla="*/ 177 h 178"/>
                      <a:gd name="T6" fmla="*/ 166 w 167"/>
                      <a:gd name="T7" fmla="*/ 177 h 178"/>
                      <a:gd name="T8" fmla="*/ 166 w 167"/>
                      <a:gd name="T9" fmla="*/ 0 h 178"/>
                    </a:gdLst>
                    <a:ahLst/>
                    <a:cxnLst>
                      <a:cxn ang="0">
                        <a:pos x="T0" y="T1"/>
                      </a:cxn>
                      <a:cxn ang="0">
                        <a:pos x="T2" y="T3"/>
                      </a:cxn>
                      <a:cxn ang="0">
                        <a:pos x="T4" y="T5"/>
                      </a:cxn>
                      <a:cxn ang="0">
                        <a:pos x="T6" y="T7"/>
                      </a:cxn>
                      <a:cxn ang="0">
                        <a:pos x="T8" y="T9"/>
                      </a:cxn>
                    </a:cxnLst>
                    <a:rect l="0" t="0" r="r" b="b"/>
                    <a:pathLst>
                      <a:path w="167" h="178">
                        <a:moveTo>
                          <a:pt x="166" y="0"/>
                        </a:moveTo>
                        <a:lnTo>
                          <a:pt x="0" y="0"/>
                        </a:lnTo>
                        <a:lnTo>
                          <a:pt x="0" y="177"/>
                        </a:lnTo>
                        <a:lnTo>
                          <a:pt x="166" y="177"/>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44" name="Freeform 68">
                    <a:extLst>
                      <a:ext uri="{FF2B5EF4-FFF2-40B4-BE49-F238E27FC236}">
                        <a16:creationId xmlns:a16="http://schemas.microsoft.com/office/drawing/2014/main" id="{DE952E77-5710-417F-E333-63763E247A0C}"/>
                      </a:ext>
                    </a:extLst>
                  </p:cNvPr>
                  <p:cNvSpPr>
                    <a:spLocks noChangeArrowheads="1"/>
                  </p:cNvSpPr>
                  <p:nvPr/>
                </p:nvSpPr>
                <p:spPr bwMode="auto">
                  <a:xfrm>
                    <a:off x="6951663" y="696913"/>
                    <a:ext cx="60325" cy="57150"/>
                  </a:xfrm>
                  <a:custGeom>
                    <a:avLst/>
                    <a:gdLst>
                      <a:gd name="T0" fmla="*/ 166 w 167"/>
                      <a:gd name="T1" fmla="*/ 0 h 158"/>
                      <a:gd name="T2" fmla="*/ 0 w 167"/>
                      <a:gd name="T3" fmla="*/ 0 h 158"/>
                      <a:gd name="T4" fmla="*/ 0 w 167"/>
                      <a:gd name="T5" fmla="*/ 157 h 158"/>
                      <a:gd name="T6" fmla="*/ 166 w 167"/>
                      <a:gd name="T7" fmla="*/ 157 h 158"/>
                      <a:gd name="T8" fmla="*/ 166 w 167"/>
                      <a:gd name="T9" fmla="*/ 0 h 158"/>
                    </a:gdLst>
                    <a:ahLst/>
                    <a:cxnLst>
                      <a:cxn ang="0">
                        <a:pos x="T0" y="T1"/>
                      </a:cxn>
                      <a:cxn ang="0">
                        <a:pos x="T2" y="T3"/>
                      </a:cxn>
                      <a:cxn ang="0">
                        <a:pos x="T4" y="T5"/>
                      </a:cxn>
                      <a:cxn ang="0">
                        <a:pos x="T6" y="T7"/>
                      </a:cxn>
                      <a:cxn ang="0">
                        <a:pos x="T8" y="T9"/>
                      </a:cxn>
                    </a:cxnLst>
                    <a:rect l="0" t="0" r="r" b="b"/>
                    <a:pathLst>
                      <a:path w="167" h="158">
                        <a:moveTo>
                          <a:pt x="166" y="0"/>
                        </a:moveTo>
                        <a:lnTo>
                          <a:pt x="0" y="0"/>
                        </a:lnTo>
                        <a:lnTo>
                          <a:pt x="0" y="157"/>
                        </a:lnTo>
                        <a:lnTo>
                          <a:pt x="166" y="157"/>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45" name="Freeform 69">
                    <a:extLst>
                      <a:ext uri="{FF2B5EF4-FFF2-40B4-BE49-F238E27FC236}">
                        <a16:creationId xmlns:a16="http://schemas.microsoft.com/office/drawing/2014/main" id="{C3ED85AF-FB38-C94E-6BEE-B47016E69642}"/>
                      </a:ext>
                    </a:extLst>
                  </p:cNvPr>
                  <p:cNvSpPr>
                    <a:spLocks noChangeArrowheads="1"/>
                  </p:cNvSpPr>
                  <p:nvPr/>
                </p:nvSpPr>
                <p:spPr bwMode="auto">
                  <a:xfrm>
                    <a:off x="6951663" y="544513"/>
                    <a:ext cx="60325" cy="60325"/>
                  </a:xfrm>
                  <a:custGeom>
                    <a:avLst/>
                    <a:gdLst>
                      <a:gd name="T0" fmla="*/ 166 w 167"/>
                      <a:gd name="T1" fmla="*/ 0 h 169"/>
                      <a:gd name="T2" fmla="*/ 0 w 167"/>
                      <a:gd name="T3" fmla="*/ 0 h 169"/>
                      <a:gd name="T4" fmla="*/ 0 w 167"/>
                      <a:gd name="T5" fmla="*/ 168 h 169"/>
                      <a:gd name="T6" fmla="*/ 166 w 167"/>
                      <a:gd name="T7" fmla="*/ 168 h 169"/>
                      <a:gd name="T8" fmla="*/ 166 w 167"/>
                      <a:gd name="T9" fmla="*/ 0 h 169"/>
                    </a:gdLst>
                    <a:ahLst/>
                    <a:cxnLst>
                      <a:cxn ang="0">
                        <a:pos x="T0" y="T1"/>
                      </a:cxn>
                      <a:cxn ang="0">
                        <a:pos x="T2" y="T3"/>
                      </a:cxn>
                      <a:cxn ang="0">
                        <a:pos x="T4" y="T5"/>
                      </a:cxn>
                      <a:cxn ang="0">
                        <a:pos x="T6" y="T7"/>
                      </a:cxn>
                      <a:cxn ang="0">
                        <a:pos x="T8" y="T9"/>
                      </a:cxn>
                    </a:cxnLst>
                    <a:rect l="0" t="0" r="r" b="b"/>
                    <a:pathLst>
                      <a:path w="167" h="169">
                        <a:moveTo>
                          <a:pt x="166" y="0"/>
                        </a:moveTo>
                        <a:lnTo>
                          <a:pt x="0" y="0"/>
                        </a:lnTo>
                        <a:lnTo>
                          <a:pt x="0" y="168"/>
                        </a:lnTo>
                        <a:lnTo>
                          <a:pt x="166" y="168"/>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46" name="Freeform 70">
                    <a:extLst>
                      <a:ext uri="{FF2B5EF4-FFF2-40B4-BE49-F238E27FC236}">
                        <a16:creationId xmlns:a16="http://schemas.microsoft.com/office/drawing/2014/main" id="{0D28958F-D177-FF4D-8685-99E056B051E2}"/>
                      </a:ext>
                    </a:extLst>
                  </p:cNvPr>
                  <p:cNvSpPr>
                    <a:spLocks noChangeArrowheads="1"/>
                  </p:cNvSpPr>
                  <p:nvPr/>
                </p:nvSpPr>
                <p:spPr bwMode="auto">
                  <a:xfrm>
                    <a:off x="6951663" y="466725"/>
                    <a:ext cx="60325" cy="65088"/>
                  </a:xfrm>
                  <a:custGeom>
                    <a:avLst/>
                    <a:gdLst>
                      <a:gd name="T0" fmla="*/ 166 w 167"/>
                      <a:gd name="T1" fmla="*/ 0 h 181"/>
                      <a:gd name="T2" fmla="*/ 0 w 167"/>
                      <a:gd name="T3" fmla="*/ 0 h 181"/>
                      <a:gd name="T4" fmla="*/ 0 w 167"/>
                      <a:gd name="T5" fmla="*/ 180 h 181"/>
                      <a:gd name="T6" fmla="*/ 166 w 167"/>
                      <a:gd name="T7" fmla="*/ 180 h 181"/>
                      <a:gd name="T8" fmla="*/ 166 w 167"/>
                      <a:gd name="T9" fmla="*/ 0 h 181"/>
                    </a:gdLst>
                    <a:ahLst/>
                    <a:cxnLst>
                      <a:cxn ang="0">
                        <a:pos x="T0" y="T1"/>
                      </a:cxn>
                      <a:cxn ang="0">
                        <a:pos x="T2" y="T3"/>
                      </a:cxn>
                      <a:cxn ang="0">
                        <a:pos x="T4" y="T5"/>
                      </a:cxn>
                      <a:cxn ang="0">
                        <a:pos x="T6" y="T7"/>
                      </a:cxn>
                      <a:cxn ang="0">
                        <a:pos x="T8" y="T9"/>
                      </a:cxn>
                    </a:cxnLst>
                    <a:rect l="0" t="0" r="r" b="b"/>
                    <a:pathLst>
                      <a:path w="167" h="181">
                        <a:moveTo>
                          <a:pt x="166" y="0"/>
                        </a:moveTo>
                        <a:lnTo>
                          <a:pt x="0" y="0"/>
                        </a:lnTo>
                        <a:lnTo>
                          <a:pt x="0" y="180"/>
                        </a:lnTo>
                        <a:lnTo>
                          <a:pt x="166" y="180"/>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47" name="Freeform 71">
                    <a:extLst>
                      <a:ext uri="{FF2B5EF4-FFF2-40B4-BE49-F238E27FC236}">
                        <a16:creationId xmlns:a16="http://schemas.microsoft.com/office/drawing/2014/main" id="{06BF8E63-959A-AA28-7DE5-10B5AD7B02C2}"/>
                      </a:ext>
                    </a:extLst>
                  </p:cNvPr>
                  <p:cNvSpPr>
                    <a:spLocks noChangeArrowheads="1"/>
                  </p:cNvSpPr>
                  <p:nvPr/>
                </p:nvSpPr>
                <p:spPr bwMode="auto">
                  <a:xfrm>
                    <a:off x="6886575" y="768350"/>
                    <a:ext cx="50800" cy="68263"/>
                  </a:xfrm>
                  <a:custGeom>
                    <a:avLst/>
                    <a:gdLst>
                      <a:gd name="T0" fmla="*/ 0 w 142"/>
                      <a:gd name="T1" fmla="*/ 190 h 191"/>
                      <a:gd name="T2" fmla="*/ 141 w 142"/>
                      <a:gd name="T3" fmla="*/ 190 h 191"/>
                      <a:gd name="T4" fmla="*/ 141 w 142"/>
                      <a:gd name="T5" fmla="*/ 0 h 191"/>
                      <a:gd name="T6" fmla="*/ 0 w 142"/>
                      <a:gd name="T7" fmla="*/ 0 h 191"/>
                      <a:gd name="T8" fmla="*/ 0 w 142"/>
                      <a:gd name="T9" fmla="*/ 190 h 191"/>
                    </a:gdLst>
                    <a:ahLst/>
                    <a:cxnLst>
                      <a:cxn ang="0">
                        <a:pos x="T0" y="T1"/>
                      </a:cxn>
                      <a:cxn ang="0">
                        <a:pos x="T2" y="T3"/>
                      </a:cxn>
                      <a:cxn ang="0">
                        <a:pos x="T4" y="T5"/>
                      </a:cxn>
                      <a:cxn ang="0">
                        <a:pos x="T6" y="T7"/>
                      </a:cxn>
                      <a:cxn ang="0">
                        <a:pos x="T8" y="T9"/>
                      </a:cxn>
                    </a:cxnLst>
                    <a:rect l="0" t="0" r="r" b="b"/>
                    <a:pathLst>
                      <a:path w="142" h="191">
                        <a:moveTo>
                          <a:pt x="0" y="190"/>
                        </a:moveTo>
                        <a:lnTo>
                          <a:pt x="141" y="190"/>
                        </a:lnTo>
                        <a:lnTo>
                          <a:pt x="141" y="0"/>
                        </a:lnTo>
                        <a:lnTo>
                          <a:pt x="0" y="0"/>
                        </a:lnTo>
                        <a:lnTo>
                          <a:pt x="0" y="19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48" name="Freeform 72">
                    <a:extLst>
                      <a:ext uri="{FF2B5EF4-FFF2-40B4-BE49-F238E27FC236}">
                        <a16:creationId xmlns:a16="http://schemas.microsoft.com/office/drawing/2014/main" id="{291B0954-80A5-093B-24DD-16722DDE7278}"/>
                      </a:ext>
                    </a:extLst>
                  </p:cNvPr>
                  <p:cNvSpPr>
                    <a:spLocks noChangeArrowheads="1"/>
                  </p:cNvSpPr>
                  <p:nvPr/>
                </p:nvSpPr>
                <p:spPr bwMode="auto">
                  <a:xfrm>
                    <a:off x="6951663" y="768350"/>
                    <a:ext cx="60325" cy="68263"/>
                  </a:xfrm>
                  <a:custGeom>
                    <a:avLst/>
                    <a:gdLst>
                      <a:gd name="T0" fmla="*/ 166 w 167"/>
                      <a:gd name="T1" fmla="*/ 0 h 191"/>
                      <a:gd name="T2" fmla="*/ 0 w 167"/>
                      <a:gd name="T3" fmla="*/ 0 h 191"/>
                      <a:gd name="T4" fmla="*/ 0 w 167"/>
                      <a:gd name="T5" fmla="*/ 190 h 191"/>
                      <a:gd name="T6" fmla="*/ 166 w 167"/>
                      <a:gd name="T7" fmla="*/ 190 h 191"/>
                      <a:gd name="T8" fmla="*/ 166 w 167"/>
                      <a:gd name="T9" fmla="*/ 0 h 191"/>
                    </a:gdLst>
                    <a:ahLst/>
                    <a:cxnLst>
                      <a:cxn ang="0">
                        <a:pos x="T0" y="T1"/>
                      </a:cxn>
                      <a:cxn ang="0">
                        <a:pos x="T2" y="T3"/>
                      </a:cxn>
                      <a:cxn ang="0">
                        <a:pos x="T4" y="T5"/>
                      </a:cxn>
                      <a:cxn ang="0">
                        <a:pos x="T6" y="T7"/>
                      </a:cxn>
                      <a:cxn ang="0">
                        <a:pos x="T8" y="T9"/>
                      </a:cxn>
                    </a:cxnLst>
                    <a:rect l="0" t="0" r="r" b="b"/>
                    <a:pathLst>
                      <a:path w="167" h="191">
                        <a:moveTo>
                          <a:pt x="166" y="0"/>
                        </a:moveTo>
                        <a:lnTo>
                          <a:pt x="0" y="0"/>
                        </a:lnTo>
                        <a:lnTo>
                          <a:pt x="0" y="190"/>
                        </a:lnTo>
                        <a:lnTo>
                          <a:pt x="166" y="190"/>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49" name="Freeform 73">
                    <a:extLst>
                      <a:ext uri="{FF2B5EF4-FFF2-40B4-BE49-F238E27FC236}">
                        <a16:creationId xmlns:a16="http://schemas.microsoft.com/office/drawing/2014/main" id="{B29CAAFA-2B88-84B7-C120-892BD66A5786}"/>
                      </a:ext>
                    </a:extLst>
                  </p:cNvPr>
                  <p:cNvSpPr>
                    <a:spLocks noChangeArrowheads="1"/>
                  </p:cNvSpPr>
                  <p:nvPr/>
                </p:nvSpPr>
                <p:spPr bwMode="auto">
                  <a:xfrm>
                    <a:off x="7024688" y="768350"/>
                    <a:ext cx="63500" cy="68263"/>
                  </a:xfrm>
                  <a:custGeom>
                    <a:avLst/>
                    <a:gdLst>
                      <a:gd name="T0" fmla="*/ 175 w 176"/>
                      <a:gd name="T1" fmla="*/ 114 h 191"/>
                      <a:gd name="T2" fmla="*/ 175 w 176"/>
                      <a:gd name="T3" fmla="*/ 114 h 191"/>
                      <a:gd name="T4" fmla="*/ 175 w 176"/>
                      <a:gd name="T5" fmla="*/ 0 h 191"/>
                      <a:gd name="T6" fmla="*/ 0 w 176"/>
                      <a:gd name="T7" fmla="*/ 0 h 191"/>
                      <a:gd name="T8" fmla="*/ 0 w 176"/>
                      <a:gd name="T9" fmla="*/ 190 h 191"/>
                      <a:gd name="T10" fmla="*/ 98 w 176"/>
                      <a:gd name="T11" fmla="*/ 190 h 191"/>
                      <a:gd name="T12" fmla="*/ 175 w 176"/>
                      <a:gd name="T13" fmla="*/ 114 h 191"/>
                    </a:gdLst>
                    <a:ahLst/>
                    <a:cxnLst>
                      <a:cxn ang="0">
                        <a:pos x="T0" y="T1"/>
                      </a:cxn>
                      <a:cxn ang="0">
                        <a:pos x="T2" y="T3"/>
                      </a:cxn>
                      <a:cxn ang="0">
                        <a:pos x="T4" y="T5"/>
                      </a:cxn>
                      <a:cxn ang="0">
                        <a:pos x="T6" y="T7"/>
                      </a:cxn>
                      <a:cxn ang="0">
                        <a:pos x="T8" y="T9"/>
                      </a:cxn>
                      <a:cxn ang="0">
                        <a:pos x="T10" y="T11"/>
                      </a:cxn>
                      <a:cxn ang="0">
                        <a:pos x="T12" y="T13"/>
                      </a:cxn>
                    </a:cxnLst>
                    <a:rect l="0" t="0" r="r" b="b"/>
                    <a:pathLst>
                      <a:path w="176" h="191">
                        <a:moveTo>
                          <a:pt x="175" y="114"/>
                        </a:moveTo>
                        <a:lnTo>
                          <a:pt x="175" y="114"/>
                        </a:lnTo>
                        <a:cubicBezTo>
                          <a:pt x="175" y="0"/>
                          <a:pt x="175" y="0"/>
                          <a:pt x="175" y="0"/>
                        </a:cubicBezTo>
                        <a:cubicBezTo>
                          <a:pt x="0" y="0"/>
                          <a:pt x="0" y="0"/>
                          <a:pt x="0" y="0"/>
                        </a:cubicBezTo>
                        <a:cubicBezTo>
                          <a:pt x="0" y="190"/>
                          <a:pt x="0" y="190"/>
                          <a:pt x="0" y="190"/>
                        </a:cubicBezTo>
                        <a:cubicBezTo>
                          <a:pt x="98" y="190"/>
                          <a:pt x="98" y="190"/>
                          <a:pt x="98" y="190"/>
                        </a:cubicBezTo>
                        <a:cubicBezTo>
                          <a:pt x="140" y="190"/>
                          <a:pt x="175" y="156"/>
                          <a:pt x="175" y="114"/>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50" name="Freeform 74">
                    <a:extLst>
                      <a:ext uri="{FF2B5EF4-FFF2-40B4-BE49-F238E27FC236}">
                        <a16:creationId xmlns:a16="http://schemas.microsoft.com/office/drawing/2014/main" id="{3ACE805A-D6CA-D44C-9757-A6F38CAD3DB2}"/>
                      </a:ext>
                    </a:extLst>
                  </p:cNvPr>
                  <p:cNvSpPr>
                    <a:spLocks noChangeArrowheads="1"/>
                  </p:cNvSpPr>
                  <p:nvPr/>
                </p:nvSpPr>
                <p:spPr bwMode="auto">
                  <a:xfrm>
                    <a:off x="7024688" y="696913"/>
                    <a:ext cx="63500" cy="57150"/>
                  </a:xfrm>
                  <a:custGeom>
                    <a:avLst/>
                    <a:gdLst>
                      <a:gd name="T0" fmla="*/ 175 w 176"/>
                      <a:gd name="T1" fmla="*/ 0 h 158"/>
                      <a:gd name="T2" fmla="*/ 0 w 176"/>
                      <a:gd name="T3" fmla="*/ 0 h 158"/>
                      <a:gd name="T4" fmla="*/ 0 w 176"/>
                      <a:gd name="T5" fmla="*/ 157 h 158"/>
                      <a:gd name="T6" fmla="*/ 175 w 176"/>
                      <a:gd name="T7" fmla="*/ 157 h 158"/>
                      <a:gd name="T8" fmla="*/ 175 w 176"/>
                      <a:gd name="T9" fmla="*/ 0 h 158"/>
                    </a:gdLst>
                    <a:ahLst/>
                    <a:cxnLst>
                      <a:cxn ang="0">
                        <a:pos x="T0" y="T1"/>
                      </a:cxn>
                      <a:cxn ang="0">
                        <a:pos x="T2" y="T3"/>
                      </a:cxn>
                      <a:cxn ang="0">
                        <a:pos x="T4" y="T5"/>
                      </a:cxn>
                      <a:cxn ang="0">
                        <a:pos x="T6" y="T7"/>
                      </a:cxn>
                      <a:cxn ang="0">
                        <a:pos x="T8" y="T9"/>
                      </a:cxn>
                    </a:cxnLst>
                    <a:rect l="0" t="0" r="r" b="b"/>
                    <a:pathLst>
                      <a:path w="176" h="158">
                        <a:moveTo>
                          <a:pt x="175" y="0"/>
                        </a:moveTo>
                        <a:lnTo>
                          <a:pt x="0" y="0"/>
                        </a:lnTo>
                        <a:lnTo>
                          <a:pt x="0" y="157"/>
                        </a:lnTo>
                        <a:lnTo>
                          <a:pt x="175" y="157"/>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51" name="Freeform 75">
                    <a:extLst>
                      <a:ext uri="{FF2B5EF4-FFF2-40B4-BE49-F238E27FC236}">
                        <a16:creationId xmlns:a16="http://schemas.microsoft.com/office/drawing/2014/main" id="{EBBD7C93-8E06-27D4-3EDA-775DF8F3175C}"/>
                      </a:ext>
                    </a:extLst>
                  </p:cNvPr>
                  <p:cNvSpPr>
                    <a:spLocks noChangeArrowheads="1"/>
                  </p:cNvSpPr>
                  <p:nvPr/>
                </p:nvSpPr>
                <p:spPr bwMode="auto">
                  <a:xfrm>
                    <a:off x="7024688" y="619125"/>
                    <a:ext cx="63500" cy="63500"/>
                  </a:xfrm>
                  <a:custGeom>
                    <a:avLst/>
                    <a:gdLst>
                      <a:gd name="T0" fmla="*/ 175 w 176"/>
                      <a:gd name="T1" fmla="*/ 0 h 178"/>
                      <a:gd name="T2" fmla="*/ 0 w 176"/>
                      <a:gd name="T3" fmla="*/ 0 h 178"/>
                      <a:gd name="T4" fmla="*/ 0 w 176"/>
                      <a:gd name="T5" fmla="*/ 177 h 178"/>
                      <a:gd name="T6" fmla="*/ 175 w 176"/>
                      <a:gd name="T7" fmla="*/ 177 h 178"/>
                      <a:gd name="T8" fmla="*/ 175 w 176"/>
                      <a:gd name="T9" fmla="*/ 0 h 178"/>
                    </a:gdLst>
                    <a:ahLst/>
                    <a:cxnLst>
                      <a:cxn ang="0">
                        <a:pos x="T0" y="T1"/>
                      </a:cxn>
                      <a:cxn ang="0">
                        <a:pos x="T2" y="T3"/>
                      </a:cxn>
                      <a:cxn ang="0">
                        <a:pos x="T4" y="T5"/>
                      </a:cxn>
                      <a:cxn ang="0">
                        <a:pos x="T6" y="T7"/>
                      </a:cxn>
                      <a:cxn ang="0">
                        <a:pos x="T8" y="T9"/>
                      </a:cxn>
                    </a:cxnLst>
                    <a:rect l="0" t="0" r="r" b="b"/>
                    <a:pathLst>
                      <a:path w="176" h="178">
                        <a:moveTo>
                          <a:pt x="175" y="0"/>
                        </a:moveTo>
                        <a:lnTo>
                          <a:pt x="0" y="0"/>
                        </a:lnTo>
                        <a:lnTo>
                          <a:pt x="0" y="177"/>
                        </a:lnTo>
                        <a:lnTo>
                          <a:pt x="175" y="177"/>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52" name="Freeform 76">
                    <a:extLst>
                      <a:ext uri="{FF2B5EF4-FFF2-40B4-BE49-F238E27FC236}">
                        <a16:creationId xmlns:a16="http://schemas.microsoft.com/office/drawing/2014/main" id="{16710168-E16D-6817-5B47-151B82010B17}"/>
                      </a:ext>
                    </a:extLst>
                  </p:cNvPr>
                  <p:cNvSpPr>
                    <a:spLocks noChangeArrowheads="1"/>
                  </p:cNvSpPr>
                  <p:nvPr/>
                </p:nvSpPr>
                <p:spPr bwMode="auto">
                  <a:xfrm>
                    <a:off x="7024688" y="544513"/>
                    <a:ext cx="63500" cy="60325"/>
                  </a:xfrm>
                  <a:custGeom>
                    <a:avLst/>
                    <a:gdLst>
                      <a:gd name="T0" fmla="*/ 175 w 176"/>
                      <a:gd name="T1" fmla="*/ 0 h 169"/>
                      <a:gd name="T2" fmla="*/ 0 w 176"/>
                      <a:gd name="T3" fmla="*/ 0 h 169"/>
                      <a:gd name="T4" fmla="*/ 0 w 176"/>
                      <a:gd name="T5" fmla="*/ 168 h 169"/>
                      <a:gd name="T6" fmla="*/ 175 w 176"/>
                      <a:gd name="T7" fmla="*/ 168 h 169"/>
                      <a:gd name="T8" fmla="*/ 175 w 176"/>
                      <a:gd name="T9" fmla="*/ 0 h 169"/>
                    </a:gdLst>
                    <a:ahLst/>
                    <a:cxnLst>
                      <a:cxn ang="0">
                        <a:pos x="T0" y="T1"/>
                      </a:cxn>
                      <a:cxn ang="0">
                        <a:pos x="T2" y="T3"/>
                      </a:cxn>
                      <a:cxn ang="0">
                        <a:pos x="T4" y="T5"/>
                      </a:cxn>
                      <a:cxn ang="0">
                        <a:pos x="T6" y="T7"/>
                      </a:cxn>
                      <a:cxn ang="0">
                        <a:pos x="T8" y="T9"/>
                      </a:cxn>
                    </a:cxnLst>
                    <a:rect l="0" t="0" r="r" b="b"/>
                    <a:pathLst>
                      <a:path w="176" h="169">
                        <a:moveTo>
                          <a:pt x="175" y="0"/>
                        </a:moveTo>
                        <a:lnTo>
                          <a:pt x="0" y="0"/>
                        </a:lnTo>
                        <a:lnTo>
                          <a:pt x="0" y="168"/>
                        </a:lnTo>
                        <a:lnTo>
                          <a:pt x="175" y="168"/>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53" name="Freeform 77">
                    <a:extLst>
                      <a:ext uri="{FF2B5EF4-FFF2-40B4-BE49-F238E27FC236}">
                        <a16:creationId xmlns:a16="http://schemas.microsoft.com/office/drawing/2014/main" id="{2456853D-5DBA-282A-83F1-0C6309A1BAC9}"/>
                      </a:ext>
                    </a:extLst>
                  </p:cNvPr>
                  <p:cNvSpPr>
                    <a:spLocks noChangeArrowheads="1"/>
                  </p:cNvSpPr>
                  <p:nvPr/>
                </p:nvSpPr>
                <p:spPr bwMode="auto">
                  <a:xfrm>
                    <a:off x="7024688" y="466725"/>
                    <a:ext cx="63500" cy="65088"/>
                  </a:xfrm>
                  <a:custGeom>
                    <a:avLst/>
                    <a:gdLst>
                      <a:gd name="T0" fmla="*/ 175 w 176"/>
                      <a:gd name="T1" fmla="*/ 78 h 181"/>
                      <a:gd name="T2" fmla="*/ 175 w 176"/>
                      <a:gd name="T3" fmla="*/ 78 h 181"/>
                      <a:gd name="T4" fmla="*/ 98 w 176"/>
                      <a:gd name="T5" fmla="*/ 0 h 181"/>
                      <a:gd name="T6" fmla="*/ 0 w 176"/>
                      <a:gd name="T7" fmla="*/ 0 h 181"/>
                      <a:gd name="T8" fmla="*/ 0 w 176"/>
                      <a:gd name="T9" fmla="*/ 180 h 181"/>
                      <a:gd name="T10" fmla="*/ 175 w 176"/>
                      <a:gd name="T11" fmla="*/ 180 h 181"/>
                      <a:gd name="T12" fmla="*/ 175 w 176"/>
                      <a:gd name="T13" fmla="*/ 78 h 181"/>
                    </a:gdLst>
                    <a:ahLst/>
                    <a:cxnLst>
                      <a:cxn ang="0">
                        <a:pos x="T0" y="T1"/>
                      </a:cxn>
                      <a:cxn ang="0">
                        <a:pos x="T2" y="T3"/>
                      </a:cxn>
                      <a:cxn ang="0">
                        <a:pos x="T4" y="T5"/>
                      </a:cxn>
                      <a:cxn ang="0">
                        <a:pos x="T6" y="T7"/>
                      </a:cxn>
                      <a:cxn ang="0">
                        <a:pos x="T8" y="T9"/>
                      </a:cxn>
                      <a:cxn ang="0">
                        <a:pos x="T10" y="T11"/>
                      </a:cxn>
                      <a:cxn ang="0">
                        <a:pos x="T12" y="T13"/>
                      </a:cxn>
                    </a:cxnLst>
                    <a:rect l="0" t="0" r="r" b="b"/>
                    <a:pathLst>
                      <a:path w="176" h="181">
                        <a:moveTo>
                          <a:pt x="175" y="78"/>
                        </a:moveTo>
                        <a:lnTo>
                          <a:pt x="175" y="78"/>
                        </a:lnTo>
                        <a:cubicBezTo>
                          <a:pt x="175" y="34"/>
                          <a:pt x="140" y="0"/>
                          <a:pt x="98" y="0"/>
                        </a:cubicBezTo>
                        <a:cubicBezTo>
                          <a:pt x="0" y="0"/>
                          <a:pt x="0" y="0"/>
                          <a:pt x="0" y="0"/>
                        </a:cubicBezTo>
                        <a:cubicBezTo>
                          <a:pt x="0" y="180"/>
                          <a:pt x="0" y="180"/>
                          <a:pt x="0" y="180"/>
                        </a:cubicBezTo>
                        <a:cubicBezTo>
                          <a:pt x="175" y="180"/>
                          <a:pt x="175" y="180"/>
                          <a:pt x="175" y="180"/>
                        </a:cubicBezTo>
                        <a:lnTo>
                          <a:pt x="175" y="78"/>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54" name="Freeform 78">
                    <a:extLst>
                      <a:ext uri="{FF2B5EF4-FFF2-40B4-BE49-F238E27FC236}">
                        <a16:creationId xmlns:a16="http://schemas.microsoft.com/office/drawing/2014/main" id="{F4FDBF46-E21D-E6C3-9974-988058C6114D}"/>
                      </a:ext>
                    </a:extLst>
                  </p:cNvPr>
                  <p:cNvSpPr>
                    <a:spLocks noChangeArrowheads="1"/>
                  </p:cNvSpPr>
                  <p:nvPr/>
                </p:nvSpPr>
                <p:spPr bwMode="auto">
                  <a:xfrm>
                    <a:off x="6819900" y="768350"/>
                    <a:ext cx="52388" cy="68263"/>
                  </a:xfrm>
                  <a:custGeom>
                    <a:avLst/>
                    <a:gdLst>
                      <a:gd name="T0" fmla="*/ 77 w 147"/>
                      <a:gd name="T1" fmla="*/ 190 h 191"/>
                      <a:gd name="T2" fmla="*/ 77 w 147"/>
                      <a:gd name="T3" fmla="*/ 190 h 191"/>
                      <a:gd name="T4" fmla="*/ 146 w 147"/>
                      <a:gd name="T5" fmla="*/ 190 h 191"/>
                      <a:gd name="T6" fmla="*/ 146 w 147"/>
                      <a:gd name="T7" fmla="*/ 0 h 191"/>
                      <a:gd name="T8" fmla="*/ 0 w 147"/>
                      <a:gd name="T9" fmla="*/ 0 h 191"/>
                      <a:gd name="T10" fmla="*/ 0 w 147"/>
                      <a:gd name="T11" fmla="*/ 114 h 191"/>
                      <a:gd name="T12" fmla="*/ 77 w 147"/>
                      <a:gd name="T13" fmla="*/ 190 h 191"/>
                    </a:gdLst>
                    <a:ahLst/>
                    <a:cxnLst>
                      <a:cxn ang="0">
                        <a:pos x="T0" y="T1"/>
                      </a:cxn>
                      <a:cxn ang="0">
                        <a:pos x="T2" y="T3"/>
                      </a:cxn>
                      <a:cxn ang="0">
                        <a:pos x="T4" y="T5"/>
                      </a:cxn>
                      <a:cxn ang="0">
                        <a:pos x="T6" y="T7"/>
                      </a:cxn>
                      <a:cxn ang="0">
                        <a:pos x="T8" y="T9"/>
                      </a:cxn>
                      <a:cxn ang="0">
                        <a:pos x="T10" y="T11"/>
                      </a:cxn>
                      <a:cxn ang="0">
                        <a:pos x="T12" y="T13"/>
                      </a:cxn>
                    </a:cxnLst>
                    <a:rect l="0" t="0" r="r" b="b"/>
                    <a:pathLst>
                      <a:path w="147" h="191">
                        <a:moveTo>
                          <a:pt x="77" y="190"/>
                        </a:moveTo>
                        <a:lnTo>
                          <a:pt x="77" y="190"/>
                        </a:lnTo>
                        <a:cubicBezTo>
                          <a:pt x="146" y="190"/>
                          <a:pt x="146" y="190"/>
                          <a:pt x="146" y="190"/>
                        </a:cubicBezTo>
                        <a:cubicBezTo>
                          <a:pt x="146" y="0"/>
                          <a:pt x="146" y="0"/>
                          <a:pt x="146" y="0"/>
                        </a:cubicBezTo>
                        <a:cubicBezTo>
                          <a:pt x="0" y="0"/>
                          <a:pt x="0" y="0"/>
                          <a:pt x="0" y="0"/>
                        </a:cubicBezTo>
                        <a:cubicBezTo>
                          <a:pt x="0" y="114"/>
                          <a:pt x="0" y="114"/>
                          <a:pt x="0" y="114"/>
                        </a:cubicBezTo>
                        <a:cubicBezTo>
                          <a:pt x="0" y="156"/>
                          <a:pt x="35" y="190"/>
                          <a:pt x="77" y="190"/>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55" name="Freeform 79">
                    <a:extLst>
                      <a:ext uri="{FF2B5EF4-FFF2-40B4-BE49-F238E27FC236}">
                        <a16:creationId xmlns:a16="http://schemas.microsoft.com/office/drawing/2014/main" id="{4CF79D95-BB4B-0836-FF2B-FB0310E074E5}"/>
                      </a:ext>
                    </a:extLst>
                  </p:cNvPr>
                  <p:cNvSpPr>
                    <a:spLocks noChangeArrowheads="1"/>
                  </p:cNvSpPr>
                  <p:nvPr/>
                </p:nvSpPr>
                <p:spPr bwMode="auto">
                  <a:xfrm>
                    <a:off x="6819900" y="544513"/>
                    <a:ext cx="52388" cy="60325"/>
                  </a:xfrm>
                  <a:custGeom>
                    <a:avLst/>
                    <a:gdLst>
                      <a:gd name="T0" fmla="*/ 146 w 147"/>
                      <a:gd name="T1" fmla="*/ 0 h 169"/>
                      <a:gd name="T2" fmla="*/ 0 w 147"/>
                      <a:gd name="T3" fmla="*/ 0 h 169"/>
                      <a:gd name="T4" fmla="*/ 0 w 147"/>
                      <a:gd name="T5" fmla="*/ 168 h 169"/>
                      <a:gd name="T6" fmla="*/ 146 w 147"/>
                      <a:gd name="T7" fmla="*/ 168 h 169"/>
                      <a:gd name="T8" fmla="*/ 146 w 147"/>
                      <a:gd name="T9" fmla="*/ 0 h 169"/>
                    </a:gdLst>
                    <a:ahLst/>
                    <a:cxnLst>
                      <a:cxn ang="0">
                        <a:pos x="T0" y="T1"/>
                      </a:cxn>
                      <a:cxn ang="0">
                        <a:pos x="T2" y="T3"/>
                      </a:cxn>
                      <a:cxn ang="0">
                        <a:pos x="T4" y="T5"/>
                      </a:cxn>
                      <a:cxn ang="0">
                        <a:pos x="T6" y="T7"/>
                      </a:cxn>
                      <a:cxn ang="0">
                        <a:pos x="T8" y="T9"/>
                      </a:cxn>
                    </a:cxnLst>
                    <a:rect l="0" t="0" r="r" b="b"/>
                    <a:pathLst>
                      <a:path w="147" h="169">
                        <a:moveTo>
                          <a:pt x="146" y="0"/>
                        </a:moveTo>
                        <a:lnTo>
                          <a:pt x="0" y="0"/>
                        </a:lnTo>
                        <a:lnTo>
                          <a:pt x="0" y="168"/>
                        </a:lnTo>
                        <a:lnTo>
                          <a:pt x="146" y="168"/>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56" name="Freeform 80">
                    <a:extLst>
                      <a:ext uri="{FF2B5EF4-FFF2-40B4-BE49-F238E27FC236}">
                        <a16:creationId xmlns:a16="http://schemas.microsoft.com/office/drawing/2014/main" id="{C0E62188-B8C1-656D-937D-982BC91C4E00}"/>
                      </a:ext>
                    </a:extLst>
                  </p:cNvPr>
                  <p:cNvSpPr>
                    <a:spLocks noChangeArrowheads="1"/>
                  </p:cNvSpPr>
                  <p:nvPr/>
                </p:nvSpPr>
                <p:spPr bwMode="auto">
                  <a:xfrm>
                    <a:off x="6819900" y="619125"/>
                    <a:ext cx="52388" cy="63500"/>
                  </a:xfrm>
                  <a:custGeom>
                    <a:avLst/>
                    <a:gdLst>
                      <a:gd name="T0" fmla="*/ 146 w 147"/>
                      <a:gd name="T1" fmla="*/ 0 h 178"/>
                      <a:gd name="T2" fmla="*/ 0 w 147"/>
                      <a:gd name="T3" fmla="*/ 0 h 178"/>
                      <a:gd name="T4" fmla="*/ 0 w 147"/>
                      <a:gd name="T5" fmla="*/ 177 h 178"/>
                      <a:gd name="T6" fmla="*/ 146 w 147"/>
                      <a:gd name="T7" fmla="*/ 177 h 178"/>
                      <a:gd name="T8" fmla="*/ 146 w 147"/>
                      <a:gd name="T9" fmla="*/ 0 h 178"/>
                    </a:gdLst>
                    <a:ahLst/>
                    <a:cxnLst>
                      <a:cxn ang="0">
                        <a:pos x="T0" y="T1"/>
                      </a:cxn>
                      <a:cxn ang="0">
                        <a:pos x="T2" y="T3"/>
                      </a:cxn>
                      <a:cxn ang="0">
                        <a:pos x="T4" y="T5"/>
                      </a:cxn>
                      <a:cxn ang="0">
                        <a:pos x="T6" y="T7"/>
                      </a:cxn>
                      <a:cxn ang="0">
                        <a:pos x="T8" y="T9"/>
                      </a:cxn>
                    </a:cxnLst>
                    <a:rect l="0" t="0" r="r" b="b"/>
                    <a:pathLst>
                      <a:path w="147" h="178">
                        <a:moveTo>
                          <a:pt x="146" y="0"/>
                        </a:moveTo>
                        <a:lnTo>
                          <a:pt x="0" y="0"/>
                        </a:lnTo>
                        <a:lnTo>
                          <a:pt x="0" y="177"/>
                        </a:lnTo>
                        <a:lnTo>
                          <a:pt x="146" y="177"/>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57" name="Freeform 81">
                    <a:extLst>
                      <a:ext uri="{FF2B5EF4-FFF2-40B4-BE49-F238E27FC236}">
                        <a16:creationId xmlns:a16="http://schemas.microsoft.com/office/drawing/2014/main" id="{385A994C-3E0D-5C74-8399-A0395156FB4D}"/>
                      </a:ext>
                    </a:extLst>
                  </p:cNvPr>
                  <p:cNvSpPr>
                    <a:spLocks noChangeArrowheads="1"/>
                  </p:cNvSpPr>
                  <p:nvPr/>
                </p:nvSpPr>
                <p:spPr bwMode="auto">
                  <a:xfrm>
                    <a:off x="6819900" y="696913"/>
                    <a:ext cx="52388" cy="57150"/>
                  </a:xfrm>
                  <a:custGeom>
                    <a:avLst/>
                    <a:gdLst>
                      <a:gd name="T0" fmla="*/ 146 w 147"/>
                      <a:gd name="T1" fmla="*/ 0 h 158"/>
                      <a:gd name="T2" fmla="*/ 0 w 147"/>
                      <a:gd name="T3" fmla="*/ 0 h 158"/>
                      <a:gd name="T4" fmla="*/ 0 w 147"/>
                      <a:gd name="T5" fmla="*/ 157 h 158"/>
                      <a:gd name="T6" fmla="*/ 146 w 147"/>
                      <a:gd name="T7" fmla="*/ 157 h 158"/>
                      <a:gd name="T8" fmla="*/ 146 w 147"/>
                      <a:gd name="T9" fmla="*/ 0 h 158"/>
                    </a:gdLst>
                    <a:ahLst/>
                    <a:cxnLst>
                      <a:cxn ang="0">
                        <a:pos x="T0" y="T1"/>
                      </a:cxn>
                      <a:cxn ang="0">
                        <a:pos x="T2" y="T3"/>
                      </a:cxn>
                      <a:cxn ang="0">
                        <a:pos x="T4" y="T5"/>
                      </a:cxn>
                      <a:cxn ang="0">
                        <a:pos x="T6" y="T7"/>
                      </a:cxn>
                      <a:cxn ang="0">
                        <a:pos x="T8" y="T9"/>
                      </a:cxn>
                    </a:cxnLst>
                    <a:rect l="0" t="0" r="r" b="b"/>
                    <a:pathLst>
                      <a:path w="147" h="158">
                        <a:moveTo>
                          <a:pt x="146" y="0"/>
                        </a:moveTo>
                        <a:lnTo>
                          <a:pt x="0" y="0"/>
                        </a:lnTo>
                        <a:lnTo>
                          <a:pt x="0" y="157"/>
                        </a:lnTo>
                        <a:lnTo>
                          <a:pt x="146" y="157"/>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58" name="Freeform 82">
                    <a:extLst>
                      <a:ext uri="{FF2B5EF4-FFF2-40B4-BE49-F238E27FC236}">
                        <a16:creationId xmlns:a16="http://schemas.microsoft.com/office/drawing/2014/main" id="{89175823-FCCC-F5CE-94CA-63CFB31A26FE}"/>
                      </a:ext>
                    </a:extLst>
                  </p:cNvPr>
                  <p:cNvSpPr>
                    <a:spLocks noChangeArrowheads="1"/>
                  </p:cNvSpPr>
                  <p:nvPr/>
                </p:nvSpPr>
                <p:spPr bwMode="auto">
                  <a:xfrm>
                    <a:off x="6886575" y="466725"/>
                    <a:ext cx="50800" cy="65088"/>
                  </a:xfrm>
                  <a:custGeom>
                    <a:avLst/>
                    <a:gdLst>
                      <a:gd name="T0" fmla="*/ 141 w 142"/>
                      <a:gd name="T1" fmla="*/ 0 h 181"/>
                      <a:gd name="T2" fmla="*/ 0 w 142"/>
                      <a:gd name="T3" fmla="*/ 0 h 181"/>
                      <a:gd name="T4" fmla="*/ 0 w 142"/>
                      <a:gd name="T5" fmla="*/ 180 h 181"/>
                      <a:gd name="T6" fmla="*/ 141 w 142"/>
                      <a:gd name="T7" fmla="*/ 180 h 181"/>
                      <a:gd name="T8" fmla="*/ 141 w 142"/>
                      <a:gd name="T9" fmla="*/ 0 h 181"/>
                    </a:gdLst>
                    <a:ahLst/>
                    <a:cxnLst>
                      <a:cxn ang="0">
                        <a:pos x="T0" y="T1"/>
                      </a:cxn>
                      <a:cxn ang="0">
                        <a:pos x="T2" y="T3"/>
                      </a:cxn>
                      <a:cxn ang="0">
                        <a:pos x="T4" y="T5"/>
                      </a:cxn>
                      <a:cxn ang="0">
                        <a:pos x="T6" y="T7"/>
                      </a:cxn>
                      <a:cxn ang="0">
                        <a:pos x="T8" y="T9"/>
                      </a:cxn>
                    </a:cxnLst>
                    <a:rect l="0" t="0" r="r" b="b"/>
                    <a:pathLst>
                      <a:path w="142" h="181">
                        <a:moveTo>
                          <a:pt x="141" y="0"/>
                        </a:moveTo>
                        <a:lnTo>
                          <a:pt x="0" y="0"/>
                        </a:lnTo>
                        <a:lnTo>
                          <a:pt x="0" y="180"/>
                        </a:lnTo>
                        <a:lnTo>
                          <a:pt x="141" y="180"/>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59" name="Freeform 83">
                    <a:extLst>
                      <a:ext uri="{FF2B5EF4-FFF2-40B4-BE49-F238E27FC236}">
                        <a16:creationId xmlns:a16="http://schemas.microsoft.com/office/drawing/2014/main" id="{5C9B29C5-3707-4013-D150-51546EEB0EBA}"/>
                      </a:ext>
                    </a:extLst>
                  </p:cNvPr>
                  <p:cNvSpPr>
                    <a:spLocks noChangeArrowheads="1"/>
                  </p:cNvSpPr>
                  <p:nvPr/>
                </p:nvSpPr>
                <p:spPr bwMode="auto">
                  <a:xfrm>
                    <a:off x="6819900" y="466725"/>
                    <a:ext cx="52388" cy="65088"/>
                  </a:xfrm>
                  <a:custGeom>
                    <a:avLst/>
                    <a:gdLst>
                      <a:gd name="T0" fmla="*/ 146 w 147"/>
                      <a:gd name="T1" fmla="*/ 0 h 181"/>
                      <a:gd name="T2" fmla="*/ 146 w 147"/>
                      <a:gd name="T3" fmla="*/ 0 h 181"/>
                      <a:gd name="T4" fmla="*/ 77 w 147"/>
                      <a:gd name="T5" fmla="*/ 0 h 181"/>
                      <a:gd name="T6" fmla="*/ 0 w 147"/>
                      <a:gd name="T7" fmla="*/ 78 h 181"/>
                      <a:gd name="T8" fmla="*/ 0 w 147"/>
                      <a:gd name="T9" fmla="*/ 180 h 181"/>
                      <a:gd name="T10" fmla="*/ 146 w 147"/>
                      <a:gd name="T11" fmla="*/ 180 h 181"/>
                      <a:gd name="T12" fmla="*/ 146 w 147"/>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47" h="181">
                        <a:moveTo>
                          <a:pt x="146" y="0"/>
                        </a:moveTo>
                        <a:lnTo>
                          <a:pt x="146" y="0"/>
                        </a:lnTo>
                        <a:cubicBezTo>
                          <a:pt x="77" y="0"/>
                          <a:pt x="77" y="0"/>
                          <a:pt x="77" y="0"/>
                        </a:cubicBezTo>
                        <a:cubicBezTo>
                          <a:pt x="35" y="0"/>
                          <a:pt x="0" y="34"/>
                          <a:pt x="0" y="78"/>
                        </a:cubicBezTo>
                        <a:cubicBezTo>
                          <a:pt x="0" y="180"/>
                          <a:pt x="0" y="180"/>
                          <a:pt x="0" y="180"/>
                        </a:cubicBezTo>
                        <a:cubicBezTo>
                          <a:pt x="146" y="180"/>
                          <a:pt x="146" y="180"/>
                          <a:pt x="146" y="180"/>
                        </a:cubicBez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60" name="Freeform 84">
                    <a:extLst>
                      <a:ext uri="{FF2B5EF4-FFF2-40B4-BE49-F238E27FC236}">
                        <a16:creationId xmlns:a16="http://schemas.microsoft.com/office/drawing/2014/main" id="{693E0FB6-C2A4-467F-A333-1BF7EB746BB1}"/>
                      </a:ext>
                    </a:extLst>
                  </p:cNvPr>
                  <p:cNvSpPr>
                    <a:spLocks noChangeArrowheads="1"/>
                  </p:cNvSpPr>
                  <p:nvPr/>
                </p:nvSpPr>
                <p:spPr bwMode="auto">
                  <a:xfrm>
                    <a:off x="6886575" y="619125"/>
                    <a:ext cx="50800" cy="63500"/>
                  </a:xfrm>
                  <a:custGeom>
                    <a:avLst/>
                    <a:gdLst>
                      <a:gd name="T0" fmla="*/ 141 w 142"/>
                      <a:gd name="T1" fmla="*/ 0 h 178"/>
                      <a:gd name="T2" fmla="*/ 0 w 142"/>
                      <a:gd name="T3" fmla="*/ 0 h 178"/>
                      <a:gd name="T4" fmla="*/ 0 w 142"/>
                      <a:gd name="T5" fmla="*/ 177 h 178"/>
                      <a:gd name="T6" fmla="*/ 141 w 142"/>
                      <a:gd name="T7" fmla="*/ 177 h 178"/>
                      <a:gd name="T8" fmla="*/ 141 w 142"/>
                      <a:gd name="T9" fmla="*/ 0 h 178"/>
                    </a:gdLst>
                    <a:ahLst/>
                    <a:cxnLst>
                      <a:cxn ang="0">
                        <a:pos x="T0" y="T1"/>
                      </a:cxn>
                      <a:cxn ang="0">
                        <a:pos x="T2" y="T3"/>
                      </a:cxn>
                      <a:cxn ang="0">
                        <a:pos x="T4" y="T5"/>
                      </a:cxn>
                      <a:cxn ang="0">
                        <a:pos x="T6" y="T7"/>
                      </a:cxn>
                      <a:cxn ang="0">
                        <a:pos x="T8" y="T9"/>
                      </a:cxn>
                    </a:cxnLst>
                    <a:rect l="0" t="0" r="r" b="b"/>
                    <a:pathLst>
                      <a:path w="142" h="178">
                        <a:moveTo>
                          <a:pt x="141" y="0"/>
                        </a:moveTo>
                        <a:lnTo>
                          <a:pt x="0" y="0"/>
                        </a:lnTo>
                        <a:lnTo>
                          <a:pt x="0" y="177"/>
                        </a:lnTo>
                        <a:lnTo>
                          <a:pt x="141" y="177"/>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grpSp>
            <p:grpSp>
              <p:nvGrpSpPr>
                <p:cNvPr id="184" name="Group 226">
                  <a:extLst>
                    <a:ext uri="{FF2B5EF4-FFF2-40B4-BE49-F238E27FC236}">
                      <a16:creationId xmlns:a16="http://schemas.microsoft.com/office/drawing/2014/main" id="{04150A87-DCEC-CDE5-8CDC-CCF2C53EA9F6}"/>
                    </a:ext>
                  </a:extLst>
                </p:cNvPr>
                <p:cNvGrpSpPr>
                  <a:grpSpLocks/>
                </p:cNvGrpSpPr>
                <p:nvPr/>
              </p:nvGrpSpPr>
              <p:grpSpPr bwMode="auto">
                <a:xfrm>
                  <a:off x="5955323" y="3824389"/>
                  <a:ext cx="367119" cy="460522"/>
                  <a:chOff x="6743700" y="382588"/>
                  <a:chExt cx="420688" cy="538162"/>
                </a:xfrm>
                <a:solidFill>
                  <a:srgbClr val="FFFFFF"/>
                </a:solidFill>
              </p:grpSpPr>
              <p:sp>
                <p:nvSpPr>
                  <p:cNvPr id="211" name="Freeform 60">
                    <a:extLst>
                      <a:ext uri="{FF2B5EF4-FFF2-40B4-BE49-F238E27FC236}">
                        <a16:creationId xmlns:a16="http://schemas.microsoft.com/office/drawing/2014/main" id="{92CF2166-1533-1EDC-E977-D24B1AE045AA}"/>
                      </a:ext>
                    </a:extLst>
                  </p:cNvPr>
                  <p:cNvSpPr>
                    <a:spLocks noChangeArrowheads="1"/>
                  </p:cNvSpPr>
                  <p:nvPr/>
                </p:nvSpPr>
                <p:spPr bwMode="auto">
                  <a:xfrm>
                    <a:off x="6743700" y="382588"/>
                    <a:ext cx="420688" cy="538162"/>
                  </a:xfrm>
                  <a:custGeom>
                    <a:avLst/>
                    <a:gdLst>
                      <a:gd name="T0" fmla="*/ 129 w 1167"/>
                      <a:gd name="T1" fmla="*/ 1493 h 1494"/>
                      <a:gd name="T2" fmla="*/ 129 w 1167"/>
                      <a:gd name="T3" fmla="*/ 1493 h 1494"/>
                      <a:gd name="T4" fmla="*/ 1037 w 1167"/>
                      <a:gd name="T5" fmla="*/ 1493 h 1494"/>
                      <a:gd name="T6" fmla="*/ 1166 w 1167"/>
                      <a:gd name="T7" fmla="*/ 1363 h 1494"/>
                      <a:gd name="T8" fmla="*/ 1166 w 1167"/>
                      <a:gd name="T9" fmla="*/ 130 h 1494"/>
                      <a:gd name="T10" fmla="*/ 1037 w 1167"/>
                      <a:gd name="T11" fmla="*/ 0 h 1494"/>
                      <a:gd name="T12" fmla="*/ 129 w 1167"/>
                      <a:gd name="T13" fmla="*/ 0 h 1494"/>
                      <a:gd name="T14" fmla="*/ 0 w 1167"/>
                      <a:gd name="T15" fmla="*/ 130 h 1494"/>
                      <a:gd name="T16" fmla="*/ 0 w 1167"/>
                      <a:gd name="T17" fmla="*/ 1363 h 1494"/>
                      <a:gd name="T18" fmla="*/ 129 w 1167"/>
                      <a:gd name="T19" fmla="*/ 1493 h 1494"/>
                      <a:gd name="T20" fmla="*/ 90 w 1167"/>
                      <a:gd name="T21" fmla="*/ 130 h 1494"/>
                      <a:gd name="T22" fmla="*/ 90 w 1167"/>
                      <a:gd name="T23" fmla="*/ 130 h 1494"/>
                      <a:gd name="T24" fmla="*/ 129 w 1167"/>
                      <a:gd name="T25" fmla="*/ 92 h 1494"/>
                      <a:gd name="T26" fmla="*/ 1037 w 1167"/>
                      <a:gd name="T27" fmla="*/ 92 h 1494"/>
                      <a:gd name="T28" fmla="*/ 1076 w 1167"/>
                      <a:gd name="T29" fmla="*/ 130 h 1494"/>
                      <a:gd name="T30" fmla="*/ 1076 w 1167"/>
                      <a:gd name="T31" fmla="*/ 1363 h 1494"/>
                      <a:gd name="T32" fmla="*/ 1037 w 1167"/>
                      <a:gd name="T33" fmla="*/ 1403 h 1494"/>
                      <a:gd name="T34" fmla="*/ 129 w 1167"/>
                      <a:gd name="T35" fmla="*/ 1403 h 1494"/>
                      <a:gd name="T36" fmla="*/ 90 w 1167"/>
                      <a:gd name="T37" fmla="*/ 1363 h 1494"/>
                      <a:gd name="T38" fmla="*/ 90 w 1167"/>
                      <a:gd name="T39" fmla="*/ 13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7" h="1494">
                        <a:moveTo>
                          <a:pt x="129" y="1493"/>
                        </a:moveTo>
                        <a:lnTo>
                          <a:pt x="129" y="1493"/>
                        </a:lnTo>
                        <a:cubicBezTo>
                          <a:pt x="1037" y="1493"/>
                          <a:pt x="1037" y="1493"/>
                          <a:pt x="1037" y="1493"/>
                        </a:cubicBezTo>
                        <a:cubicBezTo>
                          <a:pt x="1108" y="1493"/>
                          <a:pt x="1166" y="1435"/>
                          <a:pt x="1166" y="1363"/>
                        </a:cubicBezTo>
                        <a:cubicBezTo>
                          <a:pt x="1166" y="130"/>
                          <a:pt x="1166" y="130"/>
                          <a:pt x="1166" y="130"/>
                        </a:cubicBezTo>
                        <a:cubicBezTo>
                          <a:pt x="1166" y="58"/>
                          <a:pt x="1108" y="0"/>
                          <a:pt x="1037" y="0"/>
                        </a:cubicBezTo>
                        <a:cubicBezTo>
                          <a:pt x="129" y="0"/>
                          <a:pt x="129" y="0"/>
                          <a:pt x="129" y="0"/>
                        </a:cubicBezTo>
                        <a:cubicBezTo>
                          <a:pt x="58" y="0"/>
                          <a:pt x="0" y="58"/>
                          <a:pt x="0" y="130"/>
                        </a:cubicBezTo>
                        <a:cubicBezTo>
                          <a:pt x="0" y="1363"/>
                          <a:pt x="0" y="1363"/>
                          <a:pt x="0" y="1363"/>
                        </a:cubicBezTo>
                        <a:cubicBezTo>
                          <a:pt x="0" y="1435"/>
                          <a:pt x="58" y="1493"/>
                          <a:pt x="129" y="1493"/>
                        </a:cubicBezTo>
                        <a:close/>
                        <a:moveTo>
                          <a:pt x="90" y="130"/>
                        </a:moveTo>
                        <a:lnTo>
                          <a:pt x="90" y="130"/>
                        </a:lnTo>
                        <a:cubicBezTo>
                          <a:pt x="90" y="109"/>
                          <a:pt x="108" y="92"/>
                          <a:pt x="129" y="92"/>
                        </a:cubicBezTo>
                        <a:cubicBezTo>
                          <a:pt x="1037" y="92"/>
                          <a:pt x="1037" y="92"/>
                          <a:pt x="1037" y="92"/>
                        </a:cubicBezTo>
                        <a:cubicBezTo>
                          <a:pt x="1058" y="92"/>
                          <a:pt x="1076" y="109"/>
                          <a:pt x="1076" y="130"/>
                        </a:cubicBezTo>
                        <a:cubicBezTo>
                          <a:pt x="1076" y="1363"/>
                          <a:pt x="1076" y="1363"/>
                          <a:pt x="1076" y="1363"/>
                        </a:cubicBezTo>
                        <a:cubicBezTo>
                          <a:pt x="1076" y="1384"/>
                          <a:pt x="1058" y="1403"/>
                          <a:pt x="1037" y="1403"/>
                        </a:cubicBezTo>
                        <a:cubicBezTo>
                          <a:pt x="129" y="1403"/>
                          <a:pt x="129" y="1403"/>
                          <a:pt x="129" y="1403"/>
                        </a:cubicBezTo>
                        <a:cubicBezTo>
                          <a:pt x="108" y="1403"/>
                          <a:pt x="90" y="1384"/>
                          <a:pt x="90" y="1363"/>
                        </a:cubicBezTo>
                        <a:lnTo>
                          <a:pt x="90" y="130"/>
                        </a:lnTo>
                        <a:close/>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12" name="Freeform 61">
                    <a:extLst>
                      <a:ext uri="{FF2B5EF4-FFF2-40B4-BE49-F238E27FC236}">
                        <a16:creationId xmlns:a16="http://schemas.microsoft.com/office/drawing/2014/main" id="{7496B7BA-DC1D-A9C7-E129-72F8F654F6F0}"/>
                      </a:ext>
                    </a:extLst>
                  </p:cNvPr>
                  <p:cNvSpPr>
                    <a:spLocks noChangeArrowheads="1"/>
                  </p:cNvSpPr>
                  <p:nvPr/>
                </p:nvSpPr>
                <p:spPr bwMode="auto">
                  <a:xfrm>
                    <a:off x="6789738" y="431800"/>
                    <a:ext cx="28575" cy="28575"/>
                  </a:xfrm>
                  <a:custGeom>
                    <a:avLst/>
                    <a:gdLst>
                      <a:gd name="T0" fmla="*/ 38 w 79"/>
                      <a:gd name="T1" fmla="*/ 78 h 79"/>
                      <a:gd name="T2" fmla="*/ 38 w 79"/>
                      <a:gd name="T3" fmla="*/ 78 h 79"/>
                      <a:gd name="T4" fmla="*/ 78 w 79"/>
                      <a:gd name="T5" fmla="*/ 40 h 79"/>
                      <a:gd name="T6" fmla="*/ 38 w 79"/>
                      <a:gd name="T7" fmla="*/ 0 h 79"/>
                      <a:gd name="T8" fmla="*/ 0 w 79"/>
                      <a:gd name="T9" fmla="*/ 40 h 79"/>
                      <a:gd name="T10" fmla="*/ 38 w 79"/>
                      <a:gd name="T11" fmla="*/ 78 h 79"/>
                    </a:gdLst>
                    <a:ahLst/>
                    <a:cxnLst>
                      <a:cxn ang="0">
                        <a:pos x="T0" y="T1"/>
                      </a:cxn>
                      <a:cxn ang="0">
                        <a:pos x="T2" y="T3"/>
                      </a:cxn>
                      <a:cxn ang="0">
                        <a:pos x="T4" y="T5"/>
                      </a:cxn>
                      <a:cxn ang="0">
                        <a:pos x="T6" y="T7"/>
                      </a:cxn>
                      <a:cxn ang="0">
                        <a:pos x="T8" y="T9"/>
                      </a:cxn>
                      <a:cxn ang="0">
                        <a:pos x="T10" y="T11"/>
                      </a:cxn>
                    </a:cxnLst>
                    <a:rect l="0" t="0" r="r" b="b"/>
                    <a:pathLst>
                      <a:path w="79" h="79">
                        <a:moveTo>
                          <a:pt x="38" y="78"/>
                        </a:moveTo>
                        <a:lnTo>
                          <a:pt x="38" y="78"/>
                        </a:lnTo>
                        <a:cubicBezTo>
                          <a:pt x="59" y="78"/>
                          <a:pt x="78" y="61"/>
                          <a:pt x="78" y="40"/>
                        </a:cubicBezTo>
                        <a:cubicBezTo>
                          <a:pt x="78" y="19"/>
                          <a:pt x="59" y="0"/>
                          <a:pt x="38" y="0"/>
                        </a:cubicBezTo>
                        <a:cubicBezTo>
                          <a:pt x="17" y="0"/>
                          <a:pt x="0" y="19"/>
                          <a:pt x="0" y="40"/>
                        </a:cubicBezTo>
                        <a:cubicBezTo>
                          <a:pt x="0" y="61"/>
                          <a:pt x="17" y="78"/>
                          <a:pt x="38" y="78"/>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13" name="Freeform 62">
                    <a:extLst>
                      <a:ext uri="{FF2B5EF4-FFF2-40B4-BE49-F238E27FC236}">
                        <a16:creationId xmlns:a16="http://schemas.microsoft.com/office/drawing/2014/main" id="{17F45E01-534E-44AA-A792-D71D21669B22}"/>
                      </a:ext>
                    </a:extLst>
                  </p:cNvPr>
                  <p:cNvSpPr>
                    <a:spLocks noChangeArrowheads="1"/>
                  </p:cNvSpPr>
                  <p:nvPr/>
                </p:nvSpPr>
                <p:spPr bwMode="auto">
                  <a:xfrm>
                    <a:off x="7091363" y="431800"/>
                    <a:ext cx="28575" cy="28575"/>
                  </a:xfrm>
                  <a:custGeom>
                    <a:avLst/>
                    <a:gdLst>
                      <a:gd name="T0" fmla="*/ 39 w 78"/>
                      <a:gd name="T1" fmla="*/ 78 h 79"/>
                      <a:gd name="T2" fmla="*/ 39 w 78"/>
                      <a:gd name="T3" fmla="*/ 78 h 79"/>
                      <a:gd name="T4" fmla="*/ 77 w 78"/>
                      <a:gd name="T5" fmla="*/ 40 h 79"/>
                      <a:gd name="T6" fmla="*/ 39 w 78"/>
                      <a:gd name="T7" fmla="*/ 0 h 79"/>
                      <a:gd name="T8" fmla="*/ 0 w 78"/>
                      <a:gd name="T9" fmla="*/ 40 h 79"/>
                      <a:gd name="T10" fmla="*/ 39 w 78"/>
                      <a:gd name="T11" fmla="*/ 78 h 79"/>
                    </a:gdLst>
                    <a:ahLst/>
                    <a:cxnLst>
                      <a:cxn ang="0">
                        <a:pos x="T0" y="T1"/>
                      </a:cxn>
                      <a:cxn ang="0">
                        <a:pos x="T2" y="T3"/>
                      </a:cxn>
                      <a:cxn ang="0">
                        <a:pos x="T4" y="T5"/>
                      </a:cxn>
                      <a:cxn ang="0">
                        <a:pos x="T6" y="T7"/>
                      </a:cxn>
                      <a:cxn ang="0">
                        <a:pos x="T8" y="T9"/>
                      </a:cxn>
                      <a:cxn ang="0">
                        <a:pos x="T10" y="T11"/>
                      </a:cxn>
                    </a:cxnLst>
                    <a:rect l="0" t="0" r="r" b="b"/>
                    <a:pathLst>
                      <a:path w="78" h="79">
                        <a:moveTo>
                          <a:pt x="39" y="78"/>
                        </a:moveTo>
                        <a:lnTo>
                          <a:pt x="39" y="78"/>
                        </a:lnTo>
                        <a:cubicBezTo>
                          <a:pt x="60" y="78"/>
                          <a:pt x="77" y="61"/>
                          <a:pt x="77" y="40"/>
                        </a:cubicBezTo>
                        <a:cubicBezTo>
                          <a:pt x="77" y="19"/>
                          <a:pt x="60" y="0"/>
                          <a:pt x="39" y="0"/>
                        </a:cubicBezTo>
                        <a:cubicBezTo>
                          <a:pt x="18" y="0"/>
                          <a:pt x="0" y="19"/>
                          <a:pt x="0" y="40"/>
                        </a:cubicBezTo>
                        <a:cubicBezTo>
                          <a:pt x="0" y="61"/>
                          <a:pt x="18" y="78"/>
                          <a:pt x="39" y="78"/>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14" name="Freeform 63">
                    <a:extLst>
                      <a:ext uri="{FF2B5EF4-FFF2-40B4-BE49-F238E27FC236}">
                        <a16:creationId xmlns:a16="http://schemas.microsoft.com/office/drawing/2014/main" id="{39F8D32B-26DB-1C1C-60D8-B02065CD1E01}"/>
                      </a:ext>
                    </a:extLst>
                  </p:cNvPr>
                  <p:cNvSpPr>
                    <a:spLocks noChangeArrowheads="1"/>
                  </p:cNvSpPr>
                  <p:nvPr/>
                </p:nvSpPr>
                <p:spPr bwMode="auto">
                  <a:xfrm>
                    <a:off x="7091363" y="841375"/>
                    <a:ext cx="28575" cy="28575"/>
                  </a:xfrm>
                  <a:custGeom>
                    <a:avLst/>
                    <a:gdLst>
                      <a:gd name="T0" fmla="*/ 39 w 78"/>
                      <a:gd name="T1" fmla="*/ 77 h 78"/>
                      <a:gd name="T2" fmla="*/ 39 w 78"/>
                      <a:gd name="T3" fmla="*/ 77 h 78"/>
                      <a:gd name="T4" fmla="*/ 77 w 78"/>
                      <a:gd name="T5" fmla="*/ 39 h 78"/>
                      <a:gd name="T6" fmla="*/ 39 w 78"/>
                      <a:gd name="T7" fmla="*/ 0 h 78"/>
                      <a:gd name="T8" fmla="*/ 0 w 78"/>
                      <a:gd name="T9" fmla="*/ 39 h 78"/>
                      <a:gd name="T10" fmla="*/ 39 w 78"/>
                      <a:gd name="T11" fmla="*/ 77 h 78"/>
                    </a:gdLst>
                    <a:ahLst/>
                    <a:cxnLst>
                      <a:cxn ang="0">
                        <a:pos x="T0" y="T1"/>
                      </a:cxn>
                      <a:cxn ang="0">
                        <a:pos x="T2" y="T3"/>
                      </a:cxn>
                      <a:cxn ang="0">
                        <a:pos x="T4" y="T5"/>
                      </a:cxn>
                      <a:cxn ang="0">
                        <a:pos x="T6" y="T7"/>
                      </a:cxn>
                      <a:cxn ang="0">
                        <a:pos x="T8" y="T9"/>
                      </a:cxn>
                      <a:cxn ang="0">
                        <a:pos x="T10" y="T11"/>
                      </a:cxn>
                    </a:cxnLst>
                    <a:rect l="0" t="0" r="r" b="b"/>
                    <a:pathLst>
                      <a:path w="78" h="78">
                        <a:moveTo>
                          <a:pt x="39" y="77"/>
                        </a:moveTo>
                        <a:lnTo>
                          <a:pt x="39" y="77"/>
                        </a:lnTo>
                        <a:cubicBezTo>
                          <a:pt x="60" y="77"/>
                          <a:pt x="77" y="60"/>
                          <a:pt x="77" y="39"/>
                        </a:cubicBezTo>
                        <a:cubicBezTo>
                          <a:pt x="77" y="18"/>
                          <a:pt x="60" y="0"/>
                          <a:pt x="39" y="0"/>
                        </a:cubicBezTo>
                        <a:cubicBezTo>
                          <a:pt x="18" y="0"/>
                          <a:pt x="0" y="18"/>
                          <a:pt x="0" y="39"/>
                        </a:cubicBezTo>
                        <a:cubicBezTo>
                          <a:pt x="0" y="60"/>
                          <a:pt x="18" y="77"/>
                          <a:pt x="39" y="77"/>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15" name="Freeform 64">
                    <a:extLst>
                      <a:ext uri="{FF2B5EF4-FFF2-40B4-BE49-F238E27FC236}">
                        <a16:creationId xmlns:a16="http://schemas.microsoft.com/office/drawing/2014/main" id="{1A4237A2-90C6-A643-AABE-AD28862E09AF}"/>
                      </a:ext>
                    </a:extLst>
                  </p:cNvPr>
                  <p:cNvSpPr>
                    <a:spLocks noChangeArrowheads="1"/>
                  </p:cNvSpPr>
                  <p:nvPr/>
                </p:nvSpPr>
                <p:spPr bwMode="auto">
                  <a:xfrm>
                    <a:off x="6789738" y="844550"/>
                    <a:ext cx="28575" cy="28575"/>
                  </a:xfrm>
                  <a:custGeom>
                    <a:avLst/>
                    <a:gdLst>
                      <a:gd name="T0" fmla="*/ 38 w 79"/>
                      <a:gd name="T1" fmla="*/ 77 h 78"/>
                      <a:gd name="T2" fmla="*/ 38 w 79"/>
                      <a:gd name="T3" fmla="*/ 77 h 78"/>
                      <a:gd name="T4" fmla="*/ 78 w 79"/>
                      <a:gd name="T5" fmla="*/ 38 h 78"/>
                      <a:gd name="T6" fmla="*/ 38 w 79"/>
                      <a:gd name="T7" fmla="*/ 0 h 78"/>
                      <a:gd name="T8" fmla="*/ 0 w 79"/>
                      <a:gd name="T9" fmla="*/ 38 h 78"/>
                      <a:gd name="T10" fmla="*/ 38 w 79"/>
                      <a:gd name="T11" fmla="*/ 77 h 78"/>
                    </a:gdLst>
                    <a:ahLst/>
                    <a:cxnLst>
                      <a:cxn ang="0">
                        <a:pos x="T0" y="T1"/>
                      </a:cxn>
                      <a:cxn ang="0">
                        <a:pos x="T2" y="T3"/>
                      </a:cxn>
                      <a:cxn ang="0">
                        <a:pos x="T4" y="T5"/>
                      </a:cxn>
                      <a:cxn ang="0">
                        <a:pos x="T6" y="T7"/>
                      </a:cxn>
                      <a:cxn ang="0">
                        <a:pos x="T8" y="T9"/>
                      </a:cxn>
                      <a:cxn ang="0">
                        <a:pos x="T10" y="T11"/>
                      </a:cxn>
                    </a:cxnLst>
                    <a:rect l="0" t="0" r="r" b="b"/>
                    <a:pathLst>
                      <a:path w="79" h="78">
                        <a:moveTo>
                          <a:pt x="38" y="77"/>
                        </a:moveTo>
                        <a:lnTo>
                          <a:pt x="38" y="77"/>
                        </a:lnTo>
                        <a:cubicBezTo>
                          <a:pt x="59" y="77"/>
                          <a:pt x="78" y="59"/>
                          <a:pt x="78" y="38"/>
                        </a:cubicBezTo>
                        <a:cubicBezTo>
                          <a:pt x="78" y="17"/>
                          <a:pt x="59" y="0"/>
                          <a:pt x="38" y="0"/>
                        </a:cubicBezTo>
                        <a:cubicBezTo>
                          <a:pt x="17" y="0"/>
                          <a:pt x="0" y="17"/>
                          <a:pt x="0" y="38"/>
                        </a:cubicBezTo>
                        <a:cubicBezTo>
                          <a:pt x="0" y="59"/>
                          <a:pt x="17" y="77"/>
                          <a:pt x="38" y="77"/>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16" name="Freeform 65">
                    <a:extLst>
                      <a:ext uri="{FF2B5EF4-FFF2-40B4-BE49-F238E27FC236}">
                        <a16:creationId xmlns:a16="http://schemas.microsoft.com/office/drawing/2014/main" id="{1089C6AF-86A2-92B1-FBC9-926D8CF0F1E6}"/>
                      </a:ext>
                    </a:extLst>
                  </p:cNvPr>
                  <p:cNvSpPr>
                    <a:spLocks noChangeArrowheads="1"/>
                  </p:cNvSpPr>
                  <p:nvPr/>
                </p:nvSpPr>
                <p:spPr bwMode="auto">
                  <a:xfrm>
                    <a:off x="6886575" y="696913"/>
                    <a:ext cx="50800" cy="57150"/>
                  </a:xfrm>
                  <a:custGeom>
                    <a:avLst/>
                    <a:gdLst>
                      <a:gd name="T0" fmla="*/ 141 w 142"/>
                      <a:gd name="T1" fmla="*/ 0 h 158"/>
                      <a:gd name="T2" fmla="*/ 0 w 142"/>
                      <a:gd name="T3" fmla="*/ 0 h 158"/>
                      <a:gd name="T4" fmla="*/ 0 w 142"/>
                      <a:gd name="T5" fmla="*/ 157 h 158"/>
                      <a:gd name="T6" fmla="*/ 141 w 142"/>
                      <a:gd name="T7" fmla="*/ 157 h 158"/>
                      <a:gd name="T8" fmla="*/ 141 w 142"/>
                      <a:gd name="T9" fmla="*/ 0 h 158"/>
                    </a:gdLst>
                    <a:ahLst/>
                    <a:cxnLst>
                      <a:cxn ang="0">
                        <a:pos x="T0" y="T1"/>
                      </a:cxn>
                      <a:cxn ang="0">
                        <a:pos x="T2" y="T3"/>
                      </a:cxn>
                      <a:cxn ang="0">
                        <a:pos x="T4" y="T5"/>
                      </a:cxn>
                      <a:cxn ang="0">
                        <a:pos x="T6" y="T7"/>
                      </a:cxn>
                      <a:cxn ang="0">
                        <a:pos x="T8" y="T9"/>
                      </a:cxn>
                    </a:cxnLst>
                    <a:rect l="0" t="0" r="r" b="b"/>
                    <a:pathLst>
                      <a:path w="142" h="158">
                        <a:moveTo>
                          <a:pt x="141" y="0"/>
                        </a:moveTo>
                        <a:lnTo>
                          <a:pt x="0" y="0"/>
                        </a:lnTo>
                        <a:lnTo>
                          <a:pt x="0" y="157"/>
                        </a:lnTo>
                        <a:lnTo>
                          <a:pt x="141" y="157"/>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17" name="Freeform 66">
                    <a:extLst>
                      <a:ext uri="{FF2B5EF4-FFF2-40B4-BE49-F238E27FC236}">
                        <a16:creationId xmlns:a16="http://schemas.microsoft.com/office/drawing/2014/main" id="{E082DAAD-6526-C2A7-C61B-0A47B4B86AE9}"/>
                      </a:ext>
                    </a:extLst>
                  </p:cNvPr>
                  <p:cNvSpPr>
                    <a:spLocks noChangeArrowheads="1"/>
                  </p:cNvSpPr>
                  <p:nvPr/>
                </p:nvSpPr>
                <p:spPr bwMode="auto">
                  <a:xfrm>
                    <a:off x="6886575" y="544513"/>
                    <a:ext cx="50800" cy="60325"/>
                  </a:xfrm>
                  <a:custGeom>
                    <a:avLst/>
                    <a:gdLst>
                      <a:gd name="T0" fmla="*/ 141 w 142"/>
                      <a:gd name="T1" fmla="*/ 0 h 169"/>
                      <a:gd name="T2" fmla="*/ 0 w 142"/>
                      <a:gd name="T3" fmla="*/ 0 h 169"/>
                      <a:gd name="T4" fmla="*/ 0 w 142"/>
                      <a:gd name="T5" fmla="*/ 168 h 169"/>
                      <a:gd name="T6" fmla="*/ 141 w 142"/>
                      <a:gd name="T7" fmla="*/ 168 h 169"/>
                      <a:gd name="T8" fmla="*/ 141 w 142"/>
                      <a:gd name="T9" fmla="*/ 0 h 169"/>
                    </a:gdLst>
                    <a:ahLst/>
                    <a:cxnLst>
                      <a:cxn ang="0">
                        <a:pos x="T0" y="T1"/>
                      </a:cxn>
                      <a:cxn ang="0">
                        <a:pos x="T2" y="T3"/>
                      </a:cxn>
                      <a:cxn ang="0">
                        <a:pos x="T4" y="T5"/>
                      </a:cxn>
                      <a:cxn ang="0">
                        <a:pos x="T6" y="T7"/>
                      </a:cxn>
                      <a:cxn ang="0">
                        <a:pos x="T8" y="T9"/>
                      </a:cxn>
                    </a:cxnLst>
                    <a:rect l="0" t="0" r="r" b="b"/>
                    <a:pathLst>
                      <a:path w="142" h="169">
                        <a:moveTo>
                          <a:pt x="141" y="0"/>
                        </a:moveTo>
                        <a:lnTo>
                          <a:pt x="0" y="0"/>
                        </a:lnTo>
                        <a:lnTo>
                          <a:pt x="0" y="168"/>
                        </a:lnTo>
                        <a:lnTo>
                          <a:pt x="141" y="168"/>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18" name="Freeform 67">
                    <a:extLst>
                      <a:ext uri="{FF2B5EF4-FFF2-40B4-BE49-F238E27FC236}">
                        <a16:creationId xmlns:a16="http://schemas.microsoft.com/office/drawing/2014/main" id="{D3703FE2-5E4E-36E2-ADCA-3686FB28AA03}"/>
                      </a:ext>
                    </a:extLst>
                  </p:cNvPr>
                  <p:cNvSpPr>
                    <a:spLocks noChangeArrowheads="1"/>
                  </p:cNvSpPr>
                  <p:nvPr/>
                </p:nvSpPr>
                <p:spPr bwMode="auto">
                  <a:xfrm>
                    <a:off x="6951663" y="619125"/>
                    <a:ext cx="60325" cy="63500"/>
                  </a:xfrm>
                  <a:custGeom>
                    <a:avLst/>
                    <a:gdLst>
                      <a:gd name="T0" fmla="*/ 166 w 167"/>
                      <a:gd name="T1" fmla="*/ 0 h 178"/>
                      <a:gd name="T2" fmla="*/ 0 w 167"/>
                      <a:gd name="T3" fmla="*/ 0 h 178"/>
                      <a:gd name="T4" fmla="*/ 0 w 167"/>
                      <a:gd name="T5" fmla="*/ 177 h 178"/>
                      <a:gd name="T6" fmla="*/ 166 w 167"/>
                      <a:gd name="T7" fmla="*/ 177 h 178"/>
                      <a:gd name="T8" fmla="*/ 166 w 167"/>
                      <a:gd name="T9" fmla="*/ 0 h 178"/>
                    </a:gdLst>
                    <a:ahLst/>
                    <a:cxnLst>
                      <a:cxn ang="0">
                        <a:pos x="T0" y="T1"/>
                      </a:cxn>
                      <a:cxn ang="0">
                        <a:pos x="T2" y="T3"/>
                      </a:cxn>
                      <a:cxn ang="0">
                        <a:pos x="T4" y="T5"/>
                      </a:cxn>
                      <a:cxn ang="0">
                        <a:pos x="T6" y="T7"/>
                      </a:cxn>
                      <a:cxn ang="0">
                        <a:pos x="T8" y="T9"/>
                      </a:cxn>
                    </a:cxnLst>
                    <a:rect l="0" t="0" r="r" b="b"/>
                    <a:pathLst>
                      <a:path w="167" h="178">
                        <a:moveTo>
                          <a:pt x="166" y="0"/>
                        </a:moveTo>
                        <a:lnTo>
                          <a:pt x="0" y="0"/>
                        </a:lnTo>
                        <a:lnTo>
                          <a:pt x="0" y="177"/>
                        </a:lnTo>
                        <a:lnTo>
                          <a:pt x="166" y="177"/>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19" name="Freeform 68">
                    <a:extLst>
                      <a:ext uri="{FF2B5EF4-FFF2-40B4-BE49-F238E27FC236}">
                        <a16:creationId xmlns:a16="http://schemas.microsoft.com/office/drawing/2014/main" id="{B0007A39-1FFC-7BC9-050A-CD0625152A94}"/>
                      </a:ext>
                    </a:extLst>
                  </p:cNvPr>
                  <p:cNvSpPr>
                    <a:spLocks noChangeArrowheads="1"/>
                  </p:cNvSpPr>
                  <p:nvPr/>
                </p:nvSpPr>
                <p:spPr bwMode="auto">
                  <a:xfrm>
                    <a:off x="6951663" y="696913"/>
                    <a:ext cx="60325" cy="57150"/>
                  </a:xfrm>
                  <a:custGeom>
                    <a:avLst/>
                    <a:gdLst>
                      <a:gd name="T0" fmla="*/ 166 w 167"/>
                      <a:gd name="T1" fmla="*/ 0 h 158"/>
                      <a:gd name="T2" fmla="*/ 0 w 167"/>
                      <a:gd name="T3" fmla="*/ 0 h 158"/>
                      <a:gd name="T4" fmla="*/ 0 w 167"/>
                      <a:gd name="T5" fmla="*/ 157 h 158"/>
                      <a:gd name="T6" fmla="*/ 166 w 167"/>
                      <a:gd name="T7" fmla="*/ 157 h 158"/>
                      <a:gd name="T8" fmla="*/ 166 w 167"/>
                      <a:gd name="T9" fmla="*/ 0 h 158"/>
                    </a:gdLst>
                    <a:ahLst/>
                    <a:cxnLst>
                      <a:cxn ang="0">
                        <a:pos x="T0" y="T1"/>
                      </a:cxn>
                      <a:cxn ang="0">
                        <a:pos x="T2" y="T3"/>
                      </a:cxn>
                      <a:cxn ang="0">
                        <a:pos x="T4" y="T5"/>
                      </a:cxn>
                      <a:cxn ang="0">
                        <a:pos x="T6" y="T7"/>
                      </a:cxn>
                      <a:cxn ang="0">
                        <a:pos x="T8" y="T9"/>
                      </a:cxn>
                    </a:cxnLst>
                    <a:rect l="0" t="0" r="r" b="b"/>
                    <a:pathLst>
                      <a:path w="167" h="158">
                        <a:moveTo>
                          <a:pt x="166" y="0"/>
                        </a:moveTo>
                        <a:lnTo>
                          <a:pt x="0" y="0"/>
                        </a:lnTo>
                        <a:lnTo>
                          <a:pt x="0" y="157"/>
                        </a:lnTo>
                        <a:lnTo>
                          <a:pt x="166" y="157"/>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20" name="Freeform 69">
                    <a:extLst>
                      <a:ext uri="{FF2B5EF4-FFF2-40B4-BE49-F238E27FC236}">
                        <a16:creationId xmlns:a16="http://schemas.microsoft.com/office/drawing/2014/main" id="{9A242D2F-3929-42B3-706A-80EE2B21C9BB}"/>
                      </a:ext>
                    </a:extLst>
                  </p:cNvPr>
                  <p:cNvSpPr>
                    <a:spLocks noChangeArrowheads="1"/>
                  </p:cNvSpPr>
                  <p:nvPr/>
                </p:nvSpPr>
                <p:spPr bwMode="auto">
                  <a:xfrm>
                    <a:off x="6951663" y="544513"/>
                    <a:ext cx="60325" cy="60325"/>
                  </a:xfrm>
                  <a:custGeom>
                    <a:avLst/>
                    <a:gdLst>
                      <a:gd name="T0" fmla="*/ 166 w 167"/>
                      <a:gd name="T1" fmla="*/ 0 h 169"/>
                      <a:gd name="T2" fmla="*/ 0 w 167"/>
                      <a:gd name="T3" fmla="*/ 0 h 169"/>
                      <a:gd name="T4" fmla="*/ 0 w 167"/>
                      <a:gd name="T5" fmla="*/ 168 h 169"/>
                      <a:gd name="T6" fmla="*/ 166 w 167"/>
                      <a:gd name="T7" fmla="*/ 168 h 169"/>
                      <a:gd name="T8" fmla="*/ 166 w 167"/>
                      <a:gd name="T9" fmla="*/ 0 h 169"/>
                    </a:gdLst>
                    <a:ahLst/>
                    <a:cxnLst>
                      <a:cxn ang="0">
                        <a:pos x="T0" y="T1"/>
                      </a:cxn>
                      <a:cxn ang="0">
                        <a:pos x="T2" y="T3"/>
                      </a:cxn>
                      <a:cxn ang="0">
                        <a:pos x="T4" y="T5"/>
                      </a:cxn>
                      <a:cxn ang="0">
                        <a:pos x="T6" y="T7"/>
                      </a:cxn>
                      <a:cxn ang="0">
                        <a:pos x="T8" y="T9"/>
                      </a:cxn>
                    </a:cxnLst>
                    <a:rect l="0" t="0" r="r" b="b"/>
                    <a:pathLst>
                      <a:path w="167" h="169">
                        <a:moveTo>
                          <a:pt x="166" y="0"/>
                        </a:moveTo>
                        <a:lnTo>
                          <a:pt x="0" y="0"/>
                        </a:lnTo>
                        <a:lnTo>
                          <a:pt x="0" y="168"/>
                        </a:lnTo>
                        <a:lnTo>
                          <a:pt x="166" y="168"/>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21" name="Freeform 70">
                    <a:extLst>
                      <a:ext uri="{FF2B5EF4-FFF2-40B4-BE49-F238E27FC236}">
                        <a16:creationId xmlns:a16="http://schemas.microsoft.com/office/drawing/2014/main" id="{2F11F22C-3CEE-4805-6C26-CF120574E8C1}"/>
                      </a:ext>
                    </a:extLst>
                  </p:cNvPr>
                  <p:cNvSpPr>
                    <a:spLocks noChangeArrowheads="1"/>
                  </p:cNvSpPr>
                  <p:nvPr/>
                </p:nvSpPr>
                <p:spPr bwMode="auto">
                  <a:xfrm>
                    <a:off x="6951663" y="466725"/>
                    <a:ext cx="60325" cy="65088"/>
                  </a:xfrm>
                  <a:custGeom>
                    <a:avLst/>
                    <a:gdLst>
                      <a:gd name="T0" fmla="*/ 166 w 167"/>
                      <a:gd name="T1" fmla="*/ 0 h 181"/>
                      <a:gd name="T2" fmla="*/ 0 w 167"/>
                      <a:gd name="T3" fmla="*/ 0 h 181"/>
                      <a:gd name="T4" fmla="*/ 0 w 167"/>
                      <a:gd name="T5" fmla="*/ 180 h 181"/>
                      <a:gd name="T6" fmla="*/ 166 w 167"/>
                      <a:gd name="T7" fmla="*/ 180 h 181"/>
                      <a:gd name="T8" fmla="*/ 166 w 167"/>
                      <a:gd name="T9" fmla="*/ 0 h 181"/>
                    </a:gdLst>
                    <a:ahLst/>
                    <a:cxnLst>
                      <a:cxn ang="0">
                        <a:pos x="T0" y="T1"/>
                      </a:cxn>
                      <a:cxn ang="0">
                        <a:pos x="T2" y="T3"/>
                      </a:cxn>
                      <a:cxn ang="0">
                        <a:pos x="T4" y="T5"/>
                      </a:cxn>
                      <a:cxn ang="0">
                        <a:pos x="T6" y="T7"/>
                      </a:cxn>
                      <a:cxn ang="0">
                        <a:pos x="T8" y="T9"/>
                      </a:cxn>
                    </a:cxnLst>
                    <a:rect l="0" t="0" r="r" b="b"/>
                    <a:pathLst>
                      <a:path w="167" h="181">
                        <a:moveTo>
                          <a:pt x="166" y="0"/>
                        </a:moveTo>
                        <a:lnTo>
                          <a:pt x="0" y="0"/>
                        </a:lnTo>
                        <a:lnTo>
                          <a:pt x="0" y="180"/>
                        </a:lnTo>
                        <a:lnTo>
                          <a:pt x="166" y="180"/>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22" name="Freeform 71">
                    <a:extLst>
                      <a:ext uri="{FF2B5EF4-FFF2-40B4-BE49-F238E27FC236}">
                        <a16:creationId xmlns:a16="http://schemas.microsoft.com/office/drawing/2014/main" id="{3B95F4F8-D74D-C692-0BCF-E011872588F7}"/>
                      </a:ext>
                    </a:extLst>
                  </p:cNvPr>
                  <p:cNvSpPr>
                    <a:spLocks noChangeArrowheads="1"/>
                  </p:cNvSpPr>
                  <p:nvPr/>
                </p:nvSpPr>
                <p:spPr bwMode="auto">
                  <a:xfrm>
                    <a:off x="6886575" y="768350"/>
                    <a:ext cx="50800" cy="68263"/>
                  </a:xfrm>
                  <a:custGeom>
                    <a:avLst/>
                    <a:gdLst>
                      <a:gd name="T0" fmla="*/ 0 w 142"/>
                      <a:gd name="T1" fmla="*/ 190 h 191"/>
                      <a:gd name="T2" fmla="*/ 141 w 142"/>
                      <a:gd name="T3" fmla="*/ 190 h 191"/>
                      <a:gd name="T4" fmla="*/ 141 w 142"/>
                      <a:gd name="T5" fmla="*/ 0 h 191"/>
                      <a:gd name="T6" fmla="*/ 0 w 142"/>
                      <a:gd name="T7" fmla="*/ 0 h 191"/>
                      <a:gd name="T8" fmla="*/ 0 w 142"/>
                      <a:gd name="T9" fmla="*/ 190 h 191"/>
                    </a:gdLst>
                    <a:ahLst/>
                    <a:cxnLst>
                      <a:cxn ang="0">
                        <a:pos x="T0" y="T1"/>
                      </a:cxn>
                      <a:cxn ang="0">
                        <a:pos x="T2" y="T3"/>
                      </a:cxn>
                      <a:cxn ang="0">
                        <a:pos x="T4" y="T5"/>
                      </a:cxn>
                      <a:cxn ang="0">
                        <a:pos x="T6" y="T7"/>
                      </a:cxn>
                      <a:cxn ang="0">
                        <a:pos x="T8" y="T9"/>
                      </a:cxn>
                    </a:cxnLst>
                    <a:rect l="0" t="0" r="r" b="b"/>
                    <a:pathLst>
                      <a:path w="142" h="191">
                        <a:moveTo>
                          <a:pt x="0" y="190"/>
                        </a:moveTo>
                        <a:lnTo>
                          <a:pt x="141" y="190"/>
                        </a:lnTo>
                        <a:lnTo>
                          <a:pt x="141" y="0"/>
                        </a:lnTo>
                        <a:lnTo>
                          <a:pt x="0" y="0"/>
                        </a:lnTo>
                        <a:lnTo>
                          <a:pt x="0" y="19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23" name="Freeform 72">
                    <a:extLst>
                      <a:ext uri="{FF2B5EF4-FFF2-40B4-BE49-F238E27FC236}">
                        <a16:creationId xmlns:a16="http://schemas.microsoft.com/office/drawing/2014/main" id="{462589B7-3405-E3E4-F1F5-24CD15851C87}"/>
                      </a:ext>
                    </a:extLst>
                  </p:cNvPr>
                  <p:cNvSpPr>
                    <a:spLocks noChangeArrowheads="1"/>
                  </p:cNvSpPr>
                  <p:nvPr/>
                </p:nvSpPr>
                <p:spPr bwMode="auto">
                  <a:xfrm>
                    <a:off x="6951663" y="768350"/>
                    <a:ext cx="60325" cy="68263"/>
                  </a:xfrm>
                  <a:custGeom>
                    <a:avLst/>
                    <a:gdLst>
                      <a:gd name="T0" fmla="*/ 166 w 167"/>
                      <a:gd name="T1" fmla="*/ 0 h 191"/>
                      <a:gd name="T2" fmla="*/ 0 w 167"/>
                      <a:gd name="T3" fmla="*/ 0 h 191"/>
                      <a:gd name="T4" fmla="*/ 0 w 167"/>
                      <a:gd name="T5" fmla="*/ 190 h 191"/>
                      <a:gd name="T6" fmla="*/ 166 w 167"/>
                      <a:gd name="T7" fmla="*/ 190 h 191"/>
                      <a:gd name="T8" fmla="*/ 166 w 167"/>
                      <a:gd name="T9" fmla="*/ 0 h 191"/>
                    </a:gdLst>
                    <a:ahLst/>
                    <a:cxnLst>
                      <a:cxn ang="0">
                        <a:pos x="T0" y="T1"/>
                      </a:cxn>
                      <a:cxn ang="0">
                        <a:pos x="T2" y="T3"/>
                      </a:cxn>
                      <a:cxn ang="0">
                        <a:pos x="T4" y="T5"/>
                      </a:cxn>
                      <a:cxn ang="0">
                        <a:pos x="T6" y="T7"/>
                      </a:cxn>
                      <a:cxn ang="0">
                        <a:pos x="T8" y="T9"/>
                      </a:cxn>
                    </a:cxnLst>
                    <a:rect l="0" t="0" r="r" b="b"/>
                    <a:pathLst>
                      <a:path w="167" h="191">
                        <a:moveTo>
                          <a:pt x="166" y="0"/>
                        </a:moveTo>
                        <a:lnTo>
                          <a:pt x="0" y="0"/>
                        </a:lnTo>
                        <a:lnTo>
                          <a:pt x="0" y="190"/>
                        </a:lnTo>
                        <a:lnTo>
                          <a:pt x="166" y="190"/>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24" name="Freeform 73">
                    <a:extLst>
                      <a:ext uri="{FF2B5EF4-FFF2-40B4-BE49-F238E27FC236}">
                        <a16:creationId xmlns:a16="http://schemas.microsoft.com/office/drawing/2014/main" id="{2438D8D3-F8D9-A598-85FB-B44CBDB21273}"/>
                      </a:ext>
                    </a:extLst>
                  </p:cNvPr>
                  <p:cNvSpPr>
                    <a:spLocks noChangeArrowheads="1"/>
                  </p:cNvSpPr>
                  <p:nvPr/>
                </p:nvSpPr>
                <p:spPr bwMode="auto">
                  <a:xfrm>
                    <a:off x="7024688" y="768350"/>
                    <a:ext cx="63500" cy="68263"/>
                  </a:xfrm>
                  <a:custGeom>
                    <a:avLst/>
                    <a:gdLst>
                      <a:gd name="T0" fmla="*/ 175 w 176"/>
                      <a:gd name="T1" fmla="*/ 114 h 191"/>
                      <a:gd name="T2" fmla="*/ 175 w 176"/>
                      <a:gd name="T3" fmla="*/ 114 h 191"/>
                      <a:gd name="T4" fmla="*/ 175 w 176"/>
                      <a:gd name="T5" fmla="*/ 0 h 191"/>
                      <a:gd name="T6" fmla="*/ 0 w 176"/>
                      <a:gd name="T7" fmla="*/ 0 h 191"/>
                      <a:gd name="T8" fmla="*/ 0 w 176"/>
                      <a:gd name="T9" fmla="*/ 190 h 191"/>
                      <a:gd name="T10" fmla="*/ 98 w 176"/>
                      <a:gd name="T11" fmla="*/ 190 h 191"/>
                      <a:gd name="T12" fmla="*/ 175 w 176"/>
                      <a:gd name="T13" fmla="*/ 114 h 191"/>
                    </a:gdLst>
                    <a:ahLst/>
                    <a:cxnLst>
                      <a:cxn ang="0">
                        <a:pos x="T0" y="T1"/>
                      </a:cxn>
                      <a:cxn ang="0">
                        <a:pos x="T2" y="T3"/>
                      </a:cxn>
                      <a:cxn ang="0">
                        <a:pos x="T4" y="T5"/>
                      </a:cxn>
                      <a:cxn ang="0">
                        <a:pos x="T6" y="T7"/>
                      </a:cxn>
                      <a:cxn ang="0">
                        <a:pos x="T8" y="T9"/>
                      </a:cxn>
                      <a:cxn ang="0">
                        <a:pos x="T10" y="T11"/>
                      </a:cxn>
                      <a:cxn ang="0">
                        <a:pos x="T12" y="T13"/>
                      </a:cxn>
                    </a:cxnLst>
                    <a:rect l="0" t="0" r="r" b="b"/>
                    <a:pathLst>
                      <a:path w="176" h="191">
                        <a:moveTo>
                          <a:pt x="175" y="114"/>
                        </a:moveTo>
                        <a:lnTo>
                          <a:pt x="175" y="114"/>
                        </a:lnTo>
                        <a:cubicBezTo>
                          <a:pt x="175" y="0"/>
                          <a:pt x="175" y="0"/>
                          <a:pt x="175" y="0"/>
                        </a:cubicBezTo>
                        <a:cubicBezTo>
                          <a:pt x="0" y="0"/>
                          <a:pt x="0" y="0"/>
                          <a:pt x="0" y="0"/>
                        </a:cubicBezTo>
                        <a:cubicBezTo>
                          <a:pt x="0" y="190"/>
                          <a:pt x="0" y="190"/>
                          <a:pt x="0" y="190"/>
                        </a:cubicBezTo>
                        <a:cubicBezTo>
                          <a:pt x="98" y="190"/>
                          <a:pt x="98" y="190"/>
                          <a:pt x="98" y="190"/>
                        </a:cubicBezTo>
                        <a:cubicBezTo>
                          <a:pt x="140" y="190"/>
                          <a:pt x="175" y="156"/>
                          <a:pt x="175" y="114"/>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25" name="Freeform 74">
                    <a:extLst>
                      <a:ext uri="{FF2B5EF4-FFF2-40B4-BE49-F238E27FC236}">
                        <a16:creationId xmlns:a16="http://schemas.microsoft.com/office/drawing/2014/main" id="{EF0DA98D-0BC0-F535-181C-8B2ED69E6C1D}"/>
                      </a:ext>
                    </a:extLst>
                  </p:cNvPr>
                  <p:cNvSpPr>
                    <a:spLocks noChangeArrowheads="1"/>
                  </p:cNvSpPr>
                  <p:nvPr/>
                </p:nvSpPr>
                <p:spPr bwMode="auto">
                  <a:xfrm>
                    <a:off x="7024688" y="696913"/>
                    <a:ext cx="63500" cy="57150"/>
                  </a:xfrm>
                  <a:custGeom>
                    <a:avLst/>
                    <a:gdLst>
                      <a:gd name="T0" fmla="*/ 175 w 176"/>
                      <a:gd name="T1" fmla="*/ 0 h 158"/>
                      <a:gd name="T2" fmla="*/ 0 w 176"/>
                      <a:gd name="T3" fmla="*/ 0 h 158"/>
                      <a:gd name="T4" fmla="*/ 0 w 176"/>
                      <a:gd name="T5" fmla="*/ 157 h 158"/>
                      <a:gd name="T6" fmla="*/ 175 w 176"/>
                      <a:gd name="T7" fmla="*/ 157 h 158"/>
                      <a:gd name="T8" fmla="*/ 175 w 176"/>
                      <a:gd name="T9" fmla="*/ 0 h 158"/>
                    </a:gdLst>
                    <a:ahLst/>
                    <a:cxnLst>
                      <a:cxn ang="0">
                        <a:pos x="T0" y="T1"/>
                      </a:cxn>
                      <a:cxn ang="0">
                        <a:pos x="T2" y="T3"/>
                      </a:cxn>
                      <a:cxn ang="0">
                        <a:pos x="T4" y="T5"/>
                      </a:cxn>
                      <a:cxn ang="0">
                        <a:pos x="T6" y="T7"/>
                      </a:cxn>
                      <a:cxn ang="0">
                        <a:pos x="T8" y="T9"/>
                      </a:cxn>
                    </a:cxnLst>
                    <a:rect l="0" t="0" r="r" b="b"/>
                    <a:pathLst>
                      <a:path w="176" h="158">
                        <a:moveTo>
                          <a:pt x="175" y="0"/>
                        </a:moveTo>
                        <a:lnTo>
                          <a:pt x="0" y="0"/>
                        </a:lnTo>
                        <a:lnTo>
                          <a:pt x="0" y="157"/>
                        </a:lnTo>
                        <a:lnTo>
                          <a:pt x="175" y="157"/>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26" name="Freeform 75">
                    <a:extLst>
                      <a:ext uri="{FF2B5EF4-FFF2-40B4-BE49-F238E27FC236}">
                        <a16:creationId xmlns:a16="http://schemas.microsoft.com/office/drawing/2014/main" id="{E61D93E1-7F5F-D45D-945F-63129F0910A7}"/>
                      </a:ext>
                    </a:extLst>
                  </p:cNvPr>
                  <p:cNvSpPr>
                    <a:spLocks noChangeArrowheads="1"/>
                  </p:cNvSpPr>
                  <p:nvPr/>
                </p:nvSpPr>
                <p:spPr bwMode="auto">
                  <a:xfrm>
                    <a:off x="7024688" y="619125"/>
                    <a:ext cx="63500" cy="63500"/>
                  </a:xfrm>
                  <a:custGeom>
                    <a:avLst/>
                    <a:gdLst>
                      <a:gd name="T0" fmla="*/ 175 w 176"/>
                      <a:gd name="T1" fmla="*/ 0 h 178"/>
                      <a:gd name="T2" fmla="*/ 0 w 176"/>
                      <a:gd name="T3" fmla="*/ 0 h 178"/>
                      <a:gd name="T4" fmla="*/ 0 w 176"/>
                      <a:gd name="T5" fmla="*/ 177 h 178"/>
                      <a:gd name="T6" fmla="*/ 175 w 176"/>
                      <a:gd name="T7" fmla="*/ 177 h 178"/>
                      <a:gd name="T8" fmla="*/ 175 w 176"/>
                      <a:gd name="T9" fmla="*/ 0 h 178"/>
                    </a:gdLst>
                    <a:ahLst/>
                    <a:cxnLst>
                      <a:cxn ang="0">
                        <a:pos x="T0" y="T1"/>
                      </a:cxn>
                      <a:cxn ang="0">
                        <a:pos x="T2" y="T3"/>
                      </a:cxn>
                      <a:cxn ang="0">
                        <a:pos x="T4" y="T5"/>
                      </a:cxn>
                      <a:cxn ang="0">
                        <a:pos x="T6" y="T7"/>
                      </a:cxn>
                      <a:cxn ang="0">
                        <a:pos x="T8" y="T9"/>
                      </a:cxn>
                    </a:cxnLst>
                    <a:rect l="0" t="0" r="r" b="b"/>
                    <a:pathLst>
                      <a:path w="176" h="178">
                        <a:moveTo>
                          <a:pt x="175" y="0"/>
                        </a:moveTo>
                        <a:lnTo>
                          <a:pt x="0" y="0"/>
                        </a:lnTo>
                        <a:lnTo>
                          <a:pt x="0" y="177"/>
                        </a:lnTo>
                        <a:lnTo>
                          <a:pt x="175" y="177"/>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27" name="Freeform 76">
                    <a:extLst>
                      <a:ext uri="{FF2B5EF4-FFF2-40B4-BE49-F238E27FC236}">
                        <a16:creationId xmlns:a16="http://schemas.microsoft.com/office/drawing/2014/main" id="{1351F8FF-3CB6-76C5-A069-A77C56F494C6}"/>
                      </a:ext>
                    </a:extLst>
                  </p:cNvPr>
                  <p:cNvSpPr>
                    <a:spLocks noChangeArrowheads="1"/>
                  </p:cNvSpPr>
                  <p:nvPr/>
                </p:nvSpPr>
                <p:spPr bwMode="auto">
                  <a:xfrm>
                    <a:off x="7024688" y="544513"/>
                    <a:ext cx="63500" cy="60325"/>
                  </a:xfrm>
                  <a:custGeom>
                    <a:avLst/>
                    <a:gdLst>
                      <a:gd name="T0" fmla="*/ 175 w 176"/>
                      <a:gd name="T1" fmla="*/ 0 h 169"/>
                      <a:gd name="T2" fmla="*/ 0 w 176"/>
                      <a:gd name="T3" fmla="*/ 0 h 169"/>
                      <a:gd name="T4" fmla="*/ 0 w 176"/>
                      <a:gd name="T5" fmla="*/ 168 h 169"/>
                      <a:gd name="T6" fmla="*/ 175 w 176"/>
                      <a:gd name="T7" fmla="*/ 168 h 169"/>
                      <a:gd name="T8" fmla="*/ 175 w 176"/>
                      <a:gd name="T9" fmla="*/ 0 h 169"/>
                    </a:gdLst>
                    <a:ahLst/>
                    <a:cxnLst>
                      <a:cxn ang="0">
                        <a:pos x="T0" y="T1"/>
                      </a:cxn>
                      <a:cxn ang="0">
                        <a:pos x="T2" y="T3"/>
                      </a:cxn>
                      <a:cxn ang="0">
                        <a:pos x="T4" y="T5"/>
                      </a:cxn>
                      <a:cxn ang="0">
                        <a:pos x="T6" y="T7"/>
                      </a:cxn>
                      <a:cxn ang="0">
                        <a:pos x="T8" y="T9"/>
                      </a:cxn>
                    </a:cxnLst>
                    <a:rect l="0" t="0" r="r" b="b"/>
                    <a:pathLst>
                      <a:path w="176" h="169">
                        <a:moveTo>
                          <a:pt x="175" y="0"/>
                        </a:moveTo>
                        <a:lnTo>
                          <a:pt x="0" y="0"/>
                        </a:lnTo>
                        <a:lnTo>
                          <a:pt x="0" y="168"/>
                        </a:lnTo>
                        <a:lnTo>
                          <a:pt x="175" y="168"/>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28" name="Freeform 77">
                    <a:extLst>
                      <a:ext uri="{FF2B5EF4-FFF2-40B4-BE49-F238E27FC236}">
                        <a16:creationId xmlns:a16="http://schemas.microsoft.com/office/drawing/2014/main" id="{C3C9A87B-6FC8-EC98-8411-36695133025B}"/>
                      </a:ext>
                    </a:extLst>
                  </p:cNvPr>
                  <p:cNvSpPr>
                    <a:spLocks noChangeArrowheads="1"/>
                  </p:cNvSpPr>
                  <p:nvPr/>
                </p:nvSpPr>
                <p:spPr bwMode="auto">
                  <a:xfrm>
                    <a:off x="7024688" y="466725"/>
                    <a:ext cx="63500" cy="65088"/>
                  </a:xfrm>
                  <a:custGeom>
                    <a:avLst/>
                    <a:gdLst>
                      <a:gd name="T0" fmla="*/ 175 w 176"/>
                      <a:gd name="T1" fmla="*/ 78 h 181"/>
                      <a:gd name="T2" fmla="*/ 175 w 176"/>
                      <a:gd name="T3" fmla="*/ 78 h 181"/>
                      <a:gd name="T4" fmla="*/ 98 w 176"/>
                      <a:gd name="T5" fmla="*/ 0 h 181"/>
                      <a:gd name="T6" fmla="*/ 0 w 176"/>
                      <a:gd name="T7" fmla="*/ 0 h 181"/>
                      <a:gd name="T8" fmla="*/ 0 w 176"/>
                      <a:gd name="T9" fmla="*/ 180 h 181"/>
                      <a:gd name="T10" fmla="*/ 175 w 176"/>
                      <a:gd name="T11" fmla="*/ 180 h 181"/>
                      <a:gd name="T12" fmla="*/ 175 w 176"/>
                      <a:gd name="T13" fmla="*/ 78 h 181"/>
                    </a:gdLst>
                    <a:ahLst/>
                    <a:cxnLst>
                      <a:cxn ang="0">
                        <a:pos x="T0" y="T1"/>
                      </a:cxn>
                      <a:cxn ang="0">
                        <a:pos x="T2" y="T3"/>
                      </a:cxn>
                      <a:cxn ang="0">
                        <a:pos x="T4" y="T5"/>
                      </a:cxn>
                      <a:cxn ang="0">
                        <a:pos x="T6" y="T7"/>
                      </a:cxn>
                      <a:cxn ang="0">
                        <a:pos x="T8" y="T9"/>
                      </a:cxn>
                      <a:cxn ang="0">
                        <a:pos x="T10" y="T11"/>
                      </a:cxn>
                      <a:cxn ang="0">
                        <a:pos x="T12" y="T13"/>
                      </a:cxn>
                    </a:cxnLst>
                    <a:rect l="0" t="0" r="r" b="b"/>
                    <a:pathLst>
                      <a:path w="176" h="181">
                        <a:moveTo>
                          <a:pt x="175" y="78"/>
                        </a:moveTo>
                        <a:lnTo>
                          <a:pt x="175" y="78"/>
                        </a:lnTo>
                        <a:cubicBezTo>
                          <a:pt x="175" y="34"/>
                          <a:pt x="140" y="0"/>
                          <a:pt x="98" y="0"/>
                        </a:cubicBezTo>
                        <a:cubicBezTo>
                          <a:pt x="0" y="0"/>
                          <a:pt x="0" y="0"/>
                          <a:pt x="0" y="0"/>
                        </a:cubicBezTo>
                        <a:cubicBezTo>
                          <a:pt x="0" y="180"/>
                          <a:pt x="0" y="180"/>
                          <a:pt x="0" y="180"/>
                        </a:cubicBezTo>
                        <a:cubicBezTo>
                          <a:pt x="175" y="180"/>
                          <a:pt x="175" y="180"/>
                          <a:pt x="175" y="180"/>
                        </a:cubicBezTo>
                        <a:lnTo>
                          <a:pt x="175" y="78"/>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29" name="Freeform 78">
                    <a:extLst>
                      <a:ext uri="{FF2B5EF4-FFF2-40B4-BE49-F238E27FC236}">
                        <a16:creationId xmlns:a16="http://schemas.microsoft.com/office/drawing/2014/main" id="{631D15EF-9C5F-25D3-7F51-F90EB1CFA03D}"/>
                      </a:ext>
                    </a:extLst>
                  </p:cNvPr>
                  <p:cNvSpPr>
                    <a:spLocks noChangeArrowheads="1"/>
                  </p:cNvSpPr>
                  <p:nvPr/>
                </p:nvSpPr>
                <p:spPr bwMode="auto">
                  <a:xfrm>
                    <a:off x="6819900" y="768350"/>
                    <a:ext cx="52388" cy="68263"/>
                  </a:xfrm>
                  <a:custGeom>
                    <a:avLst/>
                    <a:gdLst>
                      <a:gd name="T0" fmla="*/ 77 w 147"/>
                      <a:gd name="T1" fmla="*/ 190 h 191"/>
                      <a:gd name="T2" fmla="*/ 77 w 147"/>
                      <a:gd name="T3" fmla="*/ 190 h 191"/>
                      <a:gd name="T4" fmla="*/ 146 w 147"/>
                      <a:gd name="T5" fmla="*/ 190 h 191"/>
                      <a:gd name="T6" fmla="*/ 146 w 147"/>
                      <a:gd name="T7" fmla="*/ 0 h 191"/>
                      <a:gd name="T8" fmla="*/ 0 w 147"/>
                      <a:gd name="T9" fmla="*/ 0 h 191"/>
                      <a:gd name="T10" fmla="*/ 0 w 147"/>
                      <a:gd name="T11" fmla="*/ 114 h 191"/>
                      <a:gd name="T12" fmla="*/ 77 w 147"/>
                      <a:gd name="T13" fmla="*/ 190 h 191"/>
                    </a:gdLst>
                    <a:ahLst/>
                    <a:cxnLst>
                      <a:cxn ang="0">
                        <a:pos x="T0" y="T1"/>
                      </a:cxn>
                      <a:cxn ang="0">
                        <a:pos x="T2" y="T3"/>
                      </a:cxn>
                      <a:cxn ang="0">
                        <a:pos x="T4" y="T5"/>
                      </a:cxn>
                      <a:cxn ang="0">
                        <a:pos x="T6" y="T7"/>
                      </a:cxn>
                      <a:cxn ang="0">
                        <a:pos x="T8" y="T9"/>
                      </a:cxn>
                      <a:cxn ang="0">
                        <a:pos x="T10" y="T11"/>
                      </a:cxn>
                      <a:cxn ang="0">
                        <a:pos x="T12" y="T13"/>
                      </a:cxn>
                    </a:cxnLst>
                    <a:rect l="0" t="0" r="r" b="b"/>
                    <a:pathLst>
                      <a:path w="147" h="191">
                        <a:moveTo>
                          <a:pt x="77" y="190"/>
                        </a:moveTo>
                        <a:lnTo>
                          <a:pt x="77" y="190"/>
                        </a:lnTo>
                        <a:cubicBezTo>
                          <a:pt x="146" y="190"/>
                          <a:pt x="146" y="190"/>
                          <a:pt x="146" y="190"/>
                        </a:cubicBezTo>
                        <a:cubicBezTo>
                          <a:pt x="146" y="0"/>
                          <a:pt x="146" y="0"/>
                          <a:pt x="146" y="0"/>
                        </a:cubicBezTo>
                        <a:cubicBezTo>
                          <a:pt x="0" y="0"/>
                          <a:pt x="0" y="0"/>
                          <a:pt x="0" y="0"/>
                        </a:cubicBezTo>
                        <a:cubicBezTo>
                          <a:pt x="0" y="114"/>
                          <a:pt x="0" y="114"/>
                          <a:pt x="0" y="114"/>
                        </a:cubicBezTo>
                        <a:cubicBezTo>
                          <a:pt x="0" y="156"/>
                          <a:pt x="35" y="190"/>
                          <a:pt x="77" y="190"/>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30" name="Freeform 79">
                    <a:extLst>
                      <a:ext uri="{FF2B5EF4-FFF2-40B4-BE49-F238E27FC236}">
                        <a16:creationId xmlns:a16="http://schemas.microsoft.com/office/drawing/2014/main" id="{13762712-E962-88DA-8FFC-CADADB8D7EF1}"/>
                      </a:ext>
                    </a:extLst>
                  </p:cNvPr>
                  <p:cNvSpPr>
                    <a:spLocks noChangeArrowheads="1"/>
                  </p:cNvSpPr>
                  <p:nvPr/>
                </p:nvSpPr>
                <p:spPr bwMode="auto">
                  <a:xfrm>
                    <a:off x="6819900" y="544513"/>
                    <a:ext cx="52388" cy="60325"/>
                  </a:xfrm>
                  <a:custGeom>
                    <a:avLst/>
                    <a:gdLst>
                      <a:gd name="T0" fmla="*/ 146 w 147"/>
                      <a:gd name="T1" fmla="*/ 0 h 169"/>
                      <a:gd name="T2" fmla="*/ 0 w 147"/>
                      <a:gd name="T3" fmla="*/ 0 h 169"/>
                      <a:gd name="T4" fmla="*/ 0 w 147"/>
                      <a:gd name="T5" fmla="*/ 168 h 169"/>
                      <a:gd name="T6" fmla="*/ 146 w 147"/>
                      <a:gd name="T7" fmla="*/ 168 h 169"/>
                      <a:gd name="T8" fmla="*/ 146 w 147"/>
                      <a:gd name="T9" fmla="*/ 0 h 169"/>
                    </a:gdLst>
                    <a:ahLst/>
                    <a:cxnLst>
                      <a:cxn ang="0">
                        <a:pos x="T0" y="T1"/>
                      </a:cxn>
                      <a:cxn ang="0">
                        <a:pos x="T2" y="T3"/>
                      </a:cxn>
                      <a:cxn ang="0">
                        <a:pos x="T4" y="T5"/>
                      </a:cxn>
                      <a:cxn ang="0">
                        <a:pos x="T6" y="T7"/>
                      </a:cxn>
                      <a:cxn ang="0">
                        <a:pos x="T8" y="T9"/>
                      </a:cxn>
                    </a:cxnLst>
                    <a:rect l="0" t="0" r="r" b="b"/>
                    <a:pathLst>
                      <a:path w="147" h="169">
                        <a:moveTo>
                          <a:pt x="146" y="0"/>
                        </a:moveTo>
                        <a:lnTo>
                          <a:pt x="0" y="0"/>
                        </a:lnTo>
                        <a:lnTo>
                          <a:pt x="0" y="168"/>
                        </a:lnTo>
                        <a:lnTo>
                          <a:pt x="146" y="168"/>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31" name="Freeform 80">
                    <a:extLst>
                      <a:ext uri="{FF2B5EF4-FFF2-40B4-BE49-F238E27FC236}">
                        <a16:creationId xmlns:a16="http://schemas.microsoft.com/office/drawing/2014/main" id="{61FD602E-EA4F-78B0-7D17-216CC9A0540A}"/>
                      </a:ext>
                    </a:extLst>
                  </p:cNvPr>
                  <p:cNvSpPr>
                    <a:spLocks noChangeArrowheads="1"/>
                  </p:cNvSpPr>
                  <p:nvPr/>
                </p:nvSpPr>
                <p:spPr bwMode="auto">
                  <a:xfrm>
                    <a:off x="6819900" y="619125"/>
                    <a:ext cx="52388" cy="63500"/>
                  </a:xfrm>
                  <a:custGeom>
                    <a:avLst/>
                    <a:gdLst>
                      <a:gd name="T0" fmla="*/ 146 w 147"/>
                      <a:gd name="T1" fmla="*/ 0 h 178"/>
                      <a:gd name="T2" fmla="*/ 0 w 147"/>
                      <a:gd name="T3" fmla="*/ 0 h 178"/>
                      <a:gd name="T4" fmla="*/ 0 w 147"/>
                      <a:gd name="T5" fmla="*/ 177 h 178"/>
                      <a:gd name="T6" fmla="*/ 146 w 147"/>
                      <a:gd name="T7" fmla="*/ 177 h 178"/>
                      <a:gd name="T8" fmla="*/ 146 w 147"/>
                      <a:gd name="T9" fmla="*/ 0 h 178"/>
                    </a:gdLst>
                    <a:ahLst/>
                    <a:cxnLst>
                      <a:cxn ang="0">
                        <a:pos x="T0" y="T1"/>
                      </a:cxn>
                      <a:cxn ang="0">
                        <a:pos x="T2" y="T3"/>
                      </a:cxn>
                      <a:cxn ang="0">
                        <a:pos x="T4" y="T5"/>
                      </a:cxn>
                      <a:cxn ang="0">
                        <a:pos x="T6" y="T7"/>
                      </a:cxn>
                      <a:cxn ang="0">
                        <a:pos x="T8" y="T9"/>
                      </a:cxn>
                    </a:cxnLst>
                    <a:rect l="0" t="0" r="r" b="b"/>
                    <a:pathLst>
                      <a:path w="147" h="178">
                        <a:moveTo>
                          <a:pt x="146" y="0"/>
                        </a:moveTo>
                        <a:lnTo>
                          <a:pt x="0" y="0"/>
                        </a:lnTo>
                        <a:lnTo>
                          <a:pt x="0" y="177"/>
                        </a:lnTo>
                        <a:lnTo>
                          <a:pt x="146" y="177"/>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32" name="Freeform 81">
                    <a:extLst>
                      <a:ext uri="{FF2B5EF4-FFF2-40B4-BE49-F238E27FC236}">
                        <a16:creationId xmlns:a16="http://schemas.microsoft.com/office/drawing/2014/main" id="{F8850B4B-F5DB-A54E-0B25-5276B5D14160}"/>
                      </a:ext>
                    </a:extLst>
                  </p:cNvPr>
                  <p:cNvSpPr>
                    <a:spLocks noChangeArrowheads="1"/>
                  </p:cNvSpPr>
                  <p:nvPr/>
                </p:nvSpPr>
                <p:spPr bwMode="auto">
                  <a:xfrm>
                    <a:off x="6819900" y="696913"/>
                    <a:ext cx="52388" cy="57150"/>
                  </a:xfrm>
                  <a:custGeom>
                    <a:avLst/>
                    <a:gdLst>
                      <a:gd name="T0" fmla="*/ 146 w 147"/>
                      <a:gd name="T1" fmla="*/ 0 h 158"/>
                      <a:gd name="T2" fmla="*/ 0 w 147"/>
                      <a:gd name="T3" fmla="*/ 0 h 158"/>
                      <a:gd name="T4" fmla="*/ 0 w 147"/>
                      <a:gd name="T5" fmla="*/ 157 h 158"/>
                      <a:gd name="T6" fmla="*/ 146 w 147"/>
                      <a:gd name="T7" fmla="*/ 157 h 158"/>
                      <a:gd name="T8" fmla="*/ 146 w 147"/>
                      <a:gd name="T9" fmla="*/ 0 h 158"/>
                    </a:gdLst>
                    <a:ahLst/>
                    <a:cxnLst>
                      <a:cxn ang="0">
                        <a:pos x="T0" y="T1"/>
                      </a:cxn>
                      <a:cxn ang="0">
                        <a:pos x="T2" y="T3"/>
                      </a:cxn>
                      <a:cxn ang="0">
                        <a:pos x="T4" y="T5"/>
                      </a:cxn>
                      <a:cxn ang="0">
                        <a:pos x="T6" y="T7"/>
                      </a:cxn>
                      <a:cxn ang="0">
                        <a:pos x="T8" y="T9"/>
                      </a:cxn>
                    </a:cxnLst>
                    <a:rect l="0" t="0" r="r" b="b"/>
                    <a:pathLst>
                      <a:path w="147" h="158">
                        <a:moveTo>
                          <a:pt x="146" y="0"/>
                        </a:moveTo>
                        <a:lnTo>
                          <a:pt x="0" y="0"/>
                        </a:lnTo>
                        <a:lnTo>
                          <a:pt x="0" y="157"/>
                        </a:lnTo>
                        <a:lnTo>
                          <a:pt x="146" y="157"/>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33" name="Freeform 82">
                    <a:extLst>
                      <a:ext uri="{FF2B5EF4-FFF2-40B4-BE49-F238E27FC236}">
                        <a16:creationId xmlns:a16="http://schemas.microsoft.com/office/drawing/2014/main" id="{3E38AEAB-E94A-E3C5-A088-6EA8627E4661}"/>
                      </a:ext>
                    </a:extLst>
                  </p:cNvPr>
                  <p:cNvSpPr>
                    <a:spLocks noChangeArrowheads="1"/>
                  </p:cNvSpPr>
                  <p:nvPr/>
                </p:nvSpPr>
                <p:spPr bwMode="auto">
                  <a:xfrm>
                    <a:off x="6886575" y="466725"/>
                    <a:ext cx="50800" cy="65088"/>
                  </a:xfrm>
                  <a:custGeom>
                    <a:avLst/>
                    <a:gdLst>
                      <a:gd name="T0" fmla="*/ 141 w 142"/>
                      <a:gd name="T1" fmla="*/ 0 h 181"/>
                      <a:gd name="T2" fmla="*/ 0 w 142"/>
                      <a:gd name="T3" fmla="*/ 0 h 181"/>
                      <a:gd name="T4" fmla="*/ 0 w 142"/>
                      <a:gd name="T5" fmla="*/ 180 h 181"/>
                      <a:gd name="T6" fmla="*/ 141 w 142"/>
                      <a:gd name="T7" fmla="*/ 180 h 181"/>
                      <a:gd name="T8" fmla="*/ 141 w 142"/>
                      <a:gd name="T9" fmla="*/ 0 h 181"/>
                    </a:gdLst>
                    <a:ahLst/>
                    <a:cxnLst>
                      <a:cxn ang="0">
                        <a:pos x="T0" y="T1"/>
                      </a:cxn>
                      <a:cxn ang="0">
                        <a:pos x="T2" y="T3"/>
                      </a:cxn>
                      <a:cxn ang="0">
                        <a:pos x="T4" y="T5"/>
                      </a:cxn>
                      <a:cxn ang="0">
                        <a:pos x="T6" y="T7"/>
                      </a:cxn>
                      <a:cxn ang="0">
                        <a:pos x="T8" y="T9"/>
                      </a:cxn>
                    </a:cxnLst>
                    <a:rect l="0" t="0" r="r" b="b"/>
                    <a:pathLst>
                      <a:path w="142" h="181">
                        <a:moveTo>
                          <a:pt x="141" y="0"/>
                        </a:moveTo>
                        <a:lnTo>
                          <a:pt x="0" y="0"/>
                        </a:lnTo>
                        <a:lnTo>
                          <a:pt x="0" y="180"/>
                        </a:lnTo>
                        <a:lnTo>
                          <a:pt x="141" y="180"/>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34" name="Freeform 83">
                    <a:extLst>
                      <a:ext uri="{FF2B5EF4-FFF2-40B4-BE49-F238E27FC236}">
                        <a16:creationId xmlns:a16="http://schemas.microsoft.com/office/drawing/2014/main" id="{0D0C50D4-F7AE-C1FD-0C25-1B0B713AD3A9}"/>
                      </a:ext>
                    </a:extLst>
                  </p:cNvPr>
                  <p:cNvSpPr>
                    <a:spLocks noChangeArrowheads="1"/>
                  </p:cNvSpPr>
                  <p:nvPr/>
                </p:nvSpPr>
                <p:spPr bwMode="auto">
                  <a:xfrm>
                    <a:off x="6819900" y="466725"/>
                    <a:ext cx="52388" cy="65088"/>
                  </a:xfrm>
                  <a:custGeom>
                    <a:avLst/>
                    <a:gdLst>
                      <a:gd name="T0" fmla="*/ 146 w 147"/>
                      <a:gd name="T1" fmla="*/ 0 h 181"/>
                      <a:gd name="T2" fmla="*/ 146 w 147"/>
                      <a:gd name="T3" fmla="*/ 0 h 181"/>
                      <a:gd name="T4" fmla="*/ 77 w 147"/>
                      <a:gd name="T5" fmla="*/ 0 h 181"/>
                      <a:gd name="T6" fmla="*/ 0 w 147"/>
                      <a:gd name="T7" fmla="*/ 78 h 181"/>
                      <a:gd name="T8" fmla="*/ 0 w 147"/>
                      <a:gd name="T9" fmla="*/ 180 h 181"/>
                      <a:gd name="T10" fmla="*/ 146 w 147"/>
                      <a:gd name="T11" fmla="*/ 180 h 181"/>
                      <a:gd name="T12" fmla="*/ 146 w 147"/>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47" h="181">
                        <a:moveTo>
                          <a:pt x="146" y="0"/>
                        </a:moveTo>
                        <a:lnTo>
                          <a:pt x="146" y="0"/>
                        </a:lnTo>
                        <a:cubicBezTo>
                          <a:pt x="77" y="0"/>
                          <a:pt x="77" y="0"/>
                          <a:pt x="77" y="0"/>
                        </a:cubicBezTo>
                        <a:cubicBezTo>
                          <a:pt x="35" y="0"/>
                          <a:pt x="0" y="34"/>
                          <a:pt x="0" y="78"/>
                        </a:cubicBezTo>
                        <a:cubicBezTo>
                          <a:pt x="0" y="180"/>
                          <a:pt x="0" y="180"/>
                          <a:pt x="0" y="180"/>
                        </a:cubicBezTo>
                        <a:cubicBezTo>
                          <a:pt x="146" y="180"/>
                          <a:pt x="146" y="180"/>
                          <a:pt x="146" y="180"/>
                        </a:cubicBez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235" name="Freeform 84">
                    <a:extLst>
                      <a:ext uri="{FF2B5EF4-FFF2-40B4-BE49-F238E27FC236}">
                        <a16:creationId xmlns:a16="http://schemas.microsoft.com/office/drawing/2014/main" id="{57D1D7BF-FD34-E413-2709-F653B8B3491E}"/>
                      </a:ext>
                    </a:extLst>
                  </p:cNvPr>
                  <p:cNvSpPr>
                    <a:spLocks noChangeArrowheads="1"/>
                  </p:cNvSpPr>
                  <p:nvPr/>
                </p:nvSpPr>
                <p:spPr bwMode="auto">
                  <a:xfrm>
                    <a:off x="6886575" y="619125"/>
                    <a:ext cx="50800" cy="63500"/>
                  </a:xfrm>
                  <a:custGeom>
                    <a:avLst/>
                    <a:gdLst>
                      <a:gd name="T0" fmla="*/ 141 w 142"/>
                      <a:gd name="T1" fmla="*/ 0 h 178"/>
                      <a:gd name="T2" fmla="*/ 0 w 142"/>
                      <a:gd name="T3" fmla="*/ 0 h 178"/>
                      <a:gd name="T4" fmla="*/ 0 w 142"/>
                      <a:gd name="T5" fmla="*/ 177 h 178"/>
                      <a:gd name="T6" fmla="*/ 141 w 142"/>
                      <a:gd name="T7" fmla="*/ 177 h 178"/>
                      <a:gd name="T8" fmla="*/ 141 w 142"/>
                      <a:gd name="T9" fmla="*/ 0 h 178"/>
                    </a:gdLst>
                    <a:ahLst/>
                    <a:cxnLst>
                      <a:cxn ang="0">
                        <a:pos x="T0" y="T1"/>
                      </a:cxn>
                      <a:cxn ang="0">
                        <a:pos x="T2" y="T3"/>
                      </a:cxn>
                      <a:cxn ang="0">
                        <a:pos x="T4" y="T5"/>
                      </a:cxn>
                      <a:cxn ang="0">
                        <a:pos x="T6" y="T7"/>
                      </a:cxn>
                      <a:cxn ang="0">
                        <a:pos x="T8" y="T9"/>
                      </a:cxn>
                    </a:cxnLst>
                    <a:rect l="0" t="0" r="r" b="b"/>
                    <a:pathLst>
                      <a:path w="142" h="178">
                        <a:moveTo>
                          <a:pt x="141" y="0"/>
                        </a:moveTo>
                        <a:lnTo>
                          <a:pt x="0" y="0"/>
                        </a:lnTo>
                        <a:lnTo>
                          <a:pt x="0" y="177"/>
                        </a:lnTo>
                        <a:lnTo>
                          <a:pt x="141" y="177"/>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grpSp>
            <p:grpSp>
              <p:nvGrpSpPr>
                <p:cNvPr id="185" name="Group 226">
                  <a:extLst>
                    <a:ext uri="{FF2B5EF4-FFF2-40B4-BE49-F238E27FC236}">
                      <a16:creationId xmlns:a16="http://schemas.microsoft.com/office/drawing/2014/main" id="{9DEAFECC-EDDA-04AA-FA55-24D2C0E714F2}"/>
                    </a:ext>
                  </a:extLst>
                </p:cNvPr>
                <p:cNvGrpSpPr>
                  <a:grpSpLocks/>
                </p:cNvGrpSpPr>
                <p:nvPr/>
              </p:nvGrpSpPr>
              <p:grpSpPr bwMode="auto">
                <a:xfrm>
                  <a:off x="6501184" y="3824389"/>
                  <a:ext cx="367119" cy="460522"/>
                  <a:chOff x="6743700" y="382588"/>
                  <a:chExt cx="420688" cy="538162"/>
                </a:xfrm>
                <a:solidFill>
                  <a:srgbClr val="FFFFFF"/>
                </a:solidFill>
              </p:grpSpPr>
              <p:sp>
                <p:nvSpPr>
                  <p:cNvPr id="186" name="Freeform 60">
                    <a:extLst>
                      <a:ext uri="{FF2B5EF4-FFF2-40B4-BE49-F238E27FC236}">
                        <a16:creationId xmlns:a16="http://schemas.microsoft.com/office/drawing/2014/main" id="{817DDF8B-F7B8-1722-AEAB-3C8C644B2BDC}"/>
                      </a:ext>
                    </a:extLst>
                  </p:cNvPr>
                  <p:cNvSpPr>
                    <a:spLocks noChangeArrowheads="1"/>
                  </p:cNvSpPr>
                  <p:nvPr/>
                </p:nvSpPr>
                <p:spPr bwMode="auto">
                  <a:xfrm>
                    <a:off x="6743700" y="382588"/>
                    <a:ext cx="420688" cy="538162"/>
                  </a:xfrm>
                  <a:custGeom>
                    <a:avLst/>
                    <a:gdLst>
                      <a:gd name="T0" fmla="*/ 129 w 1167"/>
                      <a:gd name="T1" fmla="*/ 1493 h 1494"/>
                      <a:gd name="T2" fmla="*/ 129 w 1167"/>
                      <a:gd name="T3" fmla="*/ 1493 h 1494"/>
                      <a:gd name="T4" fmla="*/ 1037 w 1167"/>
                      <a:gd name="T5" fmla="*/ 1493 h 1494"/>
                      <a:gd name="T6" fmla="*/ 1166 w 1167"/>
                      <a:gd name="T7" fmla="*/ 1363 h 1494"/>
                      <a:gd name="T8" fmla="*/ 1166 w 1167"/>
                      <a:gd name="T9" fmla="*/ 130 h 1494"/>
                      <a:gd name="T10" fmla="*/ 1037 w 1167"/>
                      <a:gd name="T11" fmla="*/ 0 h 1494"/>
                      <a:gd name="T12" fmla="*/ 129 w 1167"/>
                      <a:gd name="T13" fmla="*/ 0 h 1494"/>
                      <a:gd name="T14" fmla="*/ 0 w 1167"/>
                      <a:gd name="T15" fmla="*/ 130 h 1494"/>
                      <a:gd name="T16" fmla="*/ 0 w 1167"/>
                      <a:gd name="T17" fmla="*/ 1363 h 1494"/>
                      <a:gd name="T18" fmla="*/ 129 w 1167"/>
                      <a:gd name="T19" fmla="*/ 1493 h 1494"/>
                      <a:gd name="T20" fmla="*/ 90 w 1167"/>
                      <a:gd name="T21" fmla="*/ 130 h 1494"/>
                      <a:gd name="T22" fmla="*/ 90 w 1167"/>
                      <a:gd name="T23" fmla="*/ 130 h 1494"/>
                      <a:gd name="T24" fmla="*/ 129 w 1167"/>
                      <a:gd name="T25" fmla="*/ 92 h 1494"/>
                      <a:gd name="T26" fmla="*/ 1037 w 1167"/>
                      <a:gd name="T27" fmla="*/ 92 h 1494"/>
                      <a:gd name="T28" fmla="*/ 1076 w 1167"/>
                      <a:gd name="T29" fmla="*/ 130 h 1494"/>
                      <a:gd name="T30" fmla="*/ 1076 w 1167"/>
                      <a:gd name="T31" fmla="*/ 1363 h 1494"/>
                      <a:gd name="T32" fmla="*/ 1037 w 1167"/>
                      <a:gd name="T33" fmla="*/ 1403 h 1494"/>
                      <a:gd name="T34" fmla="*/ 129 w 1167"/>
                      <a:gd name="T35" fmla="*/ 1403 h 1494"/>
                      <a:gd name="T36" fmla="*/ 90 w 1167"/>
                      <a:gd name="T37" fmla="*/ 1363 h 1494"/>
                      <a:gd name="T38" fmla="*/ 90 w 1167"/>
                      <a:gd name="T39" fmla="*/ 13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7" h="1494">
                        <a:moveTo>
                          <a:pt x="129" y="1493"/>
                        </a:moveTo>
                        <a:lnTo>
                          <a:pt x="129" y="1493"/>
                        </a:lnTo>
                        <a:cubicBezTo>
                          <a:pt x="1037" y="1493"/>
                          <a:pt x="1037" y="1493"/>
                          <a:pt x="1037" y="1493"/>
                        </a:cubicBezTo>
                        <a:cubicBezTo>
                          <a:pt x="1108" y="1493"/>
                          <a:pt x="1166" y="1435"/>
                          <a:pt x="1166" y="1363"/>
                        </a:cubicBezTo>
                        <a:cubicBezTo>
                          <a:pt x="1166" y="130"/>
                          <a:pt x="1166" y="130"/>
                          <a:pt x="1166" y="130"/>
                        </a:cubicBezTo>
                        <a:cubicBezTo>
                          <a:pt x="1166" y="58"/>
                          <a:pt x="1108" y="0"/>
                          <a:pt x="1037" y="0"/>
                        </a:cubicBezTo>
                        <a:cubicBezTo>
                          <a:pt x="129" y="0"/>
                          <a:pt x="129" y="0"/>
                          <a:pt x="129" y="0"/>
                        </a:cubicBezTo>
                        <a:cubicBezTo>
                          <a:pt x="58" y="0"/>
                          <a:pt x="0" y="58"/>
                          <a:pt x="0" y="130"/>
                        </a:cubicBezTo>
                        <a:cubicBezTo>
                          <a:pt x="0" y="1363"/>
                          <a:pt x="0" y="1363"/>
                          <a:pt x="0" y="1363"/>
                        </a:cubicBezTo>
                        <a:cubicBezTo>
                          <a:pt x="0" y="1435"/>
                          <a:pt x="58" y="1493"/>
                          <a:pt x="129" y="1493"/>
                        </a:cubicBezTo>
                        <a:close/>
                        <a:moveTo>
                          <a:pt x="90" y="130"/>
                        </a:moveTo>
                        <a:lnTo>
                          <a:pt x="90" y="130"/>
                        </a:lnTo>
                        <a:cubicBezTo>
                          <a:pt x="90" y="109"/>
                          <a:pt x="108" y="92"/>
                          <a:pt x="129" y="92"/>
                        </a:cubicBezTo>
                        <a:cubicBezTo>
                          <a:pt x="1037" y="92"/>
                          <a:pt x="1037" y="92"/>
                          <a:pt x="1037" y="92"/>
                        </a:cubicBezTo>
                        <a:cubicBezTo>
                          <a:pt x="1058" y="92"/>
                          <a:pt x="1076" y="109"/>
                          <a:pt x="1076" y="130"/>
                        </a:cubicBezTo>
                        <a:cubicBezTo>
                          <a:pt x="1076" y="1363"/>
                          <a:pt x="1076" y="1363"/>
                          <a:pt x="1076" y="1363"/>
                        </a:cubicBezTo>
                        <a:cubicBezTo>
                          <a:pt x="1076" y="1384"/>
                          <a:pt x="1058" y="1403"/>
                          <a:pt x="1037" y="1403"/>
                        </a:cubicBezTo>
                        <a:cubicBezTo>
                          <a:pt x="129" y="1403"/>
                          <a:pt x="129" y="1403"/>
                          <a:pt x="129" y="1403"/>
                        </a:cubicBezTo>
                        <a:cubicBezTo>
                          <a:pt x="108" y="1403"/>
                          <a:pt x="90" y="1384"/>
                          <a:pt x="90" y="1363"/>
                        </a:cubicBezTo>
                        <a:lnTo>
                          <a:pt x="90" y="130"/>
                        </a:lnTo>
                        <a:close/>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87" name="Freeform 61">
                    <a:extLst>
                      <a:ext uri="{FF2B5EF4-FFF2-40B4-BE49-F238E27FC236}">
                        <a16:creationId xmlns:a16="http://schemas.microsoft.com/office/drawing/2014/main" id="{CE0248AF-A4F8-7ACF-3863-A159324AF6B2}"/>
                      </a:ext>
                    </a:extLst>
                  </p:cNvPr>
                  <p:cNvSpPr>
                    <a:spLocks noChangeArrowheads="1"/>
                  </p:cNvSpPr>
                  <p:nvPr/>
                </p:nvSpPr>
                <p:spPr bwMode="auto">
                  <a:xfrm>
                    <a:off x="6789738" y="431800"/>
                    <a:ext cx="28575" cy="28575"/>
                  </a:xfrm>
                  <a:custGeom>
                    <a:avLst/>
                    <a:gdLst>
                      <a:gd name="T0" fmla="*/ 38 w 79"/>
                      <a:gd name="T1" fmla="*/ 78 h 79"/>
                      <a:gd name="T2" fmla="*/ 38 w 79"/>
                      <a:gd name="T3" fmla="*/ 78 h 79"/>
                      <a:gd name="T4" fmla="*/ 78 w 79"/>
                      <a:gd name="T5" fmla="*/ 40 h 79"/>
                      <a:gd name="T6" fmla="*/ 38 w 79"/>
                      <a:gd name="T7" fmla="*/ 0 h 79"/>
                      <a:gd name="T8" fmla="*/ 0 w 79"/>
                      <a:gd name="T9" fmla="*/ 40 h 79"/>
                      <a:gd name="T10" fmla="*/ 38 w 79"/>
                      <a:gd name="T11" fmla="*/ 78 h 79"/>
                    </a:gdLst>
                    <a:ahLst/>
                    <a:cxnLst>
                      <a:cxn ang="0">
                        <a:pos x="T0" y="T1"/>
                      </a:cxn>
                      <a:cxn ang="0">
                        <a:pos x="T2" y="T3"/>
                      </a:cxn>
                      <a:cxn ang="0">
                        <a:pos x="T4" y="T5"/>
                      </a:cxn>
                      <a:cxn ang="0">
                        <a:pos x="T6" y="T7"/>
                      </a:cxn>
                      <a:cxn ang="0">
                        <a:pos x="T8" y="T9"/>
                      </a:cxn>
                      <a:cxn ang="0">
                        <a:pos x="T10" y="T11"/>
                      </a:cxn>
                    </a:cxnLst>
                    <a:rect l="0" t="0" r="r" b="b"/>
                    <a:pathLst>
                      <a:path w="79" h="79">
                        <a:moveTo>
                          <a:pt x="38" y="78"/>
                        </a:moveTo>
                        <a:lnTo>
                          <a:pt x="38" y="78"/>
                        </a:lnTo>
                        <a:cubicBezTo>
                          <a:pt x="59" y="78"/>
                          <a:pt x="78" y="61"/>
                          <a:pt x="78" y="40"/>
                        </a:cubicBezTo>
                        <a:cubicBezTo>
                          <a:pt x="78" y="19"/>
                          <a:pt x="59" y="0"/>
                          <a:pt x="38" y="0"/>
                        </a:cubicBezTo>
                        <a:cubicBezTo>
                          <a:pt x="17" y="0"/>
                          <a:pt x="0" y="19"/>
                          <a:pt x="0" y="40"/>
                        </a:cubicBezTo>
                        <a:cubicBezTo>
                          <a:pt x="0" y="61"/>
                          <a:pt x="17" y="78"/>
                          <a:pt x="38" y="78"/>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88" name="Freeform 62">
                    <a:extLst>
                      <a:ext uri="{FF2B5EF4-FFF2-40B4-BE49-F238E27FC236}">
                        <a16:creationId xmlns:a16="http://schemas.microsoft.com/office/drawing/2014/main" id="{55C5793A-8F9A-427E-F452-0D34BD95AE9B}"/>
                      </a:ext>
                    </a:extLst>
                  </p:cNvPr>
                  <p:cNvSpPr>
                    <a:spLocks noChangeArrowheads="1"/>
                  </p:cNvSpPr>
                  <p:nvPr/>
                </p:nvSpPr>
                <p:spPr bwMode="auto">
                  <a:xfrm>
                    <a:off x="7091363" y="431800"/>
                    <a:ext cx="28575" cy="28575"/>
                  </a:xfrm>
                  <a:custGeom>
                    <a:avLst/>
                    <a:gdLst>
                      <a:gd name="T0" fmla="*/ 39 w 78"/>
                      <a:gd name="T1" fmla="*/ 78 h 79"/>
                      <a:gd name="T2" fmla="*/ 39 w 78"/>
                      <a:gd name="T3" fmla="*/ 78 h 79"/>
                      <a:gd name="T4" fmla="*/ 77 w 78"/>
                      <a:gd name="T5" fmla="*/ 40 h 79"/>
                      <a:gd name="T6" fmla="*/ 39 w 78"/>
                      <a:gd name="T7" fmla="*/ 0 h 79"/>
                      <a:gd name="T8" fmla="*/ 0 w 78"/>
                      <a:gd name="T9" fmla="*/ 40 h 79"/>
                      <a:gd name="T10" fmla="*/ 39 w 78"/>
                      <a:gd name="T11" fmla="*/ 78 h 79"/>
                    </a:gdLst>
                    <a:ahLst/>
                    <a:cxnLst>
                      <a:cxn ang="0">
                        <a:pos x="T0" y="T1"/>
                      </a:cxn>
                      <a:cxn ang="0">
                        <a:pos x="T2" y="T3"/>
                      </a:cxn>
                      <a:cxn ang="0">
                        <a:pos x="T4" y="T5"/>
                      </a:cxn>
                      <a:cxn ang="0">
                        <a:pos x="T6" y="T7"/>
                      </a:cxn>
                      <a:cxn ang="0">
                        <a:pos x="T8" y="T9"/>
                      </a:cxn>
                      <a:cxn ang="0">
                        <a:pos x="T10" y="T11"/>
                      </a:cxn>
                    </a:cxnLst>
                    <a:rect l="0" t="0" r="r" b="b"/>
                    <a:pathLst>
                      <a:path w="78" h="79">
                        <a:moveTo>
                          <a:pt x="39" y="78"/>
                        </a:moveTo>
                        <a:lnTo>
                          <a:pt x="39" y="78"/>
                        </a:lnTo>
                        <a:cubicBezTo>
                          <a:pt x="60" y="78"/>
                          <a:pt x="77" y="61"/>
                          <a:pt x="77" y="40"/>
                        </a:cubicBezTo>
                        <a:cubicBezTo>
                          <a:pt x="77" y="19"/>
                          <a:pt x="60" y="0"/>
                          <a:pt x="39" y="0"/>
                        </a:cubicBezTo>
                        <a:cubicBezTo>
                          <a:pt x="18" y="0"/>
                          <a:pt x="0" y="19"/>
                          <a:pt x="0" y="40"/>
                        </a:cubicBezTo>
                        <a:cubicBezTo>
                          <a:pt x="0" y="61"/>
                          <a:pt x="18" y="78"/>
                          <a:pt x="39" y="78"/>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89" name="Freeform 63">
                    <a:extLst>
                      <a:ext uri="{FF2B5EF4-FFF2-40B4-BE49-F238E27FC236}">
                        <a16:creationId xmlns:a16="http://schemas.microsoft.com/office/drawing/2014/main" id="{121A6728-EBDE-9388-2EF5-18229C0E8A54}"/>
                      </a:ext>
                    </a:extLst>
                  </p:cNvPr>
                  <p:cNvSpPr>
                    <a:spLocks noChangeArrowheads="1"/>
                  </p:cNvSpPr>
                  <p:nvPr/>
                </p:nvSpPr>
                <p:spPr bwMode="auto">
                  <a:xfrm>
                    <a:off x="7091363" y="841375"/>
                    <a:ext cx="28575" cy="28575"/>
                  </a:xfrm>
                  <a:custGeom>
                    <a:avLst/>
                    <a:gdLst>
                      <a:gd name="T0" fmla="*/ 39 w 78"/>
                      <a:gd name="T1" fmla="*/ 77 h 78"/>
                      <a:gd name="T2" fmla="*/ 39 w 78"/>
                      <a:gd name="T3" fmla="*/ 77 h 78"/>
                      <a:gd name="T4" fmla="*/ 77 w 78"/>
                      <a:gd name="T5" fmla="*/ 39 h 78"/>
                      <a:gd name="T6" fmla="*/ 39 w 78"/>
                      <a:gd name="T7" fmla="*/ 0 h 78"/>
                      <a:gd name="T8" fmla="*/ 0 w 78"/>
                      <a:gd name="T9" fmla="*/ 39 h 78"/>
                      <a:gd name="T10" fmla="*/ 39 w 78"/>
                      <a:gd name="T11" fmla="*/ 77 h 78"/>
                    </a:gdLst>
                    <a:ahLst/>
                    <a:cxnLst>
                      <a:cxn ang="0">
                        <a:pos x="T0" y="T1"/>
                      </a:cxn>
                      <a:cxn ang="0">
                        <a:pos x="T2" y="T3"/>
                      </a:cxn>
                      <a:cxn ang="0">
                        <a:pos x="T4" y="T5"/>
                      </a:cxn>
                      <a:cxn ang="0">
                        <a:pos x="T6" y="T7"/>
                      </a:cxn>
                      <a:cxn ang="0">
                        <a:pos x="T8" y="T9"/>
                      </a:cxn>
                      <a:cxn ang="0">
                        <a:pos x="T10" y="T11"/>
                      </a:cxn>
                    </a:cxnLst>
                    <a:rect l="0" t="0" r="r" b="b"/>
                    <a:pathLst>
                      <a:path w="78" h="78">
                        <a:moveTo>
                          <a:pt x="39" y="77"/>
                        </a:moveTo>
                        <a:lnTo>
                          <a:pt x="39" y="77"/>
                        </a:lnTo>
                        <a:cubicBezTo>
                          <a:pt x="60" y="77"/>
                          <a:pt x="77" y="60"/>
                          <a:pt x="77" y="39"/>
                        </a:cubicBezTo>
                        <a:cubicBezTo>
                          <a:pt x="77" y="18"/>
                          <a:pt x="60" y="0"/>
                          <a:pt x="39" y="0"/>
                        </a:cubicBezTo>
                        <a:cubicBezTo>
                          <a:pt x="18" y="0"/>
                          <a:pt x="0" y="18"/>
                          <a:pt x="0" y="39"/>
                        </a:cubicBezTo>
                        <a:cubicBezTo>
                          <a:pt x="0" y="60"/>
                          <a:pt x="18" y="77"/>
                          <a:pt x="39" y="77"/>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90" name="Freeform 64">
                    <a:extLst>
                      <a:ext uri="{FF2B5EF4-FFF2-40B4-BE49-F238E27FC236}">
                        <a16:creationId xmlns:a16="http://schemas.microsoft.com/office/drawing/2014/main" id="{C764B566-99FB-90DE-8352-FA9DBCED7EF7}"/>
                      </a:ext>
                    </a:extLst>
                  </p:cNvPr>
                  <p:cNvSpPr>
                    <a:spLocks noChangeArrowheads="1"/>
                  </p:cNvSpPr>
                  <p:nvPr/>
                </p:nvSpPr>
                <p:spPr bwMode="auto">
                  <a:xfrm>
                    <a:off x="6789738" y="844550"/>
                    <a:ext cx="28575" cy="28575"/>
                  </a:xfrm>
                  <a:custGeom>
                    <a:avLst/>
                    <a:gdLst>
                      <a:gd name="T0" fmla="*/ 38 w 79"/>
                      <a:gd name="T1" fmla="*/ 77 h 78"/>
                      <a:gd name="T2" fmla="*/ 38 w 79"/>
                      <a:gd name="T3" fmla="*/ 77 h 78"/>
                      <a:gd name="T4" fmla="*/ 78 w 79"/>
                      <a:gd name="T5" fmla="*/ 38 h 78"/>
                      <a:gd name="T6" fmla="*/ 38 w 79"/>
                      <a:gd name="T7" fmla="*/ 0 h 78"/>
                      <a:gd name="T8" fmla="*/ 0 w 79"/>
                      <a:gd name="T9" fmla="*/ 38 h 78"/>
                      <a:gd name="T10" fmla="*/ 38 w 79"/>
                      <a:gd name="T11" fmla="*/ 77 h 78"/>
                    </a:gdLst>
                    <a:ahLst/>
                    <a:cxnLst>
                      <a:cxn ang="0">
                        <a:pos x="T0" y="T1"/>
                      </a:cxn>
                      <a:cxn ang="0">
                        <a:pos x="T2" y="T3"/>
                      </a:cxn>
                      <a:cxn ang="0">
                        <a:pos x="T4" y="T5"/>
                      </a:cxn>
                      <a:cxn ang="0">
                        <a:pos x="T6" y="T7"/>
                      </a:cxn>
                      <a:cxn ang="0">
                        <a:pos x="T8" y="T9"/>
                      </a:cxn>
                      <a:cxn ang="0">
                        <a:pos x="T10" y="T11"/>
                      </a:cxn>
                    </a:cxnLst>
                    <a:rect l="0" t="0" r="r" b="b"/>
                    <a:pathLst>
                      <a:path w="79" h="78">
                        <a:moveTo>
                          <a:pt x="38" y="77"/>
                        </a:moveTo>
                        <a:lnTo>
                          <a:pt x="38" y="77"/>
                        </a:lnTo>
                        <a:cubicBezTo>
                          <a:pt x="59" y="77"/>
                          <a:pt x="78" y="59"/>
                          <a:pt x="78" y="38"/>
                        </a:cubicBezTo>
                        <a:cubicBezTo>
                          <a:pt x="78" y="17"/>
                          <a:pt x="59" y="0"/>
                          <a:pt x="38" y="0"/>
                        </a:cubicBezTo>
                        <a:cubicBezTo>
                          <a:pt x="17" y="0"/>
                          <a:pt x="0" y="17"/>
                          <a:pt x="0" y="38"/>
                        </a:cubicBezTo>
                        <a:cubicBezTo>
                          <a:pt x="0" y="59"/>
                          <a:pt x="17" y="77"/>
                          <a:pt x="38" y="77"/>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91" name="Freeform 65">
                    <a:extLst>
                      <a:ext uri="{FF2B5EF4-FFF2-40B4-BE49-F238E27FC236}">
                        <a16:creationId xmlns:a16="http://schemas.microsoft.com/office/drawing/2014/main" id="{5C778F20-BF0F-47EE-EF36-5DE8A8E84EBE}"/>
                      </a:ext>
                    </a:extLst>
                  </p:cNvPr>
                  <p:cNvSpPr>
                    <a:spLocks noChangeArrowheads="1"/>
                  </p:cNvSpPr>
                  <p:nvPr/>
                </p:nvSpPr>
                <p:spPr bwMode="auto">
                  <a:xfrm>
                    <a:off x="6886575" y="696913"/>
                    <a:ext cx="50800" cy="57150"/>
                  </a:xfrm>
                  <a:custGeom>
                    <a:avLst/>
                    <a:gdLst>
                      <a:gd name="T0" fmla="*/ 141 w 142"/>
                      <a:gd name="T1" fmla="*/ 0 h 158"/>
                      <a:gd name="T2" fmla="*/ 0 w 142"/>
                      <a:gd name="T3" fmla="*/ 0 h 158"/>
                      <a:gd name="T4" fmla="*/ 0 w 142"/>
                      <a:gd name="T5" fmla="*/ 157 h 158"/>
                      <a:gd name="T6" fmla="*/ 141 w 142"/>
                      <a:gd name="T7" fmla="*/ 157 h 158"/>
                      <a:gd name="T8" fmla="*/ 141 w 142"/>
                      <a:gd name="T9" fmla="*/ 0 h 158"/>
                    </a:gdLst>
                    <a:ahLst/>
                    <a:cxnLst>
                      <a:cxn ang="0">
                        <a:pos x="T0" y="T1"/>
                      </a:cxn>
                      <a:cxn ang="0">
                        <a:pos x="T2" y="T3"/>
                      </a:cxn>
                      <a:cxn ang="0">
                        <a:pos x="T4" y="T5"/>
                      </a:cxn>
                      <a:cxn ang="0">
                        <a:pos x="T6" y="T7"/>
                      </a:cxn>
                      <a:cxn ang="0">
                        <a:pos x="T8" y="T9"/>
                      </a:cxn>
                    </a:cxnLst>
                    <a:rect l="0" t="0" r="r" b="b"/>
                    <a:pathLst>
                      <a:path w="142" h="158">
                        <a:moveTo>
                          <a:pt x="141" y="0"/>
                        </a:moveTo>
                        <a:lnTo>
                          <a:pt x="0" y="0"/>
                        </a:lnTo>
                        <a:lnTo>
                          <a:pt x="0" y="157"/>
                        </a:lnTo>
                        <a:lnTo>
                          <a:pt x="141" y="157"/>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92" name="Freeform 66">
                    <a:extLst>
                      <a:ext uri="{FF2B5EF4-FFF2-40B4-BE49-F238E27FC236}">
                        <a16:creationId xmlns:a16="http://schemas.microsoft.com/office/drawing/2014/main" id="{901ADB94-4E9A-39A0-DEEA-7987A1C640BD}"/>
                      </a:ext>
                    </a:extLst>
                  </p:cNvPr>
                  <p:cNvSpPr>
                    <a:spLocks noChangeArrowheads="1"/>
                  </p:cNvSpPr>
                  <p:nvPr/>
                </p:nvSpPr>
                <p:spPr bwMode="auto">
                  <a:xfrm>
                    <a:off x="6886575" y="544513"/>
                    <a:ext cx="50800" cy="60325"/>
                  </a:xfrm>
                  <a:custGeom>
                    <a:avLst/>
                    <a:gdLst>
                      <a:gd name="T0" fmla="*/ 141 w 142"/>
                      <a:gd name="T1" fmla="*/ 0 h 169"/>
                      <a:gd name="T2" fmla="*/ 0 w 142"/>
                      <a:gd name="T3" fmla="*/ 0 h 169"/>
                      <a:gd name="T4" fmla="*/ 0 w 142"/>
                      <a:gd name="T5" fmla="*/ 168 h 169"/>
                      <a:gd name="T6" fmla="*/ 141 w 142"/>
                      <a:gd name="T7" fmla="*/ 168 h 169"/>
                      <a:gd name="T8" fmla="*/ 141 w 142"/>
                      <a:gd name="T9" fmla="*/ 0 h 169"/>
                    </a:gdLst>
                    <a:ahLst/>
                    <a:cxnLst>
                      <a:cxn ang="0">
                        <a:pos x="T0" y="T1"/>
                      </a:cxn>
                      <a:cxn ang="0">
                        <a:pos x="T2" y="T3"/>
                      </a:cxn>
                      <a:cxn ang="0">
                        <a:pos x="T4" y="T5"/>
                      </a:cxn>
                      <a:cxn ang="0">
                        <a:pos x="T6" y="T7"/>
                      </a:cxn>
                      <a:cxn ang="0">
                        <a:pos x="T8" y="T9"/>
                      </a:cxn>
                    </a:cxnLst>
                    <a:rect l="0" t="0" r="r" b="b"/>
                    <a:pathLst>
                      <a:path w="142" h="169">
                        <a:moveTo>
                          <a:pt x="141" y="0"/>
                        </a:moveTo>
                        <a:lnTo>
                          <a:pt x="0" y="0"/>
                        </a:lnTo>
                        <a:lnTo>
                          <a:pt x="0" y="168"/>
                        </a:lnTo>
                        <a:lnTo>
                          <a:pt x="141" y="168"/>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93" name="Freeform 67">
                    <a:extLst>
                      <a:ext uri="{FF2B5EF4-FFF2-40B4-BE49-F238E27FC236}">
                        <a16:creationId xmlns:a16="http://schemas.microsoft.com/office/drawing/2014/main" id="{904DA612-3CB9-27B7-3036-9C993A721C0C}"/>
                      </a:ext>
                    </a:extLst>
                  </p:cNvPr>
                  <p:cNvSpPr>
                    <a:spLocks noChangeArrowheads="1"/>
                  </p:cNvSpPr>
                  <p:nvPr/>
                </p:nvSpPr>
                <p:spPr bwMode="auto">
                  <a:xfrm>
                    <a:off x="6951663" y="619125"/>
                    <a:ext cx="60325" cy="63500"/>
                  </a:xfrm>
                  <a:custGeom>
                    <a:avLst/>
                    <a:gdLst>
                      <a:gd name="T0" fmla="*/ 166 w 167"/>
                      <a:gd name="T1" fmla="*/ 0 h 178"/>
                      <a:gd name="T2" fmla="*/ 0 w 167"/>
                      <a:gd name="T3" fmla="*/ 0 h 178"/>
                      <a:gd name="T4" fmla="*/ 0 w 167"/>
                      <a:gd name="T5" fmla="*/ 177 h 178"/>
                      <a:gd name="T6" fmla="*/ 166 w 167"/>
                      <a:gd name="T7" fmla="*/ 177 h 178"/>
                      <a:gd name="T8" fmla="*/ 166 w 167"/>
                      <a:gd name="T9" fmla="*/ 0 h 178"/>
                    </a:gdLst>
                    <a:ahLst/>
                    <a:cxnLst>
                      <a:cxn ang="0">
                        <a:pos x="T0" y="T1"/>
                      </a:cxn>
                      <a:cxn ang="0">
                        <a:pos x="T2" y="T3"/>
                      </a:cxn>
                      <a:cxn ang="0">
                        <a:pos x="T4" y="T5"/>
                      </a:cxn>
                      <a:cxn ang="0">
                        <a:pos x="T6" y="T7"/>
                      </a:cxn>
                      <a:cxn ang="0">
                        <a:pos x="T8" y="T9"/>
                      </a:cxn>
                    </a:cxnLst>
                    <a:rect l="0" t="0" r="r" b="b"/>
                    <a:pathLst>
                      <a:path w="167" h="178">
                        <a:moveTo>
                          <a:pt x="166" y="0"/>
                        </a:moveTo>
                        <a:lnTo>
                          <a:pt x="0" y="0"/>
                        </a:lnTo>
                        <a:lnTo>
                          <a:pt x="0" y="177"/>
                        </a:lnTo>
                        <a:lnTo>
                          <a:pt x="166" y="177"/>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94" name="Freeform 68">
                    <a:extLst>
                      <a:ext uri="{FF2B5EF4-FFF2-40B4-BE49-F238E27FC236}">
                        <a16:creationId xmlns:a16="http://schemas.microsoft.com/office/drawing/2014/main" id="{9FB54799-0901-0FA1-B692-BA1B6EF628B7}"/>
                      </a:ext>
                    </a:extLst>
                  </p:cNvPr>
                  <p:cNvSpPr>
                    <a:spLocks noChangeArrowheads="1"/>
                  </p:cNvSpPr>
                  <p:nvPr/>
                </p:nvSpPr>
                <p:spPr bwMode="auto">
                  <a:xfrm>
                    <a:off x="6951663" y="696913"/>
                    <a:ext cx="60325" cy="57150"/>
                  </a:xfrm>
                  <a:custGeom>
                    <a:avLst/>
                    <a:gdLst>
                      <a:gd name="T0" fmla="*/ 166 w 167"/>
                      <a:gd name="T1" fmla="*/ 0 h 158"/>
                      <a:gd name="T2" fmla="*/ 0 w 167"/>
                      <a:gd name="T3" fmla="*/ 0 h 158"/>
                      <a:gd name="T4" fmla="*/ 0 w 167"/>
                      <a:gd name="T5" fmla="*/ 157 h 158"/>
                      <a:gd name="T6" fmla="*/ 166 w 167"/>
                      <a:gd name="T7" fmla="*/ 157 h 158"/>
                      <a:gd name="T8" fmla="*/ 166 w 167"/>
                      <a:gd name="T9" fmla="*/ 0 h 158"/>
                    </a:gdLst>
                    <a:ahLst/>
                    <a:cxnLst>
                      <a:cxn ang="0">
                        <a:pos x="T0" y="T1"/>
                      </a:cxn>
                      <a:cxn ang="0">
                        <a:pos x="T2" y="T3"/>
                      </a:cxn>
                      <a:cxn ang="0">
                        <a:pos x="T4" y="T5"/>
                      </a:cxn>
                      <a:cxn ang="0">
                        <a:pos x="T6" y="T7"/>
                      </a:cxn>
                      <a:cxn ang="0">
                        <a:pos x="T8" y="T9"/>
                      </a:cxn>
                    </a:cxnLst>
                    <a:rect l="0" t="0" r="r" b="b"/>
                    <a:pathLst>
                      <a:path w="167" h="158">
                        <a:moveTo>
                          <a:pt x="166" y="0"/>
                        </a:moveTo>
                        <a:lnTo>
                          <a:pt x="0" y="0"/>
                        </a:lnTo>
                        <a:lnTo>
                          <a:pt x="0" y="157"/>
                        </a:lnTo>
                        <a:lnTo>
                          <a:pt x="166" y="157"/>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95" name="Freeform 69">
                    <a:extLst>
                      <a:ext uri="{FF2B5EF4-FFF2-40B4-BE49-F238E27FC236}">
                        <a16:creationId xmlns:a16="http://schemas.microsoft.com/office/drawing/2014/main" id="{EC799C1C-6418-91BE-E192-86F7F8F70B6E}"/>
                      </a:ext>
                    </a:extLst>
                  </p:cNvPr>
                  <p:cNvSpPr>
                    <a:spLocks noChangeArrowheads="1"/>
                  </p:cNvSpPr>
                  <p:nvPr/>
                </p:nvSpPr>
                <p:spPr bwMode="auto">
                  <a:xfrm>
                    <a:off x="6951663" y="544513"/>
                    <a:ext cx="60325" cy="60325"/>
                  </a:xfrm>
                  <a:custGeom>
                    <a:avLst/>
                    <a:gdLst>
                      <a:gd name="T0" fmla="*/ 166 w 167"/>
                      <a:gd name="T1" fmla="*/ 0 h 169"/>
                      <a:gd name="T2" fmla="*/ 0 w 167"/>
                      <a:gd name="T3" fmla="*/ 0 h 169"/>
                      <a:gd name="T4" fmla="*/ 0 w 167"/>
                      <a:gd name="T5" fmla="*/ 168 h 169"/>
                      <a:gd name="T6" fmla="*/ 166 w 167"/>
                      <a:gd name="T7" fmla="*/ 168 h 169"/>
                      <a:gd name="T8" fmla="*/ 166 w 167"/>
                      <a:gd name="T9" fmla="*/ 0 h 169"/>
                    </a:gdLst>
                    <a:ahLst/>
                    <a:cxnLst>
                      <a:cxn ang="0">
                        <a:pos x="T0" y="T1"/>
                      </a:cxn>
                      <a:cxn ang="0">
                        <a:pos x="T2" y="T3"/>
                      </a:cxn>
                      <a:cxn ang="0">
                        <a:pos x="T4" y="T5"/>
                      </a:cxn>
                      <a:cxn ang="0">
                        <a:pos x="T6" y="T7"/>
                      </a:cxn>
                      <a:cxn ang="0">
                        <a:pos x="T8" y="T9"/>
                      </a:cxn>
                    </a:cxnLst>
                    <a:rect l="0" t="0" r="r" b="b"/>
                    <a:pathLst>
                      <a:path w="167" h="169">
                        <a:moveTo>
                          <a:pt x="166" y="0"/>
                        </a:moveTo>
                        <a:lnTo>
                          <a:pt x="0" y="0"/>
                        </a:lnTo>
                        <a:lnTo>
                          <a:pt x="0" y="168"/>
                        </a:lnTo>
                        <a:lnTo>
                          <a:pt x="166" y="168"/>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96" name="Freeform 70">
                    <a:extLst>
                      <a:ext uri="{FF2B5EF4-FFF2-40B4-BE49-F238E27FC236}">
                        <a16:creationId xmlns:a16="http://schemas.microsoft.com/office/drawing/2014/main" id="{8F01B542-024D-8CC3-0A94-1FBC6E4211FF}"/>
                      </a:ext>
                    </a:extLst>
                  </p:cNvPr>
                  <p:cNvSpPr>
                    <a:spLocks noChangeArrowheads="1"/>
                  </p:cNvSpPr>
                  <p:nvPr/>
                </p:nvSpPr>
                <p:spPr bwMode="auto">
                  <a:xfrm>
                    <a:off x="6951663" y="466725"/>
                    <a:ext cx="60325" cy="65088"/>
                  </a:xfrm>
                  <a:custGeom>
                    <a:avLst/>
                    <a:gdLst>
                      <a:gd name="T0" fmla="*/ 166 w 167"/>
                      <a:gd name="T1" fmla="*/ 0 h 181"/>
                      <a:gd name="T2" fmla="*/ 0 w 167"/>
                      <a:gd name="T3" fmla="*/ 0 h 181"/>
                      <a:gd name="T4" fmla="*/ 0 w 167"/>
                      <a:gd name="T5" fmla="*/ 180 h 181"/>
                      <a:gd name="T6" fmla="*/ 166 w 167"/>
                      <a:gd name="T7" fmla="*/ 180 h 181"/>
                      <a:gd name="T8" fmla="*/ 166 w 167"/>
                      <a:gd name="T9" fmla="*/ 0 h 181"/>
                    </a:gdLst>
                    <a:ahLst/>
                    <a:cxnLst>
                      <a:cxn ang="0">
                        <a:pos x="T0" y="T1"/>
                      </a:cxn>
                      <a:cxn ang="0">
                        <a:pos x="T2" y="T3"/>
                      </a:cxn>
                      <a:cxn ang="0">
                        <a:pos x="T4" y="T5"/>
                      </a:cxn>
                      <a:cxn ang="0">
                        <a:pos x="T6" y="T7"/>
                      </a:cxn>
                      <a:cxn ang="0">
                        <a:pos x="T8" y="T9"/>
                      </a:cxn>
                    </a:cxnLst>
                    <a:rect l="0" t="0" r="r" b="b"/>
                    <a:pathLst>
                      <a:path w="167" h="181">
                        <a:moveTo>
                          <a:pt x="166" y="0"/>
                        </a:moveTo>
                        <a:lnTo>
                          <a:pt x="0" y="0"/>
                        </a:lnTo>
                        <a:lnTo>
                          <a:pt x="0" y="180"/>
                        </a:lnTo>
                        <a:lnTo>
                          <a:pt x="166" y="180"/>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97" name="Freeform 71">
                    <a:extLst>
                      <a:ext uri="{FF2B5EF4-FFF2-40B4-BE49-F238E27FC236}">
                        <a16:creationId xmlns:a16="http://schemas.microsoft.com/office/drawing/2014/main" id="{73FABEC6-CF7A-712F-29BC-A091387AED06}"/>
                      </a:ext>
                    </a:extLst>
                  </p:cNvPr>
                  <p:cNvSpPr>
                    <a:spLocks noChangeArrowheads="1"/>
                  </p:cNvSpPr>
                  <p:nvPr/>
                </p:nvSpPr>
                <p:spPr bwMode="auto">
                  <a:xfrm>
                    <a:off x="6886575" y="768350"/>
                    <a:ext cx="50800" cy="68263"/>
                  </a:xfrm>
                  <a:custGeom>
                    <a:avLst/>
                    <a:gdLst>
                      <a:gd name="T0" fmla="*/ 0 w 142"/>
                      <a:gd name="T1" fmla="*/ 190 h 191"/>
                      <a:gd name="T2" fmla="*/ 141 w 142"/>
                      <a:gd name="T3" fmla="*/ 190 h 191"/>
                      <a:gd name="T4" fmla="*/ 141 w 142"/>
                      <a:gd name="T5" fmla="*/ 0 h 191"/>
                      <a:gd name="T6" fmla="*/ 0 w 142"/>
                      <a:gd name="T7" fmla="*/ 0 h 191"/>
                      <a:gd name="T8" fmla="*/ 0 w 142"/>
                      <a:gd name="T9" fmla="*/ 190 h 191"/>
                    </a:gdLst>
                    <a:ahLst/>
                    <a:cxnLst>
                      <a:cxn ang="0">
                        <a:pos x="T0" y="T1"/>
                      </a:cxn>
                      <a:cxn ang="0">
                        <a:pos x="T2" y="T3"/>
                      </a:cxn>
                      <a:cxn ang="0">
                        <a:pos x="T4" y="T5"/>
                      </a:cxn>
                      <a:cxn ang="0">
                        <a:pos x="T6" y="T7"/>
                      </a:cxn>
                      <a:cxn ang="0">
                        <a:pos x="T8" y="T9"/>
                      </a:cxn>
                    </a:cxnLst>
                    <a:rect l="0" t="0" r="r" b="b"/>
                    <a:pathLst>
                      <a:path w="142" h="191">
                        <a:moveTo>
                          <a:pt x="0" y="190"/>
                        </a:moveTo>
                        <a:lnTo>
                          <a:pt x="141" y="190"/>
                        </a:lnTo>
                        <a:lnTo>
                          <a:pt x="141" y="0"/>
                        </a:lnTo>
                        <a:lnTo>
                          <a:pt x="0" y="0"/>
                        </a:lnTo>
                        <a:lnTo>
                          <a:pt x="0" y="19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98" name="Freeform 72">
                    <a:extLst>
                      <a:ext uri="{FF2B5EF4-FFF2-40B4-BE49-F238E27FC236}">
                        <a16:creationId xmlns:a16="http://schemas.microsoft.com/office/drawing/2014/main" id="{0FF5EBE8-4030-7BB0-DC95-9113D535E126}"/>
                      </a:ext>
                    </a:extLst>
                  </p:cNvPr>
                  <p:cNvSpPr>
                    <a:spLocks noChangeArrowheads="1"/>
                  </p:cNvSpPr>
                  <p:nvPr/>
                </p:nvSpPr>
                <p:spPr bwMode="auto">
                  <a:xfrm>
                    <a:off x="6951663" y="768350"/>
                    <a:ext cx="60325" cy="68263"/>
                  </a:xfrm>
                  <a:custGeom>
                    <a:avLst/>
                    <a:gdLst>
                      <a:gd name="T0" fmla="*/ 166 w 167"/>
                      <a:gd name="T1" fmla="*/ 0 h 191"/>
                      <a:gd name="T2" fmla="*/ 0 w 167"/>
                      <a:gd name="T3" fmla="*/ 0 h 191"/>
                      <a:gd name="T4" fmla="*/ 0 w 167"/>
                      <a:gd name="T5" fmla="*/ 190 h 191"/>
                      <a:gd name="T6" fmla="*/ 166 w 167"/>
                      <a:gd name="T7" fmla="*/ 190 h 191"/>
                      <a:gd name="T8" fmla="*/ 166 w 167"/>
                      <a:gd name="T9" fmla="*/ 0 h 191"/>
                    </a:gdLst>
                    <a:ahLst/>
                    <a:cxnLst>
                      <a:cxn ang="0">
                        <a:pos x="T0" y="T1"/>
                      </a:cxn>
                      <a:cxn ang="0">
                        <a:pos x="T2" y="T3"/>
                      </a:cxn>
                      <a:cxn ang="0">
                        <a:pos x="T4" y="T5"/>
                      </a:cxn>
                      <a:cxn ang="0">
                        <a:pos x="T6" y="T7"/>
                      </a:cxn>
                      <a:cxn ang="0">
                        <a:pos x="T8" y="T9"/>
                      </a:cxn>
                    </a:cxnLst>
                    <a:rect l="0" t="0" r="r" b="b"/>
                    <a:pathLst>
                      <a:path w="167" h="191">
                        <a:moveTo>
                          <a:pt x="166" y="0"/>
                        </a:moveTo>
                        <a:lnTo>
                          <a:pt x="0" y="0"/>
                        </a:lnTo>
                        <a:lnTo>
                          <a:pt x="0" y="190"/>
                        </a:lnTo>
                        <a:lnTo>
                          <a:pt x="166" y="190"/>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99" name="Freeform 73">
                    <a:extLst>
                      <a:ext uri="{FF2B5EF4-FFF2-40B4-BE49-F238E27FC236}">
                        <a16:creationId xmlns:a16="http://schemas.microsoft.com/office/drawing/2014/main" id="{1141C862-F31C-B3C1-2101-948D7E0BAA39}"/>
                      </a:ext>
                    </a:extLst>
                  </p:cNvPr>
                  <p:cNvSpPr>
                    <a:spLocks noChangeArrowheads="1"/>
                  </p:cNvSpPr>
                  <p:nvPr/>
                </p:nvSpPr>
                <p:spPr bwMode="auto">
                  <a:xfrm>
                    <a:off x="7024688" y="768350"/>
                    <a:ext cx="63500" cy="68263"/>
                  </a:xfrm>
                  <a:custGeom>
                    <a:avLst/>
                    <a:gdLst>
                      <a:gd name="T0" fmla="*/ 175 w 176"/>
                      <a:gd name="T1" fmla="*/ 114 h 191"/>
                      <a:gd name="T2" fmla="*/ 175 w 176"/>
                      <a:gd name="T3" fmla="*/ 114 h 191"/>
                      <a:gd name="T4" fmla="*/ 175 w 176"/>
                      <a:gd name="T5" fmla="*/ 0 h 191"/>
                      <a:gd name="T6" fmla="*/ 0 w 176"/>
                      <a:gd name="T7" fmla="*/ 0 h 191"/>
                      <a:gd name="T8" fmla="*/ 0 w 176"/>
                      <a:gd name="T9" fmla="*/ 190 h 191"/>
                      <a:gd name="T10" fmla="*/ 98 w 176"/>
                      <a:gd name="T11" fmla="*/ 190 h 191"/>
                      <a:gd name="T12" fmla="*/ 175 w 176"/>
                      <a:gd name="T13" fmla="*/ 114 h 191"/>
                    </a:gdLst>
                    <a:ahLst/>
                    <a:cxnLst>
                      <a:cxn ang="0">
                        <a:pos x="T0" y="T1"/>
                      </a:cxn>
                      <a:cxn ang="0">
                        <a:pos x="T2" y="T3"/>
                      </a:cxn>
                      <a:cxn ang="0">
                        <a:pos x="T4" y="T5"/>
                      </a:cxn>
                      <a:cxn ang="0">
                        <a:pos x="T6" y="T7"/>
                      </a:cxn>
                      <a:cxn ang="0">
                        <a:pos x="T8" y="T9"/>
                      </a:cxn>
                      <a:cxn ang="0">
                        <a:pos x="T10" y="T11"/>
                      </a:cxn>
                      <a:cxn ang="0">
                        <a:pos x="T12" y="T13"/>
                      </a:cxn>
                    </a:cxnLst>
                    <a:rect l="0" t="0" r="r" b="b"/>
                    <a:pathLst>
                      <a:path w="176" h="191">
                        <a:moveTo>
                          <a:pt x="175" y="114"/>
                        </a:moveTo>
                        <a:lnTo>
                          <a:pt x="175" y="114"/>
                        </a:lnTo>
                        <a:cubicBezTo>
                          <a:pt x="175" y="0"/>
                          <a:pt x="175" y="0"/>
                          <a:pt x="175" y="0"/>
                        </a:cubicBezTo>
                        <a:cubicBezTo>
                          <a:pt x="0" y="0"/>
                          <a:pt x="0" y="0"/>
                          <a:pt x="0" y="0"/>
                        </a:cubicBezTo>
                        <a:cubicBezTo>
                          <a:pt x="0" y="190"/>
                          <a:pt x="0" y="190"/>
                          <a:pt x="0" y="190"/>
                        </a:cubicBezTo>
                        <a:cubicBezTo>
                          <a:pt x="98" y="190"/>
                          <a:pt x="98" y="190"/>
                          <a:pt x="98" y="190"/>
                        </a:cubicBezTo>
                        <a:cubicBezTo>
                          <a:pt x="140" y="190"/>
                          <a:pt x="175" y="156"/>
                          <a:pt x="175" y="114"/>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00" name="Freeform 74">
                    <a:extLst>
                      <a:ext uri="{FF2B5EF4-FFF2-40B4-BE49-F238E27FC236}">
                        <a16:creationId xmlns:a16="http://schemas.microsoft.com/office/drawing/2014/main" id="{45B5ACF4-E3F2-A230-2BCB-E15EC0B54217}"/>
                      </a:ext>
                    </a:extLst>
                  </p:cNvPr>
                  <p:cNvSpPr>
                    <a:spLocks noChangeArrowheads="1"/>
                  </p:cNvSpPr>
                  <p:nvPr/>
                </p:nvSpPr>
                <p:spPr bwMode="auto">
                  <a:xfrm>
                    <a:off x="7024688" y="696913"/>
                    <a:ext cx="63500" cy="57150"/>
                  </a:xfrm>
                  <a:custGeom>
                    <a:avLst/>
                    <a:gdLst>
                      <a:gd name="T0" fmla="*/ 175 w 176"/>
                      <a:gd name="T1" fmla="*/ 0 h 158"/>
                      <a:gd name="T2" fmla="*/ 0 w 176"/>
                      <a:gd name="T3" fmla="*/ 0 h 158"/>
                      <a:gd name="T4" fmla="*/ 0 w 176"/>
                      <a:gd name="T5" fmla="*/ 157 h 158"/>
                      <a:gd name="T6" fmla="*/ 175 w 176"/>
                      <a:gd name="T7" fmla="*/ 157 h 158"/>
                      <a:gd name="T8" fmla="*/ 175 w 176"/>
                      <a:gd name="T9" fmla="*/ 0 h 158"/>
                    </a:gdLst>
                    <a:ahLst/>
                    <a:cxnLst>
                      <a:cxn ang="0">
                        <a:pos x="T0" y="T1"/>
                      </a:cxn>
                      <a:cxn ang="0">
                        <a:pos x="T2" y="T3"/>
                      </a:cxn>
                      <a:cxn ang="0">
                        <a:pos x="T4" y="T5"/>
                      </a:cxn>
                      <a:cxn ang="0">
                        <a:pos x="T6" y="T7"/>
                      </a:cxn>
                      <a:cxn ang="0">
                        <a:pos x="T8" y="T9"/>
                      </a:cxn>
                    </a:cxnLst>
                    <a:rect l="0" t="0" r="r" b="b"/>
                    <a:pathLst>
                      <a:path w="176" h="158">
                        <a:moveTo>
                          <a:pt x="175" y="0"/>
                        </a:moveTo>
                        <a:lnTo>
                          <a:pt x="0" y="0"/>
                        </a:lnTo>
                        <a:lnTo>
                          <a:pt x="0" y="157"/>
                        </a:lnTo>
                        <a:lnTo>
                          <a:pt x="175" y="157"/>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01" name="Freeform 75">
                    <a:extLst>
                      <a:ext uri="{FF2B5EF4-FFF2-40B4-BE49-F238E27FC236}">
                        <a16:creationId xmlns:a16="http://schemas.microsoft.com/office/drawing/2014/main" id="{43EBF4D0-EA47-6AED-6649-FD67F90153E9}"/>
                      </a:ext>
                    </a:extLst>
                  </p:cNvPr>
                  <p:cNvSpPr>
                    <a:spLocks noChangeArrowheads="1"/>
                  </p:cNvSpPr>
                  <p:nvPr/>
                </p:nvSpPr>
                <p:spPr bwMode="auto">
                  <a:xfrm>
                    <a:off x="7024688" y="619125"/>
                    <a:ext cx="63500" cy="63500"/>
                  </a:xfrm>
                  <a:custGeom>
                    <a:avLst/>
                    <a:gdLst>
                      <a:gd name="T0" fmla="*/ 175 w 176"/>
                      <a:gd name="T1" fmla="*/ 0 h 178"/>
                      <a:gd name="T2" fmla="*/ 0 w 176"/>
                      <a:gd name="T3" fmla="*/ 0 h 178"/>
                      <a:gd name="T4" fmla="*/ 0 w 176"/>
                      <a:gd name="T5" fmla="*/ 177 h 178"/>
                      <a:gd name="T6" fmla="*/ 175 w 176"/>
                      <a:gd name="T7" fmla="*/ 177 h 178"/>
                      <a:gd name="T8" fmla="*/ 175 w 176"/>
                      <a:gd name="T9" fmla="*/ 0 h 178"/>
                    </a:gdLst>
                    <a:ahLst/>
                    <a:cxnLst>
                      <a:cxn ang="0">
                        <a:pos x="T0" y="T1"/>
                      </a:cxn>
                      <a:cxn ang="0">
                        <a:pos x="T2" y="T3"/>
                      </a:cxn>
                      <a:cxn ang="0">
                        <a:pos x="T4" y="T5"/>
                      </a:cxn>
                      <a:cxn ang="0">
                        <a:pos x="T6" y="T7"/>
                      </a:cxn>
                      <a:cxn ang="0">
                        <a:pos x="T8" y="T9"/>
                      </a:cxn>
                    </a:cxnLst>
                    <a:rect l="0" t="0" r="r" b="b"/>
                    <a:pathLst>
                      <a:path w="176" h="178">
                        <a:moveTo>
                          <a:pt x="175" y="0"/>
                        </a:moveTo>
                        <a:lnTo>
                          <a:pt x="0" y="0"/>
                        </a:lnTo>
                        <a:lnTo>
                          <a:pt x="0" y="177"/>
                        </a:lnTo>
                        <a:lnTo>
                          <a:pt x="175" y="177"/>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02" name="Freeform 76">
                    <a:extLst>
                      <a:ext uri="{FF2B5EF4-FFF2-40B4-BE49-F238E27FC236}">
                        <a16:creationId xmlns:a16="http://schemas.microsoft.com/office/drawing/2014/main" id="{68196A68-32F6-3616-1202-8B907495398D}"/>
                      </a:ext>
                    </a:extLst>
                  </p:cNvPr>
                  <p:cNvSpPr>
                    <a:spLocks noChangeArrowheads="1"/>
                  </p:cNvSpPr>
                  <p:nvPr/>
                </p:nvSpPr>
                <p:spPr bwMode="auto">
                  <a:xfrm>
                    <a:off x="7024688" y="544513"/>
                    <a:ext cx="63500" cy="60325"/>
                  </a:xfrm>
                  <a:custGeom>
                    <a:avLst/>
                    <a:gdLst>
                      <a:gd name="T0" fmla="*/ 175 w 176"/>
                      <a:gd name="T1" fmla="*/ 0 h 169"/>
                      <a:gd name="T2" fmla="*/ 0 w 176"/>
                      <a:gd name="T3" fmla="*/ 0 h 169"/>
                      <a:gd name="T4" fmla="*/ 0 w 176"/>
                      <a:gd name="T5" fmla="*/ 168 h 169"/>
                      <a:gd name="T6" fmla="*/ 175 w 176"/>
                      <a:gd name="T7" fmla="*/ 168 h 169"/>
                      <a:gd name="T8" fmla="*/ 175 w 176"/>
                      <a:gd name="T9" fmla="*/ 0 h 169"/>
                    </a:gdLst>
                    <a:ahLst/>
                    <a:cxnLst>
                      <a:cxn ang="0">
                        <a:pos x="T0" y="T1"/>
                      </a:cxn>
                      <a:cxn ang="0">
                        <a:pos x="T2" y="T3"/>
                      </a:cxn>
                      <a:cxn ang="0">
                        <a:pos x="T4" y="T5"/>
                      </a:cxn>
                      <a:cxn ang="0">
                        <a:pos x="T6" y="T7"/>
                      </a:cxn>
                      <a:cxn ang="0">
                        <a:pos x="T8" y="T9"/>
                      </a:cxn>
                    </a:cxnLst>
                    <a:rect l="0" t="0" r="r" b="b"/>
                    <a:pathLst>
                      <a:path w="176" h="169">
                        <a:moveTo>
                          <a:pt x="175" y="0"/>
                        </a:moveTo>
                        <a:lnTo>
                          <a:pt x="0" y="0"/>
                        </a:lnTo>
                        <a:lnTo>
                          <a:pt x="0" y="168"/>
                        </a:lnTo>
                        <a:lnTo>
                          <a:pt x="175" y="168"/>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03" name="Freeform 77">
                    <a:extLst>
                      <a:ext uri="{FF2B5EF4-FFF2-40B4-BE49-F238E27FC236}">
                        <a16:creationId xmlns:a16="http://schemas.microsoft.com/office/drawing/2014/main" id="{34738AA6-C8B5-0B34-5100-2CE869808B97}"/>
                      </a:ext>
                    </a:extLst>
                  </p:cNvPr>
                  <p:cNvSpPr>
                    <a:spLocks noChangeArrowheads="1"/>
                  </p:cNvSpPr>
                  <p:nvPr/>
                </p:nvSpPr>
                <p:spPr bwMode="auto">
                  <a:xfrm>
                    <a:off x="7024688" y="466725"/>
                    <a:ext cx="63500" cy="65088"/>
                  </a:xfrm>
                  <a:custGeom>
                    <a:avLst/>
                    <a:gdLst>
                      <a:gd name="T0" fmla="*/ 175 w 176"/>
                      <a:gd name="T1" fmla="*/ 78 h 181"/>
                      <a:gd name="T2" fmla="*/ 175 w 176"/>
                      <a:gd name="T3" fmla="*/ 78 h 181"/>
                      <a:gd name="T4" fmla="*/ 98 w 176"/>
                      <a:gd name="T5" fmla="*/ 0 h 181"/>
                      <a:gd name="T6" fmla="*/ 0 w 176"/>
                      <a:gd name="T7" fmla="*/ 0 h 181"/>
                      <a:gd name="T8" fmla="*/ 0 w 176"/>
                      <a:gd name="T9" fmla="*/ 180 h 181"/>
                      <a:gd name="T10" fmla="*/ 175 w 176"/>
                      <a:gd name="T11" fmla="*/ 180 h 181"/>
                      <a:gd name="T12" fmla="*/ 175 w 176"/>
                      <a:gd name="T13" fmla="*/ 78 h 181"/>
                    </a:gdLst>
                    <a:ahLst/>
                    <a:cxnLst>
                      <a:cxn ang="0">
                        <a:pos x="T0" y="T1"/>
                      </a:cxn>
                      <a:cxn ang="0">
                        <a:pos x="T2" y="T3"/>
                      </a:cxn>
                      <a:cxn ang="0">
                        <a:pos x="T4" y="T5"/>
                      </a:cxn>
                      <a:cxn ang="0">
                        <a:pos x="T6" y="T7"/>
                      </a:cxn>
                      <a:cxn ang="0">
                        <a:pos x="T8" y="T9"/>
                      </a:cxn>
                      <a:cxn ang="0">
                        <a:pos x="T10" y="T11"/>
                      </a:cxn>
                      <a:cxn ang="0">
                        <a:pos x="T12" y="T13"/>
                      </a:cxn>
                    </a:cxnLst>
                    <a:rect l="0" t="0" r="r" b="b"/>
                    <a:pathLst>
                      <a:path w="176" h="181">
                        <a:moveTo>
                          <a:pt x="175" y="78"/>
                        </a:moveTo>
                        <a:lnTo>
                          <a:pt x="175" y="78"/>
                        </a:lnTo>
                        <a:cubicBezTo>
                          <a:pt x="175" y="34"/>
                          <a:pt x="140" y="0"/>
                          <a:pt x="98" y="0"/>
                        </a:cubicBezTo>
                        <a:cubicBezTo>
                          <a:pt x="0" y="0"/>
                          <a:pt x="0" y="0"/>
                          <a:pt x="0" y="0"/>
                        </a:cubicBezTo>
                        <a:cubicBezTo>
                          <a:pt x="0" y="180"/>
                          <a:pt x="0" y="180"/>
                          <a:pt x="0" y="180"/>
                        </a:cubicBezTo>
                        <a:cubicBezTo>
                          <a:pt x="175" y="180"/>
                          <a:pt x="175" y="180"/>
                          <a:pt x="175" y="180"/>
                        </a:cubicBezTo>
                        <a:lnTo>
                          <a:pt x="175" y="78"/>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04" name="Freeform 78">
                    <a:extLst>
                      <a:ext uri="{FF2B5EF4-FFF2-40B4-BE49-F238E27FC236}">
                        <a16:creationId xmlns:a16="http://schemas.microsoft.com/office/drawing/2014/main" id="{82A4C013-CBD6-E353-C0D9-CF2A9FF56FBD}"/>
                      </a:ext>
                    </a:extLst>
                  </p:cNvPr>
                  <p:cNvSpPr>
                    <a:spLocks noChangeArrowheads="1"/>
                  </p:cNvSpPr>
                  <p:nvPr/>
                </p:nvSpPr>
                <p:spPr bwMode="auto">
                  <a:xfrm>
                    <a:off x="6819900" y="768350"/>
                    <a:ext cx="52388" cy="68263"/>
                  </a:xfrm>
                  <a:custGeom>
                    <a:avLst/>
                    <a:gdLst>
                      <a:gd name="T0" fmla="*/ 77 w 147"/>
                      <a:gd name="T1" fmla="*/ 190 h 191"/>
                      <a:gd name="T2" fmla="*/ 77 w 147"/>
                      <a:gd name="T3" fmla="*/ 190 h 191"/>
                      <a:gd name="T4" fmla="*/ 146 w 147"/>
                      <a:gd name="T5" fmla="*/ 190 h 191"/>
                      <a:gd name="T6" fmla="*/ 146 w 147"/>
                      <a:gd name="T7" fmla="*/ 0 h 191"/>
                      <a:gd name="T8" fmla="*/ 0 w 147"/>
                      <a:gd name="T9" fmla="*/ 0 h 191"/>
                      <a:gd name="T10" fmla="*/ 0 w 147"/>
                      <a:gd name="T11" fmla="*/ 114 h 191"/>
                      <a:gd name="T12" fmla="*/ 77 w 147"/>
                      <a:gd name="T13" fmla="*/ 190 h 191"/>
                    </a:gdLst>
                    <a:ahLst/>
                    <a:cxnLst>
                      <a:cxn ang="0">
                        <a:pos x="T0" y="T1"/>
                      </a:cxn>
                      <a:cxn ang="0">
                        <a:pos x="T2" y="T3"/>
                      </a:cxn>
                      <a:cxn ang="0">
                        <a:pos x="T4" y="T5"/>
                      </a:cxn>
                      <a:cxn ang="0">
                        <a:pos x="T6" y="T7"/>
                      </a:cxn>
                      <a:cxn ang="0">
                        <a:pos x="T8" y="T9"/>
                      </a:cxn>
                      <a:cxn ang="0">
                        <a:pos x="T10" y="T11"/>
                      </a:cxn>
                      <a:cxn ang="0">
                        <a:pos x="T12" y="T13"/>
                      </a:cxn>
                    </a:cxnLst>
                    <a:rect l="0" t="0" r="r" b="b"/>
                    <a:pathLst>
                      <a:path w="147" h="191">
                        <a:moveTo>
                          <a:pt x="77" y="190"/>
                        </a:moveTo>
                        <a:lnTo>
                          <a:pt x="77" y="190"/>
                        </a:lnTo>
                        <a:cubicBezTo>
                          <a:pt x="146" y="190"/>
                          <a:pt x="146" y="190"/>
                          <a:pt x="146" y="190"/>
                        </a:cubicBezTo>
                        <a:cubicBezTo>
                          <a:pt x="146" y="0"/>
                          <a:pt x="146" y="0"/>
                          <a:pt x="146" y="0"/>
                        </a:cubicBezTo>
                        <a:cubicBezTo>
                          <a:pt x="0" y="0"/>
                          <a:pt x="0" y="0"/>
                          <a:pt x="0" y="0"/>
                        </a:cubicBezTo>
                        <a:cubicBezTo>
                          <a:pt x="0" y="114"/>
                          <a:pt x="0" y="114"/>
                          <a:pt x="0" y="114"/>
                        </a:cubicBezTo>
                        <a:cubicBezTo>
                          <a:pt x="0" y="156"/>
                          <a:pt x="35" y="190"/>
                          <a:pt x="77" y="190"/>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05" name="Freeform 79">
                    <a:extLst>
                      <a:ext uri="{FF2B5EF4-FFF2-40B4-BE49-F238E27FC236}">
                        <a16:creationId xmlns:a16="http://schemas.microsoft.com/office/drawing/2014/main" id="{2BDFDC5C-5368-FC07-7843-686C09DBC3CF}"/>
                      </a:ext>
                    </a:extLst>
                  </p:cNvPr>
                  <p:cNvSpPr>
                    <a:spLocks noChangeArrowheads="1"/>
                  </p:cNvSpPr>
                  <p:nvPr/>
                </p:nvSpPr>
                <p:spPr bwMode="auto">
                  <a:xfrm>
                    <a:off x="6819900" y="544513"/>
                    <a:ext cx="52388" cy="60325"/>
                  </a:xfrm>
                  <a:custGeom>
                    <a:avLst/>
                    <a:gdLst>
                      <a:gd name="T0" fmla="*/ 146 w 147"/>
                      <a:gd name="T1" fmla="*/ 0 h 169"/>
                      <a:gd name="T2" fmla="*/ 0 w 147"/>
                      <a:gd name="T3" fmla="*/ 0 h 169"/>
                      <a:gd name="T4" fmla="*/ 0 w 147"/>
                      <a:gd name="T5" fmla="*/ 168 h 169"/>
                      <a:gd name="T6" fmla="*/ 146 w 147"/>
                      <a:gd name="T7" fmla="*/ 168 h 169"/>
                      <a:gd name="T8" fmla="*/ 146 w 147"/>
                      <a:gd name="T9" fmla="*/ 0 h 169"/>
                    </a:gdLst>
                    <a:ahLst/>
                    <a:cxnLst>
                      <a:cxn ang="0">
                        <a:pos x="T0" y="T1"/>
                      </a:cxn>
                      <a:cxn ang="0">
                        <a:pos x="T2" y="T3"/>
                      </a:cxn>
                      <a:cxn ang="0">
                        <a:pos x="T4" y="T5"/>
                      </a:cxn>
                      <a:cxn ang="0">
                        <a:pos x="T6" y="T7"/>
                      </a:cxn>
                      <a:cxn ang="0">
                        <a:pos x="T8" y="T9"/>
                      </a:cxn>
                    </a:cxnLst>
                    <a:rect l="0" t="0" r="r" b="b"/>
                    <a:pathLst>
                      <a:path w="147" h="169">
                        <a:moveTo>
                          <a:pt x="146" y="0"/>
                        </a:moveTo>
                        <a:lnTo>
                          <a:pt x="0" y="0"/>
                        </a:lnTo>
                        <a:lnTo>
                          <a:pt x="0" y="168"/>
                        </a:lnTo>
                        <a:lnTo>
                          <a:pt x="146" y="168"/>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06" name="Freeform 80">
                    <a:extLst>
                      <a:ext uri="{FF2B5EF4-FFF2-40B4-BE49-F238E27FC236}">
                        <a16:creationId xmlns:a16="http://schemas.microsoft.com/office/drawing/2014/main" id="{DAC19536-093D-5735-C26E-618BA24D6A21}"/>
                      </a:ext>
                    </a:extLst>
                  </p:cNvPr>
                  <p:cNvSpPr>
                    <a:spLocks noChangeArrowheads="1"/>
                  </p:cNvSpPr>
                  <p:nvPr/>
                </p:nvSpPr>
                <p:spPr bwMode="auto">
                  <a:xfrm>
                    <a:off x="6819900" y="619125"/>
                    <a:ext cx="52388" cy="63500"/>
                  </a:xfrm>
                  <a:custGeom>
                    <a:avLst/>
                    <a:gdLst>
                      <a:gd name="T0" fmla="*/ 146 w 147"/>
                      <a:gd name="T1" fmla="*/ 0 h 178"/>
                      <a:gd name="T2" fmla="*/ 0 w 147"/>
                      <a:gd name="T3" fmla="*/ 0 h 178"/>
                      <a:gd name="T4" fmla="*/ 0 w 147"/>
                      <a:gd name="T5" fmla="*/ 177 h 178"/>
                      <a:gd name="T6" fmla="*/ 146 w 147"/>
                      <a:gd name="T7" fmla="*/ 177 h 178"/>
                      <a:gd name="T8" fmla="*/ 146 w 147"/>
                      <a:gd name="T9" fmla="*/ 0 h 178"/>
                    </a:gdLst>
                    <a:ahLst/>
                    <a:cxnLst>
                      <a:cxn ang="0">
                        <a:pos x="T0" y="T1"/>
                      </a:cxn>
                      <a:cxn ang="0">
                        <a:pos x="T2" y="T3"/>
                      </a:cxn>
                      <a:cxn ang="0">
                        <a:pos x="T4" y="T5"/>
                      </a:cxn>
                      <a:cxn ang="0">
                        <a:pos x="T6" y="T7"/>
                      </a:cxn>
                      <a:cxn ang="0">
                        <a:pos x="T8" y="T9"/>
                      </a:cxn>
                    </a:cxnLst>
                    <a:rect l="0" t="0" r="r" b="b"/>
                    <a:pathLst>
                      <a:path w="147" h="178">
                        <a:moveTo>
                          <a:pt x="146" y="0"/>
                        </a:moveTo>
                        <a:lnTo>
                          <a:pt x="0" y="0"/>
                        </a:lnTo>
                        <a:lnTo>
                          <a:pt x="0" y="177"/>
                        </a:lnTo>
                        <a:lnTo>
                          <a:pt x="146" y="177"/>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07" name="Freeform 81">
                    <a:extLst>
                      <a:ext uri="{FF2B5EF4-FFF2-40B4-BE49-F238E27FC236}">
                        <a16:creationId xmlns:a16="http://schemas.microsoft.com/office/drawing/2014/main" id="{468081E4-DBC1-3F2A-FE76-82ABD4499DD2}"/>
                      </a:ext>
                    </a:extLst>
                  </p:cNvPr>
                  <p:cNvSpPr>
                    <a:spLocks noChangeArrowheads="1"/>
                  </p:cNvSpPr>
                  <p:nvPr/>
                </p:nvSpPr>
                <p:spPr bwMode="auto">
                  <a:xfrm>
                    <a:off x="6819900" y="696913"/>
                    <a:ext cx="52388" cy="57150"/>
                  </a:xfrm>
                  <a:custGeom>
                    <a:avLst/>
                    <a:gdLst>
                      <a:gd name="T0" fmla="*/ 146 w 147"/>
                      <a:gd name="T1" fmla="*/ 0 h 158"/>
                      <a:gd name="T2" fmla="*/ 0 w 147"/>
                      <a:gd name="T3" fmla="*/ 0 h 158"/>
                      <a:gd name="T4" fmla="*/ 0 w 147"/>
                      <a:gd name="T5" fmla="*/ 157 h 158"/>
                      <a:gd name="T6" fmla="*/ 146 w 147"/>
                      <a:gd name="T7" fmla="*/ 157 h 158"/>
                      <a:gd name="T8" fmla="*/ 146 w 147"/>
                      <a:gd name="T9" fmla="*/ 0 h 158"/>
                    </a:gdLst>
                    <a:ahLst/>
                    <a:cxnLst>
                      <a:cxn ang="0">
                        <a:pos x="T0" y="T1"/>
                      </a:cxn>
                      <a:cxn ang="0">
                        <a:pos x="T2" y="T3"/>
                      </a:cxn>
                      <a:cxn ang="0">
                        <a:pos x="T4" y="T5"/>
                      </a:cxn>
                      <a:cxn ang="0">
                        <a:pos x="T6" y="T7"/>
                      </a:cxn>
                      <a:cxn ang="0">
                        <a:pos x="T8" y="T9"/>
                      </a:cxn>
                    </a:cxnLst>
                    <a:rect l="0" t="0" r="r" b="b"/>
                    <a:pathLst>
                      <a:path w="147" h="158">
                        <a:moveTo>
                          <a:pt x="146" y="0"/>
                        </a:moveTo>
                        <a:lnTo>
                          <a:pt x="0" y="0"/>
                        </a:lnTo>
                        <a:lnTo>
                          <a:pt x="0" y="157"/>
                        </a:lnTo>
                        <a:lnTo>
                          <a:pt x="146" y="157"/>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08" name="Freeform 82">
                    <a:extLst>
                      <a:ext uri="{FF2B5EF4-FFF2-40B4-BE49-F238E27FC236}">
                        <a16:creationId xmlns:a16="http://schemas.microsoft.com/office/drawing/2014/main" id="{5D42EAB8-A3EF-ACEC-CED1-DC6D17B07B0A}"/>
                      </a:ext>
                    </a:extLst>
                  </p:cNvPr>
                  <p:cNvSpPr>
                    <a:spLocks noChangeArrowheads="1"/>
                  </p:cNvSpPr>
                  <p:nvPr/>
                </p:nvSpPr>
                <p:spPr bwMode="auto">
                  <a:xfrm>
                    <a:off x="6886575" y="466725"/>
                    <a:ext cx="50800" cy="65088"/>
                  </a:xfrm>
                  <a:custGeom>
                    <a:avLst/>
                    <a:gdLst>
                      <a:gd name="T0" fmla="*/ 141 w 142"/>
                      <a:gd name="T1" fmla="*/ 0 h 181"/>
                      <a:gd name="T2" fmla="*/ 0 w 142"/>
                      <a:gd name="T3" fmla="*/ 0 h 181"/>
                      <a:gd name="T4" fmla="*/ 0 w 142"/>
                      <a:gd name="T5" fmla="*/ 180 h 181"/>
                      <a:gd name="T6" fmla="*/ 141 w 142"/>
                      <a:gd name="T7" fmla="*/ 180 h 181"/>
                      <a:gd name="T8" fmla="*/ 141 w 142"/>
                      <a:gd name="T9" fmla="*/ 0 h 181"/>
                    </a:gdLst>
                    <a:ahLst/>
                    <a:cxnLst>
                      <a:cxn ang="0">
                        <a:pos x="T0" y="T1"/>
                      </a:cxn>
                      <a:cxn ang="0">
                        <a:pos x="T2" y="T3"/>
                      </a:cxn>
                      <a:cxn ang="0">
                        <a:pos x="T4" y="T5"/>
                      </a:cxn>
                      <a:cxn ang="0">
                        <a:pos x="T6" y="T7"/>
                      </a:cxn>
                      <a:cxn ang="0">
                        <a:pos x="T8" y="T9"/>
                      </a:cxn>
                    </a:cxnLst>
                    <a:rect l="0" t="0" r="r" b="b"/>
                    <a:pathLst>
                      <a:path w="142" h="181">
                        <a:moveTo>
                          <a:pt x="141" y="0"/>
                        </a:moveTo>
                        <a:lnTo>
                          <a:pt x="0" y="0"/>
                        </a:lnTo>
                        <a:lnTo>
                          <a:pt x="0" y="180"/>
                        </a:lnTo>
                        <a:lnTo>
                          <a:pt x="141" y="180"/>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09" name="Freeform 83">
                    <a:extLst>
                      <a:ext uri="{FF2B5EF4-FFF2-40B4-BE49-F238E27FC236}">
                        <a16:creationId xmlns:a16="http://schemas.microsoft.com/office/drawing/2014/main" id="{D4392452-7363-107B-7BC6-77CBC5261F74}"/>
                      </a:ext>
                    </a:extLst>
                  </p:cNvPr>
                  <p:cNvSpPr>
                    <a:spLocks noChangeArrowheads="1"/>
                  </p:cNvSpPr>
                  <p:nvPr/>
                </p:nvSpPr>
                <p:spPr bwMode="auto">
                  <a:xfrm>
                    <a:off x="6819900" y="466725"/>
                    <a:ext cx="52388" cy="65088"/>
                  </a:xfrm>
                  <a:custGeom>
                    <a:avLst/>
                    <a:gdLst>
                      <a:gd name="T0" fmla="*/ 146 w 147"/>
                      <a:gd name="T1" fmla="*/ 0 h 181"/>
                      <a:gd name="T2" fmla="*/ 146 w 147"/>
                      <a:gd name="T3" fmla="*/ 0 h 181"/>
                      <a:gd name="T4" fmla="*/ 77 w 147"/>
                      <a:gd name="T5" fmla="*/ 0 h 181"/>
                      <a:gd name="T6" fmla="*/ 0 w 147"/>
                      <a:gd name="T7" fmla="*/ 78 h 181"/>
                      <a:gd name="T8" fmla="*/ 0 w 147"/>
                      <a:gd name="T9" fmla="*/ 180 h 181"/>
                      <a:gd name="T10" fmla="*/ 146 w 147"/>
                      <a:gd name="T11" fmla="*/ 180 h 181"/>
                      <a:gd name="T12" fmla="*/ 146 w 147"/>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47" h="181">
                        <a:moveTo>
                          <a:pt x="146" y="0"/>
                        </a:moveTo>
                        <a:lnTo>
                          <a:pt x="146" y="0"/>
                        </a:lnTo>
                        <a:cubicBezTo>
                          <a:pt x="77" y="0"/>
                          <a:pt x="77" y="0"/>
                          <a:pt x="77" y="0"/>
                        </a:cubicBezTo>
                        <a:cubicBezTo>
                          <a:pt x="35" y="0"/>
                          <a:pt x="0" y="34"/>
                          <a:pt x="0" y="78"/>
                        </a:cubicBezTo>
                        <a:cubicBezTo>
                          <a:pt x="0" y="180"/>
                          <a:pt x="0" y="180"/>
                          <a:pt x="0" y="180"/>
                        </a:cubicBezTo>
                        <a:cubicBezTo>
                          <a:pt x="146" y="180"/>
                          <a:pt x="146" y="180"/>
                          <a:pt x="146" y="180"/>
                        </a:cubicBez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10" name="Freeform 84">
                    <a:extLst>
                      <a:ext uri="{FF2B5EF4-FFF2-40B4-BE49-F238E27FC236}">
                        <a16:creationId xmlns:a16="http://schemas.microsoft.com/office/drawing/2014/main" id="{29C5019B-515E-842E-5F21-BA2DB5AE1C8E}"/>
                      </a:ext>
                    </a:extLst>
                  </p:cNvPr>
                  <p:cNvSpPr>
                    <a:spLocks noChangeArrowheads="1"/>
                  </p:cNvSpPr>
                  <p:nvPr/>
                </p:nvSpPr>
                <p:spPr bwMode="auto">
                  <a:xfrm>
                    <a:off x="6886575" y="619125"/>
                    <a:ext cx="50800" cy="63500"/>
                  </a:xfrm>
                  <a:custGeom>
                    <a:avLst/>
                    <a:gdLst>
                      <a:gd name="T0" fmla="*/ 141 w 142"/>
                      <a:gd name="T1" fmla="*/ 0 h 178"/>
                      <a:gd name="T2" fmla="*/ 0 w 142"/>
                      <a:gd name="T3" fmla="*/ 0 h 178"/>
                      <a:gd name="T4" fmla="*/ 0 w 142"/>
                      <a:gd name="T5" fmla="*/ 177 h 178"/>
                      <a:gd name="T6" fmla="*/ 141 w 142"/>
                      <a:gd name="T7" fmla="*/ 177 h 178"/>
                      <a:gd name="T8" fmla="*/ 141 w 142"/>
                      <a:gd name="T9" fmla="*/ 0 h 178"/>
                    </a:gdLst>
                    <a:ahLst/>
                    <a:cxnLst>
                      <a:cxn ang="0">
                        <a:pos x="T0" y="T1"/>
                      </a:cxn>
                      <a:cxn ang="0">
                        <a:pos x="T2" y="T3"/>
                      </a:cxn>
                      <a:cxn ang="0">
                        <a:pos x="T4" y="T5"/>
                      </a:cxn>
                      <a:cxn ang="0">
                        <a:pos x="T6" y="T7"/>
                      </a:cxn>
                      <a:cxn ang="0">
                        <a:pos x="T8" y="T9"/>
                      </a:cxn>
                    </a:cxnLst>
                    <a:rect l="0" t="0" r="r" b="b"/>
                    <a:pathLst>
                      <a:path w="142" h="178">
                        <a:moveTo>
                          <a:pt x="141" y="0"/>
                        </a:moveTo>
                        <a:lnTo>
                          <a:pt x="0" y="0"/>
                        </a:lnTo>
                        <a:lnTo>
                          <a:pt x="0" y="177"/>
                        </a:lnTo>
                        <a:lnTo>
                          <a:pt x="141" y="177"/>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grpSp>
          </p:grpSp>
          <p:sp>
            <p:nvSpPr>
              <p:cNvPr id="175" name="TextBox 174">
                <a:extLst>
                  <a:ext uri="{FF2B5EF4-FFF2-40B4-BE49-F238E27FC236}">
                    <a16:creationId xmlns:a16="http://schemas.microsoft.com/office/drawing/2014/main" id="{8DEB472F-CE8F-619F-58C6-41917A84B5CB}"/>
                  </a:ext>
                </a:extLst>
              </p:cNvPr>
              <p:cNvSpPr txBox="1"/>
              <p:nvPr/>
            </p:nvSpPr>
            <p:spPr>
              <a:xfrm>
                <a:off x="9717341" y="5189426"/>
                <a:ext cx="765771" cy="420132"/>
              </a:xfrm>
              <a:prstGeom prst="rect">
                <a:avLst/>
              </a:prstGeom>
            </p:spPr>
            <p:txBody>
              <a:bodyPr wrap="none" rtlCol="0">
                <a:spAutoFit/>
              </a:bodyPr>
              <a:lstStyle>
                <a:defPPr>
                  <a:defRPr lang="en-US"/>
                </a:defPPr>
                <a:lvl1pPr algn="ctr">
                  <a:defRPr sz="2000">
                    <a:solidFill>
                      <a:schemeClr val="bg1"/>
                    </a:solidFill>
                  </a:defRPr>
                </a:lvl1pPr>
              </a:lstStyle>
              <a:p>
                <a:pPr marL="0" marR="0" lvl="0" indent="0" algn="ctr" defTabSz="456881"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Arial" panose="020B0604020202020204"/>
                  </a:rPr>
                  <a:t>SSD</a:t>
                </a:r>
              </a:p>
            </p:txBody>
          </p:sp>
        </p:grpSp>
        <p:grpSp>
          <p:nvGrpSpPr>
            <p:cNvPr id="9" name="Group 8">
              <a:extLst>
                <a:ext uri="{FF2B5EF4-FFF2-40B4-BE49-F238E27FC236}">
                  <a16:creationId xmlns:a16="http://schemas.microsoft.com/office/drawing/2014/main" id="{F3D41DB9-124C-8322-C518-8E093751FA0B}"/>
                </a:ext>
              </a:extLst>
            </p:cNvPr>
            <p:cNvGrpSpPr/>
            <p:nvPr/>
          </p:nvGrpSpPr>
          <p:grpSpPr>
            <a:xfrm>
              <a:off x="9853336" y="5240489"/>
              <a:ext cx="1968353" cy="1124716"/>
              <a:chOff x="7794008" y="3803319"/>
              <a:chExt cx="1968353" cy="1124716"/>
            </a:xfrm>
          </p:grpSpPr>
          <p:grpSp>
            <p:nvGrpSpPr>
              <p:cNvPr id="126" name="Group 125">
                <a:extLst>
                  <a:ext uri="{FF2B5EF4-FFF2-40B4-BE49-F238E27FC236}">
                    <a16:creationId xmlns:a16="http://schemas.microsoft.com/office/drawing/2014/main" id="{A8C325AA-EB3A-BCE1-1DC6-2F9A4D0301BD}"/>
                  </a:ext>
                </a:extLst>
              </p:cNvPr>
              <p:cNvGrpSpPr/>
              <p:nvPr/>
            </p:nvGrpSpPr>
            <p:grpSpPr>
              <a:xfrm>
                <a:off x="7794008" y="3803319"/>
                <a:ext cx="1968353" cy="763408"/>
                <a:chOff x="2019206" y="4137157"/>
                <a:chExt cx="1968353" cy="763408"/>
              </a:xfrm>
            </p:grpSpPr>
            <p:sp>
              <p:nvSpPr>
                <p:cNvPr id="128" name="Rectangle 127">
                  <a:extLst>
                    <a:ext uri="{FF2B5EF4-FFF2-40B4-BE49-F238E27FC236}">
                      <a16:creationId xmlns:a16="http://schemas.microsoft.com/office/drawing/2014/main" id="{E998F2F0-389F-9757-82BD-EA2B1AE88219}"/>
                    </a:ext>
                  </a:extLst>
                </p:cNvPr>
                <p:cNvSpPr/>
                <p:nvPr/>
              </p:nvSpPr>
              <p:spPr>
                <a:xfrm>
                  <a:off x="2019206" y="4137157"/>
                  <a:ext cx="1968353" cy="763408"/>
                </a:xfrm>
                <a:prstGeom prst="rect">
                  <a:avLst/>
                </a:prstGeom>
                <a:solidFill>
                  <a:srgbClr val="000000">
                    <a:lumMod val="65000"/>
                    <a:lumOff val="35000"/>
                  </a:srgbClr>
                </a:solidFill>
                <a:ln w="22225" cap="flat" cmpd="sng" algn="ctr">
                  <a:solidFill>
                    <a:srgbClr val="6EBE49"/>
                  </a:solid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grpSp>
              <p:nvGrpSpPr>
                <p:cNvPr id="129" name="Group 221">
                  <a:extLst>
                    <a:ext uri="{FF2B5EF4-FFF2-40B4-BE49-F238E27FC236}">
                      <a16:creationId xmlns:a16="http://schemas.microsoft.com/office/drawing/2014/main" id="{E4E91A30-C236-6420-725D-B0D3A7A0E871}"/>
                    </a:ext>
                  </a:extLst>
                </p:cNvPr>
                <p:cNvGrpSpPr>
                  <a:grpSpLocks/>
                </p:cNvGrpSpPr>
                <p:nvPr/>
              </p:nvGrpSpPr>
              <p:grpSpPr bwMode="auto">
                <a:xfrm>
                  <a:off x="2599868" y="4388785"/>
                  <a:ext cx="335768" cy="401136"/>
                  <a:chOff x="7567613" y="382588"/>
                  <a:chExt cx="419100" cy="538162"/>
                </a:xfrm>
                <a:solidFill>
                  <a:srgbClr val="FFFFFF"/>
                </a:solidFill>
              </p:grpSpPr>
              <p:sp>
                <p:nvSpPr>
                  <p:cNvPr id="165" name="Freeform 37">
                    <a:extLst>
                      <a:ext uri="{FF2B5EF4-FFF2-40B4-BE49-F238E27FC236}">
                        <a16:creationId xmlns:a16="http://schemas.microsoft.com/office/drawing/2014/main" id="{1F213EA0-A976-ABC4-FA4D-76257E270DD9}"/>
                      </a:ext>
                    </a:extLst>
                  </p:cNvPr>
                  <p:cNvSpPr>
                    <a:spLocks noChangeArrowheads="1"/>
                  </p:cNvSpPr>
                  <p:nvPr/>
                </p:nvSpPr>
                <p:spPr bwMode="auto">
                  <a:xfrm>
                    <a:off x="7567613" y="382588"/>
                    <a:ext cx="419100" cy="538162"/>
                  </a:xfrm>
                  <a:custGeom>
                    <a:avLst/>
                    <a:gdLst>
                      <a:gd name="T0" fmla="*/ 129 w 1166"/>
                      <a:gd name="T1" fmla="*/ 1493 h 1494"/>
                      <a:gd name="T2" fmla="*/ 129 w 1166"/>
                      <a:gd name="T3" fmla="*/ 1493 h 1494"/>
                      <a:gd name="T4" fmla="*/ 1035 w 1166"/>
                      <a:gd name="T5" fmla="*/ 1493 h 1494"/>
                      <a:gd name="T6" fmla="*/ 1165 w 1166"/>
                      <a:gd name="T7" fmla="*/ 1363 h 1494"/>
                      <a:gd name="T8" fmla="*/ 1165 w 1166"/>
                      <a:gd name="T9" fmla="*/ 130 h 1494"/>
                      <a:gd name="T10" fmla="*/ 1035 w 1166"/>
                      <a:gd name="T11" fmla="*/ 0 h 1494"/>
                      <a:gd name="T12" fmla="*/ 129 w 1166"/>
                      <a:gd name="T13" fmla="*/ 0 h 1494"/>
                      <a:gd name="T14" fmla="*/ 0 w 1166"/>
                      <a:gd name="T15" fmla="*/ 130 h 1494"/>
                      <a:gd name="T16" fmla="*/ 0 w 1166"/>
                      <a:gd name="T17" fmla="*/ 1363 h 1494"/>
                      <a:gd name="T18" fmla="*/ 129 w 1166"/>
                      <a:gd name="T19" fmla="*/ 1493 h 1494"/>
                      <a:gd name="T20" fmla="*/ 90 w 1166"/>
                      <a:gd name="T21" fmla="*/ 130 h 1494"/>
                      <a:gd name="T22" fmla="*/ 90 w 1166"/>
                      <a:gd name="T23" fmla="*/ 130 h 1494"/>
                      <a:gd name="T24" fmla="*/ 129 w 1166"/>
                      <a:gd name="T25" fmla="*/ 90 h 1494"/>
                      <a:gd name="T26" fmla="*/ 1035 w 1166"/>
                      <a:gd name="T27" fmla="*/ 90 h 1494"/>
                      <a:gd name="T28" fmla="*/ 1073 w 1166"/>
                      <a:gd name="T29" fmla="*/ 130 h 1494"/>
                      <a:gd name="T30" fmla="*/ 1073 w 1166"/>
                      <a:gd name="T31" fmla="*/ 1363 h 1494"/>
                      <a:gd name="T32" fmla="*/ 1035 w 1166"/>
                      <a:gd name="T33" fmla="*/ 1403 h 1494"/>
                      <a:gd name="T34" fmla="*/ 129 w 1166"/>
                      <a:gd name="T35" fmla="*/ 1403 h 1494"/>
                      <a:gd name="T36" fmla="*/ 90 w 1166"/>
                      <a:gd name="T37" fmla="*/ 1363 h 1494"/>
                      <a:gd name="T38" fmla="*/ 90 w 1166"/>
                      <a:gd name="T39" fmla="*/ 13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6" h="1494">
                        <a:moveTo>
                          <a:pt x="129" y="1493"/>
                        </a:moveTo>
                        <a:lnTo>
                          <a:pt x="129" y="1493"/>
                        </a:lnTo>
                        <a:cubicBezTo>
                          <a:pt x="1035" y="1493"/>
                          <a:pt x="1035" y="1493"/>
                          <a:pt x="1035" y="1493"/>
                        </a:cubicBezTo>
                        <a:cubicBezTo>
                          <a:pt x="1105" y="1493"/>
                          <a:pt x="1165" y="1435"/>
                          <a:pt x="1165" y="1363"/>
                        </a:cubicBezTo>
                        <a:cubicBezTo>
                          <a:pt x="1165" y="130"/>
                          <a:pt x="1165" y="130"/>
                          <a:pt x="1165" y="130"/>
                        </a:cubicBezTo>
                        <a:cubicBezTo>
                          <a:pt x="1165" y="58"/>
                          <a:pt x="1105" y="0"/>
                          <a:pt x="1035" y="0"/>
                        </a:cubicBezTo>
                        <a:cubicBezTo>
                          <a:pt x="129" y="0"/>
                          <a:pt x="129" y="0"/>
                          <a:pt x="129" y="0"/>
                        </a:cubicBezTo>
                        <a:cubicBezTo>
                          <a:pt x="57" y="0"/>
                          <a:pt x="0" y="58"/>
                          <a:pt x="0" y="130"/>
                        </a:cubicBezTo>
                        <a:cubicBezTo>
                          <a:pt x="0" y="1363"/>
                          <a:pt x="0" y="1363"/>
                          <a:pt x="0" y="1363"/>
                        </a:cubicBezTo>
                        <a:cubicBezTo>
                          <a:pt x="0" y="1435"/>
                          <a:pt x="57" y="1493"/>
                          <a:pt x="129" y="1493"/>
                        </a:cubicBezTo>
                        <a:close/>
                        <a:moveTo>
                          <a:pt x="90" y="130"/>
                        </a:moveTo>
                        <a:lnTo>
                          <a:pt x="90" y="130"/>
                        </a:lnTo>
                        <a:cubicBezTo>
                          <a:pt x="90" y="109"/>
                          <a:pt x="108" y="90"/>
                          <a:pt x="129" y="90"/>
                        </a:cubicBezTo>
                        <a:cubicBezTo>
                          <a:pt x="1035" y="90"/>
                          <a:pt x="1035" y="90"/>
                          <a:pt x="1035" y="90"/>
                        </a:cubicBezTo>
                        <a:cubicBezTo>
                          <a:pt x="1056" y="90"/>
                          <a:pt x="1073" y="109"/>
                          <a:pt x="1073" y="130"/>
                        </a:cubicBezTo>
                        <a:cubicBezTo>
                          <a:pt x="1073" y="1363"/>
                          <a:pt x="1073" y="1363"/>
                          <a:pt x="1073" y="1363"/>
                        </a:cubicBezTo>
                        <a:cubicBezTo>
                          <a:pt x="1073" y="1384"/>
                          <a:pt x="1056" y="1403"/>
                          <a:pt x="1035" y="1403"/>
                        </a:cubicBezTo>
                        <a:cubicBezTo>
                          <a:pt x="129" y="1403"/>
                          <a:pt x="129" y="1403"/>
                          <a:pt x="129" y="1403"/>
                        </a:cubicBezTo>
                        <a:cubicBezTo>
                          <a:pt x="108" y="1403"/>
                          <a:pt x="90" y="1384"/>
                          <a:pt x="90" y="1363"/>
                        </a:cubicBezTo>
                        <a:lnTo>
                          <a:pt x="90" y="130"/>
                        </a:lnTo>
                        <a:close/>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66" name="Freeform 38">
                    <a:extLst>
                      <a:ext uri="{FF2B5EF4-FFF2-40B4-BE49-F238E27FC236}">
                        <a16:creationId xmlns:a16="http://schemas.microsoft.com/office/drawing/2014/main" id="{77500452-D692-1DAD-7C45-0BA15854B9F9}"/>
                      </a:ext>
                    </a:extLst>
                  </p:cNvPr>
                  <p:cNvSpPr>
                    <a:spLocks noChangeArrowheads="1"/>
                  </p:cNvSpPr>
                  <p:nvPr/>
                </p:nvSpPr>
                <p:spPr bwMode="auto">
                  <a:xfrm>
                    <a:off x="7613650" y="430213"/>
                    <a:ext cx="28575" cy="28575"/>
                  </a:xfrm>
                  <a:custGeom>
                    <a:avLst/>
                    <a:gdLst>
                      <a:gd name="T0" fmla="*/ 38 w 79"/>
                      <a:gd name="T1" fmla="*/ 78 h 79"/>
                      <a:gd name="T2" fmla="*/ 38 w 79"/>
                      <a:gd name="T3" fmla="*/ 78 h 79"/>
                      <a:gd name="T4" fmla="*/ 78 w 79"/>
                      <a:gd name="T5" fmla="*/ 38 h 79"/>
                      <a:gd name="T6" fmla="*/ 38 w 79"/>
                      <a:gd name="T7" fmla="*/ 0 h 79"/>
                      <a:gd name="T8" fmla="*/ 0 w 79"/>
                      <a:gd name="T9" fmla="*/ 38 h 79"/>
                      <a:gd name="T10" fmla="*/ 38 w 79"/>
                      <a:gd name="T11" fmla="*/ 78 h 79"/>
                    </a:gdLst>
                    <a:ahLst/>
                    <a:cxnLst>
                      <a:cxn ang="0">
                        <a:pos x="T0" y="T1"/>
                      </a:cxn>
                      <a:cxn ang="0">
                        <a:pos x="T2" y="T3"/>
                      </a:cxn>
                      <a:cxn ang="0">
                        <a:pos x="T4" y="T5"/>
                      </a:cxn>
                      <a:cxn ang="0">
                        <a:pos x="T6" y="T7"/>
                      </a:cxn>
                      <a:cxn ang="0">
                        <a:pos x="T8" y="T9"/>
                      </a:cxn>
                      <a:cxn ang="0">
                        <a:pos x="T10" y="T11"/>
                      </a:cxn>
                    </a:cxnLst>
                    <a:rect l="0" t="0" r="r" b="b"/>
                    <a:pathLst>
                      <a:path w="79" h="79">
                        <a:moveTo>
                          <a:pt x="38" y="78"/>
                        </a:moveTo>
                        <a:lnTo>
                          <a:pt x="38" y="78"/>
                        </a:lnTo>
                        <a:cubicBezTo>
                          <a:pt x="59" y="78"/>
                          <a:pt x="78" y="60"/>
                          <a:pt x="78" y="38"/>
                        </a:cubicBezTo>
                        <a:cubicBezTo>
                          <a:pt x="78" y="17"/>
                          <a:pt x="59" y="0"/>
                          <a:pt x="38" y="0"/>
                        </a:cubicBezTo>
                        <a:cubicBezTo>
                          <a:pt x="17" y="0"/>
                          <a:pt x="0" y="17"/>
                          <a:pt x="0" y="38"/>
                        </a:cubicBezTo>
                        <a:cubicBezTo>
                          <a:pt x="0" y="60"/>
                          <a:pt x="17" y="78"/>
                          <a:pt x="38" y="78"/>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67" name="Freeform 39">
                    <a:extLst>
                      <a:ext uri="{FF2B5EF4-FFF2-40B4-BE49-F238E27FC236}">
                        <a16:creationId xmlns:a16="http://schemas.microsoft.com/office/drawing/2014/main" id="{2A519588-519C-5753-50BA-289F08F9F1A5}"/>
                      </a:ext>
                    </a:extLst>
                  </p:cNvPr>
                  <p:cNvSpPr>
                    <a:spLocks noChangeArrowheads="1"/>
                  </p:cNvSpPr>
                  <p:nvPr/>
                </p:nvSpPr>
                <p:spPr bwMode="auto">
                  <a:xfrm>
                    <a:off x="7913688" y="430213"/>
                    <a:ext cx="26987" cy="28575"/>
                  </a:xfrm>
                  <a:custGeom>
                    <a:avLst/>
                    <a:gdLst>
                      <a:gd name="T0" fmla="*/ 38 w 77"/>
                      <a:gd name="T1" fmla="*/ 78 h 79"/>
                      <a:gd name="T2" fmla="*/ 38 w 77"/>
                      <a:gd name="T3" fmla="*/ 78 h 79"/>
                      <a:gd name="T4" fmla="*/ 76 w 77"/>
                      <a:gd name="T5" fmla="*/ 38 h 79"/>
                      <a:gd name="T6" fmla="*/ 38 w 77"/>
                      <a:gd name="T7" fmla="*/ 0 h 79"/>
                      <a:gd name="T8" fmla="*/ 0 w 77"/>
                      <a:gd name="T9" fmla="*/ 38 h 79"/>
                      <a:gd name="T10" fmla="*/ 38 w 77"/>
                      <a:gd name="T11" fmla="*/ 78 h 79"/>
                    </a:gdLst>
                    <a:ahLst/>
                    <a:cxnLst>
                      <a:cxn ang="0">
                        <a:pos x="T0" y="T1"/>
                      </a:cxn>
                      <a:cxn ang="0">
                        <a:pos x="T2" y="T3"/>
                      </a:cxn>
                      <a:cxn ang="0">
                        <a:pos x="T4" y="T5"/>
                      </a:cxn>
                      <a:cxn ang="0">
                        <a:pos x="T6" y="T7"/>
                      </a:cxn>
                      <a:cxn ang="0">
                        <a:pos x="T8" y="T9"/>
                      </a:cxn>
                      <a:cxn ang="0">
                        <a:pos x="T10" y="T11"/>
                      </a:cxn>
                    </a:cxnLst>
                    <a:rect l="0" t="0" r="r" b="b"/>
                    <a:pathLst>
                      <a:path w="77" h="79">
                        <a:moveTo>
                          <a:pt x="38" y="78"/>
                        </a:moveTo>
                        <a:lnTo>
                          <a:pt x="38" y="78"/>
                        </a:lnTo>
                        <a:cubicBezTo>
                          <a:pt x="59" y="78"/>
                          <a:pt x="76" y="60"/>
                          <a:pt x="76" y="38"/>
                        </a:cubicBezTo>
                        <a:cubicBezTo>
                          <a:pt x="76" y="17"/>
                          <a:pt x="59" y="0"/>
                          <a:pt x="38" y="0"/>
                        </a:cubicBezTo>
                        <a:cubicBezTo>
                          <a:pt x="17" y="0"/>
                          <a:pt x="0" y="17"/>
                          <a:pt x="0" y="38"/>
                        </a:cubicBezTo>
                        <a:cubicBezTo>
                          <a:pt x="0" y="60"/>
                          <a:pt x="17" y="78"/>
                          <a:pt x="38" y="78"/>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68" name="Freeform 40">
                    <a:extLst>
                      <a:ext uri="{FF2B5EF4-FFF2-40B4-BE49-F238E27FC236}">
                        <a16:creationId xmlns:a16="http://schemas.microsoft.com/office/drawing/2014/main" id="{9F2FD6E0-27B2-8C53-8022-FAF59C829D19}"/>
                      </a:ext>
                    </a:extLst>
                  </p:cNvPr>
                  <p:cNvSpPr>
                    <a:spLocks noChangeArrowheads="1"/>
                  </p:cNvSpPr>
                  <p:nvPr/>
                </p:nvSpPr>
                <p:spPr bwMode="auto">
                  <a:xfrm>
                    <a:off x="7913688" y="846138"/>
                    <a:ext cx="26987" cy="28575"/>
                  </a:xfrm>
                  <a:custGeom>
                    <a:avLst/>
                    <a:gdLst>
                      <a:gd name="T0" fmla="*/ 38 w 77"/>
                      <a:gd name="T1" fmla="*/ 0 h 78"/>
                      <a:gd name="T2" fmla="*/ 38 w 77"/>
                      <a:gd name="T3" fmla="*/ 0 h 78"/>
                      <a:gd name="T4" fmla="*/ 0 w 77"/>
                      <a:gd name="T5" fmla="*/ 39 h 78"/>
                      <a:gd name="T6" fmla="*/ 38 w 77"/>
                      <a:gd name="T7" fmla="*/ 77 h 78"/>
                      <a:gd name="T8" fmla="*/ 76 w 77"/>
                      <a:gd name="T9" fmla="*/ 39 h 78"/>
                      <a:gd name="T10" fmla="*/ 38 w 77"/>
                      <a:gd name="T11" fmla="*/ 0 h 78"/>
                    </a:gdLst>
                    <a:ahLst/>
                    <a:cxnLst>
                      <a:cxn ang="0">
                        <a:pos x="T0" y="T1"/>
                      </a:cxn>
                      <a:cxn ang="0">
                        <a:pos x="T2" y="T3"/>
                      </a:cxn>
                      <a:cxn ang="0">
                        <a:pos x="T4" y="T5"/>
                      </a:cxn>
                      <a:cxn ang="0">
                        <a:pos x="T6" y="T7"/>
                      </a:cxn>
                      <a:cxn ang="0">
                        <a:pos x="T8" y="T9"/>
                      </a:cxn>
                      <a:cxn ang="0">
                        <a:pos x="T10" y="T11"/>
                      </a:cxn>
                    </a:cxnLst>
                    <a:rect l="0" t="0" r="r" b="b"/>
                    <a:pathLst>
                      <a:path w="77" h="78">
                        <a:moveTo>
                          <a:pt x="38" y="0"/>
                        </a:moveTo>
                        <a:lnTo>
                          <a:pt x="38" y="0"/>
                        </a:lnTo>
                        <a:cubicBezTo>
                          <a:pt x="17" y="0"/>
                          <a:pt x="0" y="18"/>
                          <a:pt x="0" y="39"/>
                        </a:cubicBezTo>
                        <a:cubicBezTo>
                          <a:pt x="0" y="60"/>
                          <a:pt x="17" y="77"/>
                          <a:pt x="38" y="77"/>
                        </a:cubicBezTo>
                        <a:cubicBezTo>
                          <a:pt x="59" y="77"/>
                          <a:pt x="76" y="60"/>
                          <a:pt x="76" y="39"/>
                        </a:cubicBezTo>
                        <a:cubicBezTo>
                          <a:pt x="76" y="18"/>
                          <a:pt x="59" y="0"/>
                          <a:pt x="38" y="0"/>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69" name="Freeform 41">
                    <a:extLst>
                      <a:ext uri="{FF2B5EF4-FFF2-40B4-BE49-F238E27FC236}">
                        <a16:creationId xmlns:a16="http://schemas.microsoft.com/office/drawing/2014/main" id="{A9008196-E52D-BF35-E06E-5DA73CDAF728}"/>
                      </a:ext>
                    </a:extLst>
                  </p:cNvPr>
                  <p:cNvSpPr>
                    <a:spLocks noChangeArrowheads="1"/>
                  </p:cNvSpPr>
                  <p:nvPr/>
                </p:nvSpPr>
                <p:spPr bwMode="auto">
                  <a:xfrm>
                    <a:off x="7613650" y="846138"/>
                    <a:ext cx="28575" cy="26987"/>
                  </a:xfrm>
                  <a:custGeom>
                    <a:avLst/>
                    <a:gdLst>
                      <a:gd name="T0" fmla="*/ 38 w 79"/>
                      <a:gd name="T1" fmla="*/ 76 h 77"/>
                      <a:gd name="T2" fmla="*/ 38 w 79"/>
                      <a:gd name="T3" fmla="*/ 76 h 77"/>
                      <a:gd name="T4" fmla="*/ 78 w 79"/>
                      <a:gd name="T5" fmla="*/ 38 h 77"/>
                      <a:gd name="T6" fmla="*/ 38 w 79"/>
                      <a:gd name="T7" fmla="*/ 0 h 77"/>
                      <a:gd name="T8" fmla="*/ 0 w 79"/>
                      <a:gd name="T9" fmla="*/ 38 h 77"/>
                      <a:gd name="T10" fmla="*/ 38 w 79"/>
                      <a:gd name="T11" fmla="*/ 76 h 77"/>
                    </a:gdLst>
                    <a:ahLst/>
                    <a:cxnLst>
                      <a:cxn ang="0">
                        <a:pos x="T0" y="T1"/>
                      </a:cxn>
                      <a:cxn ang="0">
                        <a:pos x="T2" y="T3"/>
                      </a:cxn>
                      <a:cxn ang="0">
                        <a:pos x="T4" y="T5"/>
                      </a:cxn>
                      <a:cxn ang="0">
                        <a:pos x="T6" y="T7"/>
                      </a:cxn>
                      <a:cxn ang="0">
                        <a:pos x="T8" y="T9"/>
                      </a:cxn>
                      <a:cxn ang="0">
                        <a:pos x="T10" y="T11"/>
                      </a:cxn>
                    </a:cxnLst>
                    <a:rect l="0" t="0" r="r" b="b"/>
                    <a:pathLst>
                      <a:path w="79" h="77">
                        <a:moveTo>
                          <a:pt x="38" y="76"/>
                        </a:moveTo>
                        <a:lnTo>
                          <a:pt x="38" y="76"/>
                        </a:lnTo>
                        <a:cubicBezTo>
                          <a:pt x="59" y="76"/>
                          <a:pt x="78" y="59"/>
                          <a:pt x="78" y="38"/>
                        </a:cubicBezTo>
                        <a:cubicBezTo>
                          <a:pt x="78" y="17"/>
                          <a:pt x="59" y="0"/>
                          <a:pt x="38" y="0"/>
                        </a:cubicBezTo>
                        <a:cubicBezTo>
                          <a:pt x="17" y="0"/>
                          <a:pt x="0" y="17"/>
                          <a:pt x="0" y="38"/>
                        </a:cubicBezTo>
                        <a:cubicBezTo>
                          <a:pt x="0" y="59"/>
                          <a:pt x="17" y="76"/>
                          <a:pt x="38" y="76"/>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70" name="Freeform 42">
                    <a:extLst>
                      <a:ext uri="{FF2B5EF4-FFF2-40B4-BE49-F238E27FC236}">
                        <a16:creationId xmlns:a16="http://schemas.microsoft.com/office/drawing/2014/main" id="{062C96AE-F283-C786-1D53-372DA3CF7F45}"/>
                      </a:ext>
                    </a:extLst>
                  </p:cNvPr>
                  <p:cNvSpPr>
                    <a:spLocks noChangeArrowheads="1"/>
                  </p:cNvSpPr>
                  <p:nvPr/>
                </p:nvSpPr>
                <p:spPr bwMode="auto">
                  <a:xfrm>
                    <a:off x="7620000" y="446088"/>
                    <a:ext cx="314325" cy="304800"/>
                  </a:xfrm>
                  <a:custGeom>
                    <a:avLst/>
                    <a:gdLst>
                      <a:gd name="T0" fmla="*/ 184 w 872"/>
                      <a:gd name="T1" fmla="*/ 791 h 848"/>
                      <a:gd name="T2" fmla="*/ 184 w 872"/>
                      <a:gd name="T3" fmla="*/ 791 h 848"/>
                      <a:gd name="T4" fmla="*/ 248 w 872"/>
                      <a:gd name="T5" fmla="*/ 779 h 848"/>
                      <a:gd name="T6" fmla="*/ 238 w 872"/>
                      <a:gd name="T7" fmla="*/ 716 h 848"/>
                      <a:gd name="T8" fmla="*/ 92 w 872"/>
                      <a:gd name="T9" fmla="*/ 435 h 848"/>
                      <a:gd name="T10" fmla="*/ 436 w 872"/>
                      <a:gd name="T11" fmla="*/ 90 h 848"/>
                      <a:gd name="T12" fmla="*/ 781 w 872"/>
                      <a:gd name="T13" fmla="*/ 435 h 848"/>
                      <a:gd name="T14" fmla="*/ 554 w 872"/>
                      <a:gd name="T15" fmla="*/ 758 h 848"/>
                      <a:gd name="T16" fmla="*/ 526 w 872"/>
                      <a:gd name="T17" fmla="*/ 817 h 848"/>
                      <a:gd name="T18" fmla="*/ 570 w 872"/>
                      <a:gd name="T19" fmla="*/ 847 h 848"/>
                      <a:gd name="T20" fmla="*/ 585 w 872"/>
                      <a:gd name="T21" fmla="*/ 844 h 848"/>
                      <a:gd name="T22" fmla="*/ 871 w 872"/>
                      <a:gd name="T23" fmla="*/ 435 h 848"/>
                      <a:gd name="T24" fmla="*/ 436 w 872"/>
                      <a:gd name="T25" fmla="*/ 0 h 848"/>
                      <a:gd name="T26" fmla="*/ 0 w 872"/>
                      <a:gd name="T27" fmla="*/ 435 h 848"/>
                      <a:gd name="T28" fmla="*/ 184 w 872"/>
                      <a:gd name="T29" fmla="*/ 79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2" h="848">
                        <a:moveTo>
                          <a:pt x="184" y="791"/>
                        </a:moveTo>
                        <a:lnTo>
                          <a:pt x="184" y="791"/>
                        </a:lnTo>
                        <a:cubicBezTo>
                          <a:pt x="205" y="805"/>
                          <a:pt x="234" y="801"/>
                          <a:pt x="248" y="779"/>
                        </a:cubicBezTo>
                        <a:cubicBezTo>
                          <a:pt x="263" y="760"/>
                          <a:pt x="257" y="732"/>
                          <a:pt x="238" y="716"/>
                        </a:cubicBezTo>
                        <a:cubicBezTo>
                          <a:pt x="146" y="653"/>
                          <a:pt x="92" y="547"/>
                          <a:pt x="92" y="435"/>
                        </a:cubicBezTo>
                        <a:cubicBezTo>
                          <a:pt x="92" y="245"/>
                          <a:pt x="246" y="90"/>
                          <a:pt x="436" y="90"/>
                        </a:cubicBezTo>
                        <a:cubicBezTo>
                          <a:pt x="626" y="90"/>
                          <a:pt x="781" y="245"/>
                          <a:pt x="781" y="435"/>
                        </a:cubicBezTo>
                        <a:cubicBezTo>
                          <a:pt x="781" y="580"/>
                          <a:pt x="689" y="709"/>
                          <a:pt x="554" y="758"/>
                        </a:cubicBezTo>
                        <a:cubicBezTo>
                          <a:pt x="530" y="768"/>
                          <a:pt x="518" y="793"/>
                          <a:pt x="526" y="817"/>
                        </a:cubicBezTo>
                        <a:cubicBezTo>
                          <a:pt x="533" y="836"/>
                          <a:pt x="550" y="847"/>
                          <a:pt x="570" y="847"/>
                        </a:cubicBezTo>
                        <a:cubicBezTo>
                          <a:pt x="574" y="847"/>
                          <a:pt x="580" y="846"/>
                          <a:pt x="585" y="844"/>
                        </a:cubicBezTo>
                        <a:cubicBezTo>
                          <a:pt x="755" y="782"/>
                          <a:pt x="871" y="618"/>
                          <a:pt x="871" y="435"/>
                        </a:cubicBezTo>
                        <a:cubicBezTo>
                          <a:pt x="871" y="194"/>
                          <a:pt x="675" y="0"/>
                          <a:pt x="436" y="0"/>
                        </a:cubicBezTo>
                        <a:cubicBezTo>
                          <a:pt x="196" y="0"/>
                          <a:pt x="0" y="194"/>
                          <a:pt x="0" y="435"/>
                        </a:cubicBezTo>
                        <a:cubicBezTo>
                          <a:pt x="0" y="575"/>
                          <a:pt x="69" y="709"/>
                          <a:pt x="184" y="791"/>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71" name="Freeform 43">
                    <a:extLst>
                      <a:ext uri="{FF2B5EF4-FFF2-40B4-BE49-F238E27FC236}">
                        <a16:creationId xmlns:a16="http://schemas.microsoft.com/office/drawing/2014/main" id="{CB42651C-EC7A-53B0-9100-C059EAAD4AAE}"/>
                      </a:ext>
                    </a:extLst>
                  </p:cNvPr>
                  <p:cNvSpPr>
                    <a:spLocks noChangeArrowheads="1"/>
                  </p:cNvSpPr>
                  <p:nvPr/>
                </p:nvSpPr>
                <p:spPr bwMode="auto">
                  <a:xfrm>
                    <a:off x="7693025" y="519113"/>
                    <a:ext cx="168275" cy="168275"/>
                  </a:xfrm>
                  <a:custGeom>
                    <a:avLst/>
                    <a:gdLst>
                      <a:gd name="T0" fmla="*/ 465 w 466"/>
                      <a:gd name="T1" fmla="*/ 234 h 468"/>
                      <a:gd name="T2" fmla="*/ 465 w 466"/>
                      <a:gd name="T3" fmla="*/ 234 h 468"/>
                      <a:gd name="T4" fmla="*/ 233 w 466"/>
                      <a:gd name="T5" fmla="*/ 0 h 468"/>
                      <a:gd name="T6" fmla="*/ 0 w 466"/>
                      <a:gd name="T7" fmla="*/ 234 h 468"/>
                      <a:gd name="T8" fmla="*/ 233 w 466"/>
                      <a:gd name="T9" fmla="*/ 467 h 468"/>
                      <a:gd name="T10" fmla="*/ 465 w 466"/>
                      <a:gd name="T11" fmla="*/ 234 h 468"/>
                      <a:gd name="T12" fmla="*/ 90 w 466"/>
                      <a:gd name="T13" fmla="*/ 234 h 468"/>
                      <a:gd name="T14" fmla="*/ 90 w 466"/>
                      <a:gd name="T15" fmla="*/ 234 h 468"/>
                      <a:gd name="T16" fmla="*/ 233 w 466"/>
                      <a:gd name="T17" fmla="*/ 92 h 468"/>
                      <a:gd name="T18" fmla="*/ 375 w 466"/>
                      <a:gd name="T19" fmla="*/ 234 h 468"/>
                      <a:gd name="T20" fmla="*/ 233 w 466"/>
                      <a:gd name="T21" fmla="*/ 376 h 468"/>
                      <a:gd name="T22" fmla="*/ 90 w 466"/>
                      <a:gd name="T23" fmla="*/ 23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6" h="468">
                        <a:moveTo>
                          <a:pt x="465" y="234"/>
                        </a:moveTo>
                        <a:lnTo>
                          <a:pt x="465" y="234"/>
                        </a:lnTo>
                        <a:cubicBezTo>
                          <a:pt x="465" y="106"/>
                          <a:pt x="361" y="0"/>
                          <a:pt x="233" y="0"/>
                        </a:cubicBezTo>
                        <a:cubicBezTo>
                          <a:pt x="104" y="0"/>
                          <a:pt x="0" y="106"/>
                          <a:pt x="0" y="234"/>
                        </a:cubicBezTo>
                        <a:cubicBezTo>
                          <a:pt x="0" y="362"/>
                          <a:pt x="104" y="467"/>
                          <a:pt x="233" y="467"/>
                        </a:cubicBezTo>
                        <a:cubicBezTo>
                          <a:pt x="361" y="467"/>
                          <a:pt x="465" y="362"/>
                          <a:pt x="465" y="234"/>
                        </a:cubicBezTo>
                        <a:close/>
                        <a:moveTo>
                          <a:pt x="90" y="234"/>
                        </a:moveTo>
                        <a:lnTo>
                          <a:pt x="90" y="234"/>
                        </a:lnTo>
                        <a:cubicBezTo>
                          <a:pt x="90" y="155"/>
                          <a:pt x="154" y="92"/>
                          <a:pt x="233" y="92"/>
                        </a:cubicBezTo>
                        <a:cubicBezTo>
                          <a:pt x="312" y="92"/>
                          <a:pt x="375" y="155"/>
                          <a:pt x="375" y="234"/>
                        </a:cubicBezTo>
                        <a:cubicBezTo>
                          <a:pt x="375" y="313"/>
                          <a:pt x="312" y="376"/>
                          <a:pt x="233" y="376"/>
                        </a:cubicBezTo>
                        <a:cubicBezTo>
                          <a:pt x="154" y="376"/>
                          <a:pt x="90" y="313"/>
                          <a:pt x="90" y="234"/>
                        </a:cubicBezTo>
                        <a:close/>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72" name="Freeform 44">
                    <a:extLst>
                      <a:ext uri="{FF2B5EF4-FFF2-40B4-BE49-F238E27FC236}">
                        <a16:creationId xmlns:a16="http://schemas.microsoft.com/office/drawing/2014/main" id="{A6B09DFF-202E-98E9-E26D-95A05DA18D1F}"/>
                      </a:ext>
                    </a:extLst>
                  </p:cNvPr>
                  <p:cNvSpPr>
                    <a:spLocks noChangeArrowheads="1"/>
                  </p:cNvSpPr>
                  <p:nvPr/>
                </p:nvSpPr>
                <p:spPr bwMode="auto">
                  <a:xfrm>
                    <a:off x="7750175" y="577850"/>
                    <a:ext cx="52388" cy="52388"/>
                  </a:xfrm>
                  <a:custGeom>
                    <a:avLst/>
                    <a:gdLst>
                      <a:gd name="T0" fmla="*/ 145 w 146"/>
                      <a:gd name="T1" fmla="*/ 72 h 145"/>
                      <a:gd name="T2" fmla="*/ 145 w 146"/>
                      <a:gd name="T3" fmla="*/ 72 h 145"/>
                      <a:gd name="T4" fmla="*/ 73 w 146"/>
                      <a:gd name="T5" fmla="*/ 0 h 145"/>
                      <a:gd name="T6" fmla="*/ 0 w 146"/>
                      <a:gd name="T7" fmla="*/ 72 h 145"/>
                      <a:gd name="T8" fmla="*/ 73 w 146"/>
                      <a:gd name="T9" fmla="*/ 144 h 145"/>
                      <a:gd name="T10" fmla="*/ 145 w 146"/>
                      <a:gd name="T11" fmla="*/ 72 h 145"/>
                    </a:gdLst>
                    <a:ahLst/>
                    <a:cxnLst>
                      <a:cxn ang="0">
                        <a:pos x="T0" y="T1"/>
                      </a:cxn>
                      <a:cxn ang="0">
                        <a:pos x="T2" y="T3"/>
                      </a:cxn>
                      <a:cxn ang="0">
                        <a:pos x="T4" y="T5"/>
                      </a:cxn>
                      <a:cxn ang="0">
                        <a:pos x="T6" y="T7"/>
                      </a:cxn>
                      <a:cxn ang="0">
                        <a:pos x="T8" y="T9"/>
                      </a:cxn>
                      <a:cxn ang="0">
                        <a:pos x="T10" y="T11"/>
                      </a:cxn>
                    </a:cxnLst>
                    <a:rect l="0" t="0" r="r" b="b"/>
                    <a:pathLst>
                      <a:path w="146" h="145">
                        <a:moveTo>
                          <a:pt x="145" y="72"/>
                        </a:moveTo>
                        <a:lnTo>
                          <a:pt x="145" y="72"/>
                        </a:lnTo>
                        <a:cubicBezTo>
                          <a:pt x="145" y="32"/>
                          <a:pt x="113" y="0"/>
                          <a:pt x="73" y="0"/>
                        </a:cubicBezTo>
                        <a:cubicBezTo>
                          <a:pt x="32" y="0"/>
                          <a:pt x="0" y="32"/>
                          <a:pt x="0" y="72"/>
                        </a:cubicBezTo>
                        <a:cubicBezTo>
                          <a:pt x="0" y="111"/>
                          <a:pt x="32" y="144"/>
                          <a:pt x="73" y="144"/>
                        </a:cubicBezTo>
                        <a:cubicBezTo>
                          <a:pt x="113" y="144"/>
                          <a:pt x="145" y="111"/>
                          <a:pt x="145" y="72"/>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73" name="Freeform 45">
                    <a:extLst>
                      <a:ext uri="{FF2B5EF4-FFF2-40B4-BE49-F238E27FC236}">
                        <a16:creationId xmlns:a16="http://schemas.microsoft.com/office/drawing/2014/main" id="{2F2DD65D-B0F1-D9D2-929E-BEF990E0EC22}"/>
                      </a:ext>
                    </a:extLst>
                  </p:cNvPr>
                  <p:cNvSpPr>
                    <a:spLocks noChangeArrowheads="1"/>
                  </p:cNvSpPr>
                  <p:nvPr/>
                </p:nvSpPr>
                <p:spPr bwMode="auto">
                  <a:xfrm>
                    <a:off x="7656513" y="706438"/>
                    <a:ext cx="128587" cy="169862"/>
                  </a:xfrm>
                  <a:custGeom>
                    <a:avLst/>
                    <a:gdLst>
                      <a:gd name="T0" fmla="*/ 331 w 357"/>
                      <a:gd name="T1" fmla="*/ 9 h 471"/>
                      <a:gd name="T2" fmla="*/ 331 w 357"/>
                      <a:gd name="T3" fmla="*/ 9 h 471"/>
                      <a:gd name="T4" fmla="*/ 279 w 357"/>
                      <a:gd name="T5" fmla="*/ 14 h 471"/>
                      <a:gd name="T6" fmla="*/ 33 w 357"/>
                      <a:gd name="T7" fmla="*/ 269 h 471"/>
                      <a:gd name="T8" fmla="*/ 24 w 357"/>
                      <a:gd name="T9" fmla="*/ 395 h 471"/>
                      <a:gd name="T10" fmla="*/ 151 w 357"/>
                      <a:gd name="T11" fmla="*/ 470 h 471"/>
                      <a:gd name="T12" fmla="*/ 166 w 357"/>
                      <a:gd name="T13" fmla="*/ 469 h 471"/>
                      <a:gd name="T14" fmla="*/ 280 w 357"/>
                      <a:gd name="T15" fmla="*/ 360 h 471"/>
                      <a:gd name="T16" fmla="*/ 353 w 357"/>
                      <a:gd name="T17" fmla="*/ 55 h 471"/>
                      <a:gd name="T18" fmla="*/ 331 w 357"/>
                      <a:gd name="T19" fmla="*/ 9 h 471"/>
                      <a:gd name="T20" fmla="*/ 193 w 357"/>
                      <a:gd name="T21" fmla="*/ 335 h 471"/>
                      <a:gd name="T22" fmla="*/ 193 w 357"/>
                      <a:gd name="T23" fmla="*/ 335 h 471"/>
                      <a:gd name="T24" fmla="*/ 155 w 357"/>
                      <a:gd name="T25" fmla="*/ 380 h 471"/>
                      <a:gd name="T26" fmla="*/ 103 w 357"/>
                      <a:gd name="T27" fmla="*/ 350 h 471"/>
                      <a:gd name="T28" fmla="*/ 104 w 357"/>
                      <a:gd name="T29" fmla="*/ 325 h 471"/>
                      <a:gd name="T30" fmla="*/ 235 w 357"/>
                      <a:gd name="T31" fmla="*/ 180 h 471"/>
                      <a:gd name="T32" fmla="*/ 193 w 357"/>
                      <a:gd name="T33" fmla="*/ 33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7" h="471">
                        <a:moveTo>
                          <a:pt x="331" y="9"/>
                        </a:moveTo>
                        <a:lnTo>
                          <a:pt x="331" y="9"/>
                        </a:lnTo>
                        <a:cubicBezTo>
                          <a:pt x="314" y="0"/>
                          <a:pt x="293" y="2"/>
                          <a:pt x="279" y="14"/>
                        </a:cubicBezTo>
                        <a:cubicBezTo>
                          <a:pt x="273" y="20"/>
                          <a:pt x="128" y="146"/>
                          <a:pt x="33" y="269"/>
                        </a:cubicBezTo>
                        <a:cubicBezTo>
                          <a:pt x="3" y="307"/>
                          <a:pt x="0" y="353"/>
                          <a:pt x="24" y="395"/>
                        </a:cubicBezTo>
                        <a:cubicBezTo>
                          <a:pt x="49" y="440"/>
                          <a:pt x="100" y="470"/>
                          <a:pt x="151" y="470"/>
                        </a:cubicBezTo>
                        <a:cubicBezTo>
                          <a:pt x="156" y="470"/>
                          <a:pt x="161" y="470"/>
                          <a:pt x="166" y="469"/>
                        </a:cubicBezTo>
                        <a:cubicBezTo>
                          <a:pt x="220" y="463"/>
                          <a:pt x="262" y="424"/>
                          <a:pt x="280" y="360"/>
                        </a:cubicBezTo>
                        <a:cubicBezTo>
                          <a:pt x="338" y="162"/>
                          <a:pt x="353" y="59"/>
                          <a:pt x="353" y="55"/>
                        </a:cubicBezTo>
                        <a:cubicBezTo>
                          <a:pt x="356" y="37"/>
                          <a:pt x="348" y="18"/>
                          <a:pt x="331" y="9"/>
                        </a:cubicBezTo>
                        <a:close/>
                        <a:moveTo>
                          <a:pt x="193" y="335"/>
                        </a:moveTo>
                        <a:lnTo>
                          <a:pt x="193" y="335"/>
                        </a:lnTo>
                        <a:cubicBezTo>
                          <a:pt x="186" y="362"/>
                          <a:pt x="172" y="377"/>
                          <a:pt x="155" y="380"/>
                        </a:cubicBezTo>
                        <a:cubicBezTo>
                          <a:pt x="137" y="381"/>
                          <a:pt x="113" y="369"/>
                          <a:pt x="103" y="350"/>
                        </a:cubicBezTo>
                        <a:cubicBezTo>
                          <a:pt x="96" y="339"/>
                          <a:pt x="99" y="331"/>
                          <a:pt x="104" y="325"/>
                        </a:cubicBezTo>
                        <a:cubicBezTo>
                          <a:pt x="142" y="274"/>
                          <a:pt x="191" y="222"/>
                          <a:pt x="235" y="180"/>
                        </a:cubicBezTo>
                        <a:cubicBezTo>
                          <a:pt x="225" y="222"/>
                          <a:pt x="211" y="273"/>
                          <a:pt x="193" y="335"/>
                        </a:cubicBezTo>
                        <a:close/>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grpSp>
            <p:grpSp>
              <p:nvGrpSpPr>
                <p:cNvPr id="130" name="Group 221">
                  <a:extLst>
                    <a:ext uri="{FF2B5EF4-FFF2-40B4-BE49-F238E27FC236}">
                      <a16:creationId xmlns:a16="http://schemas.microsoft.com/office/drawing/2014/main" id="{4F4821D8-5805-30DC-D7F4-D449E9DEBE92}"/>
                    </a:ext>
                  </a:extLst>
                </p:cNvPr>
                <p:cNvGrpSpPr>
                  <a:grpSpLocks/>
                </p:cNvGrpSpPr>
                <p:nvPr/>
              </p:nvGrpSpPr>
              <p:grpSpPr bwMode="auto">
                <a:xfrm>
                  <a:off x="2143805" y="4388785"/>
                  <a:ext cx="335768" cy="401136"/>
                  <a:chOff x="7567613" y="382588"/>
                  <a:chExt cx="419100" cy="538162"/>
                </a:xfrm>
                <a:solidFill>
                  <a:srgbClr val="FFFFFF"/>
                </a:solidFill>
              </p:grpSpPr>
              <p:sp>
                <p:nvSpPr>
                  <p:cNvPr id="156" name="Freeform 37">
                    <a:extLst>
                      <a:ext uri="{FF2B5EF4-FFF2-40B4-BE49-F238E27FC236}">
                        <a16:creationId xmlns:a16="http://schemas.microsoft.com/office/drawing/2014/main" id="{063D241C-4565-221D-141A-1C6F1591D334}"/>
                      </a:ext>
                    </a:extLst>
                  </p:cNvPr>
                  <p:cNvSpPr>
                    <a:spLocks noChangeArrowheads="1"/>
                  </p:cNvSpPr>
                  <p:nvPr/>
                </p:nvSpPr>
                <p:spPr bwMode="auto">
                  <a:xfrm>
                    <a:off x="7567613" y="382588"/>
                    <a:ext cx="419100" cy="538162"/>
                  </a:xfrm>
                  <a:custGeom>
                    <a:avLst/>
                    <a:gdLst>
                      <a:gd name="T0" fmla="*/ 129 w 1166"/>
                      <a:gd name="T1" fmla="*/ 1493 h 1494"/>
                      <a:gd name="T2" fmla="*/ 129 w 1166"/>
                      <a:gd name="T3" fmla="*/ 1493 h 1494"/>
                      <a:gd name="T4" fmla="*/ 1035 w 1166"/>
                      <a:gd name="T5" fmla="*/ 1493 h 1494"/>
                      <a:gd name="T6" fmla="*/ 1165 w 1166"/>
                      <a:gd name="T7" fmla="*/ 1363 h 1494"/>
                      <a:gd name="T8" fmla="*/ 1165 w 1166"/>
                      <a:gd name="T9" fmla="*/ 130 h 1494"/>
                      <a:gd name="T10" fmla="*/ 1035 w 1166"/>
                      <a:gd name="T11" fmla="*/ 0 h 1494"/>
                      <a:gd name="T12" fmla="*/ 129 w 1166"/>
                      <a:gd name="T13" fmla="*/ 0 h 1494"/>
                      <a:gd name="T14" fmla="*/ 0 w 1166"/>
                      <a:gd name="T15" fmla="*/ 130 h 1494"/>
                      <a:gd name="T16" fmla="*/ 0 w 1166"/>
                      <a:gd name="T17" fmla="*/ 1363 h 1494"/>
                      <a:gd name="T18" fmla="*/ 129 w 1166"/>
                      <a:gd name="T19" fmla="*/ 1493 h 1494"/>
                      <a:gd name="T20" fmla="*/ 90 w 1166"/>
                      <a:gd name="T21" fmla="*/ 130 h 1494"/>
                      <a:gd name="T22" fmla="*/ 90 w 1166"/>
                      <a:gd name="T23" fmla="*/ 130 h 1494"/>
                      <a:gd name="T24" fmla="*/ 129 w 1166"/>
                      <a:gd name="T25" fmla="*/ 90 h 1494"/>
                      <a:gd name="T26" fmla="*/ 1035 w 1166"/>
                      <a:gd name="T27" fmla="*/ 90 h 1494"/>
                      <a:gd name="T28" fmla="*/ 1073 w 1166"/>
                      <a:gd name="T29" fmla="*/ 130 h 1494"/>
                      <a:gd name="T30" fmla="*/ 1073 w 1166"/>
                      <a:gd name="T31" fmla="*/ 1363 h 1494"/>
                      <a:gd name="T32" fmla="*/ 1035 w 1166"/>
                      <a:gd name="T33" fmla="*/ 1403 h 1494"/>
                      <a:gd name="T34" fmla="*/ 129 w 1166"/>
                      <a:gd name="T35" fmla="*/ 1403 h 1494"/>
                      <a:gd name="T36" fmla="*/ 90 w 1166"/>
                      <a:gd name="T37" fmla="*/ 1363 h 1494"/>
                      <a:gd name="T38" fmla="*/ 90 w 1166"/>
                      <a:gd name="T39" fmla="*/ 13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6" h="1494">
                        <a:moveTo>
                          <a:pt x="129" y="1493"/>
                        </a:moveTo>
                        <a:lnTo>
                          <a:pt x="129" y="1493"/>
                        </a:lnTo>
                        <a:cubicBezTo>
                          <a:pt x="1035" y="1493"/>
                          <a:pt x="1035" y="1493"/>
                          <a:pt x="1035" y="1493"/>
                        </a:cubicBezTo>
                        <a:cubicBezTo>
                          <a:pt x="1105" y="1493"/>
                          <a:pt x="1165" y="1435"/>
                          <a:pt x="1165" y="1363"/>
                        </a:cubicBezTo>
                        <a:cubicBezTo>
                          <a:pt x="1165" y="130"/>
                          <a:pt x="1165" y="130"/>
                          <a:pt x="1165" y="130"/>
                        </a:cubicBezTo>
                        <a:cubicBezTo>
                          <a:pt x="1165" y="58"/>
                          <a:pt x="1105" y="0"/>
                          <a:pt x="1035" y="0"/>
                        </a:cubicBezTo>
                        <a:cubicBezTo>
                          <a:pt x="129" y="0"/>
                          <a:pt x="129" y="0"/>
                          <a:pt x="129" y="0"/>
                        </a:cubicBezTo>
                        <a:cubicBezTo>
                          <a:pt x="57" y="0"/>
                          <a:pt x="0" y="58"/>
                          <a:pt x="0" y="130"/>
                        </a:cubicBezTo>
                        <a:cubicBezTo>
                          <a:pt x="0" y="1363"/>
                          <a:pt x="0" y="1363"/>
                          <a:pt x="0" y="1363"/>
                        </a:cubicBezTo>
                        <a:cubicBezTo>
                          <a:pt x="0" y="1435"/>
                          <a:pt x="57" y="1493"/>
                          <a:pt x="129" y="1493"/>
                        </a:cubicBezTo>
                        <a:close/>
                        <a:moveTo>
                          <a:pt x="90" y="130"/>
                        </a:moveTo>
                        <a:lnTo>
                          <a:pt x="90" y="130"/>
                        </a:lnTo>
                        <a:cubicBezTo>
                          <a:pt x="90" y="109"/>
                          <a:pt x="108" y="90"/>
                          <a:pt x="129" y="90"/>
                        </a:cubicBezTo>
                        <a:cubicBezTo>
                          <a:pt x="1035" y="90"/>
                          <a:pt x="1035" y="90"/>
                          <a:pt x="1035" y="90"/>
                        </a:cubicBezTo>
                        <a:cubicBezTo>
                          <a:pt x="1056" y="90"/>
                          <a:pt x="1073" y="109"/>
                          <a:pt x="1073" y="130"/>
                        </a:cubicBezTo>
                        <a:cubicBezTo>
                          <a:pt x="1073" y="1363"/>
                          <a:pt x="1073" y="1363"/>
                          <a:pt x="1073" y="1363"/>
                        </a:cubicBezTo>
                        <a:cubicBezTo>
                          <a:pt x="1073" y="1384"/>
                          <a:pt x="1056" y="1403"/>
                          <a:pt x="1035" y="1403"/>
                        </a:cubicBezTo>
                        <a:cubicBezTo>
                          <a:pt x="129" y="1403"/>
                          <a:pt x="129" y="1403"/>
                          <a:pt x="129" y="1403"/>
                        </a:cubicBezTo>
                        <a:cubicBezTo>
                          <a:pt x="108" y="1403"/>
                          <a:pt x="90" y="1384"/>
                          <a:pt x="90" y="1363"/>
                        </a:cubicBezTo>
                        <a:lnTo>
                          <a:pt x="90" y="130"/>
                        </a:lnTo>
                        <a:close/>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57" name="Freeform 38">
                    <a:extLst>
                      <a:ext uri="{FF2B5EF4-FFF2-40B4-BE49-F238E27FC236}">
                        <a16:creationId xmlns:a16="http://schemas.microsoft.com/office/drawing/2014/main" id="{F0C6D9F0-F668-39C5-3E7D-943BD0ABADD6}"/>
                      </a:ext>
                    </a:extLst>
                  </p:cNvPr>
                  <p:cNvSpPr>
                    <a:spLocks noChangeArrowheads="1"/>
                  </p:cNvSpPr>
                  <p:nvPr/>
                </p:nvSpPr>
                <p:spPr bwMode="auto">
                  <a:xfrm>
                    <a:off x="7613650" y="430213"/>
                    <a:ext cx="28575" cy="28575"/>
                  </a:xfrm>
                  <a:custGeom>
                    <a:avLst/>
                    <a:gdLst>
                      <a:gd name="T0" fmla="*/ 38 w 79"/>
                      <a:gd name="T1" fmla="*/ 78 h 79"/>
                      <a:gd name="T2" fmla="*/ 38 w 79"/>
                      <a:gd name="T3" fmla="*/ 78 h 79"/>
                      <a:gd name="T4" fmla="*/ 78 w 79"/>
                      <a:gd name="T5" fmla="*/ 38 h 79"/>
                      <a:gd name="T6" fmla="*/ 38 w 79"/>
                      <a:gd name="T7" fmla="*/ 0 h 79"/>
                      <a:gd name="T8" fmla="*/ 0 w 79"/>
                      <a:gd name="T9" fmla="*/ 38 h 79"/>
                      <a:gd name="T10" fmla="*/ 38 w 79"/>
                      <a:gd name="T11" fmla="*/ 78 h 79"/>
                    </a:gdLst>
                    <a:ahLst/>
                    <a:cxnLst>
                      <a:cxn ang="0">
                        <a:pos x="T0" y="T1"/>
                      </a:cxn>
                      <a:cxn ang="0">
                        <a:pos x="T2" y="T3"/>
                      </a:cxn>
                      <a:cxn ang="0">
                        <a:pos x="T4" y="T5"/>
                      </a:cxn>
                      <a:cxn ang="0">
                        <a:pos x="T6" y="T7"/>
                      </a:cxn>
                      <a:cxn ang="0">
                        <a:pos x="T8" y="T9"/>
                      </a:cxn>
                      <a:cxn ang="0">
                        <a:pos x="T10" y="T11"/>
                      </a:cxn>
                    </a:cxnLst>
                    <a:rect l="0" t="0" r="r" b="b"/>
                    <a:pathLst>
                      <a:path w="79" h="79">
                        <a:moveTo>
                          <a:pt x="38" y="78"/>
                        </a:moveTo>
                        <a:lnTo>
                          <a:pt x="38" y="78"/>
                        </a:lnTo>
                        <a:cubicBezTo>
                          <a:pt x="59" y="78"/>
                          <a:pt x="78" y="60"/>
                          <a:pt x="78" y="38"/>
                        </a:cubicBezTo>
                        <a:cubicBezTo>
                          <a:pt x="78" y="17"/>
                          <a:pt x="59" y="0"/>
                          <a:pt x="38" y="0"/>
                        </a:cubicBezTo>
                        <a:cubicBezTo>
                          <a:pt x="17" y="0"/>
                          <a:pt x="0" y="17"/>
                          <a:pt x="0" y="38"/>
                        </a:cubicBezTo>
                        <a:cubicBezTo>
                          <a:pt x="0" y="60"/>
                          <a:pt x="17" y="78"/>
                          <a:pt x="38" y="78"/>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58" name="Freeform 39">
                    <a:extLst>
                      <a:ext uri="{FF2B5EF4-FFF2-40B4-BE49-F238E27FC236}">
                        <a16:creationId xmlns:a16="http://schemas.microsoft.com/office/drawing/2014/main" id="{20004BA4-8E84-5EFB-0CB7-3BB19839C941}"/>
                      </a:ext>
                    </a:extLst>
                  </p:cNvPr>
                  <p:cNvSpPr>
                    <a:spLocks noChangeArrowheads="1"/>
                  </p:cNvSpPr>
                  <p:nvPr/>
                </p:nvSpPr>
                <p:spPr bwMode="auto">
                  <a:xfrm>
                    <a:off x="7913688" y="430213"/>
                    <a:ext cx="26987" cy="28575"/>
                  </a:xfrm>
                  <a:custGeom>
                    <a:avLst/>
                    <a:gdLst>
                      <a:gd name="T0" fmla="*/ 38 w 77"/>
                      <a:gd name="T1" fmla="*/ 78 h 79"/>
                      <a:gd name="T2" fmla="*/ 38 w 77"/>
                      <a:gd name="T3" fmla="*/ 78 h 79"/>
                      <a:gd name="T4" fmla="*/ 76 w 77"/>
                      <a:gd name="T5" fmla="*/ 38 h 79"/>
                      <a:gd name="T6" fmla="*/ 38 w 77"/>
                      <a:gd name="T7" fmla="*/ 0 h 79"/>
                      <a:gd name="T8" fmla="*/ 0 w 77"/>
                      <a:gd name="T9" fmla="*/ 38 h 79"/>
                      <a:gd name="T10" fmla="*/ 38 w 77"/>
                      <a:gd name="T11" fmla="*/ 78 h 79"/>
                    </a:gdLst>
                    <a:ahLst/>
                    <a:cxnLst>
                      <a:cxn ang="0">
                        <a:pos x="T0" y="T1"/>
                      </a:cxn>
                      <a:cxn ang="0">
                        <a:pos x="T2" y="T3"/>
                      </a:cxn>
                      <a:cxn ang="0">
                        <a:pos x="T4" y="T5"/>
                      </a:cxn>
                      <a:cxn ang="0">
                        <a:pos x="T6" y="T7"/>
                      </a:cxn>
                      <a:cxn ang="0">
                        <a:pos x="T8" y="T9"/>
                      </a:cxn>
                      <a:cxn ang="0">
                        <a:pos x="T10" y="T11"/>
                      </a:cxn>
                    </a:cxnLst>
                    <a:rect l="0" t="0" r="r" b="b"/>
                    <a:pathLst>
                      <a:path w="77" h="79">
                        <a:moveTo>
                          <a:pt x="38" y="78"/>
                        </a:moveTo>
                        <a:lnTo>
                          <a:pt x="38" y="78"/>
                        </a:lnTo>
                        <a:cubicBezTo>
                          <a:pt x="59" y="78"/>
                          <a:pt x="76" y="60"/>
                          <a:pt x="76" y="38"/>
                        </a:cubicBezTo>
                        <a:cubicBezTo>
                          <a:pt x="76" y="17"/>
                          <a:pt x="59" y="0"/>
                          <a:pt x="38" y="0"/>
                        </a:cubicBezTo>
                        <a:cubicBezTo>
                          <a:pt x="17" y="0"/>
                          <a:pt x="0" y="17"/>
                          <a:pt x="0" y="38"/>
                        </a:cubicBezTo>
                        <a:cubicBezTo>
                          <a:pt x="0" y="60"/>
                          <a:pt x="17" y="78"/>
                          <a:pt x="38" y="78"/>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59" name="Freeform 40">
                    <a:extLst>
                      <a:ext uri="{FF2B5EF4-FFF2-40B4-BE49-F238E27FC236}">
                        <a16:creationId xmlns:a16="http://schemas.microsoft.com/office/drawing/2014/main" id="{A406BD13-12A0-8E99-A2DE-D856EFAAE3EB}"/>
                      </a:ext>
                    </a:extLst>
                  </p:cNvPr>
                  <p:cNvSpPr>
                    <a:spLocks noChangeArrowheads="1"/>
                  </p:cNvSpPr>
                  <p:nvPr/>
                </p:nvSpPr>
                <p:spPr bwMode="auto">
                  <a:xfrm>
                    <a:off x="7913688" y="846138"/>
                    <a:ext cx="26987" cy="28575"/>
                  </a:xfrm>
                  <a:custGeom>
                    <a:avLst/>
                    <a:gdLst>
                      <a:gd name="T0" fmla="*/ 38 w 77"/>
                      <a:gd name="T1" fmla="*/ 0 h 78"/>
                      <a:gd name="T2" fmla="*/ 38 w 77"/>
                      <a:gd name="T3" fmla="*/ 0 h 78"/>
                      <a:gd name="T4" fmla="*/ 0 w 77"/>
                      <a:gd name="T5" fmla="*/ 39 h 78"/>
                      <a:gd name="T6" fmla="*/ 38 w 77"/>
                      <a:gd name="T7" fmla="*/ 77 h 78"/>
                      <a:gd name="T8" fmla="*/ 76 w 77"/>
                      <a:gd name="T9" fmla="*/ 39 h 78"/>
                      <a:gd name="T10" fmla="*/ 38 w 77"/>
                      <a:gd name="T11" fmla="*/ 0 h 78"/>
                    </a:gdLst>
                    <a:ahLst/>
                    <a:cxnLst>
                      <a:cxn ang="0">
                        <a:pos x="T0" y="T1"/>
                      </a:cxn>
                      <a:cxn ang="0">
                        <a:pos x="T2" y="T3"/>
                      </a:cxn>
                      <a:cxn ang="0">
                        <a:pos x="T4" y="T5"/>
                      </a:cxn>
                      <a:cxn ang="0">
                        <a:pos x="T6" y="T7"/>
                      </a:cxn>
                      <a:cxn ang="0">
                        <a:pos x="T8" y="T9"/>
                      </a:cxn>
                      <a:cxn ang="0">
                        <a:pos x="T10" y="T11"/>
                      </a:cxn>
                    </a:cxnLst>
                    <a:rect l="0" t="0" r="r" b="b"/>
                    <a:pathLst>
                      <a:path w="77" h="78">
                        <a:moveTo>
                          <a:pt x="38" y="0"/>
                        </a:moveTo>
                        <a:lnTo>
                          <a:pt x="38" y="0"/>
                        </a:lnTo>
                        <a:cubicBezTo>
                          <a:pt x="17" y="0"/>
                          <a:pt x="0" y="18"/>
                          <a:pt x="0" y="39"/>
                        </a:cubicBezTo>
                        <a:cubicBezTo>
                          <a:pt x="0" y="60"/>
                          <a:pt x="17" y="77"/>
                          <a:pt x="38" y="77"/>
                        </a:cubicBezTo>
                        <a:cubicBezTo>
                          <a:pt x="59" y="77"/>
                          <a:pt x="76" y="60"/>
                          <a:pt x="76" y="39"/>
                        </a:cubicBezTo>
                        <a:cubicBezTo>
                          <a:pt x="76" y="18"/>
                          <a:pt x="59" y="0"/>
                          <a:pt x="38" y="0"/>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60" name="Freeform 41">
                    <a:extLst>
                      <a:ext uri="{FF2B5EF4-FFF2-40B4-BE49-F238E27FC236}">
                        <a16:creationId xmlns:a16="http://schemas.microsoft.com/office/drawing/2014/main" id="{C9017F94-9B98-9EA1-9DF4-EBF278190152}"/>
                      </a:ext>
                    </a:extLst>
                  </p:cNvPr>
                  <p:cNvSpPr>
                    <a:spLocks noChangeArrowheads="1"/>
                  </p:cNvSpPr>
                  <p:nvPr/>
                </p:nvSpPr>
                <p:spPr bwMode="auto">
                  <a:xfrm>
                    <a:off x="7613650" y="846138"/>
                    <a:ext cx="28575" cy="26987"/>
                  </a:xfrm>
                  <a:custGeom>
                    <a:avLst/>
                    <a:gdLst>
                      <a:gd name="T0" fmla="*/ 38 w 79"/>
                      <a:gd name="T1" fmla="*/ 76 h 77"/>
                      <a:gd name="T2" fmla="*/ 38 w 79"/>
                      <a:gd name="T3" fmla="*/ 76 h 77"/>
                      <a:gd name="T4" fmla="*/ 78 w 79"/>
                      <a:gd name="T5" fmla="*/ 38 h 77"/>
                      <a:gd name="T6" fmla="*/ 38 w 79"/>
                      <a:gd name="T7" fmla="*/ 0 h 77"/>
                      <a:gd name="T8" fmla="*/ 0 w 79"/>
                      <a:gd name="T9" fmla="*/ 38 h 77"/>
                      <a:gd name="T10" fmla="*/ 38 w 79"/>
                      <a:gd name="T11" fmla="*/ 76 h 77"/>
                    </a:gdLst>
                    <a:ahLst/>
                    <a:cxnLst>
                      <a:cxn ang="0">
                        <a:pos x="T0" y="T1"/>
                      </a:cxn>
                      <a:cxn ang="0">
                        <a:pos x="T2" y="T3"/>
                      </a:cxn>
                      <a:cxn ang="0">
                        <a:pos x="T4" y="T5"/>
                      </a:cxn>
                      <a:cxn ang="0">
                        <a:pos x="T6" y="T7"/>
                      </a:cxn>
                      <a:cxn ang="0">
                        <a:pos x="T8" y="T9"/>
                      </a:cxn>
                      <a:cxn ang="0">
                        <a:pos x="T10" y="T11"/>
                      </a:cxn>
                    </a:cxnLst>
                    <a:rect l="0" t="0" r="r" b="b"/>
                    <a:pathLst>
                      <a:path w="79" h="77">
                        <a:moveTo>
                          <a:pt x="38" y="76"/>
                        </a:moveTo>
                        <a:lnTo>
                          <a:pt x="38" y="76"/>
                        </a:lnTo>
                        <a:cubicBezTo>
                          <a:pt x="59" y="76"/>
                          <a:pt x="78" y="59"/>
                          <a:pt x="78" y="38"/>
                        </a:cubicBezTo>
                        <a:cubicBezTo>
                          <a:pt x="78" y="17"/>
                          <a:pt x="59" y="0"/>
                          <a:pt x="38" y="0"/>
                        </a:cubicBezTo>
                        <a:cubicBezTo>
                          <a:pt x="17" y="0"/>
                          <a:pt x="0" y="17"/>
                          <a:pt x="0" y="38"/>
                        </a:cubicBezTo>
                        <a:cubicBezTo>
                          <a:pt x="0" y="59"/>
                          <a:pt x="17" y="76"/>
                          <a:pt x="38" y="76"/>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61" name="Freeform 42">
                    <a:extLst>
                      <a:ext uri="{FF2B5EF4-FFF2-40B4-BE49-F238E27FC236}">
                        <a16:creationId xmlns:a16="http://schemas.microsoft.com/office/drawing/2014/main" id="{F66E7D54-306A-88A1-F7AE-69853DCFAA45}"/>
                      </a:ext>
                    </a:extLst>
                  </p:cNvPr>
                  <p:cNvSpPr>
                    <a:spLocks noChangeArrowheads="1"/>
                  </p:cNvSpPr>
                  <p:nvPr/>
                </p:nvSpPr>
                <p:spPr bwMode="auto">
                  <a:xfrm>
                    <a:off x="7620000" y="446088"/>
                    <a:ext cx="314325" cy="304800"/>
                  </a:xfrm>
                  <a:custGeom>
                    <a:avLst/>
                    <a:gdLst>
                      <a:gd name="T0" fmla="*/ 184 w 872"/>
                      <a:gd name="T1" fmla="*/ 791 h 848"/>
                      <a:gd name="T2" fmla="*/ 184 w 872"/>
                      <a:gd name="T3" fmla="*/ 791 h 848"/>
                      <a:gd name="T4" fmla="*/ 248 w 872"/>
                      <a:gd name="T5" fmla="*/ 779 h 848"/>
                      <a:gd name="T6" fmla="*/ 238 w 872"/>
                      <a:gd name="T7" fmla="*/ 716 h 848"/>
                      <a:gd name="T8" fmla="*/ 92 w 872"/>
                      <a:gd name="T9" fmla="*/ 435 h 848"/>
                      <a:gd name="T10" fmla="*/ 436 w 872"/>
                      <a:gd name="T11" fmla="*/ 90 h 848"/>
                      <a:gd name="T12" fmla="*/ 781 w 872"/>
                      <a:gd name="T13" fmla="*/ 435 h 848"/>
                      <a:gd name="T14" fmla="*/ 554 w 872"/>
                      <a:gd name="T15" fmla="*/ 758 h 848"/>
                      <a:gd name="T16" fmla="*/ 526 w 872"/>
                      <a:gd name="T17" fmla="*/ 817 h 848"/>
                      <a:gd name="T18" fmla="*/ 570 w 872"/>
                      <a:gd name="T19" fmla="*/ 847 h 848"/>
                      <a:gd name="T20" fmla="*/ 585 w 872"/>
                      <a:gd name="T21" fmla="*/ 844 h 848"/>
                      <a:gd name="T22" fmla="*/ 871 w 872"/>
                      <a:gd name="T23" fmla="*/ 435 h 848"/>
                      <a:gd name="T24" fmla="*/ 436 w 872"/>
                      <a:gd name="T25" fmla="*/ 0 h 848"/>
                      <a:gd name="T26" fmla="*/ 0 w 872"/>
                      <a:gd name="T27" fmla="*/ 435 h 848"/>
                      <a:gd name="T28" fmla="*/ 184 w 872"/>
                      <a:gd name="T29" fmla="*/ 79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2" h="848">
                        <a:moveTo>
                          <a:pt x="184" y="791"/>
                        </a:moveTo>
                        <a:lnTo>
                          <a:pt x="184" y="791"/>
                        </a:lnTo>
                        <a:cubicBezTo>
                          <a:pt x="205" y="805"/>
                          <a:pt x="234" y="801"/>
                          <a:pt x="248" y="779"/>
                        </a:cubicBezTo>
                        <a:cubicBezTo>
                          <a:pt x="263" y="760"/>
                          <a:pt x="257" y="732"/>
                          <a:pt x="238" y="716"/>
                        </a:cubicBezTo>
                        <a:cubicBezTo>
                          <a:pt x="146" y="653"/>
                          <a:pt x="92" y="547"/>
                          <a:pt x="92" y="435"/>
                        </a:cubicBezTo>
                        <a:cubicBezTo>
                          <a:pt x="92" y="245"/>
                          <a:pt x="246" y="90"/>
                          <a:pt x="436" y="90"/>
                        </a:cubicBezTo>
                        <a:cubicBezTo>
                          <a:pt x="626" y="90"/>
                          <a:pt x="781" y="245"/>
                          <a:pt x="781" y="435"/>
                        </a:cubicBezTo>
                        <a:cubicBezTo>
                          <a:pt x="781" y="580"/>
                          <a:pt x="689" y="709"/>
                          <a:pt x="554" y="758"/>
                        </a:cubicBezTo>
                        <a:cubicBezTo>
                          <a:pt x="530" y="768"/>
                          <a:pt x="518" y="793"/>
                          <a:pt x="526" y="817"/>
                        </a:cubicBezTo>
                        <a:cubicBezTo>
                          <a:pt x="533" y="836"/>
                          <a:pt x="550" y="847"/>
                          <a:pt x="570" y="847"/>
                        </a:cubicBezTo>
                        <a:cubicBezTo>
                          <a:pt x="574" y="847"/>
                          <a:pt x="580" y="846"/>
                          <a:pt x="585" y="844"/>
                        </a:cubicBezTo>
                        <a:cubicBezTo>
                          <a:pt x="755" y="782"/>
                          <a:pt x="871" y="618"/>
                          <a:pt x="871" y="435"/>
                        </a:cubicBezTo>
                        <a:cubicBezTo>
                          <a:pt x="871" y="194"/>
                          <a:pt x="675" y="0"/>
                          <a:pt x="436" y="0"/>
                        </a:cubicBezTo>
                        <a:cubicBezTo>
                          <a:pt x="196" y="0"/>
                          <a:pt x="0" y="194"/>
                          <a:pt x="0" y="435"/>
                        </a:cubicBezTo>
                        <a:cubicBezTo>
                          <a:pt x="0" y="575"/>
                          <a:pt x="69" y="709"/>
                          <a:pt x="184" y="791"/>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62" name="Freeform 43">
                    <a:extLst>
                      <a:ext uri="{FF2B5EF4-FFF2-40B4-BE49-F238E27FC236}">
                        <a16:creationId xmlns:a16="http://schemas.microsoft.com/office/drawing/2014/main" id="{63BE3F57-6913-2BAD-E9BE-69235B324039}"/>
                      </a:ext>
                    </a:extLst>
                  </p:cNvPr>
                  <p:cNvSpPr>
                    <a:spLocks noChangeArrowheads="1"/>
                  </p:cNvSpPr>
                  <p:nvPr/>
                </p:nvSpPr>
                <p:spPr bwMode="auto">
                  <a:xfrm>
                    <a:off x="7693025" y="519113"/>
                    <a:ext cx="168275" cy="168275"/>
                  </a:xfrm>
                  <a:custGeom>
                    <a:avLst/>
                    <a:gdLst>
                      <a:gd name="T0" fmla="*/ 465 w 466"/>
                      <a:gd name="T1" fmla="*/ 234 h 468"/>
                      <a:gd name="T2" fmla="*/ 465 w 466"/>
                      <a:gd name="T3" fmla="*/ 234 h 468"/>
                      <a:gd name="T4" fmla="*/ 233 w 466"/>
                      <a:gd name="T5" fmla="*/ 0 h 468"/>
                      <a:gd name="T6" fmla="*/ 0 w 466"/>
                      <a:gd name="T7" fmla="*/ 234 h 468"/>
                      <a:gd name="T8" fmla="*/ 233 w 466"/>
                      <a:gd name="T9" fmla="*/ 467 h 468"/>
                      <a:gd name="T10" fmla="*/ 465 w 466"/>
                      <a:gd name="T11" fmla="*/ 234 h 468"/>
                      <a:gd name="T12" fmla="*/ 90 w 466"/>
                      <a:gd name="T13" fmla="*/ 234 h 468"/>
                      <a:gd name="T14" fmla="*/ 90 w 466"/>
                      <a:gd name="T15" fmla="*/ 234 h 468"/>
                      <a:gd name="T16" fmla="*/ 233 w 466"/>
                      <a:gd name="T17" fmla="*/ 92 h 468"/>
                      <a:gd name="T18" fmla="*/ 375 w 466"/>
                      <a:gd name="T19" fmla="*/ 234 h 468"/>
                      <a:gd name="T20" fmla="*/ 233 w 466"/>
                      <a:gd name="T21" fmla="*/ 376 h 468"/>
                      <a:gd name="T22" fmla="*/ 90 w 466"/>
                      <a:gd name="T23" fmla="*/ 23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6" h="468">
                        <a:moveTo>
                          <a:pt x="465" y="234"/>
                        </a:moveTo>
                        <a:lnTo>
                          <a:pt x="465" y="234"/>
                        </a:lnTo>
                        <a:cubicBezTo>
                          <a:pt x="465" y="106"/>
                          <a:pt x="361" y="0"/>
                          <a:pt x="233" y="0"/>
                        </a:cubicBezTo>
                        <a:cubicBezTo>
                          <a:pt x="104" y="0"/>
                          <a:pt x="0" y="106"/>
                          <a:pt x="0" y="234"/>
                        </a:cubicBezTo>
                        <a:cubicBezTo>
                          <a:pt x="0" y="362"/>
                          <a:pt x="104" y="467"/>
                          <a:pt x="233" y="467"/>
                        </a:cubicBezTo>
                        <a:cubicBezTo>
                          <a:pt x="361" y="467"/>
                          <a:pt x="465" y="362"/>
                          <a:pt x="465" y="234"/>
                        </a:cubicBezTo>
                        <a:close/>
                        <a:moveTo>
                          <a:pt x="90" y="234"/>
                        </a:moveTo>
                        <a:lnTo>
                          <a:pt x="90" y="234"/>
                        </a:lnTo>
                        <a:cubicBezTo>
                          <a:pt x="90" y="155"/>
                          <a:pt x="154" y="92"/>
                          <a:pt x="233" y="92"/>
                        </a:cubicBezTo>
                        <a:cubicBezTo>
                          <a:pt x="312" y="92"/>
                          <a:pt x="375" y="155"/>
                          <a:pt x="375" y="234"/>
                        </a:cubicBezTo>
                        <a:cubicBezTo>
                          <a:pt x="375" y="313"/>
                          <a:pt x="312" y="376"/>
                          <a:pt x="233" y="376"/>
                        </a:cubicBezTo>
                        <a:cubicBezTo>
                          <a:pt x="154" y="376"/>
                          <a:pt x="90" y="313"/>
                          <a:pt x="90" y="234"/>
                        </a:cubicBezTo>
                        <a:close/>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63" name="Freeform 44">
                    <a:extLst>
                      <a:ext uri="{FF2B5EF4-FFF2-40B4-BE49-F238E27FC236}">
                        <a16:creationId xmlns:a16="http://schemas.microsoft.com/office/drawing/2014/main" id="{61987E85-C6F2-CB5C-85EF-A62A23BAF1E2}"/>
                      </a:ext>
                    </a:extLst>
                  </p:cNvPr>
                  <p:cNvSpPr>
                    <a:spLocks noChangeArrowheads="1"/>
                  </p:cNvSpPr>
                  <p:nvPr/>
                </p:nvSpPr>
                <p:spPr bwMode="auto">
                  <a:xfrm>
                    <a:off x="7750175" y="577850"/>
                    <a:ext cx="52388" cy="52388"/>
                  </a:xfrm>
                  <a:custGeom>
                    <a:avLst/>
                    <a:gdLst>
                      <a:gd name="T0" fmla="*/ 145 w 146"/>
                      <a:gd name="T1" fmla="*/ 72 h 145"/>
                      <a:gd name="T2" fmla="*/ 145 w 146"/>
                      <a:gd name="T3" fmla="*/ 72 h 145"/>
                      <a:gd name="T4" fmla="*/ 73 w 146"/>
                      <a:gd name="T5" fmla="*/ 0 h 145"/>
                      <a:gd name="T6" fmla="*/ 0 w 146"/>
                      <a:gd name="T7" fmla="*/ 72 h 145"/>
                      <a:gd name="T8" fmla="*/ 73 w 146"/>
                      <a:gd name="T9" fmla="*/ 144 h 145"/>
                      <a:gd name="T10" fmla="*/ 145 w 146"/>
                      <a:gd name="T11" fmla="*/ 72 h 145"/>
                    </a:gdLst>
                    <a:ahLst/>
                    <a:cxnLst>
                      <a:cxn ang="0">
                        <a:pos x="T0" y="T1"/>
                      </a:cxn>
                      <a:cxn ang="0">
                        <a:pos x="T2" y="T3"/>
                      </a:cxn>
                      <a:cxn ang="0">
                        <a:pos x="T4" y="T5"/>
                      </a:cxn>
                      <a:cxn ang="0">
                        <a:pos x="T6" y="T7"/>
                      </a:cxn>
                      <a:cxn ang="0">
                        <a:pos x="T8" y="T9"/>
                      </a:cxn>
                      <a:cxn ang="0">
                        <a:pos x="T10" y="T11"/>
                      </a:cxn>
                    </a:cxnLst>
                    <a:rect l="0" t="0" r="r" b="b"/>
                    <a:pathLst>
                      <a:path w="146" h="145">
                        <a:moveTo>
                          <a:pt x="145" y="72"/>
                        </a:moveTo>
                        <a:lnTo>
                          <a:pt x="145" y="72"/>
                        </a:lnTo>
                        <a:cubicBezTo>
                          <a:pt x="145" y="32"/>
                          <a:pt x="113" y="0"/>
                          <a:pt x="73" y="0"/>
                        </a:cubicBezTo>
                        <a:cubicBezTo>
                          <a:pt x="32" y="0"/>
                          <a:pt x="0" y="32"/>
                          <a:pt x="0" y="72"/>
                        </a:cubicBezTo>
                        <a:cubicBezTo>
                          <a:pt x="0" y="111"/>
                          <a:pt x="32" y="144"/>
                          <a:pt x="73" y="144"/>
                        </a:cubicBezTo>
                        <a:cubicBezTo>
                          <a:pt x="113" y="144"/>
                          <a:pt x="145" y="111"/>
                          <a:pt x="145" y="72"/>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64" name="Freeform 45">
                    <a:extLst>
                      <a:ext uri="{FF2B5EF4-FFF2-40B4-BE49-F238E27FC236}">
                        <a16:creationId xmlns:a16="http://schemas.microsoft.com/office/drawing/2014/main" id="{126B7A62-EFC5-6DF1-4B54-33F3539D28B8}"/>
                      </a:ext>
                    </a:extLst>
                  </p:cNvPr>
                  <p:cNvSpPr>
                    <a:spLocks noChangeArrowheads="1"/>
                  </p:cNvSpPr>
                  <p:nvPr/>
                </p:nvSpPr>
                <p:spPr bwMode="auto">
                  <a:xfrm>
                    <a:off x="7656513" y="706438"/>
                    <a:ext cx="128587" cy="169862"/>
                  </a:xfrm>
                  <a:custGeom>
                    <a:avLst/>
                    <a:gdLst>
                      <a:gd name="T0" fmla="*/ 331 w 357"/>
                      <a:gd name="T1" fmla="*/ 9 h 471"/>
                      <a:gd name="T2" fmla="*/ 331 w 357"/>
                      <a:gd name="T3" fmla="*/ 9 h 471"/>
                      <a:gd name="T4" fmla="*/ 279 w 357"/>
                      <a:gd name="T5" fmla="*/ 14 h 471"/>
                      <a:gd name="T6" fmla="*/ 33 w 357"/>
                      <a:gd name="T7" fmla="*/ 269 h 471"/>
                      <a:gd name="T8" fmla="*/ 24 w 357"/>
                      <a:gd name="T9" fmla="*/ 395 h 471"/>
                      <a:gd name="T10" fmla="*/ 151 w 357"/>
                      <a:gd name="T11" fmla="*/ 470 h 471"/>
                      <a:gd name="T12" fmla="*/ 166 w 357"/>
                      <a:gd name="T13" fmla="*/ 469 h 471"/>
                      <a:gd name="T14" fmla="*/ 280 w 357"/>
                      <a:gd name="T15" fmla="*/ 360 h 471"/>
                      <a:gd name="T16" fmla="*/ 353 w 357"/>
                      <a:gd name="T17" fmla="*/ 55 h 471"/>
                      <a:gd name="T18" fmla="*/ 331 w 357"/>
                      <a:gd name="T19" fmla="*/ 9 h 471"/>
                      <a:gd name="T20" fmla="*/ 193 w 357"/>
                      <a:gd name="T21" fmla="*/ 335 h 471"/>
                      <a:gd name="T22" fmla="*/ 193 w 357"/>
                      <a:gd name="T23" fmla="*/ 335 h 471"/>
                      <a:gd name="T24" fmla="*/ 155 w 357"/>
                      <a:gd name="T25" fmla="*/ 380 h 471"/>
                      <a:gd name="T26" fmla="*/ 103 w 357"/>
                      <a:gd name="T27" fmla="*/ 350 h 471"/>
                      <a:gd name="T28" fmla="*/ 104 w 357"/>
                      <a:gd name="T29" fmla="*/ 325 h 471"/>
                      <a:gd name="T30" fmla="*/ 235 w 357"/>
                      <a:gd name="T31" fmla="*/ 180 h 471"/>
                      <a:gd name="T32" fmla="*/ 193 w 357"/>
                      <a:gd name="T33" fmla="*/ 33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7" h="471">
                        <a:moveTo>
                          <a:pt x="331" y="9"/>
                        </a:moveTo>
                        <a:lnTo>
                          <a:pt x="331" y="9"/>
                        </a:lnTo>
                        <a:cubicBezTo>
                          <a:pt x="314" y="0"/>
                          <a:pt x="293" y="2"/>
                          <a:pt x="279" y="14"/>
                        </a:cubicBezTo>
                        <a:cubicBezTo>
                          <a:pt x="273" y="20"/>
                          <a:pt x="128" y="146"/>
                          <a:pt x="33" y="269"/>
                        </a:cubicBezTo>
                        <a:cubicBezTo>
                          <a:pt x="3" y="307"/>
                          <a:pt x="0" y="353"/>
                          <a:pt x="24" y="395"/>
                        </a:cubicBezTo>
                        <a:cubicBezTo>
                          <a:pt x="49" y="440"/>
                          <a:pt x="100" y="470"/>
                          <a:pt x="151" y="470"/>
                        </a:cubicBezTo>
                        <a:cubicBezTo>
                          <a:pt x="156" y="470"/>
                          <a:pt x="161" y="470"/>
                          <a:pt x="166" y="469"/>
                        </a:cubicBezTo>
                        <a:cubicBezTo>
                          <a:pt x="220" y="463"/>
                          <a:pt x="262" y="424"/>
                          <a:pt x="280" y="360"/>
                        </a:cubicBezTo>
                        <a:cubicBezTo>
                          <a:pt x="338" y="162"/>
                          <a:pt x="353" y="59"/>
                          <a:pt x="353" y="55"/>
                        </a:cubicBezTo>
                        <a:cubicBezTo>
                          <a:pt x="356" y="37"/>
                          <a:pt x="348" y="18"/>
                          <a:pt x="331" y="9"/>
                        </a:cubicBezTo>
                        <a:close/>
                        <a:moveTo>
                          <a:pt x="193" y="335"/>
                        </a:moveTo>
                        <a:lnTo>
                          <a:pt x="193" y="335"/>
                        </a:lnTo>
                        <a:cubicBezTo>
                          <a:pt x="186" y="362"/>
                          <a:pt x="172" y="377"/>
                          <a:pt x="155" y="380"/>
                        </a:cubicBezTo>
                        <a:cubicBezTo>
                          <a:pt x="137" y="381"/>
                          <a:pt x="113" y="369"/>
                          <a:pt x="103" y="350"/>
                        </a:cubicBezTo>
                        <a:cubicBezTo>
                          <a:pt x="96" y="339"/>
                          <a:pt x="99" y="331"/>
                          <a:pt x="104" y="325"/>
                        </a:cubicBezTo>
                        <a:cubicBezTo>
                          <a:pt x="142" y="274"/>
                          <a:pt x="191" y="222"/>
                          <a:pt x="235" y="180"/>
                        </a:cubicBezTo>
                        <a:cubicBezTo>
                          <a:pt x="225" y="222"/>
                          <a:pt x="211" y="273"/>
                          <a:pt x="193" y="335"/>
                        </a:cubicBezTo>
                        <a:close/>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grpSp>
            <p:grpSp>
              <p:nvGrpSpPr>
                <p:cNvPr id="131" name="Group 221">
                  <a:extLst>
                    <a:ext uri="{FF2B5EF4-FFF2-40B4-BE49-F238E27FC236}">
                      <a16:creationId xmlns:a16="http://schemas.microsoft.com/office/drawing/2014/main" id="{CF2C1261-503B-DBB7-C765-473BD2E260DD}"/>
                    </a:ext>
                  </a:extLst>
                </p:cNvPr>
                <p:cNvGrpSpPr>
                  <a:grpSpLocks/>
                </p:cNvGrpSpPr>
                <p:nvPr/>
              </p:nvGrpSpPr>
              <p:grpSpPr bwMode="auto">
                <a:xfrm>
                  <a:off x="3055931" y="4388785"/>
                  <a:ext cx="335768" cy="401136"/>
                  <a:chOff x="7567613" y="382588"/>
                  <a:chExt cx="419100" cy="538162"/>
                </a:xfrm>
                <a:solidFill>
                  <a:srgbClr val="FFFFFF"/>
                </a:solidFill>
              </p:grpSpPr>
              <p:sp>
                <p:nvSpPr>
                  <p:cNvPr id="147" name="Freeform 37">
                    <a:extLst>
                      <a:ext uri="{FF2B5EF4-FFF2-40B4-BE49-F238E27FC236}">
                        <a16:creationId xmlns:a16="http://schemas.microsoft.com/office/drawing/2014/main" id="{102EA7E6-0784-C996-218F-B57023030897}"/>
                      </a:ext>
                    </a:extLst>
                  </p:cNvPr>
                  <p:cNvSpPr>
                    <a:spLocks noChangeArrowheads="1"/>
                  </p:cNvSpPr>
                  <p:nvPr/>
                </p:nvSpPr>
                <p:spPr bwMode="auto">
                  <a:xfrm>
                    <a:off x="7567613" y="382588"/>
                    <a:ext cx="419100" cy="538162"/>
                  </a:xfrm>
                  <a:custGeom>
                    <a:avLst/>
                    <a:gdLst>
                      <a:gd name="T0" fmla="*/ 129 w 1166"/>
                      <a:gd name="T1" fmla="*/ 1493 h 1494"/>
                      <a:gd name="T2" fmla="*/ 129 w 1166"/>
                      <a:gd name="T3" fmla="*/ 1493 h 1494"/>
                      <a:gd name="T4" fmla="*/ 1035 w 1166"/>
                      <a:gd name="T5" fmla="*/ 1493 h 1494"/>
                      <a:gd name="T6" fmla="*/ 1165 w 1166"/>
                      <a:gd name="T7" fmla="*/ 1363 h 1494"/>
                      <a:gd name="T8" fmla="*/ 1165 w 1166"/>
                      <a:gd name="T9" fmla="*/ 130 h 1494"/>
                      <a:gd name="T10" fmla="*/ 1035 w 1166"/>
                      <a:gd name="T11" fmla="*/ 0 h 1494"/>
                      <a:gd name="T12" fmla="*/ 129 w 1166"/>
                      <a:gd name="T13" fmla="*/ 0 h 1494"/>
                      <a:gd name="T14" fmla="*/ 0 w 1166"/>
                      <a:gd name="T15" fmla="*/ 130 h 1494"/>
                      <a:gd name="T16" fmla="*/ 0 w 1166"/>
                      <a:gd name="T17" fmla="*/ 1363 h 1494"/>
                      <a:gd name="T18" fmla="*/ 129 w 1166"/>
                      <a:gd name="T19" fmla="*/ 1493 h 1494"/>
                      <a:gd name="T20" fmla="*/ 90 w 1166"/>
                      <a:gd name="T21" fmla="*/ 130 h 1494"/>
                      <a:gd name="T22" fmla="*/ 90 w 1166"/>
                      <a:gd name="T23" fmla="*/ 130 h 1494"/>
                      <a:gd name="T24" fmla="*/ 129 w 1166"/>
                      <a:gd name="T25" fmla="*/ 90 h 1494"/>
                      <a:gd name="T26" fmla="*/ 1035 w 1166"/>
                      <a:gd name="T27" fmla="*/ 90 h 1494"/>
                      <a:gd name="T28" fmla="*/ 1073 w 1166"/>
                      <a:gd name="T29" fmla="*/ 130 h 1494"/>
                      <a:gd name="T30" fmla="*/ 1073 w 1166"/>
                      <a:gd name="T31" fmla="*/ 1363 h 1494"/>
                      <a:gd name="T32" fmla="*/ 1035 w 1166"/>
                      <a:gd name="T33" fmla="*/ 1403 h 1494"/>
                      <a:gd name="T34" fmla="*/ 129 w 1166"/>
                      <a:gd name="T35" fmla="*/ 1403 h 1494"/>
                      <a:gd name="T36" fmla="*/ 90 w 1166"/>
                      <a:gd name="T37" fmla="*/ 1363 h 1494"/>
                      <a:gd name="T38" fmla="*/ 90 w 1166"/>
                      <a:gd name="T39" fmla="*/ 13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6" h="1494">
                        <a:moveTo>
                          <a:pt x="129" y="1493"/>
                        </a:moveTo>
                        <a:lnTo>
                          <a:pt x="129" y="1493"/>
                        </a:lnTo>
                        <a:cubicBezTo>
                          <a:pt x="1035" y="1493"/>
                          <a:pt x="1035" y="1493"/>
                          <a:pt x="1035" y="1493"/>
                        </a:cubicBezTo>
                        <a:cubicBezTo>
                          <a:pt x="1105" y="1493"/>
                          <a:pt x="1165" y="1435"/>
                          <a:pt x="1165" y="1363"/>
                        </a:cubicBezTo>
                        <a:cubicBezTo>
                          <a:pt x="1165" y="130"/>
                          <a:pt x="1165" y="130"/>
                          <a:pt x="1165" y="130"/>
                        </a:cubicBezTo>
                        <a:cubicBezTo>
                          <a:pt x="1165" y="58"/>
                          <a:pt x="1105" y="0"/>
                          <a:pt x="1035" y="0"/>
                        </a:cubicBezTo>
                        <a:cubicBezTo>
                          <a:pt x="129" y="0"/>
                          <a:pt x="129" y="0"/>
                          <a:pt x="129" y="0"/>
                        </a:cubicBezTo>
                        <a:cubicBezTo>
                          <a:pt x="57" y="0"/>
                          <a:pt x="0" y="58"/>
                          <a:pt x="0" y="130"/>
                        </a:cubicBezTo>
                        <a:cubicBezTo>
                          <a:pt x="0" y="1363"/>
                          <a:pt x="0" y="1363"/>
                          <a:pt x="0" y="1363"/>
                        </a:cubicBezTo>
                        <a:cubicBezTo>
                          <a:pt x="0" y="1435"/>
                          <a:pt x="57" y="1493"/>
                          <a:pt x="129" y="1493"/>
                        </a:cubicBezTo>
                        <a:close/>
                        <a:moveTo>
                          <a:pt x="90" y="130"/>
                        </a:moveTo>
                        <a:lnTo>
                          <a:pt x="90" y="130"/>
                        </a:lnTo>
                        <a:cubicBezTo>
                          <a:pt x="90" y="109"/>
                          <a:pt x="108" y="90"/>
                          <a:pt x="129" y="90"/>
                        </a:cubicBezTo>
                        <a:cubicBezTo>
                          <a:pt x="1035" y="90"/>
                          <a:pt x="1035" y="90"/>
                          <a:pt x="1035" y="90"/>
                        </a:cubicBezTo>
                        <a:cubicBezTo>
                          <a:pt x="1056" y="90"/>
                          <a:pt x="1073" y="109"/>
                          <a:pt x="1073" y="130"/>
                        </a:cubicBezTo>
                        <a:cubicBezTo>
                          <a:pt x="1073" y="1363"/>
                          <a:pt x="1073" y="1363"/>
                          <a:pt x="1073" y="1363"/>
                        </a:cubicBezTo>
                        <a:cubicBezTo>
                          <a:pt x="1073" y="1384"/>
                          <a:pt x="1056" y="1403"/>
                          <a:pt x="1035" y="1403"/>
                        </a:cubicBezTo>
                        <a:cubicBezTo>
                          <a:pt x="129" y="1403"/>
                          <a:pt x="129" y="1403"/>
                          <a:pt x="129" y="1403"/>
                        </a:cubicBezTo>
                        <a:cubicBezTo>
                          <a:pt x="108" y="1403"/>
                          <a:pt x="90" y="1384"/>
                          <a:pt x="90" y="1363"/>
                        </a:cubicBezTo>
                        <a:lnTo>
                          <a:pt x="90" y="130"/>
                        </a:lnTo>
                        <a:close/>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48" name="Freeform 38">
                    <a:extLst>
                      <a:ext uri="{FF2B5EF4-FFF2-40B4-BE49-F238E27FC236}">
                        <a16:creationId xmlns:a16="http://schemas.microsoft.com/office/drawing/2014/main" id="{82CA5DF6-36EA-BCA8-3282-A6D4A02F6EC3}"/>
                      </a:ext>
                    </a:extLst>
                  </p:cNvPr>
                  <p:cNvSpPr>
                    <a:spLocks noChangeArrowheads="1"/>
                  </p:cNvSpPr>
                  <p:nvPr/>
                </p:nvSpPr>
                <p:spPr bwMode="auto">
                  <a:xfrm>
                    <a:off x="7613650" y="430213"/>
                    <a:ext cx="28575" cy="28575"/>
                  </a:xfrm>
                  <a:custGeom>
                    <a:avLst/>
                    <a:gdLst>
                      <a:gd name="T0" fmla="*/ 38 w 79"/>
                      <a:gd name="T1" fmla="*/ 78 h 79"/>
                      <a:gd name="T2" fmla="*/ 38 w 79"/>
                      <a:gd name="T3" fmla="*/ 78 h 79"/>
                      <a:gd name="T4" fmla="*/ 78 w 79"/>
                      <a:gd name="T5" fmla="*/ 38 h 79"/>
                      <a:gd name="T6" fmla="*/ 38 w 79"/>
                      <a:gd name="T7" fmla="*/ 0 h 79"/>
                      <a:gd name="T8" fmla="*/ 0 w 79"/>
                      <a:gd name="T9" fmla="*/ 38 h 79"/>
                      <a:gd name="T10" fmla="*/ 38 w 79"/>
                      <a:gd name="T11" fmla="*/ 78 h 79"/>
                    </a:gdLst>
                    <a:ahLst/>
                    <a:cxnLst>
                      <a:cxn ang="0">
                        <a:pos x="T0" y="T1"/>
                      </a:cxn>
                      <a:cxn ang="0">
                        <a:pos x="T2" y="T3"/>
                      </a:cxn>
                      <a:cxn ang="0">
                        <a:pos x="T4" y="T5"/>
                      </a:cxn>
                      <a:cxn ang="0">
                        <a:pos x="T6" y="T7"/>
                      </a:cxn>
                      <a:cxn ang="0">
                        <a:pos x="T8" y="T9"/>
                      </a:cxn>
                      <a:cxn ang="0">
                        <a:pos x="T10" y="T11"/>
                      </a:cxn>
                    </a:cxnLst>
                    <a:rect l="0" t="0" r="r" b="b"/>
                    <a:pathLst>
                      <a:path w="79" h="79">
                        <a:moveTo>
                          <a:pt x="38" y="78"/>
                        </a:moveTo>
                        <a:lnTo>
                          <a:pt x="38" y="78"/>
                        </a:lnTo>
                        <a:cubicBezTo>
                          <a:pt x="59" y="78"/>
                          <a:pt x="78" y="60"/>
                          <a:pt x="78" y="38"/>
                        </a:cubicBezTo>
                        <a:cubicBezTo>
                          <a:pt x="78" y="17"/>
                          <a:pt x="59" y="0"/>
                          <a:pt x="38" y="0"/>
                        </a:cubicBezTo>
                        <a:cubicBezTo>
                          <a:pt x="17" y="0"/>
                          <a:pt x="0" y="17"/>
                          <a:pt x="0" y="38"/>
                        </a:cubicBezTo>
                        <a:cubicBezTo>
                          <a:pt x="0" y="60"/>
                          <a:pt x="17" y="78"/>
                          <a:pt x="38" y="78"/>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49" name="Freeform 39">
                    <a:extLst>
                      <a:ext uri="{FF2B5EF4-FFF2-40B4-BE49-F238E27FC236}">
                        <a16:creationId xmlns:a16="http://schemas.microsoft.com/office/drawing/2014/main" id="{14CE4659-5E5C-CC43-DB78-D94C07448445}"/>
                      </a:ext>
                    </a:extLst>
                  </p:cNvPr>
                  <p:cNvSpPr>
                    <a:spLocks noChangeArrowheads="1"/>
                  </p:cNvSpPr>
                  <p:nvPr/>
                </p:nvSpPr>
                <p:spPr bwMode="auto">
                  <a:xfrm>
                    <a:off x="7913688" y="430213"/>
                    <a:ext cx="26987" cy="28575"/>
                  </a:xfrm>
                  <a:custGeom>
                    <a:avLst/>
                    <a:gdLst>
                      <a:gd name="T0" fmla="*/ 38 w 77"/>
                      <a:gd name="T1" fmla="*/ 78 h 79"/>
                      <a:gd name="T2" fmla="*/ 38 w 77"/>
                      <a:gd name="T3" fmla="*/ 78 h 79"/>
                      <a:gd name="T4" fmla="*/ 76 w 77"/>
                      <a:gd name="T5" fmla="*/ 38 h 79"/>
                      <a:gd name="T6" fmla="*/ 38 w 77"/>
                      <a:gd name="T7" fmla="*/ 0 h 79"/>
                      <a:gd name="T8" fmla="*/ 0 w 77"/>
                      <a:gd name="T9" fmla="*/ 38 h 79"/>
                      <a:gd name="T10" fmla="*/ 38 w 77"/>
                      <a:gd name="T11" fmla="*/ 78 h 79"/>
                    </a:gdLst>
                    <a:ahLst/>
                    <a:cxnLst>
                      <a:cxn ang="0">
                        <a:pos x="T0" y="T1"/>
                      </a:cxn>
                      <a:cxn ang="0">
                        <a:pos x="T2" y="T3"/>
                      </a:cxn>
                      <a:cxn ang="0">
                        <a:pos x="T4" y="T5"/>
                      </a:cxn>
                      <a:cxn ang="0">
                        <a:pos x="T6" y="T7"/>
                      </a:cxn>
                      <a:cxn ang="0">
                        <a:pos x="T8" y="T9"/>
                      </a:cxn>
                      <a:cxn ang="0">
                        <a:pos x="T10" y="T11"/>
                      </a:cxn>
                    </a:cxnLst>
                    <a:rect l="0" t="0" r="r" b="b"/>
                    <a:pathLst>
                      <a:path w="77" h="79">
                        <a:moveTo>
                          <a:pt x="38" y="78"/>
                        </a:moveTo>
                        <a:lnTo>
                          <a:pt x="38" y="78"/>
                        </a:lnTo>
                        <a:cubicBezTo>
                          <a:pt x="59" y="78"/>
                          <a:pt x="76" y="60"/>
                          <a:pt x="76" y="38"/>
                        </a:cubicBezTo>
                        <a:cubicBezTo>
                          <a:pt x="76" y="17"/>
                          <a:pt x="59" y="0"/>
                          <a:pt x="38" y="0"/>
                        </a:cubicBezTo>
                        <a:cubicBezTo>
                          <a:pt x="17" y="0"/>
                          <a:pt x="0" y="17"/>
                          <a:pt x="0" y="38"/>
                        </a:cubicBezTo>
                        <a:cubicBezTo>
                          <a:pt x="0" y="60"/>
                          <a:pt x="17" y="78"/>
                          <a:pt x="38" y="78"/>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50" name="Freeform 40">
                    <a:extLst>
                      <a:ext uri="{FF2B5EF4-FFF2-40B4-BE49-F238E27FC236}">
                        <a16:creationId xmlns:a16="http://schemas.microsoft.com/office/drawing/2014/main" id="{0097167E-2966-272B-4312-4B634051AF86}"/>
                      </a:ext>
                    </a:extLst>
                  </p:cNvPr>
                  <p:cNvSpPr>
                    <a:spLocks noChangeArrowheads="1"/>
                  </p:cNvSpPr>
                  <p:nvPr/>
                </p:nvSpPr>
                <p:spPr bwMode="auto">
                  <a:xfrm>
                    <a:off x="7913688" y="846138"/>
                    <a:ext cx="26987" cy="28575"/>
                  </a:xfrm>
                  <a:custGeom>
                    <a:avLst/>
                    <a:gdLst>
                      <a:gd name="T0" fmla="*/ 38 w 77"/>
                      <a:gd name="T1" fmla="*/ 0 h 78"/>
                      <a:gd name="T2" fmla="*/ 38 w 77"/>
                      <a:gd name="T3" fmla="*/ 0 h 78"/>
                      <a:gd name="T4" fmla="*/ 0 w 77"/>
                      <a:gd name="T5" fmla="*/ 39 h 78"/>
                      <a:gd name="T6" fmla="*/ 38 w 77"/>
                      <a:gd name="T7" fmla="*/ 77 h 78"/>
                      <a:gd name="T8" fmla="*/ 76 w 77"/>
                      <a:gd name="T9" fmla="*/ 39 h 78"/>
                      <a:gd name="T10" fmla="*/ 38 w 77"/>
                      <a:gd name="T11" fmla="*/ 0 h 78"/>
                    </a:gdLst>
                    <a:ahLst/>
                    <a:cxnLst>
                      <a:cxn ang="0">
                        <a:pos x="T0" y="T1"/>
                      </a:cxn>
                      <a:cxn ang="0">
                        <a:pos x="T2" y="T3"/>
                      </a:cxn>
                      <a:cxn ang="0">
                        <a:pos x="T4" y="T5"/>
                      </a:cxn>
                      <a:cxn ang="0">
                        <a:pos x="T6" y="T7"/>
                      </a:cxn>
                      <a:cxn ang="0">
                        <a:pos x="T8" y="T9"/>
                      </a:cxn>
                      <a:cxn ang="0">
                        <a:pos x="T10" y="T11"/>
                      </a:cxn>
                    </a:cxnLst>
                    <a:rect l="0" t="0" r="r" b="b"/>
                    <a:pathLst>
                      <a:path w="77" h="78">
                        <a:moveTo>
                          <a:pt x="38" y="0"/>
                        </a:moveTo>
                        <a:lnTo>
                          <a:pt x="38" y="0"/>
                        </a:lnTo>
                        <a:cubicBezTo>
                          <a:pt x="17" y="0"/>
                          <a:pt x="0" y="18"/>
                          <a:pt x="0" y="39"/>
                        </a:cubicBezTo>
                        <a:cubicBezTo>
                          <a:pt x="0" y="60"/>
                          <a:pt x="17" y="77"/>
                          <a:pt x="38" y="77"/>
                        </a:cubicBezTo>
                        <a:cubicBezTo>
                          <a:pt x="59" y="77"/>
                          <a:pt x="76" y="60"/>
                          <a:pt x="76" y="39"/>
                        </a:cubicBezTo>
                        <a:cubicBezTo>
                          <a:pt x="76" y="18"/>
                          <a:pt x="59" y="0"/>
                          <a:pt x="38" y="0"/>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51" name="Freeform 41">
                    <a:extLst>
                      <a:ext uri="{FF2B5EF4-FFF2-40B4-BE49-F238E27FC236}">
                        <a16:creationId xmlns:a16="http://schemas.microsoft.com/office/drawing/2014/main" id="{80E0085A-54DA-A488-9772-32A0CC7C0392}"/>
                      </a:ext>
                    </a:extLst>
                  </p:cNvPr>
                  <p:cNvSpPr>
                    <a:spLocks noChangeArrowheads="1"/>
                  </p:cNvSpPr>
                  <p:nvPr/>
                </p:nvSpPr>
                <p:spPr bwMode="auto">
                  <a:xfrm>
                    <a:off x="7613650" y="846138"/>
                    <a:ext cx="28575" cy="26987"/>
                  </a:xfrm>
                  <a:custGeom>
                    <a:avLst/>
                    <a:gdLst>
                      <a:gd name="T0" fmla="*/ 38 w 79"/>
                      <a:gd name="T1" fmla="*/ 76 h 77"/>
                      <a:gd name="T2" fmla="*/ 38 w 79"/>
                      <a:gd name="T3" fmla="*/ 76 h 77"/>
                      <a:gd name="T4" fmla="*/ 78 w 79"/>
                      <a:gd name="T5" fmla="*/ 38 h 77"/>
                      <a:gd name="T6" fmla="*/ 38 w 79"/>
                      <a:gd name="T7" fmla="*/ 0 h 77"/>
                      <a:gd name="T8" fmla="*/ 0 w 79"/>
                      <a:gd name="T9" fmla="*/ 38 h 77"/>
                      <a:gd name="T10" fmla="*/ 38 w 79"/>
                      <a:gd name="T11" fmla="*/ 76 h 77"/>
                    </a:gdLst>
                    <a:ahLst/>
                    <a:cxnLst>
                      <a:cxn ang="0">
                        <a:pos x="T0" y="T1"/>
                      </a:cxn>
                      <a:cxn ang="0">
                        <a:pos x="T2" y="T3"/>
                      </a:cxn>
                      <a:cxn ang="0">
                        <a:pos x="T4" y="T5"/>
                      </a:cxn>
                      <a:cxn ang="0">
                        <a:pos x="T6" y="T7"/>
                      </a:cxn>
                      <a:cxn ang="0">
                        <a:pos x="T8" y="T9"/>
                      </a:cxn>
                      <a:cxn ang="0">
                        <a:pos x="T10" y="T11"/>
                      </a:cxn>
                    </a:cxnLst>
                    <a:rect l="0" t="0" r="r" b="b"/>
                    <a:pathLst>
                      <a:path w="79" h="77">
                        <a:moveTo>
                          <a:pt x="38" y="76"/>
                        </a:moveTo>
                        <a:lnTo>
                          <a:pt x="38" y="76"/>
                        </a:lnTo>
                        <a:cubicBezTo>
                          <a:pt x="59" y="76"/>
                          <a:pt x="78" y="59"/>
                          <a:pt x="78" y="38"/>
                        </a:cubicBezTo>
                        <a:cubicBezTo>
                          <a:pt x="78" y="17"/>
                          <a:pt x="59" y="0"/>
                          <a:pt x="38" y="0"/>
                        </a:cubicBezTo>
                        <a:cubicBezTo>
                          <a:pt x="17" y="0"/>
                          <a:pt x="0" y="17"/>
                          <a:pt x="0" y="38"/>
                        </a:cubicBezTo>
                        <a:cubicBezTo>
                          <a:pt x="0" y="59"/>
                          <a:pt x="17" y="76"/>
                          <a:pt x="38" y="76"/>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52" name="Freeform 42">
                    <a:extLst>
                      <a:ext uri="{FF2B5EF4-FFF2-40B4-BE49-F238E27FC236}">
                        <a16:creationId xmlns:a16="http://schemas.microsoft.com/office/drawing/2014/main" id="{185E876F-3BEA-D51F-17F1-4E6F03336A8D}"/>
                      </a:ext>
                    </a:extLst>
                  </p:cNvPr>
                  <p:cNvSpPr>
                    <a:spLocks noChangeArrowheads="1"/>
                  </p:cNvSpPr>
                  <p:nvPr/>
                </p:nvSpPr>
                <p:spPr bwMode="auto">
                  <a:xfrm>
                    <a:off x="7620000" y="446088"/>
                    <a:ext cx="314325" cy="304800"/>
                  </a:xfrm>
                  <a:custGeom>
                    <a:avLst/>
                    <a:gdLst>
                      <a:gd name="T0" fmla="*/ 184 w 872"/>
                      <a:gd name="T1" fmla="*/ 791 h 848"/>
                      <a:gd name="T2" fmla="*/ 184 w 872"/>
                      <a:gd name="T3" fmla="*/ 791 h 848"/>
                      <a:gd name="T4" fmla="*/ 248 w 872"/>
                      <a:gd name="T5" fmla="*/ 779 h 848"/>
                      <a:gd name="T6" fmla="*/ 238 w 872"/>
                      <a:gd name="T7" fmla="*/ 716 h 848"/>
                      <a:gd name="T8" fmla="*/ 92 w 872"/>
                      <a:gd name="T9" fmla="*/ 435 h 848"/>
                      <a:gd name="T10" fmla="*/ 436 w 872"/>
                      <a:gd name="T11" fmla="*/ 90 h 848"/>
                      <a:gd name="T12" fmla="*/ 781 w 872"/>
                      <a:gd name="T13" fmla="*/ 435 h 848"/>
                      <a:gd name="T14" fmla="*/ 554 w 872"/>
                      <a:gd name="T15" fmla="*/ 758 h 848"/>
                      <a:gd name="T16" fmla="*/ 526 w 872"/>
                      <a:gd name="T17" fmla="*/ 817 h 848"/>
                      <a:gd name="T18" fmla="*/ 570 w 872"/>
                      <a:gd name="T19" fmla="*/ 847 h 848"/>
                      <a:gd name="T20" fmla="*/ 585 w 872"/>
                      <a:gd name="T21" fmla="*/ 844 h 848"/>
                      <a:gd name="T22" fmla="*/ 871 w 872"/>
                      <a:gd name="T23" fmla="*/ 435 h 848"/>
                      <a:gd name="T24" fmla="*/ 436 w 872"/>
                      <a:gd name="T25" fmla="*/ 0 h 848"/>
                      <a:gd name="T26" fmla="*/ 0 w 872"/>
                      <a:gd name="T27" fmla="*/ 435 h 848"/>
                      <a:gd name="T28" fmla="*/ 184 w 872"/>
                      <a:gd name="T29" fmla="*/ 79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2" h="848">
                        <a:moveTo>
                          <a:pt x="184" y="791"/>
                        </a:moveTo>
                        <a:lnTo>
                          <a:pt x="184" y="791"/>
                        </a:lnTo>
                        <a:cubicBezTo>
                          <a:pt x="205" y="805"/>
                          <a:pt x="234" y="801"/>
                          <a:pt x="248" y="779"/>
                        </a:cubicBezTo>
                        <a:cubicBezTo>
                          <a:pt x="263" y="760"/>
                          <a:pt x="257" y="732"/>
                          <a:pt x="238" y="716"/>
                        </a:cubicBezTo>
                        <a:cubicBezTo>
                          <a:pt x="146" y="653"/>
                          <a:pt x="92" y="547"/>
                          <a:pt x="92" y="435"/>
                        </a:cubicBezTo>
                        <a:cubicBezTo>
                          <a:pt x="92" y="245"/>
                          <a:pt x="246" y="90"/>
                          <a:pt x="436" y="90"/>
                        </a:cubicBezTo>
                        <a:cubicBezTo>
                          <a:pt x="626" y="90"/>
                          <a:pt x="781" y="245"/>
                          <a:pt x="781" y="435"/>
                        </a:cubicBezTo>
                        <a:cubicBezTo>
                          <a:pt x="781" y="580"/>
                          <a:pt x="689" y="709"/>
                          <a:pt x="554" y="758"/>
                        </a:cubicBezTo>
                        <a:cubicBezTo>
                          <a:pt x="530" y="768"/>
                          <a:pt x="518" y="793"/>
                          <a:pt x="526" y="817"/>
                        </a:cubicBezTo>
                        <a:cubicBezTo>
                          <a:pt x="533" y="836"/>
                          <a:pt x="550" y="847"/>
                          <a:pt x="570" y="847"/>
                        </a:cubicBezTo>
                        <a:cubicBezTo>
                          <a:pt x="574" y="847"/>
                          <a:pt x="580" y="846"/>
                          <a:pt x="585" y="844"/>
                        </a:cubicBezTo>
                        <a:cubicBezTo>
                          <a:pt x="755" y="782"/>
                          <a:pt x="871" y="618"/>
                          <a:pt x="871" y="435"/>
                        </a:cubicBezTo>
                        <a:cubicBezTo>
                          <a:pt x="871" y="194"/>
                          <a:pt x="675" y="0"/>
                          <a:pt x="436" y="0"/>
                        </a:cubicBezTo>
                        <a:cubicBezTo>
                          <a:pt x="196" y="0"/>
                          <a:pt x="0" y="194"/>
                          <a:pt x="0" y="435"/>
                        </a:cubicBezTo>
                        <a:cubicBezTo>
                          <a:pt x="0" y="575"/>
                          <a:pt x="69" y="709"/>
                          <a:pt x="184" y="791"/>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53" name="Freeform 43">
                    <a:extLst>
                      <a:ext uri="{FF2B5EF4-FFF2-40B4-BE49-F238E27FC236}">
                        <a16:creationId xmlns:a16="http://schemas.microsoft.com/office/drawing/2014/main" id="{C97EAADE-4030-6E24-1E22-5F6134736AC1}"/>
                      </a:ext>
                    </a:extLst>
                  </p:cNvPr>
                  <p:cNvSpPr>
                    <a:spLocks noChangeArrowheads="1"/>
                  </p:cNvSpPr>
                  <p:nvPr/>
                </p:nvSpPr>
                <p:spPr bwMode="auto">
                  <a:xfrm>
                    <a:off x="7693025" y="519113"/>
                    <a:ext cx="168275" cy="168275"/>
                  </a:xfrm>
                  <a:custGeom>
                    <a:avLst/>
                    <a:gdLst>
                      <a:gd name="T0" fmla="*/ 465 w 466"/>
                      <a:gd name="T1" fmla="*/ 234 h 468"/>
                      <a:gd name="T2" fmla="*/ 465 w 466"/>
                      <a:gd name="T3" fmla="*/ 234 h 468"/>
                      <a:gd name="T4" fmla="*/ 233 w 466"/>
                      <a:gd name="T5" fmla="*/ 0 h 468"/>
                      <a:gd name="T6" fmla="*/ 0 w 466"/>
                      <a:gd name="T7" fmla="*/ 234 h 468"/>
                      <a:gd name="T8" fmla="*/ 233 w 466"/>
                      <a:gd name="T9" fmla="*/ 467 h 468"/>
                      <a:gd name="T10" fmla="*/ 465 w 466"/>
                      <a:gd name="T11" fmla="*/ 234 h 468"/>
                      <a:gd name="T12" fmla="*/ 90 w 466"/>
                      <a:gd name="T13" fmla="*/ 234 h 468"/>
                      <a:gd name="T14" fmla="*/ 90 w 466"/>
                      <a:gd name="T15" fmla="*/ 234 h 468"/>
                      <a:gd name="T16" fmla="*/ 233 w 466"/>
                      <a:gd name="T17" fmla="*/ 92 h 468"/>
                      <a:gd name="T18" fmla="*/ 375 w 466"/>
                      <a:gd name="T19" fmla="*/ 234 h 468"/>
                      <a:gd name="T20" fmla="*/ 233 w 466"/>
                      <a:gd name="T21" fmla="*/ 376 h 468"/>
                      <a:gd name="T22" fmla="*/ 90 w 466"/>
                      <a:gd name="T23" fmla="*/ 23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6" h="468">
                        <a:moveTo>
                          <a:pt x="465" y="234"/>
                        </a:moveTo>
                        <a:lnTo>
                          <a:pt x="465" y="234"/>
                        </a:lnTo>
                        <a:cubicBezTo>
                          <a:pt x="465" y="106"/>
                          <a:pt x="361" y="0"/>
                          <a:pt x="233" y="0"/>
                        </a:cubicBezTo>
                        <a:cubicBezTo>
                          <a:pt x="104" y="0"/>
                          <a:pt x="0" y="106"/>
                          <a:pt x="0" y="234"/>
                        </a:cubicBezTo>
                        <a:cubicBezTo>
                          <a:pt x="0" y="362"/>
                          <a:pt x="104" y="467"/>
                          <a:pt x="233" y="467"/>
                        </a:cubicBezTo>
                        <a:cubicBezTo>
                          <a:pt x="361" y="467"/>
                          <a:pt x="465" y="362"/>
                          <a:pt x="465" y="234"/>
                        </a:cubicBezTo>
                        <a:close/>
                        <a:moveTo>
                          <a:pt x="90" y="234"/>
                        </a:moveTo>
                        <a:lnTo>
                          <a:pt x="90" y="234"/>
                        </a:lnTo>
                        <a:cubicBezTo>
                          <a:pt x="90" y="155"/>
                          <a:pt x="154" y="92"/>
                          <a:pt x="233" y="92"/>
                        </a:cubicBezTo>
                        <a:cubicBezTo>
                          <a:pt x="312" y="92"/>
                          <a:pt x="375" y="155"/>
                          <a:pt x="375" y="234"/>
                        </a:cubicBezTo>
                        <a:cubicBezTo>
                          <a:pt x="375" y="313"/>
                          <a:pt x="312" y="376"/>
                          <a:pt x="233" y="376"/>
                        </a:cubicBezTo>
                        <a:cubicBezTo>
                          <a:pt x="154" y="376"/>
                          <a:pt x="90" y="313"/>
                          <a:pt x="90" y="234"/>
                        </a:cubicBezTo>
                        <a:close/>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54" name="Freeform 44">
                    <a:extLst>
                      <a:ext uri="{FF2B5EF4-FFF2-40B4-BE49-F238E27FC236}">
                        <a16:creationId xmlns:a16="http://schemas.microsoft.com/office/drawing/2014/main" id="{94C9B265-EA22-772D-7DE3-A147B3C69437}"/>
                      </a:ext>
                    </a:extLst>
                  </p:cNvPr>
                  <p:cNvSpPr>
                    <a:spLocks noChangeArrowheads="1"/>
                  </p:cNvSpPr>
                  <p:nvPr/>
                </p:nvSpPr>
                <p:spPr bwMode="auto">
                  <a:xfrm>
                    <a:off x="7750175" y="577850"/>
                    <a:ext cx="52388" cy="52388"/>
                  </a:xfrm>
                  <a:custGeom>
                    <a:avLst/>
                    <a:gdLst>
                      <a:gd name="T0" fmla="*/ 145 w 146"/>
                      <a:gd name="T1" fmla="*/ 72 h 145"/>
                      <a:gd name="T2" fmla="*/ 145 w 146"/>
                      <a:gd name="T3" fmla="*/ 72 h 145"/>
                      <a:gd name="T4" fmla="*/ 73 w 146"/>
                      <a:gd name="T5" fmla="*/ 0 h 145"/>
                      <a:gd name="T6" fmla="*/ 0 w 146"/>
                      <a:gd name="T7" fmla="*/ 72 h 145"/>
                      <a:gd name="T8" fmla="*/ 73 w 146"/>
                      <a:gd name="T9" fmla="*/ 144 h 145"/>
                      <a:gd name="T10" fmla="*/ 145 w 146"/>
                      <a:gd name="T11" fmla="*/ 72 h 145"/>
                    </a:gdLst>
                    <a:ahLst/>
                    <a:cxnLst>
                      <a:cxn ang="0">
                        <a:pos x="T0" y="T1"/>
                      </a:cxn>
                      <a:cxn ang="0">
                        <a:pos x="T2" y="T3"/>
                      </a:cxn>
                      <a:cxn ang="0">
                        <a:pos x="T4" y="T5"/>
                      </a:cxn>
                      <a:cxn ang="0">
                        <a:pos x="T6" y="T7"/>
                      </a:cxn>
                      <a:cxn ang="0">
                        <a:pos x="T8" y="T9"/>
                      </a:cxn>
                      <a:cxn ang="0">
                        <a:pos x="T10" y="T11"/>
                      </a:cxn>
                    </a:cxnLst>
                    <a:rect l="0" t="0" r="r" b="b"/>
                    <a:pathLst>
                      <a:path w="146" h="145">
                        <a:moveTo>
                          <a:pt x="145" y="72"/>
                        </a:moveTo>
                        <a:lnTo>
                          <a:pt x="145" y="72"/>
                        </a:lnTo>
                        <a:cubicBezTo>
                          <a:pt x="145" y="32"/>
                          <a:pt x="113" y="0"/>
                          <a:pt x="73" y="0"/>
                        </a:cubicBezTo>
                        <a:cubicBezTo>
                          <a:pt x="32" y="0"/>
                          <a:pt x="0" y="32"/>
                          <a:pt x="0" y="72"/>
                        </a:cubicBezTo>
                        <a:cubicBezTo>
                          <a:pt x="0" y="111"/>
                          <a:pt x="32" y="144"/>
                          <a:pt x="73" y="144"/>
                        </a:cubicBezTo>
                        <a:cubicBezTo>
                          <a:pt x="113" y="144"/>
                          <a:pt x="145" y="111"/>
                          <a:pt x="145" y="72"/>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55" name="Freeform 45">
                    <a:extLst>
                      <a:ext uri="{FF2B5EF4-FFF2-40B4-BE49-F238E27FC236}">
                        <a16:creationId xmlns:a16="http://schemas.microsoft.com/office/drawing/2014/main" id="{86CE9689-509A-C77A-A99A-D1CECEA5E89D}"/>
                      </a:ext>
                    </a:extLst>
                  </p:cNvPr>
                  <p:cNvSpPr>
                    <a:spLocks noChangeArrowheads="1"/>
                  </p:cNvSpPr>
                  <p:nvPr/>
                </p:nvSpPr>
                <p:spPr bwMode="auto">
                  <a:xfrm>
                    <a:off x="7656513" y="706438"/>
                    <a:ext cx="128587" cy="169862"/>
                  </a:xfrm>
                  <a:custGeom>
                    <a:avLst/>
                    <a:gdLst>
                      <a:gd name="T0" fmla="*/ 331 w 357"/>
                      <a:gd name="T1" fmla="*/ 9 h 471"/>
                      <a:gd name="T2" fmla="*/ 331 w 357"/>
                      <a:gd name="T3" fmla="*/ 9 h 471"/>
                      <a:gd name="T4" fmla="*/ 279 w 357"/>
                      <a:gd name="T5" fmla="*/ 14 h 471"/>
                      <a:gd name="T6" fmla="*/ 33 w 357"/>
                      <a:gd name="T7" fmla="*/ 269 h 471"/>
                      <a:gd name="T8" fmla="*/ 24 w 357"/>
                      <a:gd name="T9" fmla="*/ 395 h 471"/>
                      <a:gd name="T10" fmla="*/ 151 w 357"/>
                      <a:gd name="T11" fmla="*/ 470 h 471"/>
                      <a:gd name="T12" fmla="*/ 166 w 357"/>
                      <a:gd name="T13" fmla="*/ 469 h 471"/>
                      <a:gd name="T14" fmla="*/ 280 w 357"/>
                      <a:gd name="T15" fmla="*/ 360 h 471"/>
                      <a:gd name="T16" fmla="*/ 353 w 357"/>
                      <a:gd name="T17" fmla="*/ 55 h 471"/>
                      <a:gd name="T18" fmla="*/ 331 w 357"/>
                      <a:gd name="T19" fmla="*/ 9 h 471"/>
                      <a:gd name="T20" fmla="*/ 193 w 357"/>
                      <a:gd name="T21" fmla="*/ 335 h 471"/>
                      <a:gd name="T22" fmla="*/ 193 w 357"/>
                      <a:gd name="T23" fmla="*/ 335 h 471"/>
                      <a:gd name="T24" fmla="*/ 155 w 357"/>
                      <a:gd name="T25" fmla="*/ 380 h 471"/>
                      <a:gd name="T26" fmla="*/ 103 w 357"/>
                      <a:gd name="T27" fmla="*/ 350 h 471"/>
                      <a:gd name="T28" fmla="*/ 104 w 357"/>
                      <a:gd name="T29" fmla="*/ 325 h 471"/>
                      <a:gd name="T30" fmla="*/ 235 w 357"/>
                      <a:gd name="T31" fmla="*/ 180 h 471"/>
                      <a:gd name="T32" fmla="*/ 193 w 357"/>
                      <a:gd name="T33" fmla="*/ 33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7" h="471">
                        <a:moveTo>
                          <a:pt x="331" y="9"/>
                        </a:moveTo>
                        <a:lnTo>
                          <a:pt x="331" y="9"/>
                        </a:lnTo>
                        <a:cubicBezTo>
                          <a:pt x="314" y="0"/>
                          <a:pt x="293" y="2"/>
                          <a:pt x="279" y="14"/>
                        </a:cubicBezTo>
                        <a:cubicBezTo>
                          <a:pt x="273" y="20"/>
                          <a:pt x="128" y="146"/>
                          <a:pt x="33" y="269"/>
                        </a:cubicBezTo>
                        <a:cubicBezTo>
                          <a:pt x="3" y="307"/>
                          <a:pt x="0" y="353"/>
                          <a:pt x="24" y="395"/>
                        </a:cubicBezTo>
                        <a:cubicBezTo>
                          <a:pt x="49" y="440"/>
                          <a:pt x="100" y="470"/>
                          <a:pt x="151" y="470"/>
                        </a:cubicBezTo>
                        <a:cubicBezTo>
                          <a:pt x="156" y="470"/>
                          <a:pt x="161" y="470"/>
                          <a:pt x="166" y="469"/>
                        </a:cubicBezTo>
                        <a:cubicBezTo>
                          <a:pt x="220" y="463"/>
                          <a:pt x="262" y="424"/>
                          <a:pt x="280" y="360"/>
                        </a:cubicBezTo>
                        <a:cubicBezTo>
                          <a:pt x="338" y="162"/>
                          <a:pt x="353" y="59"/>
                          <a:pt x="353" y="55"/>
                        </a:cubicBezTo>
                        <a:cubicBezTo>
                          <a:pt x="356" y="37"/>
                          <a:pt x="348" y="18"/>
                          <a:pt x="331" y="9"/>
                        </a:cubicBezTo>
                        <a:close/>
                        <a:moveTo>
                          <a:pt x="193" y="335"/>
                        </a:moveTo>
                        <a:lnTo>
                          <a:pt x="193" y="335"/>
                        </a:lnTo>
                        <a:cubicBezTo>
                          <a:pt x="186" y="362"/>
                          <a:pt x="172" y="377"/>
                          <a:pt x="155" y="380"/>
                        </a:cubicBezTo>
                        <a:cubicBezTo>
                          <a:pt x="137" y="381"/>
                          <a:pt x="113" y="369"/>
                          <a:pt x="103" y="350"/>
                        </a:cubicBezTo>
                        <a:cubicBezTo>
                          <a:pt x="96" y="339"/>
                          <a:pt x="99" y="331"/>
                          <a:pt x="104" y="325"/>
                        </a:cubicBezTo>
                        <a:cubicBezTo>
                          <a:pt x="142" y="274"/>
                          <a:pt x="191" y="222"/>
                          <a:pt x="235" y="180"/>
                        </a:cubicBezTo>
                        <a:cubicBezTo>
                          <a:pt x="225" y="222"/>
                          <a:pt x="211" y="273"/>
                          <a:pt x="193" y="335"/>
                        </a:cubicBezTo>
                        <a:close/>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grpSp>
            <p:grpSp>
              <p:nvGrpSpPr>
                <p:cNvPr id="132" name="Group 221">
                  <a:extLst>
                    <a:ext uri="{FF2B5EF4-FFF2-40B4-BE49-F238E27FC236}">
                      <a16:creationId xmlns:a16="http://schemas.microsoft.com/office/drawing/2014/main" id="{F166F883-276D-1B1D-5A55-3114493F94CA}"/>
                    </a:ext>
                  </a:extLst>
                </p:cNvPr>
                <p:cNvGrpSpPr>
                  <a:grpSpLocks/>
                </p:cNvGrpSpPr>
                <p:nvPr/>
              </p:nvGrpSpPr>
              <p:grpSpPr bwMode="auto">
                <a:xfrm>
                  <a:off x="3511994" y="4388785"/>
                  <a:ext cx="335768" cy="401136"/>
                  <a:chOff x="7567613" y="382588"/>
                  <a:chExt cx="419100" cy="538162"/>
                </a:xfrm>
                <a:solidFill>
                  <a:srgbClr val="FFFFFF"/>
                </a:solidFill>
              </p:grpSpPr>
              <p:sp>
                <p:nvSpPr>
                  <p:cNvPr id="138" name="Freeform 37">
                    <a:extLst>
                      <a:ext uri="{FF2B5EF4-FFF2-40B4-BE49-F238E27FC236}">
                        <a16:creationId xmlns:a16="http://schemas.microsoft.com/office/drawing/2014/main" id="{852E25D5-D141-068A-48F3-2FE0DE7D9723}"/>
                      </a:ext>
                    </a:extLst>
                  </p:cNvPr>
                  <p:cNvSpPr>
                    <a:spLocks noChangeArrowheads="1"/>
                  </p:cNvSpPr>
                  <p:nvPr/>
                </p:nvSpPr>
                <p:spPr bwMode="auto">
                  <a:xfrm>
                    <a:off x="7567613" y="382588"/>
                    <a:ext cx="419100" cy="538162"/>
                  </a:xfrm>
                  <a:custGeom>
                    <a:avLst/>
                    <a:gdLst>
                      <a:gd name="T0" fmla="*/ 129 w 1166"/>
                      <a:gd name="T1" fmla="*/ 1493 h 1494"/>
                      <a:gd name="T2" fmla="*/ 129 w 1166"/>
                      <a:gd name="T3" fmla="*/ 1493 h 1494"/>
                      <a:gd name="T4" fmla="*/ 1035 w 1166"/>
                      <a:gd name="T5" fmla="*/ 1493 h 1494"/>
                      <a:gd name="T6" fmla="*/ 1165 w 1166"/>
                      <a:gd name="T7" fmla="*/ 1363 h 1494"/>
                      <a:gd name="T8" fmla="*/ 1165 w 1166"/>
                      <a:gd name="T9" fmla="*/ 130 h 1494"/>
                      <a:gd name="T10" fmla="*/ 1035 w 1166"/>
                      <a:gd name="T11" fmla="*/ 0 h 1494"/>
                      <a:gd name="T12" fmla="*/ 129 w 1166"/>
                      <a:gd name="T13" fmla="*/ 0 h 1494"/>
                      <a:gd name="T14" fmla="*/ 0 w 1166"/>
                      <a:gd name="T15" fmla="*/ 130 h 1494"/>
                      <a:gd name="T16" fmla="*/ 0 w 1166"/>
                      <a:gd name="T17" fmla="*/ 1363 h 1494"/>
                      <a:gd name="T18" fmla="*/ 129 w 1166"/>
                      <a:gd name="T19" fmla="*/ 1493 h 1494"/>
                      <a:gd name="T20" fmla="*/ 90 w 1166"/>
                      <a:gd name="T21" fmla="*/ 130 h 1494"/>
                      <a:gd name="T22" fmla="*/ 90 w 1166"/>
                      <a:gd name="T23" fmla="*/ 130 h 1494"/>
                      <a:gd name="T24" fmla="*/ 129 w 1166"/>
                      <a:gd name="T25" fmla="*/ 90 h 1494"/>
                      <a:gd name="T26" fmla="*/ 1035 w 1166"/>
                      <a:gd name="T27" fmla="*/ 90 h 1494"/>
                      <a:gd name="T28" fmla="*/ 1073 w 1166"/>
                      <a:gd name="T29" fmla="*/ 130 h 1494"/>
                      <a:gd name="T30" fmla="*/ 1073 w 1166"/>
                      <a:gd name="T31" fmla="*/ 1363 h 1494"/>
                      <a:gd name="T32" fmla="*/ 1035 w 1166"/>
                      <a:gd name="T33" fmla="*/ 1403 h 1494"/>
                      <a:gd name="T34" fmla="*/ 129 w 1166"/>
                      <a:gd name="T35" fmla="*/ 1403 h 1494"/>
                      <a:gd name="T36" fmla="*/ 90 w 1166"/>
                      <a:gd name="T37" fmla="*/ 1363 h 1494"/>
                      <a:gd name="T38" fmla="*/ 90 w 1166"/>
                      <a:gd name="T39" fmla="*/ 13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6" h="1494">
                        <a:moveTo>
                          <a:pt x="129" y="1493"/>
                        </a:moveTo>
                        <a:lnTo>
                          <a:pt x="129" y="1493"/>
                        </a:lnTo>
                        <a:cubicBezTo>
                          <a:pt x="1035" y="1493"/>
                          <a:pt x="1035" y="1493"/>
                          <a:pt x="1035" y="1493"/>
                        </a:cubicBezTo>
                        <a:cubicBezTo>
                          <a:pt x="1105" y="1493"/>
                          <a:pt x="1165" y="1435"/>
                          <a:pt x="1165" y="1363"/>
                        </a:cubicBezTo>
                        <a:cubicBezTo>
                          <a:pt x="1165" y="130"/>
                          <a:pt x="1165" y="130"/>
                          <a:pt x="1165" y="130"/>
                        </a:cubicBezTo>
                        <a:cubicBezTo>
                          <a:pt x="1165" y="58"/>
                          <a:pt x="1105" y="0"/>
                          <a:pt x="1035" y="0"/>
                        </a:cubicBezTo>
                        <a:cubicBezTo>
                          <a:pt x="129" y="0"/>
                          <a:pt x="129" y="0"/>
                          <a:pt x="129" y="0"/>
                        </a:cubicBezTo>
                        <a:cubicBezTo>
                          <a:pt x="57" y="0"/>
                          <a:pt x="0" y="58"/>
                          <a:pt x="0" y="130"/>
                        </a:cubicBezTo>
                        <a:cubicBezTo>
                          <a:pt x="0" y="1363"/>
                          <a:pt x="0" y="1363"/>
                          <a:pt x="0" y="1363"/>
                        </a:cubicBezTo>
                        <a:cubicBezTo>
                          <a:pt x="0" y="1435"/>
                          <a:pt x="57" y="1493"/>
                          <a:pt x="129" y="1493"/>
                        </a:cubicBezTo>
                        <a:close/>
                        <a:moveTo>
                          <a:pt x="90" y="130"/>
                        </a:moveTo>
                        <a:lnTo>
                          <a:pt x="90" y="130"/>
                        </a:lnTo>
                        <a:cubicBezTo>
                          <a:pt x="90" y="109"/>
                          <a:pt x="108" y="90"/>
                          <a:pt x="129" y="90"/>
                        </a:cubicBezTo>
                        <a:cubicBezTo>
                          <a:pt x="1035" y="90"/>
                          <a:pt x="1035" y="90"/>
                          <a:pt x="1035" y="90"/>
                        </a:cubicBezTo>
                        <a:cubicBezTo>
                          <a:pt x="1056" y="90"/>
                          <a:pt x="1073" y="109"/>
                          <a:pt x="1073" y="130"/>
                        </a:cubicBezTo>
                        <a:cubicBezTo>
                          <a:pt x="1073" y="1363"/>
                          <a:pt x="1073" y="1363"/>
                          <a:pt x="1073" y="1363"/>
                        </a:cubicBezTo>
                        <a:cubicBezTo>
                          <a:pt x="1073" y="1384"/>
                          <a:pt x="1056" y="1403"/>
                          <a:pt x="1035" y="1403"/>
                        </a:cubicBezTo>
                        <a:cubicBezTo>
                          <a:pt x="129" y="1403"/>
                          <a:pt x="129" y="1403"/>
                          <a:pt x="129" y="1403"/>
                        </a:cubicBezTo>
                        <a:cubicBezTo>
                          <a:pt x="108" y="1403"/>
                          <a:pt x="90" y="1384"/>
                          <a:pt x="90" y="1363"/>
                        </a:cubicBezTo>
                        <a:lnTo>
                          <a:pt x="90" y="130"/>
                        </a:lnTo>
                        <a:close/>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39" name="Freeform 38">
                    <a:extLst>
                      <a:ext uri="{FF2B5EF4-FFF2-40B4-BE49-F238E27FC236}">
                        <a16:creationId xmlns:a16="http://schemas.microsoft.com/office/drawing/2014/main" id="{85C85EA1-16F5-AC8D-857D-F615FECC6647}"/>
                      </a:ext>
                    </a:extLst>
                  </p:cNvPr>
                  <p:cNvSpPr>
                    <a:spLocks noChangeArrowheads="1"/>
                  </p:cNvSpPr>
                  <p:nvPr/>
                </p:nvSpPr>
                <p:spPr bwMode="auto">
                  <a:xfrm>
                    <a:off x="7613650" y="430213"/>
                    <a:ext cx="28575" cy="28575"/>
                  </a:xfrm>
                  <a:custGeom>
                    <a:avLst/>
                    <a:gdLst>
                      <a:gd name="T0" fmla="*/ 38 w 79"/>
                      <a:gd name="T1" fmla="*/ 78 h 79"/>
                      <a:gd name="T2" fmla="*/ 38 w 79"/>
                      <a:gd name="T3" fmla="*/ 78 h 79"/>
                      <a:gd name="T4" fmla="*/ 78 w 79"/>
                      <a:gd name="T5" fmla="*/ 38 h 79"/>
                      <a:gd name="T6" fmla="*/ 38 w 79"/>
                      <a:gd name="T7" fmla="*/ 0 h 79"/>
                      <a:gd name="T8" fmla="*/ 0 w 79"/>
                      <a:gd name="T9" fmla="*/ 38 h 79"/>
                      <a:gd name="T10" fmla="*/ 38 w 79"/>
                      <a:gd name="T11" fmla="*/ 78 h 79"/>
                    </a:gdLst>
                    <a:ahLst/>
                    <a:cxnLst>
                      <a:cxn ang="0">
                        <a:pos x="T0" y="T1"/>
                      </a:cxn>
                      <a:cxn ang="0">
                        <a:pos x="T2" y="T3"/>
                      </a:cxn>
                      <a:cxn ang="0">
                        <a:pos x="T4" y="T5"/>
                      </a:cxn>
                      <a:cxn ang="0">
                        <a:pos x="T6" y="T7"/>
                      </a:cxn>
                      <a:cxn ang="0">
                        <a:pos x="T8" y="T9"/>
                      </a:cxn>
                      <a:cxn ang="0">
                        <a:pos x="T10" y="T11"/>
                      </a:cxn>
                    </a:cxnLst>
                    <a:rect l="0" t="0" r="r" b="b"/>
                    <a:pathLst>
                      <a:path w="79" h="79">
                        <a:moveTo>
                          <a:pt x="38" y="78"/>
                        </a:moveTo>
                        <a:lnTo>
                          <a:pt x="38" y="78"/>
                        </a:lnTo>
                        <a:cubicBezTo>
                          <a:pt x="59" y="78"/>
                          <a:pt x="78" y="60"/>
                          <a:pt x="78" y="38"/>
                        </a:cubicBezTo>
                        <a:cubicBezTo>
                          <a:pt x="78" y="17"/>
                          <a:pt x="59" y="0"/>
                          <a:pt x="38" y="0"/>
                        </a:cubicBezTo>
                        <a:cubicBezTo>
                          <a:pt x="17" y="0"/>
                          <a:pt x="0" y="17"/>
                          <a:pt x="0" y="38"/>
                        </a:cubicBezTo>
                        <a:cubicBezTo>
                          <a:pt x="0" y="60"/>
                          <a:pt x="17" y="78"/>
                          <a:pt x="38" y="78"/>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40" name="Freeform 39">
                    <a:extLst>
                      <a:ext uri="{FF2B5EF4-FFF2-40B4-BE49-F238E27FC236}">
                        <a16:creationId xmlns:a16="http://schemas.microsoft.com/office/drawing/2014/main" id="{F548B79B-1D1E-1A16-EAC4-E255C66A7880}"/>
                      </a:ext>
                    </a:extLst>
                  </p:cNvPr>
                  <p:cNvSpPr>
                    <a:spLocks noChangeArrowheads="1"/>
                  </p:cNvSpPr>
                  <p:nvPr/>
                </p:nvSpPr>
                <p:spPr bwMode="auto">
                  <a:xfrm>
                    <a:off x="7913688" y="430213"/>
                    <a:ext cx="26987" cy="28575"/>
                  </a:xfrm>
                  <a:custGeom>
                    <a:avLst/>
                    <a:gdLst>
                      <a:gd name="T0" fmla="*/ 38 w 77"/>
                      <a:gd name="T1" fmla="*/ 78 h 79"/>
                      <a:gd name="T2" fmla="*/ 38 w 77"/>
                      <a:gd name="T3" fmla="*/ 78 h 79"/>
                      <a:gd name="T4" fmla="*/ 76 w 77"/>
                      <a:gd name="T5" fmla="*/ 38 h 79"/>
                      <a:gd name="T6" fmla="*/ 38 w 77"/>
                      <a:gd name="T7" fmla="*/ 0 h 79"/>
                      <a:gd name="T8" fmla="*/ 0 w 77"/>
                      <a:gd name="T9" fmla="*/ 38 h 79"/>
                      <a:gd name="T10" fmla="*/ 38 w 77"/>
                      <a:gd name="T11" fmla="*/ 78 h 79"/>
                    </a:gdLst>
                    <a:ahLst/>
                    <a:cxnLst>
                      <a:cxn ang="0">
                        <a:pos x="T0" y="T1"/>
                      </a:cxn>
                      <a:cxn ang="0">
                        <a:pos x="T2" y="T3"/>
                      </a:cxn>
                      <a:cxn ang="0">
                        <a:pos x="T4" y="T5"/>
                      </a:cxn>
                      <a:cxn ang="0">
                        <a:pos x="T6" y="T7"/>
                      </a:cxn>
                      <a:cxn ang="0">
                        <a:pos x="T8" y="T9"/>
                      </a:cxn>
                      <a:cxn ang="0">
                        <a:pos x="T10" y="T11"/>
                      </a:cxn>
                    </a:cxnLst>
                    <a:rect l="0" t="0" r="r" b="b"/>
                    <a:pathLst>
                      <a:path w="77" h="79">
                        <a:moveTo>
                          <a:pt x="38" y="78"/>
                        </a:moveTo>
                        <a:lnTo>
                          <a:pt x="38" y="78"/>
                        </a:lnTo>
                        <a:cubicBezTo>
                          <a:pt x="59" y="78"/>
                          <a:pt x="76" y="60"/>
                          <a:pt x="76" y="38"/>
                        </a:cubicBezTo>
                        <a:cubicBezTo>
                          <a:pt x="76" y="17"/>
                          <a:pt x="59" y="0"/>
                          <a:pt x="38" y="0"/>
                        </a:cubicBezTo>
                        <a:cubicBezTo>
                          <a:pt x="17" y="0"/>
                          <a:pt x="0" y="17"/>
                          <a:pt x="0" y="38"/>
                        </a:cubicBezTo>
                        <a:cubicBezTo>
                          <a:pt x="0" y="60"/>
                          <a:pt x="17" y="78"/>
                          <a:pt x="38" y="78"/>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41" name="Freeform 40">
                    <a:extLst>
                      <a:ext uri="{FF2B5EF4-FFF2-40B4-BE49-F238E27FC236}">
                        <a16:creationId xmlns:a16="http://schemas.microsoft.com/office/drawing/2014/main" id="{4606B041-6E74-B65E-6CCF-B21FDD1461E6}"/>
                      </a:ext>
                    </a:extLst>
                  </p:cNvPr>
                  <p:cNvSpPr>
                    <a:spLocks noChangeArrowheads="1"/>
                  </p:cNvSpPr>
                  <p:nvPr/>
                </p:nvSpPr>
                <p:spPr bwMode="auto">
                  <a:xfrm>
                    <a:off x="7913688" y="846138"/>
                    <a:ext cx="26987" cy="28575"/>
                  </a:xfrm>
                  <a:custGeom>
                    <a:avLst/>
                    <a:gdLst>
                      <a:gd name="T0" fmla="*/ 38 w 77"/>
                      <a:gd name="T1" fmla="*/ 0 h 78"/>
                      <a:gd name="T2" fmla="*/ 38 w 77"/>
                      <a:gd name="T3" fmla="*/ 0 h 78"/>
                      <a:gd name="T4" fmla="*/ 0 w 77"/>
                      <a:gd name="T5" fmla="*/ 39 h 78"/>
                      <a:gd name="T6" fmla="*/ 38 w 77"/>
                      <a:gd name="T7" fmla="*/ 77 h 78"/>
                      <a:gd name="T8" fmla="*/ 76 w 77"/>
                      <a:gd name="T9" fmla="*/ 39 h 78"/>
                      <a:gd name="T10" fmla="*/ 38 w 77"/>
                      <a:gd name="T11" fmla="*/ 0 h 78"/>
                    </a:gdLst>
                    <a:ahLst/>
                    <a:cxnLst>
                      <a:cxn ang="0">
                        <a:pos x="T0" y="T1"/>
                      </a:cxn>
                      <a:cxn ang="0">
                        <a:pos x="T2" y="T3"/>
                      </a:cxn>
                      <a:cxn ang="0">
                        <a:pos x="T4" y="T5"/>
                      </a:cxn>
                      <a:cxn ang="0">
                        <a:pos x="T6" y="T7"/>
                      </a:cxn>
                      <a:cxn ang="0">
                        <a:pos x="T8" y="T9"/>
                      </a:cxn>
                      <a:cxn ang="0">
                        <a:pos x="T10" y="T11"/>
                      </a:cxn>
                    </a:cxnLst>
                    <a:rect l="0" t="0" r="r" b="b"/>
                    <a:pathLst>
                      <a:path w="77" h="78">
                        <a:moveTo>
                          <a:pt x="38" y="0"/>
                        </a:moveTo>
                        <a:lnTo>
                          <a:pt x="38" y="0"/>
                        </a:lnTo>
                        <a:cubicBezTo>
                          <a:pt x="17" y="0"/>
                          <a:pt x="0" y="18"/>
                          <a:pt x="0" y="39"/>
                        </a:cubicBezTo>
                        <a:cubicBezTo>
                          <a:pt x="0" y="60"/>
                          <a:pt x="17" y="77"/>
                          <a:pt x="38" y="77"/>
                        </a:cubicBezTo>
                        <a:cubicBezTo>
                          <a:pt x="59" y="77"/>
                          <a:pt x="76" y="60"/>
                          <a:pt x="76" y="39"/>
                        </a:cubicBezTo>
                        <a:cubicBezTo>
                          <a:pt x="76" y="18"/>
                          <a:pt x="59" y="0"/>
                          <a:pt x="38" y="0"/>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42" name="Freeform 41">
                    <a:extLst>
                      <a:ext uri="{FF2B5EF4-FFF2-40B4-BE49-F238E27FC236}">
                        <a16:creationId xmlns:a16="http://schemas.microsoft.com/office/drawing/2014/main" id="{F0593A01-2475-1FEA-1468-59DD4D9E7C00}"/>
                      </a:ext>
                    </a:extLst>
                  </p:cNvPr>
                  <p:cNvSpPr>
                    <a:spLocks noChangeArrowheads="1"/>
                  </p:cNvSpPr>
                  <p:nvPr/>
                </p:nvSpPr>
                <p:spPr bwMode="auto">
                  <a:xfrm>
                    <a:off x="7613650" y="846138"/>
                    <a:ext cx="28575" cy="26987"/>
                  </a:xfrm>
                  <a:custGeom>
                    <a:avLst/>
                    <a:gdLst>
                      <a:gd name="T0" fmla="*/ 38 w 79"/>
                      <a:gd name="T1" fmla="*/ 76 h 77"/>
                      <a:gd name="T2" fmla="*/ 38 w 79"/>
                      <a:gd name="T3" fmla="*/ 76 h 77"/>
                      <a:gd name="T4" fmla="*/ 78 w 79"/>
                      <a:gd name="T5" fmla="*/ 38 h 77"/>
                      <a:gd name="T6" fmla="*/ 38 w 79"/>
                      <a:gd name="T7" fmla="*/ 0 h 77"/>
                      <a:gd name="T8" fmla="*/ 0 w 79"/>
                      <a:gd name="T9" fmla="*/ 38 h 77"/>
                      <a:gd name="T10" fmla="*/ 38 w 79"/>
                      <a:gd name="T11" fmla="*/ 76 h 77"/>
                    </a:gdLst>
                    <a:ahLst/>
                    <a:cxnLst>
                      <a:cxn ang="0">
                        <a:pos x="T0" y="T1"/>
                      </a:cxn>
                      <a:cxn ang="0">
                        <a:pos x="T2" y="T3"/>
                      </a:cxn>
                      <a:cxn ang="0">
                        <a:pos x="T4" y="T5"/>
                      </a:cxn>
                      <a:cxn ang="0">
                        <a:pos x="T6" y="T7"/>
                      </a:cxn>
                      <a:cxn ang="0">
                        <a:pos x="T8" y="T9"/>
                      </a:cxn>
                      <a:cxn ang="0">
                        <a:pos x="T10" y="T11"/>
                      </a:cxn>
                    </a:cxnLst>
                    <a:rect l="0" t="0" r="r" b="b"/>
                    <a:pathLst>
                      <a:path w="79" h="77">
                        <a:moveTo>
                          <a:pt x="38" y="76"/>
                        </a:moveTo>
                        <a:lnTo>
                          <a:pt x="38" y="76"/>
                        </a:lnTo>
                        <a:cubicBezTo>
                          <a:pt x="59" y="76"/>
                          <a:pt x="78" y="59"/>
                          <a:pt x="78" y="38"/>
                        </a:cubicBezTo>
                        <a:cubicBezTo>
                          <a:pt x="78" y="17"/>
                          <a:pt x="59" y="0"/>
                          <a:pt x="38" y="0"/>
                        </a:cubicBezTo>
                        <a:cubicBezTo>
                          <a:pt x="17" y="0"/>
                          <a:pt x="0" y="17"/>
                          <a:pt x="0" y="38"/>
                        </a:cubicBezTo>
                        <a:cubicBezTo>
                          <a:pt x="0" y="59"/>
                          <a:pt x="17" y="76"/>
                          <a:pt x="38" y="76"/>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43" name="Freeform 42">
                    <a:extLst>
                      <a:ext uri="{FF2B5EF4-FFF2-40B4-BE49-F238E27FC236}">
                        <a16:creationId xmlns:a16="http://schemas.microsoft.com/office/drawing/2014/main" id="{A07E36FD-C29A-5819-219E-E41FC180E635}"/>
                      </a:ext>
                    </a:extLst>
                  </p:cNvPr>
                  <p:cNvSpPr>
                    <a:spLocks noChangeArrowheads="1"/>
                  </p:cNvSpPr>
                  <p:nvPr/>
                </p:nvSpPr>
                <p:spPr bwMode="auto">
                  <a:xfrm>
                    <a:off x="7620000" y="446088"/>
                    <a:ext cx="314325" cy="304800"/>
                  </a:xfrm>
                  <a:custGeom>
                    <a:avLst/>
                    <a:gdLst>
                      <a:gd name="T0" fmla="*/ 184 w 872"/>
                      <a:gd name="T1" fmla="*/ 791 h 848"/>
                      <a:gd name="T2" fmla="*/ 184 w 872"/>
                      <a:gd name="T3" fmla="*/ 791 h 848"/>
                      <a:gd name="T4" fmla="*/ 248 w 872"/>
                      <a:gd name="T5" fmla="*/ 779 h 848"/>
                      <a:gd name="T6" fmla="*/ 238 w 872"/>
                      <a:gd name="T7" fmla="*/ 716 h 848"/>
                      <a:gd name="T8" fmla="*/ 92 w 872"/>
                      <a:gd name="T9" fmla="*/ 435 h 848"/>
                      <a:gd name="T10" fmla="*/ 436 w 872"/>
                      <a:gd name="T11" fmla="*/ 90 h 848"/>
                      <a:gd name="T12" fmla="*/ 781 w 872"/>
                      <a:gd name="T13" fmla="*/ 435 h 848"/>
                      <a:gd name="T14" fmla="*/ 554 w 872"/>
                      <a:gd name="T15" fmla="*/ 758 h 848"/>
                      <a:gd name="T16" fmla="*/ 526 w 872"/>
                      <a:gd name="T17" fmla="*/ 817 h 848"/>
                      <a:gd name="T18" fmla="*/ 570 w 872"/>
                      <a:gd name="T19" fmla="*/ 847 h 848"/>
                      <a:gd name="T20" fmla="*/ 585 w 872"/>
                      <a:gd name="T21" fmla="*/ 844 h 848"/>
                      <a:gd name="T22" fmla="*/ 871 w 872"/>
                      <a:gd name="T23" fmla="*/ 435 h 848"/>
                      <a:gd name="T24" fmla="*/ 436 w 872"/>
                      <a:gd name="T25" fmla="*/ 0 h 848"/>
                      <a:gd name="T26" fmla="*/ 0 w 872"/>
                      <a:gd name="T27" fmla="*/ 435 h 848"/>
                      <a:gd name="T28" fmla="*/ 184 w 872"/>
                      <a:gd name="T29" fmla="*/ 79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2" h="848">
                        <a:moveTo>
                          <a:pt x="184" y="791"/>
                        </a:moveTo>
                        <a:lnTo>
                          <a:pt x="184" y="791"/>
                        </a:lnTo>
                        <a:cubicBezTo>
                          <a:pt x="205" y="805"/>
                          <a:pt x="234" y="801"/>
                          <a:pt x="248" y="779"/>
                        </a:cubicBezTo>
                        <a:cubicBezTo>
                          <a:pt x="263" y="760"/>
                          <a:pt x="257" y="732"/>
                          <a:pt x="238" y="716"/>
                        </a:cubicBezTo>
                        <a:cubicBezTo>
                          <a:pt x="146" y="653"/>
                          <a:pt x="92" y="547"/>
                          <a:pt x="92" y="435"/>
                        </a:cubicBezTo>
                        <a:cubicBezTo>
                          <a:pt x="92" y="245"/>
                          <a:pt x="246" y="90"/>
                          <a:pt x="436" y="90"/>
                        </a:cubicBezTo>
                        <a:cubicBezTo>
                          <a:pt x="626" y="90"/>
                          <a:pt x="781" y="245"/>
                          <a:pt x="781" y="435"/>
                        </a:cubicBezTo>
                        <a:cubicBezTo>
                          <a:pt x="781" y="580"/>
                          <a:pt x="689" y="709"/>
                          <a:pt x="554" y="758"/>
                        </a:cubicBezTo>
                        <a:cubicBezTo>
                          <a:pt x="530" y="768"/>
                          <a:pt x="518" y="793"/>
                          <a:pt x="526" y="817"/>
                        </a:cubicBezTo>
                        <a:cubicBezTo>
                          <a:pt x="533" y="836"/>
                          <a:pt x="550" y="847"/>
                          <a:pt x="570" y="847"/>
                        </a:cubicBezTo>
                        <a:cubicBezTo>
                          <a:pt x="574" y="847"/>
                          <a:pt x="580" y="846"/>
                          <a:pt x="585" y="844"/>
                        </a:cubicBezTo>
                        <a:cubicBezTo>
                          <a:pt x="755" y="782"/>
                          <a:pt x="871" y="618"/>
                          <a:pt x="871" y="435"/>
                        </a:cubicBezTo>
                        <a:cubicBezTo>
                          <a:pt x="871" y="194"/>
                          <a:pt x="675" y="0"/>
                          <a:pt x="436" y="0"/>
                        </a:cubicBezTo>
                        <a:cubicBezTo>
                          <a:pt x="196" y="0"/>
                          <a:pt x="0" y="194"/>
                          <a:pt x="0" y="435"/>
                        </a:cubicBezTo>
                        <a:cubicBezTo>
                          <a:pt x="0" y="575"/>
                          <a:pt x="69" y="709"/>
                          <a:pt x="184" y="791"/>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44" name="Freeform 43">
                    <a:extLst>
                      <a:ext uri="{FF2B5EF4-FFF2-40B4-BE49-F238E27FC236}">
                        <a16:creationId xmlns:a16="http://schemas.microsoft.com/office/drawing/2014/main" id="{482B146A-C358-1C7A-63AB-B714D8DB3173}"/>
                      </a:ext>
                    </a:extLst>
                  </p:cNvPr>
                  <p:cNvSpPr>
                    <a:spLocks noChangeArrowheads="1"/>
                  </p:cNvSpPr>
                  <p:nvPr/>
                </p:nvSpPr>
                <p:spPr bwMode="auto">
                  <a:xfrm>
                    <a:off x="7693025" y="519113"/>
                    <a:ext cx="168275" cy="168275"/>
                  </a:xfrm>
                  <a:custGeom>
                    <a:avLst/>
                    <a:gdLst>
                      <a:gd name="T0" fmla="*/ 465 w 466"/>
                      <a:gd name="T1" fmla="*/ 234 h 468"/>
                      <a:gd name="T2" fmla="*/ 465 w 466"/>
                      <a:gd name="T3" fmla="*/ 234 h 468"/>
                      <a:gd name="T4" fmla="*/ 233 w 466"/>
                      <a:gd name="T5" fmla="*/ 0 h 468"/>
                      <a:gd name="T6" fmla="*/ 0 w 466"/>
                      <a:gd name="T7" fmla="*/ 234 h 468"/>
                      <a:gd name="T8" fmla="*/ 233 w 466"/>
                      <a:gd name="T9" fmla="*/ 467 h 468"/>
                      <a:gd name="T10" fmla="*/ 465 w 466"/>
                      <a:gd name="T11" fmla="*/ 234 h 468"/>
                      <a:gd name="T12" fmla="*/ 90 w 466"/>
                      <a:gd name="T13" fmla="*/ 234 h 468"/>
                      <a:gd name="T14" fmla="*/ 90 w 466"/>
                      <a:gd name="T15" fmla="*/ 234 h 468"/>
                      <a:gd name="T16" fmla="*/ 233 w 466"/>
                      <a:gd name="T17" fmla="*/ 92 h 468"/>
                      <a:gd name="T18" fmla="*/ 375 w 466"/>
                      <a:gd name="T19" fmla="*/ 234 h 468"/>
                      <a:gd name="T20" fmla="*/ 233 w 466"/>
                      <a:gd name="T21" fmla="*/ 376 h 468"/>
                      <a:gd name="T22" fmla="*/ 90 w 466"/>
                      <a:gd name="T23" fmla="*/ 23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6" h="468">
                        <a:moveTo>
                          <a:pt x="465" y="234"/>
                        </a:moveTo>
                        <a:lnTo>
                          <a:pt x="465" y="234"/>
                        </a:lnTo>
                        <a:cubicBezTo>
                          <a:pt x="465" y="106"/>
                          <a:pt x="361" y="0"/>
                          <a:pt x="233" y="0"/>
                        </a:cubicBezTo>
                        <a:cubicBezTo>
                          <a:pt x="104" y="0"/>
                          <a:pt x="0" y="106"/>
                          <a:pt x="0" y="234"/>
                        </a:cubicBezTo>
                        <a:cubicBezTo>
                          <a:pt x="0" y="362"/>
                          <a:pt x="104" y="467"/>
                          <a:pt x="233" y="467"/>
                        </a:cubicBezTo>
                        <a:cubicBezTo>
                          <a:pt x="361" y="467"/>
                          <a:pt x="465" y="362"/>
                          <a:pt x="465" y="234"/>
                        </a:cubicBezTo>
                        <a:close/>
                        <a:moveTo>
                          <a:pt x="90" y="234"/>
                        </a:moveTo>
                        <a:lnTo>
                          <a:pt x="90" y="234"/>
                        </a:lnTo>
                        <a:cubicBezTo>
                          <a:pt x="90" y="155"/>
                          <a:pt x="154" y="92"/>
                          <a:pt x="233" y="92"/>
                        </a:cubicBezTo>
                        <a:cubicBezTo>
                          <a:pt x="312" y="92"/>
                          <a:pt x="375" y="155"/>
                          <a:pt x="375" y="234"/>
                        </a:cubicBezTo>
                        <a:cubicBezTo>
                          <a:pt x="375" y="313"/>
                          <a:pt x="312" y="376"/>
                          <a:pt x="233" y="376"/>
                        </a:cubicBezTo>
                        <a:cubicBezTo>
                          <a:pt x="154" y="376"/>
                          <a:pt x="90" y="313"/>
                          <a:pt x="90" y="234"/>
                        </a:cubicBezTo>
                        <a:close/>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45" name="Freeform 44">
                    <a:extLst>
                      <a:ext uri="{FF2B5EF4-FFF2-40B4-BE49-F238E27FC236}">
                        <a16:creationId xmlns:a16="http://schemas.microsoft.com/office/drawing/2014/main" id="{4AD470BA-4E45-6A39-427B-1622C9540B5C}"/>
                      </a:ext>
                    </a:extLst>
                  </p:cNvPr>
                  <p:cNvSpPr>
                    <a:spLocks noChangeArrowheads="1"/>
                  </p:cNvSpPr>
                  <p:nvPr/>
                </p:nvSpPr>
                <p:spPr bwMode="auto">
                  <a:xfrm>
                    <a:off x="7750175" y="577850"/>
                    <a:ext cx="52388" cy="52388"/>
                  </a:xfrm>
                  <a:custGeom>
                    <a:avLst/>
                    <a:gdLst>
                      <a:gd name="T0" fmla="*/ 145 w 146"/>
                      <a:gd name="T1" fmla="*/ 72 h 145"/>
                      <a:gd name="T2" fmla="*/ 145 w 146"/>
                      <a:gd name="T3" fmla="*/ 72 h 145"/>
                      <a:gd name="T4" fmla="*/ 73 w 146"/>
                      <a:gd name="T5" fmla="*/ 0 h 145"/>
                      <a:gd name="T6" fmla="*/ 0 w 146"/>
                      <a:gd name="T7" fmla="*/ 72 h 145"/>
                      <a:gd name="T8" fmla="*/ 73 w 146"/>
                      <a:gd name="T9" fmla="*/ 144 h 145"/>
                      <a:gd name="T10" fmla="*/ 145 w 146"/>
                      <a:gd name="T11" fmla="*/ 72 h 145"/>
                    </a:gdLst>
                    <a:ahLst/>
                    <a:cxnLst>
                      <a:cxn ang="0">
                        <a:pos x="T0" y="T1"/>
                      </a:cxn>
                      <a:cxn ang="0">
                        <a:pos x="T2" y="T3"/>
                      </a:cxn>
                      <a:cxn ang="0">
                        <a:pos x="T4" y="T5"/>
                      </a:cxn>
                      <a:cxn ang="0">
                        <a:pos x="T6" y="T7"/>
                      </a:cxn>
                      <a:cxn ang="0">
                        <a:pos x="T8" y="T9"/>
                      </a:cxn>
                      <a:cxn ang="0">
                        <a:pos x="T10" y="T11"/>
                      </a:cxn>
                    </a:cxnLst>
                    <a:rect l="0" t="0" r="r" b="b"/>
                    <a:pathLst>
                      <a:path w="146" h="145">
                        <a:moveTo>
                          <a:pt x="145" y="72"/>
                        </a:moveTo>
                        <a:lnTo>
                          <a:pt x="145" y="72"/>
                        </a:lnTo>
                        <a:cubicBezTo>
                          <a:pt x="145" y="32"/>
                          <a:pt x="113" y="0"/>
                          <a:pt x="73" y="0"/>
                        </a:cubicBezTo>
                        <a:cubicBezTo>
                          <a:pt x="32" y="0"/>
                          <a:pt x="0" y="32"/>
                          <a:pt x="0" y="72"/>
                        </a:cubicBezTo>
                        <a:cubicBezTo>
                          <a:pt x="0" y="111"/>
                          <a:pt x="32" y="144"/>
                          <a:pt x="73" y="144"/>
                        </a:cubicBezTo>
                        <a:cubicBezTo>
                          <a:pt x="113" y="144"/>
                          <a:pt x="145" y="111"/>
                          <a:pt x="145" y="72"/>
                        </a:cubicBezTo>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sp>
                <p:nvSpPr>
                  <p:cNvPr id="146" name="Freeform 45">
                    <a:extLst>
                      <a:ext uri="{FF2B5EF4-FFF2-40B4-BE49-F238E27FC236}">
                        <a16:creationId xmlns:a16="http://schemas.microsoft.com/office/drawing/2014/main" id="{54EF6F4D-8C82-2882-30A5-3C426AD6AED5}"/>
                      </a:ext>
                    </a:extLst>
                  </p:cNvPr>
                  <p:cNvSpPr>
                    <a:spLocks noChangeArrowheads="1"/>
                  </p:cNvSpPr>
                  <p:nvPr/>
                </p:nvSpPr>
                <p:spPr bwMode="auto">
                  <a:xfrm>
                    <a:off x="7656513" y="706438"/>
                    <a:ext cx="128587" cy="169862"/>
                  </a:xfrm>
                  <a:custGeom>
                    <a:avLst/>
                    <a:gdLst>
                      <a:gd name="T0" fmla="*/ 331 w 357"/>
                      <a:gd name="T1" fmla="*/ 9 h 471"/>
                      <a:gd name="T2" fmla="*/ 331 w 357"/>
                      <a:gd name="T3" fmla="*/ 9 h 471"/>
                      <a:gd name="T4" fmla="*/ 279 w 357"/>
                      <a:gd name="T5" fmla="*/ 14 h 471"/>
                      <a:gd name="T6" fmla="*/ 33 w 357"/>
                      <a:gd name="T7" fmla="*/ 269 h 471"/>
                      <a:gd name="T8" fmla="*/ 24 w 357"/>
                      <a:gd name="T9" fmla="*/ 395 h 471"/>
                      <a:gd name="T10" fmla="*/ 151 w 357"/>
                      <a:gd name="T11" fmla="*/ 470 h 471"/>
                      <a:gd name="T12" fmla="*/ 166 w 357"/>
                      <a:gd name="T13" fmla="*/ 469 h 471"/>
                      <a:gd name="T14" fmla="*/ 280 w 357"/>
                      <a:gd name="T15" fmla="*/ 360 h 471"/>
                      <a:gd name="T16" fmla="*/ 353 w 357"/>
                      <a:gd name="T17" fmla="*/ 55 h 471"/>
                      <a:gd name="T18" fmla="*/ 331 w 357"/>
                      <a:gd name="T19" fmla="*/ 9 h 471"/>
                      <a:gd name="T20" fmla="*/ 193 w 357"/>
                      <a:gd name="T21" fmla="*/ 335 h 471"/>
                      <a:gd name="T22" fmla="*/ 193 w 357"/>
                      <a:gd name="T23" fmla="*/ 335 h 471"/>
                      <a:gd name="T24" fmla="*/ 155 w 357"/>
                      <a:gd name="T25" fmla="*/ 380 h 471"/>
                      <a:gd name="T26" fmla="*/ 103 w 357"/>
                      <a:gd name="T27" fmla="*/ 350 h 471"/>
                      <a:gd name="T28" fmla="*/ 104 w 357"/>
                      <a:gd name="T29" fmla="*/ 325 h 471"/>
                      <a:gd name="T30" fmla="*/ 235 w 357"/>
                      <a:gd name="T31" fmla="*/ 180 h 471"/>
                      <a:gd name="T32" fmla="*/ 193 w 357"/>
                      <a:gd name="T33" fmla="*/ 33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7" h="471">
                        <a:moveTo>
                          <a:pt x="331" y="9"/>
                        </a:moveTo>
                        <a:lnTo>
                          <a:pt x="331" y="9"/>
                        </a:lnTo>
                        <a:cubicBezTo>
                          <a:pt x="314" y="0"/>
                          <a:pt x="293" y="2"/>
                          <a:pt x="279" y="14"/>
                        </a:cubicBezTo>
                        <a:cubicBezTo>
                          <a:pt x="273" y="20"/>
                          <a:pt x="128" y="146"/>
                          <a:pt x="33" y="269"/>
                        </a:cubicBezTo>
                        <a:cubicBezTo>
                          <a:pt x="3" y="307"/>
                          <a:pt x="0" y="353"/>
                          <a:pt x="24" y="395"/>
                        </a:cubicBezTo>
                        <a:cubicBezTo>
                          <a:pt x="49" y="440"/>
                          <a:pt x="100" y="470"/>
                          <a:pt x="151" y="470"/>
                        </a:cubicBezTo>
                        <a:cubicBezTo>
                          <a:pt x="156" y="470"/>
                          <a:pt x="161" y="470"/>
                          <a:pt x="166" y="469"/>
                        </a:cubicBezTo>
                        <a:cubicBezTo>
                          <a:pt x="220" y="463"/>
                          <a:pt x="262" y="424"/>
                          <a:pt x="280" y="360"/>
                        </a:cubicBezTo>
                        <a:cubicBezTo>
                          <a:pt x="338" y="162"/>
                          <a:pt x="353" y="59"/>
                          <a:pt x="353" y="55"/>
                        </a:cubicBezTo>
                        <a:cubicBezTo>
                          <a:pt x="356" y="37"/>
                          <a:pt x="348" y="18"/>
                          <a:pt x="331" y="9"/>
                        </a:cubicBezTo>
                        <a:close/>
                        <a:moveTo>
                          <a:pt x="193" y="335"/>
                        </a:moveTo>
                        <a:lnTo>
                          <a:pt x="193" y="335"/>
                        </a:lnTo>
                        <a:cubicBezTo>
                          <a:pt x="186" y="362"/>
                          <a:pt x="172" y="377"/>
                          <a:pt x="155" y="380"/>
                        </a:cubicBezTo>
                        <a:cubicBezTo>
                          <a:pt x="137" y="381"/>
                          <a:pt x="113" y="369"/>
                          <a:pt x="103" y="350"/>
                        </a:cubicBezTo>
                        <a:cubicBezTo>
                          <a:pt x="96" y="339"/>
                          <a:pt x="99" y="331"/>
                          <a:pt x="104" y="325"/>
                        </a:cubicBezTo>
                        <a:cubicBezTo>
                          <a:pt x="142" y="274"/>
                          <a:pt x="191" y="222"/>
                          <a:pt x="235" y="180"/>
                        </a:cubicBezTo>
                        <a:cubicBezTo>
                          <a:pt x="225" y="222"/>
                          <a:pt x="211" y="273"/>
                          <a:pt x="193" y="335"/>
                        </a:cubicBezTo>
                        <a:close/>
                      </a:path>
                    </a:pathLst>
                  </a:custGeom>
                  <a:grpFill/>
                  <a:ln>
                    <a:solidFill>
                      <a:srgbClr val="FFFFFF">
                        <a:lumMod val="65000"/>
                      </a:srgbClr>
                    </a:solidFill>
                  </a:ln>
                  <a:effectLst/>
                  <a:extLst>
                    <a:ext uri="{91240B29-F687-4f45-9708-019B960494DF}"/>
                    <a:ext uri="{AF507438-7753-43e0-B8FC-AC1667EBCBE1}"/>
                  </a:extLst>
                </p:spPr>
                <p:txBody>
                  <a:bodyPr wrap="none" anchor="ctr"/>
                  <a:lstStyle/>
                  <a:p>
                    <a:pPr marL="0" marR="0" lvl="0" indent="0" defTabSz="685595" eaLnBrk="1" fontAlgn="auto" latinLnBrk="0" hangingPunct="1">
                      <a:lnSpc>
                        <a:spcPct val="93000"/>
                      </a:lnSpc>
                      <a:spcBef>
                        <a:spcPts val="0"/>
                      </a:spcBef>
                      <a:spcAft>
                        <a:spcPts val="0"/>
                      </a:spcAft>
                      <a:buClr>
                        <a:srgbClr val="000000"/>
                      </a:buClr>
                      <a:buSzPct val="100000"/>
                      <a:buFontTx/>
                      <a:buNone/>
                      <a:tabLst/>
                      <a:defRPr/>
                    </a:pPr>
                    <a:endParaRPr kumimoji="0" lang="en-US" sz="1400" b="0" i="0" u="none" strike="noStrike" kern="0" cap="none" spc="0" normalizeH="0" baseline="0" noProof="0" dirty="0">
                      <a:ln>
                        <a:noFill/>
                      </a:ln>
                      <a:effectLst/>
                      <a:uLnTx/>
                      <a:uFillTx/>
                      <a:latin typeface="Arial" charset="0"/>
                      <a:ea typeface="SimSun" charset="0"/>
                    </a:endParaRPr>
                  </a:p>
                </p:txBody>
              </p:sp>
            </p:grpSp>
            <p:sp>
              <p:nvSpPr>
                <p:cNvPr id="133" name="Line 32">
                  <a:extLst>
                    <a:ext uri="{FF2B5EF4-FFF2-40B4-BE49-F238E27FC236}">
                      <a16:creationId xmlns:a16="http://schemas.microsoft.com/office/drawing/2014/main" id="{4ED557DF-74DB-D3C9-6322-BA96E0E11F73}"/>
                    </a:ext>
                  </a:extLst>
                </p:cNvPr>
                <p:cNvSpPr>
                  <a:spLocks noChangeShapeType="1"/>
                </p:cNvSpPr>
                <p:nvPr/>
              </p:nvSpPr>
              <p:spPr bwMode="auto">
                <a:xfrm>
                  <a:off x="3686237" y="4268331"/>
                  <a:ext cx="0" cy="118309"/>
                </a:xfrm>
                <a:prstGeom prst="line">
                  <a:avLst/>
                </a:prstGeom>
                <a:noFill/>
                <a:ln w="19050" cap="rnd">
                  <a:solidFill>
                    <a:srgbClr val="92D050"/>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effectLst/>
                    <a:uLnTx/>
                    <a:uFillTx/>
                    <a:latin typeface="Arial" panose="020B0604020202020204"/>
                  </a:endParaRPr>
                </a:p>
              </p:txBody>
            </p:sp>
            <p:sp>
              <p:nvSpPr>
                <p:cNvPr id="134" name="Line 32">
                  <a:extLst>
                    <a:ext uri="{FF2B5EF4-FFF2-40B4-BE49-F238E27FC236}">
                      <a16:creationId xmlns:a16="http://schemas.microsoft.com/office/drawing/2014/main" id="{D28F232D-6DE9-0FA2-7F2F-378C7A095780}"/>
                    </a:ext>
                  </a:extLst>
                </p:cNvPr>
                <p:cNvSpPr>
                  <a:spLocks noChangeShapeType="1"/>
                </p:cNvSpPr>
                <p:nvPr/>
              </p:nvSpPr>
              <p:spPr bwMode="auto">
                <a:xfrm>
                  <a:off x="2318048" y="4268331"/>
                  <a:ext cx="0" cy="118309"/>
                </a:xfrm>
                <a:prstGeom prst="line">
                  <a:avLst/>
                </a:prstGeom>
                <a:noFill/>
                <a:ln w="19050" cap="rnd">
                  <a:solidFill>
                    <a:srgbClr val="92D050"/>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effectLst/>
                    <a:uLnTx/>
                    <a:uFillTx/>
                    <a:latin typeface="Arial" panose="020B0604020202020204"/>
                  </a:endParaRPr>
                </a:p>
              </p:txBody>
            </p:sp>
            <p:sp>
              <p:nvSpPr>
                <p:cNvPr id="135" name="Line 32">
                  <a:extLst>
                    <a:ext uri="{FF2B5EF4-FFF2-40B4-BE49-F238E27FC236}">
                      <a16:creationId xmlns:a16="http://schemas.microsoft.com/office/drawing/2014/main" id="{4EADC138-C4EE-A712-A929-AE3DB4A3F04C}"/>
                    </a:ext>
                  </a:extLst>
                </p:cNvPr>
                <p:cNvSpPr>
                  <a:spLocks noChangeShapeType="1"/>
                </p:cNvSpPr>
                <p:nvPr/>
              </p:nvSpPr>
              <p:spPr bwMode="auto">
                <a:xfrm>
                  <a:off x="2788102" y="4268331"/>
                  <a:ext cx="0" cy="118309"/>
                </a:xfrm>
                <a:prstGeom prst="line">
                  <a:avLst/>
                </a:prstGeom>
                <a:noFill/>
                <a:ln w="19050" cap="rnd">
                  <a:solidFill>
                    <a:srgbClr val="92D050"/>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effectLst/>
                    <a:uLnTx/>
                    <a:uFillTx/>
                    <a:latin typeface="Arial" panose="020B0604020202020204"/>
                  </a:endParaRPr>
                </a:p>
              </p:txBody>
            </p:sp>
            <p:sp>
              <p:nvSpPr>
                <p:cNvPr id="136" name="Line 32">
                  <a:extLst>
                    <a:ext uri="{FF2B5EF4-FFF2-40B4-BE49-F238E27FC236}">
                      <a16:creationId xmlns:a16="http://schemas.microsoft.com/office/drawing/2014/main" id="{D3D85F1E-1B50-1238-DF11-94497589A110}"/>
                    </a:ext>
                  </a:extLst>
                </p:cNvPr>
                <p:cNvSpPr>
                  <a:spLocks noChangeShapeType="1"/>
                </p:cNvSpPr>
                <p:nvPr/>
              </p:nvSpPr>
              <p:spPr bwMode="auto">
                <a:xfrm>
                  <a:off x="3230174" y="4268331"/>
                  <a:ext cx="0" cy="118309"/>
                </a:xfrm>
                <a:prstGeom prst="line">
                  <a:avLst/>
                </a:prstGeom>
                <a:noFill/>
                <a:ln w="19050" cap="rnd">
                  <a:solidFill>
                    <a:srgbClr val="92D050"/>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effectLst/>
                    <a:uLnTx/>
                    <a:uFillTx/>
                    <a:latin typeface="Arial" panose="020B0604020202020204"/>
                  </a:endParaRPr>
                </a:p>
              </p:txBody>
            </p:sp>
            <p:sp>
              <p:nvSpPr>
                <p:cNvPr id="137" name="Line 32">
                  <a:extLst>
                    <a:ext uri="{FF2B5EF4-FFF2-40B4-BE49-F238E27FC236}">
                      <a16:creationId xmlns:a16="http://schemas.microsoft.com/office/drawing/2014/main" id="{7E59B691-33C8-64BA-8650-CA8445A2BC78}"/>
                    </a:ext>
                  </a:extLst>
                </p:cNvPr>
                <p:cNvSpPr>
                  <a:spLocks noChangeShapeType="1"/>
                </p:cNvSpPr>
                <p:nvPr/>
              </p:nvSpPr>
              <p:spPr bwMode="auto">
                <a:xfrm>
                  <a:off x="2318049" y="4259184"/>
                  <a:ext cx="1368188" cy="9148"/>
                </a:xfrm>
                <a:prstGeom prst="line">
                  <a:avLst/>
                </a:prstGeom>
                <a:noFill/>
                <a:ln w="19050" cap="rnd">
                  <a:solidFill>
                    <a:srgbClr val="92D050"/>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effectLst/>
                    <a:uLnTx/>
                    <a:uFillTx/>
                    <a:latin typeface="Arial" panose="020B0604020202020204"/>
                  </a:endParaRPr>
                </a:p>
              </p:txBody>
            </p:sp>
          </p:grpSp>
          <p:sp>
            <p:nvSpPr>
              <p:cNvPr id="127" name="TextBox 126">
                <a:extLst>
                  <a:ext uri="{FF2B5EF4-FFF2-40B4-BE49-F238E27FC236}">
                    <a16:creationId xmlns:a16="http://schemas.microsoft.com/office/drawing/2014/main" id="{7AE7B4FA-1342-61FB-EC1D-E4CB68F7C55D}"/>
                  </a:ext>
                </a:extLst>
              </p:cNvPr>
              <p:cNvSpPr txBox="1"/>
              <p:nvPr/>
            </p:nvSpPr>
            <p:spPr>
              <a:xfrm>
                <a:off x="8357328" y="4507903"/>
                <a:ext cx="790298" cy="420132"/>
              </a:xfrm>
              <a:prstGeom prst="rect">
                <a:avLst/>
              </a:prstGeom>
            </p:spPr>
            <p:txBody>
              <a:bodyPr wrap="none" rtlCol="0">
                <a:spAutoFit/>
              </a:bodyPr>
              <a:lstStyle>
                <a:defPPr>
                  <a:defRPr lang="en-US"/>
                </a:defPPr>
                <a:lvl1pPr algn="ctr">
                  <a:defRPr sz="2000">
                    <a:solidFill>
                      <a:schemeClr val="bg1"/>
                    </a:solidFill>
                  </a:defRPr>
                </a:lvl1pPr>
              </a:lstStyle>
              <a:p>
                <a:pPr marL="0" marR="0" lvl="0" indent="0" algn="ctr" defTabSz="456881"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Arial" panose="020B0604020202020204"/>
                  </a:rPr>
                  <a:t>HDD</a:t>
                </a:r>
              </a:p>
            </p:txBody>
          </p:sp>
        </p:grpSp>
        <p:grpSp>
          <p:nvGrpSpPr>
            <p:cNvPr id="10" name="Group 9">
              <a:extLst>
                <a:ext uri="{FF2B5EF4-FFF2-40B4-BE49-F238E27FC236}">
                  <a16:creationId xmlns:a16="http://schemas.microsoft.com/office/drawing/2014/main" id="{71D4F7DD-1AE9-7429-D09F-8168D2B4C47E}"/>
                </a:ext>
              </a:extLst>
            </p:cNvPr>
            <p:cNvGrpSpPr/>
            <p:nvPr/>
          </p:nvGrpSpPr>
          <p:grpSpPr>
            <a:xfrm>
              <a:off x="8929281" y="3099480"/>
              <a:ext cx="1978803" cy="1091052"/>
              <a:chOff x="10298446" y="3429000"/>
              <a:chExt cx="1978803" cy="1091052"/>
            </a:xfrm>
          </p:grpSpPr>
          <p:grpSp>
            <p:nvGrpSpPr>
              <p:cNvPr id="14" name="Group 13">
                <a:extLst>
                  <a:ext uri="{FF2B5EF4-FFF2-40B4-BE49-F238E27FC236}">
                    <a16:creationId xmlns:a16="http://schemas.microsoft.com/office/drawing/2014/main" id="{D613FA38-5EF2-77F0-A544-50A420C7E7B1}"/>
                  </a:ext>
                </a:extLst>
              </p:cNvPr>
              <p:cNvGrpSpPr/>
              <p:nvPr/>
            </p:nvGrpSpPr>
            <p:grpSpPr>
              <a:xfrm>
                <a:off x="10298446" y="3429000"/>
                <a:ext cx="1978803" cy="752624"/>
                <a:chOff x="4688707" y="3494248"/>
                <a:chExt cx="2351777" cy="964201"/>
              </a:xfrm>
            </p:grpSpPr>
            <p:sp>
              <p:nvSpPr>
                <p:cNvPr id="16" name="Rectangle 15">
                  <a:extLst>
                    <a:ext uri="{FF2B5EF4-FFF2-40B4-BE49-F238E27FC236}">
                      <a16:creationId xmlns:a16="http://schemas.microsoft.com/office/drawing/2014/main" id="{503146C7-27EF-865B-C2D7-A7FCA7545163}"/>
                    </a:ext>
                  </a:extLst>
                </p:cNvPr>
                <p:cNvSpPr/>
                <p:nvPr/>
              </p:nvSpPr>
              <p:spPr>
                <a:xfrm>
                  <a:off x="4688707" y="3494248"/>
                  <a:ext cx="2351777" cy="964201"/>
                </a:xfrm>
                <a:prstGeom prst="rect">
                  <a:avLst/>
                </a:prstGeom>
                <a:solidFill>
                  <a:srgbClr val="000000">
                    <a:lumMod val="65000"/>
                    <a:lumOff val="35000"/>
                  </a:srgbClr>
                </a:solidFill>
                <a:ln w="22225" cap="flat" cmpd="sng" algn="ctr">
                  <a:solidFill>
                    <a:srgbClr val="6EBE49"/>
                  </a:solidFill>
                  <a:prstDash val="solid"/>
                </a:ln>
                <a:effectLst/>
              </p:spPr>
              <p:txBody>
                <a:bodyPr rtlCol="0" anchor="ctr"/>
                <a:lstStyle/>
                <a:p>
                  <a:pPr marL="0" marR="0" lvl="0" indent="0" algn="ctr" defTabSz="45688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17" name="Line 32">
                  <a:extLst>
                    <a:ext uri="{FF2B5EF4-FFF2-40B4-BE49-F238E27FC236}">
                      <a16:creationId xmlns:a16="http://schemas.microsoft.com/office/drawing/2014/main" id="{5DD6007C-543A-3F15-443D-AD9551DB5CAB}"/>
                    </a:ext>
                  </a:extLst>
                </p:cNvPr>
                <p:cNvSpPr>
                  <a:spLocks noChangeShapeType="1"/>
                </p:cNvSpPr>
                <p:nvPr/>
              </p:nvSpPr>
              <p:spPr bwMode="auto">
                <a:xfrm>
                  <a:off x="6680466" y="3659924"/>
                  <a:ext cx="0" cy="149427"/>
                </a:xfrm>
                <a:prstGeom prst="line">
                  <a:avLst/>
                </a:prstGeom>
                <a:solidFill>
                  <a:srgbClr val="000000">
                    <a:lumMod val="65000"/>
                    <a:lumOff val="35000"/>
                  </a:srgbClr>
                </a:solidFill>
                <a:ln w="19050" cap="rnd">
                  <a:solidFill>
                    <a:srgbClr val="92D050"/>
                  </a:solidFill>
                  <a:prstDash val="solid"/>
                  <a:round/>
                  <a:headEnd/>
                  <a:tailEnd/>
                </a:ln>
              </p:spPr>
              <p:txBody>
                <a:bodyPr vert="horz" wrap="square" lIns="68562" tIns="34281" rIns="68562" bIns="34281" numCol="1" anchor="t" anchorCtr="0" compatLnSpc="1">
                  <a:prstTxWarp prst="textNoShape">
                    <a:avLst/>
                  </a:prstTxWarp>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effectLst/>
                    <a:uLnTx/>
                    <a:uFillTx/>
                    <a:latin typeface="Arial" panose="020B0604020202020204"/>
                  </a:endParaRPr>
                </a:p>
              </p:txBody>
            </p:sp>
            <p:sp>
              <p:nvSpPr>
                <p:cNvPr id="18" name="Line 32">
                  <a:extLst>
                    <a:ext uri="{FF2B5EF4-FFF2-40B4-BE49-F238E27FC236}">
                      <a16:creationId xmlns:a16="http://schemas.microsoft.com/office/drawing/2014/main" id="{ECE1765F-48A0-3D16-A57D-82545A52D969}"/>
                    </a:ext>
                  </a:extLst>
                </p:cNvPr>
                <p:cNvSpPr>
                  <a:spLocks noChangeShapeType="1"/>
                </p:cNvSpPr>
                <p:nvPr/>
              </p:nvSpPr>
              <p:spPr bwMode="auto">
                <a:xfrm>
                  <a:off x="5045762" y="3659924"/>
                  <a:ext cx="0" cy="149427"/>
                </a:xfrm>
                <a:prstGeom prst="line">
                  <a:avLst/>
                </a:prstGeom>
                <a:solidFill>
                  <a:srgbClr val="000000">
                    <a:lumMod val="65000"/>
                    <a:lumOff val="35000"/>
                  </a:srgbClr>
                </a:solidFill>
                <a:ln w="19050" cap="rnd">
                  <a:solidFill>
                    <a:srgbClr val="92D050"/>
                  </a:solidFill>
                  <a:prstDash val="solid"/>
                  <a:round/>
                  <a:headEnd/>
                  <a:tailEnd/>
                </a:ln>
              </p:spPr>
              <p:txBody>
                <a:bodyPr vert="horz" wrap="square" lIns="68562" tIns="34281" rIns="68562" bIns="34281" numCol="1" anchor="t" anchorCtr="0" compatLnSpc="1">
                  <a:prstTxWarp prst="textNoShape">
                    <a:avLst/>
                  </a:prstTxWarp>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effectLst/>
                    <a:uLnTx/>
                    <a:uFillTx/>
                    <a:latin typeface="Arial" panose="020B0604020202020204"/>
                  </a:endParaRPr>
                </a:p>
              </p:txBody>
            </p:sp>
            <p:sp>
              <p:nvSpPr>
                <p:cNvPr id="19" name="Line 32">
                  <a:extLst>
                    <a:ext uri="{FF2B5EF4-FFF2-40B4-BE49-F238E27FC236}">
                      <a16:creationId xmlns:a16="http://schemas.microsoft.com/office/drawing/2014/main" id="{556AB7BF-8BCF-C98A-5E55-5DE85C70010A}"/>
                    </a:ext>
                  </a:extLst>
                </p:cNvPr>
                <p:cNvSpPr>
                  <a:spLocks noChangeShapeType="1"/>
                </p:cNvSpPr>
                <p:nvPr/>
              </p:nvSpPr>
              <p:spPr bwMode="auto">
                <a:xfrm>
                  <a:off x="5607380" y="3659924"/>
                  <a:ext cx="0" cy="149427"/>
                </a:xfrm>
                <a:prstGeom prst="line">
                  <a:avLst/>
                </a:prstGeom>
                <a:solidFill>
                  <a:srgbClr val="000000">
                    <a:lumMod val="65000"/>
                    <a:lumOff val="35000"/>
                  </a:srgbClr>
                </a:solidFill>
                <a:ln w="19050" cap="rnd">
                  <a:solidFill>
                    <a:srgbClr val="92D050"/>
                  </a:solidFill>
                  <a:prstDash val="solid"/>
                  <a:round/>
                  <a:headEnd/>
                  <a:tailEnd/>
                </a:ln>
              </p:spPr>
              <p:txBody>
                <a:bodyPr vert="horz" wrap="square" lIns="68562" tIns="34281" rIns="68562" bIns="34281" numCol="1" anchor="t" anchorCtr="0" compatLnSpc="1">
                  <a:prstTxWarp prst="textNoShape">
                    <a:avLst/>
                  </a:prstTxWarp>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effectLst/>
                    <a:uLnTx/>
                    <a:uFillTx/>
                    <a:latin typeface="Arial" panose="020B0604020202020204"/>
                  </a:endParaRPr>
                </a:p>
              </p:txBody>
            </p:sp>
            <p:sp>
              <p:nvSpPr>
                <p:cNvPr id="20" name="Line 32">
                  <a:extLst>
                    <a:ext uri="{FF2B5EF4-FFF2-40B4-BE49-F238E27FC236}">
                      <a16:creationId xmlns:a16="http://schemas.microsoft.com/office/drawing/2014/main" id="{663C6BED-645A-B24C-9B84-0955ABB83752}"/>
                    </a:ext>
                  </a:extLst>
                </p:cNvPr>
                <p:cNvSpPr>
                  <a:spLocks noChangeShapeType="1"/>
                </p:cNvSpPr>
                <p:nvPr/>
              </p:nvSpPr>
              <p:spPr bwMode="auto">
                <a:xfrm>
                  <a:off x="6135565" y="3659924"/>
                  <a:ext cx="0" cy="149427"/>
                </a:xfrm>
                <a:prstGeom prst="line">
                  <a:avLst/>
                </a:prstGeom>
                <a:solidFill>
                  <a:srgbClr val="000000">
                    <a:lumMod val="65000"/>
                    <a:lumOff val="35000"/>
                  </a:srgbClr>
                </a:solidFill>
                <a:ln w="19050" cap="rnd">
                  <a:solidFill>
                    <a:srgbClr val="92D050"/>
                  </a:solidFill>
                  <a:prstDash val="solid"/>
                  <a:round/>
                  <a:headEnd/>
                  <a:tailEnd/>
                </a:ln>
              </p:spPr>
              <p:txBody>
                <a:bodyPr vert="horz" wrap="square" lIns="68562" tIns="34281" rIns="68562" bIns="34281" numCol="1" anchor="t" anchorCtr="0" compatLnSpc="1">
                  <a:prstTxWarp prst="textNoShape">
                    <a:avLst/>
                  </a:prstTxWarp>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effectLst/>
                    <a:uLnTx/>
                    <a:uFillTx/>
                    <a:latin typeface="Arial" panose="020B0604020202020204"/>
                  </a:endParaRPr>
                </a:p>
              </p:txBody>
            </p:sp>
            <p:sp>
              <p:nvSpPr>
                <p:cNvPr id="21" name="Line 32">
                  <a:extLst>
                    <a:ext uri="{FF2B5EF4-FFF2-40B4-BE49-F238E27FC236}">
                      <a16:creationId xmlns:a16="http://schemas.microsoft.com/office/drawing/2014/main" id="{F8792045-A408-72F6-E29E-E3ADC4B433F9}"/>
                    </a:ext>
                  </a:extLst>
                </p:cNvPr>
                <p:cNvSpPr>
                  <a:spLocks noChangeShapeType="1"/>
                </p:cNvSpPr>
                <p:nvPr/>
              </p:nvSpPr>
              <p:spPr bwMode="auto">
                <a:xfrm>
                  <a:off x="5045763" y="3648371"/>
                  <a:ext cx="1634703" cy="11554"/>
                </a:xfrm>
                <a:prstGeom prst="line">
                  <a:avLst/>
                </a:prstGeom>
                <a:solidFill>
                  <a:srgbClr val="000000">
                    <a:lumMod val="65000"/>
                    <a:lumOff val="35000"/>
                  </a:srgbClr>
                </a:solidFill>
                <a:ln w="19050" cap="rnd">
                  <a:solidFill>
                    <a:srgbClr val="92D050"/>
                  </a:solidFill>
                  <a:prstDash val="solid"/>
                  <a:round/>
                  <a:headEnd/>
                  <a:tailEnd/>
                </a:ln>
              </p:spPr>
              <p:txBody>
                <a:bodyPr vert="horz" wrap="square" lIns="68562" tIns="34281" rIns="68562" bIns="34281" numCol="1" anchor="t" anchorCtr="0" compatLnSpc="1">
                  <a:prstTxWarp prst="textNoShape">
                    <a:avLst/>
                  </a:prstTxWarp>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effectLst/>
                    <a:uLnTx/>
                    <a:uFillTx/>
                    <a:latin typeface="Arial" panose="020B0604020202020204"/>
                  </a:endParaRPr>
                </a:p>
              </p:txBody>
            </p:sp>
            <p:grpSp>
              <p:nvGrpSpPr>
                <p:cNvPr id="22" name="Group 226">
                  <a:extLst>
                    <a:ext uri="{FF2B5EF4-FFF2-40B4-BE49-F238E27FC236}">
                      <a16:creationId xmlns:a16="http://schemas.microsoft.com/office/drawing/2014/main" id="{72088640-5409-F10F-2D85-57683C51989C}"/>
                    </a:ext>
                  </a:extLst>
                </p:cNvPr>
                <p:cNvGrpSpPr>
                  <a:grpSpLocks/>
                </p:cNvGrpSpPr>
                <p:nvPr/>
              </p:nvGrpSpPr>
              <p:grpSpPr bwMode="auto">
                <a:xfrm>
                  <a:off x="4869350" y="3824389"/>
                  <a:ext cx="367119" cy="460522"/>
                  <a:chOff x="6743700" y="382588"/>
                  <a:chExt cx="420688" cy="538162"/>
                </a:xfrm>
                <a:solidFill>
                  <a:srgbClr val="FFFFFF"/>
                </a:solidFill>
              </p:grpSpPr>
              <p:sp>
                <p:nvSpPr>
                  <p:cNvPr id="101" name="Freeform 60">
                    <a:extLst>
                      <a:ext uri="{FF2B5EF4-FFF2-40B4-BE49-F238E27FC236}">
                        <a16:creationId xmlns:a16="http://schemas.microsoft.com/office/drawing/2014/main" id="{1D8D1DDE-7235-8FE9-BAAC-CBE6F8BA2D7C}"/>
                      </a:ext>
                    </a:extLst>
                  </p:cNvPr>
                  <p:cNvSpPr>
                    <a:spLocks noChangeArrowheads="1"/>
                  </p:cNvSpPr>
                  <p:nvPr/>
                </p:nvSpPr>
                <p:spPr bwMode="auto">
                  <a:xfrm>
                    <a:off x="6743700" y="382588"/>
                    <a:ext cx="420688" cy="538162"/>
                  </a:xfrm>
                  <a:custGeom>
                    <a:avLst/>
                    <a:gdLst>
                      <a:gd name="T0" fmla="*/ 129 w 1167"/>
                      <a:gd name="T1" fmla="*/ 1493 h 1494"/>
                      <a:gd name="T2" fmla="*/ 129 w 1167"/>
                      <a:gd name="T3" fmla="*/ 1493 h 1494"/>
                      <a:gd name="T4" fmla="*/ 1037 w 1167"/>
                      <a:gd name="T5" fmla="*/ 1493 h 1494"/>
                      <a:gd name="T6" fmla="*/ 1166 w 1167"/>
                      <a:gd name="T7" fmla="*/ 1363 h 1494"/>
                      <a:gd name="T8" fmla="*/ 1166 w 1167"/>
                      <a:gd name="T9" fmla="*/ 130 h 1494"/>
                      <a:gd name="T10" fmla="*/ 1037 w 1167"/>
                      <a:gd name="T11" fmla="*/ 0 h 1494"/>
                      <a:gd name="T12" fmla="*/ 129 w 1167"/>
                      <a:gd name="T13" fmla="*/ 0 h 1494"/>
                      <a:gd name="T14" fmla="*/ 0 w 1167"/>
                      <a:gd name="T15" fmla="*/ 130 h 1494"/>
                      <a:gd name="T16" fmla="*/ 0 w 1167"/>
                      <a:gd name="T17" fmla="*/ 1363 h 1494"/>
                      <a:gd name="T18" fmla="*/ 129 w 1167"/>
                      <a:gd name="T19" fmla="*/ 1493 h 1494"/>
                      <a:gd name="T20" fmla="*/ 90 w 1167"/>
                      <a:gd name="T21" fmla="*/ 130 h 1494"/>
                      <a:gd name="T22" fmla="*/ 90 w 1167"/>
                      <a:gd name="T23" fmla="*/ 130 h 1494"/>
                      <a:gd name="T24" fmla="*/ 129 w 1167"/>
                      <a:gd name="T25" fmla="*/ 92 h 1494"/>
                      <a:gd name="T26" fmla="*/ 1037 w 1167"/>
                      <a:gd name="T27" fmla="*/ 92 h 1494"/>
                      <a:gd name="T28" fmla="*/ 1076 w 1167"/>
                      <a:gd name="T29" fmla="*/ 130 h 1494"/>
                      <a:gd name="T30" fmla="*/ 1076 w 1167"/>
                      <a:gd name="T31" fmla="*/ 1363 h 1494"/>
                      <a:gd name="T32" fmla="*/ 1037 w 1167"/>
                      <a:gd name="T33" fmla="*/ 1403 h 1494"/>
                      <a:gd name="T34" fmla="*/ 129 w 1167"/>
                      <a:gd name="T35" fmla="*/ 1403 h 1494"/>
                      <a:gd name="T36" fmla="*/ 90 w 1167"/>
                      <a:gd name="T37" fmla="*/ 1363 h 1494"/>
                      <a:gd name="T38" fmla="*/ 90 w 1167"/>
                      <a:gd name="T39" fmla="*/ 13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7" h="1494">
                        <a:moveTo>
                          <a:pt x="129" y="1493"/>
                        </a:moveTo>
                        <a:lnTo>
                          <a:pt x="129" y="1493"/>
                        </a:lnTo>
                        <a:cubicBezTo>
                          <a:pt x="1037" y="1493"/>
                          <a:pt x="1037" y="1493"/>
                          <a:pt x="1037" y="1493"/>
                        </a:cubicBezTo>
                        <a:cubicBezTo>
                          <a:pt x="1108" y="1493"/>
                          <a:pt x="1166" y="1435"/>
                          <a:pt x="1166" y="1363"/>
                        </a:cubicBezTo>
                        <a:cubicBezTo>
                          <a:pt x="1166" y="130"/>
                          <a:pt x="1166" y="130"/>
                          <a:pt x="1166" y="130"/>
                        </a:cubicBezTo>
                        <a:cubicBezTo>
                          <a:pt x="1166" y="58"/>
                          <a:pt x="1108" y="0"/>
                          <a:pt x="1037" y="0"/>
                        </a:cubicBezTo>
                        <a:cubicBezTo>
                          <a:pt x="129" y="0"/>
                          <a:pt x="129" y="0"/>
                          <a:pt x="129" y="0"/>
                        </a:cubicBezTo>
                        <a:cubicBezTo>
                          <a:pt x="58" y="0"/>
                          <a:pt x="0" y="58"/>
                          <a:pt x="0" y="130"/>
                        </a:cubicBezTo>
                        <a:cubicBezTo>
                          <a:pt x="0" y="1363"/>
                          <a:pt x="0" y="1363"/>
                          <a:pt x="0" y="1363"/>
                        </a:cubicBezTo>
                        <a:cubicBezTo>
                          <a:pt x="0" y="1435"/>
                          <a:pt x="58" y="1493"/>
                          <a:pt x="129" y="1493"/>
                        </a:cubicBezTo>
                        <a:close/>
                        <a:moveTo>
                          <a:pt x="90" y="130"/>
                        </a:moveTo>
                        <a:lnTo>
                          <a:pt x="90" y="130"/>
                        </a:lnTo>
                        <a:cubicBezTo>
                          <a:pt x="90" y="109"/>
                          <a:pt x="108" y="92"/>
                          <a:pt x="129" y="92"/>
                        </a:cubicBezTo>
                        <a:cubicBezTo>
                          <a:pt x="1037" y="92"/>
                          <a:pt x="1037" y="92"/>
                          <a:pt x="1037" y="92"/>
                        </a:cubicBezTo>
                        <a:cubicBezTo>
                          <a:pt x="1058" y="92"/>
                          <a:pt x="1076" y="109"/>
                          <a:pt x="1076" y="130"/>
                        </a:cubicBezTo>
                        <a:cubicBezTo>
                          <a:pt x="1076" y="1363"/>
                          <a:pt x="1076" y="1363"/>
                          <a:pt x="1076" y="1363"/>
                        </a:cubicBezTo>
                        <a:cubicBezTo>
                          <a:pt x="1076" y="1384"/>
                          <a:pt x="1058" y="1403"/>
                          <a:pt x="1037" y="1403"/>
                        </a:cubicBezTo>
                        <a:cubicBezTo>
                          <a:pt x="129" y="1403"/>
                          <a:pt x="129" y="1403"/>
                          <a:pt x="129" y="1403"/>
                        </a:cubicBezTo>
                        <a:cubicBezTo>
                          <a:pt x="108" y="1403"/>
                          <a:pt x="90" y="1384"/>
                          <a:pt x="90" y="1363"/>
                        </a:cubicBezTo>
                        <a:lnTo>
                          <a:pt x="90" y="130"/>
                        </a:lnTo>
                        <a:close/>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02" name="Freeform 61">
                    <a:extLst>
                      <a:ext uri="{FF2B5EF4-FFF2-40B4-BE49-F238E27FC236}">
                        <a16:creationId xmlns:a16="http://schemas.microsoft.com/office/drawing/2014/main" id="{451E3637-201E-D50C-3061-54529038D786}"/>
                      </a:ext>
                    </a:extLst>
                  </p:cNvPr>
                  <p:cNvSpPr>
                    <a:spLocks noChangeArrowheads="1"/>
                  </p:cNvSpPr>
                  <p:nvPr/>
                </p:nvSpPr>
                <p:spPr bwMode="auto">
                  <a:xfrm>
                    <a:off x="6789738" y="431800"/>
                    <a:ext cx="28575" cy="28575"/>
                  </a:xfrm>
                  <a:custGeom>
                    <a:avLst/>
                    <a:gdLst>
                      <a:gd name="T0" fmla="*/ 38 w 79"/>
                      <a:gd name="T1" fmla="*/ 78 h 79"/>
                      <a:gd name="T2" fmla="*/ 38 w 79"/>
                      <a:gd name="T3" fmla="*/ 78 h 79"/>
                      <a:gd name="T4" fmla="*/ 78 w 79"/>
                      <a:gd name="T5" fmla="*/ 40 h 79"/>
                      <a:gd name="T6" fmla="*/ 38 w 79"/>
                      <a:gd name="T7" fmla="*/ 0 h 79"/>
                      <a:gd name="T8" fmla="*/ 0 w 79"/>
                      <a:gd name="T9" fmla="*/ 40 h 79"/>
                      <a:gd name="T10" fmla="*/ 38 w 79"/>
                      <a:gd name="T11" fmla="*/ 78 h 79"/>
                    </a:gdLst>
                    <a:ahLst/>
                    <a:cxnLst>
                      <a:cxn ang="0">
                        <a:pos x="T0" y="T1"/>
                      </a:cxn>
                      <a:cxn ang="0">
                        <a:pos x="T2" y="T3"/>
                      </a:cxn>
                      <a:cxn ang="0">
                        <a:pos x="T4" y="T5"/>
                      </a:cxn>
                      <a:cxn ang="0">
                        <a:pos x="T6" y="T7"/>
                      </a:cxn>
                      <a:cxn ang="0">
                        <a:pos x="T8" y="T9"/>
                      </a:cxn>
                      <a:cxn ang="0">
                        <a:pos x="T10" y="T11"/>
                      </a:cxn>
                    </a:cxnLst>
                    <a:rect l="0" t="0" r="r" b="b"/>
                    <a:pathLst>
                      <a:path w="79" h="79">
                        <a:moveTo>
                          <a:pt x="38" y="78"/>
                        </a:moveTo>
                        <a:lnTo>
                          <a:pt x="38" y="78"/>
                        </a:lnTo>
                        <a:cubicBezTo>
                          <a:pt x="59" y="78"/>
                          <a:pt x="78" y="61"/>
                          <a:pt x="78" y="40"/>
                        </a:cubicBezTo>
                        <a:cubicBezTo>
                          <a:pt x="78" y="19"/>
                          <a:pt x="59" y="0"/>
                          <a:pt x="38" y="0"/>
                        </a:cubicBezTo>
                        <a:cubicBezTo>
                          <a:pt x="17" y="0"/>
                          <a:pt x="0" y="19"/>
                          <a:pt x="0" y="40"/>
                        </a:cubicBezTo>
                        <a:cubicBezTo>
                          <a:pt x="0" y="61"/>
                          <a:pt x="17" y="78"/>
                          <a:pt x="38" y="78"/>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03" name="Freeform 62">
                    <a:extLst>
                      <a:ext uri="{FF2B5EF4-FFF2-40B4-BE49-F238E27FC236}">
                        <a16:creationId xmlns:a16="http://schemas.microsoft.com/office/drawing/2014/main" id="{21F4541A-B3D6-39EB-55A6-8BA3C23B500F}"/>
                      </a:ext>
                    </a:extLst>
                  </p:cNvPr>
                  <p:cNvSpPr>
                    <a:spLocks noChangeArrowheads="1"/>
                  </p:cNvSpPr>
                  <p:nvPr/>
                </p:nvSpPr>
                <p:spPr bwMode="auto">
                  <a:xfrm>
                    <a:off x="7091363" y="431800"/>
                    <a:ext cx="28575" cy="28575"/>
                  </a:xfrm>
                  <a:custGeom>
                    <a:avLst/>
                    <a:gdLst>
                      <a:gd name="T0" fmla="*/ 39 w 78"/>
                      <a:gd name="T1" fmla="*/ 78 h 79"/>
                      <a:gd name="T2" fmla="*/ 39 w 78"/>
                      <a:gd name="T3" fmla="*/ 78 h 79"/>
                      <a:gd name="T4" fmla="*/ 77 w 78"/>
                      <a:gd name="T5" fmla="*/ 40 h 79"/>
                      <a:gd name="T6" fmla="*/ 39 w 78"/>
                      <a:gd name="T7" fmla="*/ 0 h 79"/>
                      <a:gd name="T8" fmla="*/ 0 w 78"/>
                      <a:gd name="T9" fmla="*/ 40 h 79"/>
                      <a:gd name="T10" fmla="*/ 39 w 78"/>
                      <a:gd name="T11" fmla="*/ 78 h 79"/>
                    </a:gdLst>
                    <a:ahLst/>
                    <a:cxnLst>
                      <a:cxn ang="0">
                        <a:pos x="T0" y="T1"/>
                      </a:cxn>
                      <a:cxn ang="0">
                        <a:pos x="T2" y="T3"/>
                      </a:cxn>
                      <a:cxn ang="0">
                        <a:pos x="T4" y="T5"/>
                      </a:cxn>
                      <a:cxn ang="0">
                        <a:pos x="T6" y="T7"/>
                      </a:cxn>
                      <a:cxn ang="0">
                        <a:pos x="T8" y="T9"/>
                      </a:cxn>
                      <a:cxn ang="0">
                        <a:pos x="T10" y="T11"/>
                      </a:cxn>
                    </a:cxnLst>
                    <a:rect l="0" t="0" r="r" b="b"/>
                    <a:pathLst>
                      <a:path w="78" h="79">
                        <a:moveTo>
                          <a:pt x="39" y="78"/>
                        </a:moveTo>
                        <a:lnTo>
                          <a:pt x="39" y="78"/>
                        </a:lnTo>
                        <a:cubicBezTo>
                          <a:pt x="60" y="78"/>
                          <a:pt x="77" y="61"/>
                          <a:pt x="77" y="40"/>
                        </a:cubicBezTo>
                        <a:cubicBezTo>
                          <a:pt x="77" y="19"/>
                          <a:pt x="60" y="0"/>
                          <a:pt x="39" y="0"/>
                        </a:cubicBezTo>
                        <a:cubicBezTo>
                          <a:pt x="18" y="0"/>
                          <a:pt x="0" y="19"/>
                          <a:pt x="0" y="40"/>
                        </a:cubicBezTo>
                        <a:cubicBezTo>
                          <a:pt x="0" y="61"/>
                          <a:pt x="18" y="78"/>
                          <a:pt x="39" y="78"/>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04" name="Freeform 63">
                    <a:extLst>
                      <a:ext uri="{FF2B5EF4-FFF2-40B4-BE49-F238E27FC236}">
                        <a16:creationId xmlns:a16="http://schemas.microsoft.com/office/drawing/2014/main" id="{EBB7E9E4-4C19-F555-C137-4714A1AD001B}"/>
                      </a:ext>
                    </a:extLst>
                  </p:cNvPr>
                  <p:cNvSpPr>
                    <a:spLocks noChangeArrowheads="1"/>
                  </p:cNvSpPr>
                  <p:nvPr/>
                </p:nvSpPr>
                <p:spPr bwMode="auto">
                  <a:xfrm>
                    <a:off x="7091363" y="841375"/>
                    <a:ext cx="28575" cy="28575"/>
                  </a:xfrm>
                  <a:custGeom>
                    <a:avLst/>
                    <a:gdLst>
                      <a:gd name="T0" fmla="*/ 39 w 78"/>
                      <a:gd name="T1" fmla="*/ 77 h 78"/>
                      <a:gd name="T2" fmla="*/ 39 w 78"/>
                      <a:gd name="T3" fmla="*/ 77 h 78"/>
                      <a:gd name="T4" fmla="*/ 77 w 78"/>
                      <a:gd name="T5" fmla="*/ 39 h 78"/>
                      <a:gd name="T6" fmla="*/ 39 w 78"/>
                      <a:gd name="T7" fmla="*/ 0 h 78"/>
                      <a:gd name="T8" fmla="*/ 0 w 78"/>
                      <a:gd name="T9" fmla="*/ 39 h 78"/>
                      <a:gd name="T10" fmla="*/ 39 w 78"/>
                      <a:gd name="T11" fmla="*/ 77 h 78"/>
                    </a:gdLst>
                    <a:ahLst/>
                    <a:cxnLst>
                      <a:cxn ang="0">
                        <a:pos x="T0" y="T1"/>
                      </a:cxn>
                      <a:cxn ang="0">
                        <a:pos x="T2" y="T3"/>
                      </a:cxn>
                      <a:cxn ang="0">
                        <a:pos x="T4" y="T5"/>
                      </a:cxn>
                      <a:cxn ang="0">
                        <a:pos x="T6" y="T7"/>
                      </a:cxn>
                      <a:cxn ang="0">
                        <a:pos x="T8" y="T9"/>
                      </a:cxn>
                      <a:cxn ang="0">
                        <a:pos x="T10" y="T11"/>
                      </a:cxn>
                    </a:cxnLst>
                    <a:rect l="0" t="0" r="r" b="b"/>
                    <a:pathLst>
                      <a:path w="78" h="78">
                        <a:moveTo>
                          <a:pt x="39" y="77"/>
                        </a:moveTo>
                        <a:lnTo>
                          <a:pt x="39" y="77"/>
                        </a:lnTo>
                        <a:cubicBezTo>
                          <a:pt x="60" y="77"/>
                          <a:pt x="77" y="60"/>
                          <a:pt x="77" y="39"/>
                        </a:cubicBezTo>
                        <a:cubicBezTo>
                          <a:pt x="77" y="18"/>
                          <a:pt x="60" y="0"/>
                          <a:pt x="39" y="0"/>
                        </a:cubicBezTo>
                        <a:cubicBezTo>
                          <a:pt x="18" y="0"/>
                          <a:pt x="0" y="18"/>
                          <a:pt x="0" y="39"/>
                        </a:cubicBezTo>
                        <a:cubicBezTo>
                          <a:pt x="0" y="60"/>
                          <a:pt x="18" y="77"/>
                          <a:pt x="39" y="77"/>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05" name="Freeform 64">
                    <a:extLst>
                      <a:ext uri="{FF2B5EF4-FFF2-40B4-BE49-F238E27FC236}">
                        <a16:creationId xmlns:a16="http://schemas.microsoft.com/office/drawing/2014/main" id="{601D007D-D541-A88B-5E88-67601BB6D3B0}"/>
                      </a:ext>
                    </a:extLst>
                  </p:cNvPr>
                  <p:cNvSpPr>
                    <a:spLocks noChangeArrowheads="1"/>
                  </p:cNvSpPr>
                  <p:nvPr/>
                </p:nvSpPr>
                <p:spPr bwMode="auto">
                  <a:xfrm>
                    <a:off x="6789738" y="844550"/>
                    <a:ext cx="28575" cy="28575"/>
                  </a:xfrm>
                  <a:custGeom>
                    <a:avLst/>
                    <a:gdLst>
                      <a:gd name="T0" fmla="*/ 38 w 79"/>
                      <a:gd name="T1" fmla="*/ 77 h 78"/>
                      <a:gd name="T2" fmla="*/ 38 w 79"/>
                      <a:gd name="T3" fmla="*/ 77 h 78"/>
                      <a:gd name="T4" fmla="*/ 78 w 79"/>
                      <a:gd name="T5" fmla="*/ 38 h 78"/>
                      <a:gd name="T6" fmla="*/ 38 w 79"/>
                      <a:gd name="T7" fmla="*/ 0 h 78"/>
                      <a:gd name="T8" fmla="*/ 0 w 79"/>
                      <a:gd name="T9" fmla="*/ 38 h 78"/>
                      <a:gd name="T10" fmla="*/ 38 w 79"/>
                      <a:gd name="T11" fmla="*/ 77 h 78"/>
                    </a:gdLst>
                    <a:ahLst/>
                    <a:cxnLst>
                      <a:cxn ang="0">
                        <a:pos x="T0" y="T1"/>
                      </a:cxn>
                      <a:cxn ang="0">
                        <a:pos x="T2" y="T3"/>
                      </a:cxn>
                      <a:cxn ang="0">
                        <a:pos x="T4" y="T5"/>
                      </a:cxn>
                      <a:cxn ang="0">
                        <a:pos x="T6" y="T7"/>
                      </a:cxn>
                      <a:cxn ang="0">
                        <a:pos x="T8" y="T9"/>
                      </a:cxn>
                      <a:cxn ang="0">
                        <a:pos x="T10" y="T11"/>
                      </a:cxn>
                    </a:cxnLst>
                    <a:rect l="0" t="0" r="r" b="b"/>
                    <a:pathLst>
                      <a:path w="79" h="78">
                        <a:moveTo>
                          <a:pt x="38" y="77"/>
                        </a:moveTo>
                        <a:lnTo>
                          <a:pt x="38" y="77"/>
                        </a:lnTo>
                        <a:cubicBezTo>
                          <a:pt x="59" y="77"/>
                          <a:pt x="78" y="59"/>
                          <a:pt x="78" y="38"/>
                        </a:cubicBezTo>
                        <a:cubicBezTo>
                          <a:pt x="78" y="17"/>
                          <a:pt x="59" y="0"/>
                          <a:pt x="38" y="0"/>
                        </a:cubicBezTo>
                        <a:cubicBezTo>
                          <a:pt x="17" y="0"/>
                          <a:pt x="0" y="17"/>
                          <a:pt x="0" y="38"/>
                        </a:cubicBezTo>
                        <a:cubicBezTo>
                          <a:pt x="0" y="59"/>
                          <a:pt x="17" y="77"/>
                          <a:pt x="38" y="77"/>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06" name="Freeform 65">
                    <a:extLst>
                      <a:ext uri="{FF2B5EF4-FFF2-40B4-BE49-F238E27FC236}">
                        <a16:creationId xmlns:a16="http://schemas.microsoft.com/office/drawing/2014/main" id="{51FA9C53-57E0-70E1-74AB-6A7224ACBB22}"/>
                      </a:ext>
                    </a:extLst>
                  </p:cNvPr>
                  <p:cNvSpPr>
                    <a:spLocks noChangeArrowheads="1"/>
                  </p:cNvSpPr>
                  <p:nvPr/>
                </p:nvSpPr>
                <p:spPr bwMode="auto">
                  <a:xfrm>
                    <a:off x="6886575" y="696913"/>
                    <a:ext cx="50800" cy="57150"/>
                  </a:xfrm>
                  <a:custGeom>
                    <a:avLst/>
                    <a:gdLst>
                      <a:gd name="T0" fmla="*/ 141 w 142"/>
                      <a:gd name="T1" fmla="*/ 0 h 158"/>
                      <a:gd name="T2" fmla="*/ 0 w 142"/>
                      <a:gd name="T3" fmla="*/ 0 h 158"/>
                      <a:gd name="T4" fmla="*/ 0 w 142"/>
                      <a:gd name="T5" fmla="*/ 157 h 158"/>
                      <a:gd name="T6" fmla="*/ 141 w 142"/>
                      <a:gd name="T7" fmla="*/ 157 h 158"/>
                      <a:gd name="T8" fmla="*/ 141 w 142"/>
                      <a:gd name="T9" fmla="*/ 0 h 158"/>
                    </a:gdLst>
                    <a:ahLst/>
                    <a:cxnLst>
                      <a:cxn ang="0">
                        <a:pos x="T0" y="T1"/>
                      </a:cxn>
                      <a:cxn ang="0">
                        <a:pos x="T2" y="T3"/>
                      </a:cxn>
                      <a:cxn ang="0">
                        <a:pos x="T4" y="T5"/>
                      </a:cxn>
                      <a:cxn ang="0">
                        <a:pos x="T6" y="T7"/>
                      </a:cxn>
                      <a:cxn ang="0">
                        <a:pos x="T8" y="T9"/>
                      </a:cxn>
                    </a:cxnLst>
                    <a:rect l="0" t="0" r="r" b="b"/>
                    <a:pathLst>
                      <a:path w="142" h="158">
                        <a:moveTo>
                          <a:pt x="141" y="0"/>
                        </a:moveTo>
                        <a:lnTo>
                          <a:pt x="0" y="0"/>
                        </a:lnTo>
                        <a:lnTo>
                          <a:pt x="0" y="157"/>
                        </a:lnTo>
                        <a:lnTo>
                          <a:pt x="141" y="157"/>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07" name="Freeform 66">
                    <a:extLst>
                      <a:ext uri="{FF2B5EF4-FFF2-40B4-BE49-F238E27FC236}">
                        <a16:creationId xmlns:a16="http://schemas.microsoft.com/office/drawing/2014/main" id="{32CE24B1-9C1F-EB03-A142-91EE2AEEA19E}"/>
                      </a:ext>
                    </a:extLst>
                  </p:cNvPr>
                  <p:cNvSpPr>
                    <a:spLocks noChangeArrowheads="1"/>
                  </p:cNvSpPr>
                  <p:nvPr/>
                </p:nvSpPr>
                <p:spPr bwMode="auto">
                  <a:xfrm>
                    <a:off x="6886575" y="544513"/>
                    <a:ext cx="50800" cy="60325"/>
                  </a:xfrm>
                  <a:custGeom>
                    <a:avLst/>
                    <a:gdLst>
                      <a:gd name="T0" fmla="*/ 141 w 142"/>
                      <a:gd name="T1" fmla="*/ 0 h 169"/>
                      <a:gd name="T2" fmla="*/ 0 w 142"/>
                      <a:gd name="T3" fmla="*/ 0 h 169"/>
                      <a:gd name="T4" fmla="*/ 0 w 142"/>
                      <a:gd name="T5" fmla="*/ 168 h 169"/>
                      <a:gd name="T6" fmla="*/ 141 w 142"/>
                      <a:gd name="T7" fmla="*/ 168 h 169"/>
                      <a:gd name="T8" fmla="*/ 141 w 142"/>
                      <a:gd name="T9" fmla="*/ 0 h 169"/>
                    </a:gdLst>
                    <a:ahLst/>
                    <a:cxnLst>
                      <a:cxn ang="0">
                        <a:pos x="T0" y="T1"/>
                      </a:cxn>
                      <a:cxn ang="0">
                        <a:pos x="T2" y="T3"/>
                      </a:cxn>
                      <a:cxn ang="0">
                        <a:pos x="T4" y="T5"/>
                      </a:cxn>
                      <a:cxn ang="0">
                        <a:pos x="T6" y="T7"/>
                      </a:cxn>
                      <a:cxn ang="0">
                        <a:pos x="T8" y="T9"/>
                      </a:cxn>
                    </a:cxnLst>
                    <a:rect l="0" t="0" r="r" b="b"/>
                    <a:pathLst>
                      <a:path w="142" h="169">
                        <a:moveTo>
                          <a:pt x="141" y="0"/>
                        </a:moveTo>
                        <a:lnTo>
                          <a:pt x="0" y="0"/>
                        </a:lnTo>
                        <a:lnTo>
                          <a:pt x="0" y="168"/>
                        </a:lnTo>
                        <a:lnTo>
                          <a:pt x="141" y="168"/>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08" name="Freeform 67">
                    <a:extLst>
                      <a:ext uri="{FF2B5EF4-FFF2-40B4-BE49-F238E27FC236}">
                        <a16:creationId xmlns:a16="http://schemas.microsoft.com/office/drawing/2014/main" id="{2A962A20-D28C-EC3C-EE8B-5C82D5E2DAC9}"/>
                      </a:ext>
                    </a:extLst>
                  </p:cNvPr>
                  <p:cNvSpPr>
                    <a:spLocks noChangeArrowheads="1"/>
                  </p:cNvSpPr>
                  <p:nvPr/>
                </p:nvSpPr>
                <p:spPr bwMode="auto">
                  <a:xfrm>
                    <a:off x="6951663" y="619125"/>
                    <a:ext cx="60325" cy="63500"/>
                  </a:xfrm>
                  <a:custGeom>
                    <a:avLst/>
                    <a:gdLst>
                      <a:gd name="T0" fmla="*/ 166 w 167"/>
                      <a:gd name="T1" fmla="*/ 0 h 178"/>
                      <a:gd name="T2" fmla="*/ 0 w 167"/>
                      <a:gd name="T3" fmla="*/ 0 h 178"/>
                      <a:gd name="T4" fmla="*/ 0 w 167"/>
                      <a:gd name="T5" fmla="*/ 177 h 178"/>
                      <a:gd name="T6" fmla="*/ 166 w 167"/>
                      <a:gd name="T7" fmla="*/ 177 h 178"/>
                      <a:gd name="T8" fmla="*/ 166 w 167"/>
                      <a:gd name="T9" fmla="*/ 0 h 178"/>
                    </a:gdLst>
                    <a:ahLst/>
                    <a:cxnLst>
                      <a:cxn ang="0">
                        <a:pos x="T0" y="T1"/>
                      </a:cxn>
                      <a:cxn ang="0">
                        <a:pos x="T2" y="T3"/>
                      </a:cxn>
                      <a:cxn ang="0">
                        <a:pos x="T4" y="T5"/>
                      </a:cxn>
                      <a:cxn ang="0">
                        <a:pos x="T6" y="T7"/>
                      </a:cxn>
                      <a:cxn ang="0">
                        <a:pos x="T8" y="T9"/>
                      </a:cxn>
                    </a:cxnLst>
                    <a:rect l="0" t="0" r="r" b="b"/>
                    <a:pathLst>
                      <a:path w="167" h="178">
                        <a:moveTo>
                          <a:pt x="166" y="0"/>
                        </a:moveTo>
                        <a:lnTo>
                          <a:pt x="0" y="0"/>
                        </a:lnTo>
                        <a:lnTo>
                          <a:pt x="0" y="177"/>
                        </a:lnTo>
                        <a:lnTo>
                          <a:pt x="166" y="177"/>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09" name="Freeform 68">
                    <a:extLst>
                      <a:ext uri="{FF2B5EF4-FFF2-40B4-BE49-F238E27FC236}">
                        <a16:creationId xmlns:a16="http://schemas.microsoft.com/office/drawing/2014/main" id="{43886DB6-05E8-2BA8-C305-8A1BBCBF1F98}"/>
                      </a:ext>
                    </a:extLst>
                  </p:cNvPr>
                  <p:cNvSpPr>
                    <a:spLocks noChangeArrowheads="1"/>
                  </p:cNvSpPr>
                  <p:nvPr/>
                </p:nvSpPr>
                <p:spPr bwMode="auto">
                  <a:xfrm>
                    <a:off x="6951663" y="696913"/>
                    <a:ext cx="60325" cy="57150"/>
                  </a:xfrm>
                  <a:custGeom>
                    <a:avLst/>
                    <a:gdLst>
                      <a:gd name="T0" fmla="*/ 166 w 167"/>
                      <a:gd name="T1" fmla="*/ 0 h 158"/>
                      <a:gd name="T2" fmla="*/ 0 w 167"/>
                      <a:gd name="T3" fmla="*/ 0 h 158"/>
                      <a:gd name="T4" fmla="*/ 0 w 167"/>
                      <a:gd name="T5" fmla="*/ 157 h 158"/>
                      <a:gd name="T6" fmla="*/ 166 w 167"/>
                      <a:gd name="T7" fmla="*/ 157 h 158"/>
                      <a:gd name="T8" fmla="*/ 166 w 167"/>
                      <a:gd name="T9" fmla="*/ 0 h 158"/>
                    </a:gdLst>
                    <a:ahLst/>
                    <a:cxnLst>
                      <a:cxn ang="0">
                        <a:pos x="T0" y="T1"/>
                      </a:cxn>
                      <a:cxn ang="0">
                        <a:pos x="T2" y="T3"/>
                      </a:cxn>
                      <a:cxn ang="0">
                        <a:pos x="T4" y="T5"/>
                      </a:cxn>
                      <a:cxn ang="0">
                        <a:pos x="T6" y="T7"/>
                      </a:cxn>
                      <a:cxn ang="0">
                        <a:pos x="T8" y="T9"/>
                      </a:cxn>
                    </a:cxnLst>
                    <a:rect l="0" t="0" r="r" b="b"/>
                    <a:pathLst>
                      <a:path w="167" h="158">
                        <a:moveTo>
                          <a:pt x="166" y="0"/>
                        </a:moveTo>
                        <a:lnTo>
                          <a:pt x="0" y="0"/>
                        </a:lnTo>
                        <a:lnTo>
                          <a:pt x="0" y="157"/>
                        </a:lnTo>
                        <a:lnTo>
                          <a:pt x="166" y="157"/>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10" name="Freeform 69">
                    <a:extLst>
                      <a:ext uri="{FF2B5EF4-FFF2-40B4-BE49-F238E27FC236}">
                        <a16:creationId xmlns:a16="http://schemas.microsoft.com/office/drawing/2014/main" id="{C9D51BD6-A528-7B51-0E47-1419A522110B}"/>
                      </a:ext>
                    </a:extLst>
                  </p:cNvPr>
                  <p:cNvSpPr>
                    <a:spLocks noChangeArrowheads="1"/>
                  </p:cNvSpPr>
                  <p:nvPr/>
                </p:nvSpPr>
                <p:spPr bwMode="auto">
                  <a:xfrm>
                    <a:off x="6951663" y="544513"/>
                    <a:ext cx="60325" cy="60325"/>
                  </a:xfrm>
                  <a:custGeom>
                    <a:avLst/>
                    <a:gdLst>
                      <a:gd name="T0" fmla="*/ 166 w 167"/>
                      <a:gd name="T1" fmla="*/ 0 h 169"/>
                      <a:gd name="T2" fmla="*/ 0 w 167"/>
                      <a:gd name="T3" fmla="*/ 0 h 169"/>
                      <a:gd name="T4" fmla="*/ 0 w 167"/>
                      <a:gd name="T5" fmla="*/ 168 h 169"/>
                      <a:gd name="T6" fmla="*/ 166 w 167"/>
                      <a:gd name="T7" fmla="*/ 168 h 169"/>
                      <a:gd name="T8" fmla="*/ 166 w 167"/>
                      <a:gd name="T9" fmla="*/ 0 h 169"/>
                    </a:gdLst>
                    <a:ahLst/>
                    <a:cxnLst>
                      <a:cxn ang="0">
                        <a:pos x="T0" y="T1"/>
                      </a:cxn>
                      <a:cxn ang="0">
                        <a:pos x="T2" y="T3"/>
                      </a:cxn>
                      <a:cxn ang="0">
                        <a:pos x="T4" y="T5"/>
                      </a:cxn>
                      <a:cxn ang="0">
                        <a:pos x="T6" y="T7"/>
                      </a:cxn>
                      <a:cxn ang="0">
                        <a:pos x="T8" y="T9"/>
                      </a:cxn>
                    </a:cxnLst>
                    <a:rect l="0" t="0" r="r" b="b"/>
                    <a:pathLst>
                      <a:path w="167" h="169">
                        <a:moveTo>
                          <a:pt x="166" y="0"/>
                        </a:moveTo>
                        <a:lnTo>
                          <a:pt x="0" y="0"/>
                        </a:lnTo>
                        <a:lnTo>
                          <a:pt x="0" y="168"/>
                        </a:lnTo>
                        <a:lnTo>
                          <a:pt x="166" y="168"/>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11" name="Freeform 70">
                    <a:extLst>
                      <a:ext uri="{FF2B5EF4-FFF2-40B4-BE49-F238E27FC236}">
                        <a16:creationId xmlns:a16="http://schemas.microsoft.com/office/drawing/2014/main" id="{837C63CB-E2DC-AC7C-D5EB-BFE92E062C56}"/>
                      </a:ext>
                    </a:extLst>
                  </p:cNvPr>
                  <p:cNvSpPr>
                    <a:spLocks noChangeArrowheads="1"/>
                  </p:cNvSpPr>
                  <p:nvPr/>
                </p:nvSpPr>
                <p:spPr bwMode="auto">
                  <a:xfrm>
                    <a:off x="6951663" y="466725"/>
                    <a:ext cx="60325" cy="65088"/>
                  </a:xfrm>
                  <a:custGeom>
                    <a:avLst/>
                    <a:gdLst>
                      <a:gd name="T0" fmla="*/ 166 w 167"/>
                      <a:gd name="T1" fmla="*/ 0 h 181"/>
                      <a:gd name="T2" fmla="*/ 0 w 167"/>
                      <a:gd name="T3" fmla="*/ 0 h 181"/>
                      <a:gd name="T4" fmla="*/ 0 w 167"/>
                      <a:gd name="T5" fmla="*/ 180 h 181"/>
                      <a:gd name="T6" fmla="*/ 166 w 167"/>
                      <a:gd name="T7" fmla="*/ 180 h 181"/>
                      <a:gd name="T8" fmla="*/ 166 w 167"/>
                      <a:gd name="T9" fmla="*/ 0 h 181"/>
                    </a:gdLst>
                    <a:ahLst/>
                    <a:cxnLst>
                      <a:cxn ang="0">
                        <a:pos x="T0" y="T1"/>
                      </a:cxn>
                      <a:cxn ang="0">
                        <a:pos x="T2" y="T3"/>
                      </a:cxn>
                      <a:cxn ang="0">
                        <a:pos x="T4" y="T5"/>
                      </a:cxn>
                      <a:cxn ang="0">
                        <a:pos x="T6" y="T7"/>
                      </a:cxn>
                      <a:cxn ang="0">
                        <a:pos x="T8" y="T9"/>
                      </a:cxn>
                    </a:cxnLst>
                    <a:rect l="0" t="0" r="r" b="b"/>
                    <a:pathLst>
                      <a:path w="167" h="181">
                        <a:moveTo>
                          <a:pt x="166" y="0"/>
                        </a:moveTo>
                        <a:lnTo>
                          <a:pt x="0" y="0"/>
                        </a:lnTo>
                        <a:lnTo>
                          <a:pt x="0" y="180"/>
                        </a:lnTo>
                        <a:lnTo>
                          <a:pt x="166" y="180"/>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12" name="Freeform 71">
                    <a:extLst>
                      <a:ext uri="{FF2B5EF4-FFF2-40B4-BE49-F238E27FC236}">
                        <a16:creationId xmlns:a16="http://schemas.microsoft.com/office/drawing/2014/main" id="{7CC675BF-B53A-3651-C3B0-87CBB6CEC57A}"/>
                      </a:ext>
                    </a:extLst>
                  </p:cNvPr>
                  <p:cNvSpPr>
                    <a:spLocks noChangeArrowheads="1"/>
                  </p:cNvSpPr>
                  <p:nvPr/>
                </p:nvSpPr>
                <p:spPr bwMode="auto">
                  <a:xfrm>
                    <a:off x="6886575" y="768350"/>
                    <a:ext cx="50800" cy="68263"/>
                  </a:xfrm>
                  <a:custGeom>
                    <a:avLst/>
                    <a:gdLst>
                      <a:gd name="T0" fmla="*/ 0 w 142"/>
                      <a:gd name="T1" fmla="*/ 190 h 191"/>
                      <a:gd name="T2" fmla="*/ 141 w 142"/>
                      <a:gd name="T3" fmla="*/ 190 h 191"/>
                      <a:gd name="T4" fmla="*/ 141 w 142"/>
                      <a:gd name="T5" fmla="*/ 0 h 191"/>
                      <a:gd name="T6" fmla="*/ 0 w 142"/>
                      <a:gd name="T7" fmla="*/ 0 h 191"/>
                      <a:gd name="T8" fmla="*/ 0 w 142"/>
                      <a:gd name="T9" fmla="*/ 190 h 191"/>
                    </a:gdLst>
                    <a:ahLst/>
                    <a:cxnLst>
                      <a:cxn ang="0">
                        <a:pos x="T0" y="T1"/>
                      </a:cxn>
                      <a:cxn ang="0">
                        <a:pos x="T2" y="T3"/>
                      </a:cxn>
                      <a:cxn ang="0">
                        <a:pos x="T4" y="T5"/>
                      </a:cxn>
                      <a:cxn ang="0">
                        <a:pos x="T6" y="T7"/>
                      </a:cxn>
                      <a:cxn ang="0">
                        <a:pos x="T8" y="T9"/>
                      </a:cxn>
                    </a:cxnLst>
                    <a:rect l="0" t="0" r="r" b="b"/>
                    <a:pathLst>
                      <a:path w="142" h="191">
                        <a:moveTo>
                          <a:pt x="0" y="190"/>
                        </a:moveTo>
                        <a:lnTo>
                          <a:pt x="141" y="190"/>
                        </a:lnTo>
                        <a:lnTo>
                          <a:pt x="141" y="0"/>
                        </a:lnTo>
                        <a:lnTo>
                          <a:pt x="0" y="0"/>
                        </a:lnTo>
                        <a:lnTo>
                          <a:pt x="0" y="19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13" name="Freeform 72">
                    <a:extLst>
                      <a:ext uri="{FF2B5EF4-FFF2-40B4-BE49-F238E27FC236}">
                        <a16:creationId xmlns:a16="http://schemas.microsoft.com/office/drawing/2014/main" id="{0D41C796-FC98-E126-7F2F-6DD1444D1C4B}"/>
                      </a:ext>
                    </a:extLst>
                  </p:cNvPr>
                  <p:cNvSpPr>
                    <a:spLocks noChangeArrowheads="1"/>
                  </p:cNvSpPr>
                  <p:nvPr/>
                </p:nvSpPr>
                <p:spPr bwMode="auto">
                  <a:xfrm>
                    <a:off x="6951663" y="768350"/>
                    <a:ext cx="60325" cy="68263"/>
                  </a:xfrm>
                  <a:custGeom>
                    <a:avLst/>
                    <a:gdLst>
                      <a:gd name="T0" fmla="*/ 166 w 167"/>
                      <a:gd name="T1" fmla="*/ 0 h 191"/>
                      <a:gd name="T2" fmla="*/ 0 w 167"/>
                      <a:gd name="T3" fmla="*/ 0 h 191"/>
                      <a:gd name="T4" fmla="*/ 0 w 167"/>
                      <a:gd name="T5" fmla="*/ 190 h 191"/>
                      <a:gd name="T6" fmla="*/ 166 w 167"/>
                      <a:gd name="T7" fmla="*/ 190 h 191"/>
                      <a:gd name="T8" fmla="*/ 166 w 167"/>
                      <a:gd name="T9" fmla="*/ 0 h 191"/>
                    </a:gdLst>
                    <a:ahLst/>
                    <a:cxnLst>
                      <a:cxn ang="0">
                        <a:pos x="T0" y="T1"/>
                      </a:cxn>
                      <a:cxn ang="0">
                        <a:pos x="T2" y="T3"/>
                      </a:cxn>
                      <a:cxn ang="0">
                        <a:pos x="T4" y="T5"/>
                      </a:cxn>
                      <a:cxn ang="0">
                        <a:pos x="T6" y="T7"/>
                      </a:cxn>
                      <a:cxn ang="0">
                        <a:pos x="T8" y="T9"/>
                      </a:cxn>
                    </a:cxnLst>
                    <a:rect l="0" t="0" r="r" b="b"/>
                    <a:pathLst>
                      <a:path w="167" h="191">
                        <a:moveTo>
                          <a:pt x="166" y="0"/>
                        </a:moveTo>
                        <a:lnTo>
                          <a:pt x="0" y="0"/>
                        </a:lnTo>
                        <a:lnTo>
                          <a:pt x="0" y="190"/>
                        </a:lnTo>
                        <a:lnTo>
                          <a:pt x="166" y="190"/>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14" name="Freeform 73">
                    <a:extLst>
                      <a:ext uri="{FF2B5EF4-FFF2-40B4-BE49-F238E27FC236}">
                        <a16:creationId xmlns:a16="http://schemas.microsoft.com/office/drawing/2014/main" id="{D5F9B438-F19C-496C-28B4-E1672B3D3A15}"/>
                      </a:ext>
                    </a:extLst>
                  </p:cNvPr>
                  <p:cNvSpPr>
                    <a:spLocks noChangeArrowheads="1"/>
                  </p:cNvSpPr>
                  <p:nvPr/>
                </p:nvSpPr>
                <p:spPr bwMode="auto">
                  <a:xfrm>
                    <a:off x="7024688" y="768350"/>
                    <a:ext cx="63500" cy="68263"/>
                  </a:xfrm>
                  <a:custGeom>
                    <a:avLst/>
                    <a:gdLst>
                      <a:gd name="T0" fmla="*/ 175 w 176"/>
                      <a:gd name="T1" fmla="*/ 114 h 191"/>
                      <a:gd name="T2" fmla="*/ 175 w 176"/>
                      <a:gd name="T3" fmla="*/ 114 h 191"/>
                      <a:gd name="T4" fmla="*/ 175 w 176"/>
                      <a:gd name="T5" fmla="*/ 0 h 191"/>
                      <a:gd name="T6" fmla="*/ 0 w 176"/>
                      <a:gd name="T7" fmla="*/ 0 h 191"/>
                      <a:gd name="T8" fmla="*/ 0 w 176"/>
                      <a:gd name="T9" fmla="*/ 190 h 191"/>
                      <a:gd name="T10" fmla="*/ 98 w 176"/>
                      <a:gd name="T11" fmla="*/ 190 h 191"/>
                      <a:gd name="T12" fmla="*/ 175 w 176"/>
                      <a:gd name="T13" fmla="*/ 114 h 191"/>
                    </a:gdLst>
                    <a:ahLst/>
                    <a:cxnLst>
                      <a:cxn ang="0">
                        <a:pos x="T0" y="T1"/>
                      </a:cxn>
                      <a:cxn ang="0">
                        <a:pos x="T2" y="T3"/>
                      </a:cxn>
                      <a:cxn ang="0">
                        <a:pos x="T4" y="T5"/>
                      </a:cxn>
                      <a:cxn ang="0">
                        <a:pos x="T6" y="T7"/>
                      </a:cxn>
                      <a:cxn ang="0">
                        <a:pos x="T8" y="T9"/>
                      </a:cxn>
                      <a:cxn ang="0">
                        <a:pos x="T10" y="T11"/>
                      </a:cxn>
                      <a:cxn ang="0">
                        <a:pos x="T12" y="T13"/>
                      </a:cxn>
                    </a:cxnLst>
                    <a:rect l="0" t="0" r="r" b="b"/>
                    <a:pathLst>
                      <a:path w="176" h="191">
                        <a:moveTo>
                          <a:pt x="175" y="114"/>
                        </a:moveTo>
                        <a:lnTo>
                          <a:pt x="175" y="114"/>
                        </a:lnTo>
                        <a:cubicBezTo>
                          <a:pt x="175" y="0"/>
                          <a:pt x="175" y="0"/>
                          <a:pt x="175" y="0"/>
                        </a:cubicBezTo>
                        <a:cubicBezTo>
                          <a:pt x="0" y="0"/>
                          <a:pt x="0" y="0"/>
                          <a:pt x="0" y="0"/>
                        </a:cubicBezTo>
                        <a:cubicBezTo>
                          <a:pt x="0" y="190"/>
                          <a:pt x="0" y="190"/>
                          <a:pt x="0" y="190"/>
                        </a:cubicBezTo>
                        <a:cubicBezTo>
                          <a:pt x="98" y="190"/>
                          <a:pt x="98" y="190"/>
                          <a:pt x="98" y="190"/>
                        </a:cubicBezTo>
                        <a:cubicBezTo>
                          <a:pt x="140" y="190"/>
                          <a:pt x="175" y="156"/>
                          <a:pt x="175" y="114"/>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15" name="Freeform 74">
                    <a:extLst>
                      <a:ext uri="{FF2B5EF4-FFF2-40B4-BE49-F238E27FC236}">
                        <a16:creationId xmlns:a16="http://schemas.microsoft.com/office/drawing/2014/main" id="{91F166DA-D841-C3EC-4BFA-DBAC14456507}"/>
                      </a:ext>
                    </a:extLst>
                  </p:cNvPr>
                  <p:cNvSpPr>
                    <a:spLocks noChangeArrowheads="1"/>
                  </p:cNvSpPr>
                  <p:nvPr/>
                </p:nvSpPr>
                <p:spPr bwMode="auto">
                  <a:xfrm>
                    <a:off x="7024688" y="696913"/>
                    <a:ext cx="63500" cy="57150"/>
                  </a:xfrm>
                  <a:custGeom>
                    <a:avLst/>
                    <a:gdLst>
                      <a:gd name="T0" fmla="*/ 175 w 176"/>
                      <a:gd name="T1" fmla="*/ 0 h 158"/>
                      <a:gd name="T2" fmla="*/ 0 w 176"/>
                      <a:gd name="T3" fmla="*/ 0 h 158"/>
                      <a:gd name="T4" fmla="*/ 0 w 176"/>
                      <a:gd name="T5" fmla="*/ 157 h 158"/>
                      <a:gd name="T6" fmla="*/ 175 w 176"/>
                      <a:gd name="T7" fmla="*/ 157 h 158"/>
                      <a:gd name="T8" fmla="*/ 175 w 176"/>
                      <a:gd name="T9" fmla="*/ 0 h 158"/>
                    </a:gdLst>
                    <a:ahLst/>
                    <a:cxnLst>
                      <a:cxn ang="0">
                        <a:pos x="T0" y="T1"/>
                      </a:cxn>
                      <a:cxn ang="0">
                        <a:pos x="T2" y="T3"/>
                      </a:cxn>
                      <a:cxn ang="0">
                        <a:pos x="T4" y="T5"/>
                      </a:cxn>
                      <a:cxn ang="0">
                        <a:pos x="T6" y="T7"/>
                      </a:cxn>
                      <a:cxn ang="0">
                        <a:pos x="T8" y="T9"/>
                      </a:cxn>
                    </a:cxnLst>
                    <a:rect l="0" t="0" r="r" b="b"/>
                    <a:pathLst>
                      <a:path w="176" h="158">
                        <a:moveTo>
                          <a:pt x="175" y="0"/>
                        </a:moveTo>
                        <a:lnTo>
                          <a:pt x="0" y="0"/>
                        </a:lnTo>
                        <a:lnTo>
                          <a:pt x="0" y="157"/>
                        </a:lnTo>
                        <a:lnTo>
                          <a:pt x="175" y="157"/>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16" name="Freeform 75">
                    <a:extLst>
                      <a:ext uri="{FF2B5EF4-FFF2-40B4-BE49-F238E27FC236}">
                        <a16:creationId xmlns:a16="http://schemas.microsoft.com/office/drawing/2014/main" id="{9BA5A0F8-2511-3B29-1BC7-49CA793710B6}"/>
                      </a:ext>
                    </a:extLst>
                  </p:cNvPr>
                  <p:cNvSpPr>
                    <a:spLocks noChangeArrowheads="1"/>
                  </p:cNvSpPr>
                  <p:nvPr/>
                </p:nvSpPr>
                <p:spPr bwMode="auto">
                  <a:xfrm>
                    <a:off x="7024688" y="619125"/>
                    <a:ext cx="63500" cy="63500"/>
                  </a:xfrm>
                  <a:custGeom>
                    <a:avLst/>
                    <a:gdLst>
                      <a:gd name="T0" fmla="*/ 175 w 176"/>
                      <a:gd name="T1" fmla="*/ 0 h 178"/>
                      <a:gd name="T2" fmla="*/ 0 w 176"/>
                      <a:gd name="T3" fmla="*/ 0 h 178"/>
                      <a:gd name="T4" fmla="*/ 0 w 176"/>
                      <a:gd name="T5" fmla="*/ 177 h 178"/>
                      <a:gd name="T6" fmla="*/ 175 w 176"/>
                      <a:gd name="T7" fmla="*/ 177 h 178"/>
                      <a:gd name="T8" fmla="*/ 175 w 176"/>
                      <a:gd name="T9" fmla="*/ 0 h 178"/>
                    </a:gdLst>
                    <a:ahLst/>
                    <a:cxnLst>
                      <a:cxn ang="0">
                        <a:pos x="T0" y="T1"/>
                      </a:cxn>
                      <a:cxn ang="0">
                        <a:pos x="T2" y="T3"/>
                      </a:cxn>
                      <a:cxn ang="0">
                        <a:pos x="T4" y="T5"/>
                      </a:cxn>
                      <a:cxn ang="0">
                        <a:pos x="T6" y="T7"/>
                      </a:cxn>
                      <a:cxn ang="0">
                        <a:pos x="T8" y="T9"/>
                      </a:cxn>
                    </a:cxnLst>
                    <a:rect l="0" t="0" r="r" b="b"/>
                    <a:pathLst>
                      <a:path w="176" h="178">
                        <a:moveTo>
                          <a:pt x="175" y="0"/>
                        </a:moveTo>
                        <a:lnTo>
                          <a:pt x="0" y="0"/>
                        </a:lnTo>
                        <a:lnTo>
                          <a:pt x="0" y="177"/>
                        </a:lnTo>
                        <a:lnTo>
                          <a:pt x="175" y="177"/>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17" name="Freeform 76">
                    <a:extLst>
                      <a:ext uri="{FF2B5EF4-FFF2-40B4-BE49-F238E27FC236}">
                        <a16:creationId xmlns:a16="http://schemas.microsoft.com/office/drawing/2014/main" id="{EC0CDCA4-944A-6D7B-5C01-E83C40F25A88}"/>
                      </a:ext>
                    </a:extLst>
                  </p:cNvPr>
                  <p:cNvSpPr>
                    <a:spLocks noChangeArrowheads="1"/>
                  </p:cNvSpPr>
                  <p:nvPr/>
                </p:nvSpPr>
                <p:spPr bwMode="auto">
                  <a:xfrm>
                    <a:off x="7024688" y="544513"/>
                    <a:ext cx="63500" cy="60325"/>
                  </a:xfrm>
                  <a:custGeom>
                    <a:avLst/>
                    <a:gdLst>
                      <a:gd name="T0" fmla="*/ 175 w 176"/>
                      <a:gd name="T1" fmla="*/ 0 h 169"/>
                      <a:gd name="T2" fmla="*/ 0 w 176"/>
                      <a:gd name="T3" fmla="*/ 0 h 169"/>
                      <a:gd name="T4" fmla="*/ 0 w 176"/>
                      <a:gd name="T5" fmla="*/ 168 h 169"/>
                      <a:gd name="T6" fmla="*/ 175 w 176"/>
                      <a:gd name="T7" fmla="*/ 168 h 169"/>
                      <a:gd name="T8" fmla="*/ 175 w 176"/>
                      <a:gd name="T9" fmla="*/ 0 h 169"/>
                    </a:gdLst>
                    <a:ahLst/>
                    <a:cxnLst>
                      <a:cxn ang="0">
                        <a:pos x="T0" y="T1"/>
                      </a:cxn>
                      <a:cxn ang="0">
                        <a:pos x="T2" y="T3"/>
                      </a:cxn>
                      <a:cxn ang="0">
                        <a:pos x="T4" y="T5"/>
                      </a:cxn>
                      <a:cxn ang="0">
                        <a:pos x="T6" y="T7"/>
                      </a:cxn>
                      <a:cxn ang="0">
                        <a:pos x="T8" y="T9"/>
                      </a:cxn>
                    </a:cxnLst>
                    <a:rect l="0" t="0" r="r" b="b"/>
                    <a:pathLst>
                      <a:path w="176" h="169">
                        <a:moveTo>
                          <a:pt x="175" y="0"/>
                        </a:moveTo>
                        <a:lnTo>
                          <a:pt x="0" y="0"/>
                        </a:lnTo>
                        <a:lnTo>
                          <a:pt x="0" y="168"/>
                        </a:lnTo>
                        <a:lnTo>
                          <a:pt x="175" y="168"/>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18" name="Freeform 77">
                    <a:extLst>
                      <a:ext uri="{FF2B5EF4-FFF2-40B4-BE49-F238E27FC236}">
                        <a16:creationId xmlns:a16="http://schemas.microsoft.com/office/drawing/2014/main" id="{7D44E2E9-2865-7229-5685-FF6FC30A632E}"/>
                      </a:ext>
                    </a:extLst>
                  </p:cNvPr>
                  <p:cNvSpPr>
                    <a:spLocks noChangeArrowheads="1"/>
                  </p:cNvSpPr>
                  <p:nvPr/>
                </p:nvSpPr>
                <p:spPr bwMode="auto">
                  <a:xfrm>
                    <a:off x="7024688" y="466725"/>
                    <a:ext cx="63500" cy="65088"/>
                  </a:xfrm>
                  <a:custGeom>
                    <a:avLst/>
                    <a:gdLst>
                      <a:gd name="T0" fmla="*/ 175 w 176"/>
                      <a:gd name="T1" fmla="*/ 78 h 181"/>
                      <a:gd name="T2" fmla="*/ 175 w 176"/>
                      <a:gd name="T3" fmla="*/ 78 h 181"/>
                      <a:gd name="T4" fmla="*/ 98 w 176"/>
                      <a:gd name="T5" fmla="*/ 0 h 181"/>
                      <a:gd name="T6" fmla="*/ 0 w 176"/>
                      <a:gd name="T7" fmla="*/ 0 h 181"/>
                      <a:gd name="T8" fmla="*/ 0 w 176"/>
                      <a:gd name="T9" fmla="*/ 180 h 181"/>
                      <a:gd name="T10" fmla="*/ 175 w 176"/>
                      <a:gd name="T11" fmla="*/ 180 h 181"/>
                      <a:gd name="T12" fmla="*/ 175 w 176"/>
                      <a:gd name="T13" fmla="*/ 78 h 181"/>
                    </a:gdLst>
                    <a:ahLst/>
                    <a:cxnLst>
                      <a:cxn ang="0">
                        <a:pos x="T0" y="T1"/>
                      </a:cxn>
                      <a:cxn ang="0">
                        <a:pos x="T2" y="T3"/>
                      </a:cxn>
                      <a:cxn ang="0">
                        <a:pos x="T4" y="T5"/>
                      </a:cxn>
                      <a:cxn ang="0">
                        <a:pos x="T6" y="T7"/>
                      </a:cxn>
                      <a:cxn ang="0">
                        <a:pos x="T8" y="T9"/>
                      </a:cxn>
                      <a:cxn ang="0">
                        <a:pos x="T10" y="T11"/>
                      </a:cxn>
                      <a:cxn ang="0">
                        <a:pos x="T12" y="T13"/>
                      </a:cxn>
                    </a:cxnLst>
                    <a:rect l="0" t="0" r="r" b="b"/>
                    <a:pathLst>
                      <a:path w="176" h="181">
                        <a:moveTo>
                          <a:pt x="175" y="78"/>
                        </a:moveTo>
                        <a:lnTo>
                          <a:pt x="175" y="78"/>
                        </a:lnTo>
                        <a:cubicBezTo>
                          <a:pt x="175" y="34"/>
                          <a:pt x="140" y="0"/>
                          <a:pt x="98" y="0"/>
                        </a:cubicBezTo>
                        <a:cubicBezTo>
                          <a:pt x="0" y="0"/>
                          <a:pt x="0" y="0"/>
                          <a:pt x="0" y="0"/>
                        </a:cubicBezTo>
                        <a:cubicBezTo>
                          <a:pt x="0" y="180"/>
                          <a:pt x="0" y="180"/>
                          <a:pt x="0" y="180"/>
                        </a:cubicBezTo>
                        <a:cubicBezTo>
                          <a:pt x="175" y="180"/>
                          <a:pt x="175" y="180"/>
                          <a:pt x="175" y="180"/>
                        </a:cubicBezTo>
                        <a:lnTo>
                          <a:pt x="175" y="78"/>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19" name="Freeform 78">
                    <a:extLst>
                      <a:ext uri="{FF2B5EF4-FFF2-40B4-BE49-F238E27FC236}">
                        <a16:creationId xmlns:a16="http://schemas.microsoft.com/office/drawing/2014/main" id="{71E67CB7-F318-FACE-CA02-F8E80FA39E1E}"/>
                      </a:ext>
                    </a:extLst>
                  </p:cNvPr>
                  <p:cNvSpPr>
                    <a:spLocks noChangeArrowheads="1"/>
                  </p:cNvSpPr>
                  <p:nvPr/>
                </p:nvSpPr>
                <p:spPr bwMode="auto">
                  <a:xfrm>
                    <a:off x="6819900" y="768350"/>
                    <a:ext cx="52388" cy="68263"/>
                  </a:xfrm>
                  <a:custGeom>
                    <a:avLst/>
                    <a:gdLst>
                      <a:gd name="T0" fmla="*/ 77 w 147"/>
                      <a:gd name="T1" fmla="*/ 190 h 191"/>
                      <a:gd name="T2" fmla="*/ 77 w 147"/>
                      <a:gd name="T3" fmla="*/ 190 h 191"/>
                      <a:gd name="T4" fmla="*/ 146 w 147"/>
                      <a:gd name="T5" fmla="*/ 190 h 191"/>
                      <a:gd name="T6" fmla="*/ 146 w 147"/>
                      <a:gd name="T7" fmla="*/ 0 h 191"/>
                      <a:gd name="T8" fmla="*/ 0 w 147"/>
                      <a:gd name="T9" fmla="*/ 0 h 191"/>
                      <a:gd name="T10" fmla="*/ 0 w 147"/>
                      <a:gd name="T11" fmla="*/ 114 h 191"/>
                      <a:gd name="T12" fmla="*/ 77 w 147"/>
                      <a:gd name="T13" fmla="*/ 190 h 191"/>
                    </a:gdLst>
                    <a:ahLst/>
                    <a:cxnLst>
                      <a:cxn ang="0">
                        <a:pos x="T0" y="T1"/>
                      </a:cxn>
                      <a:cxn ang="0">
                        <a:pos x="T2" y="T3"/>
                      </a:cxn>
                      <a:cxn ang="0">
                        <a:pos x="T4" y="T5"/>
                      </a:cxn>
                      <a:cxn ang="0">
                        <a:pos x="T6" y="T7"/>
                      </a:cxn>
                      <a:cxn ang="0">
                        <a:pos x="T8" y="T9"/>
                      </a:cxn>
                      <a:cxn ang="0">
                        <a:pos x="T10" y="T11"/>
                      </a:cxn>
                      <a:cxn ang="0">
                        <a:pos x="T12" y="T13"/>
                      </a:cxn>
                    </a:cxnLst>
                    <a:rect l="0" t="0" r="r" b="b"/>
                    <a:pathLst>
                      <a:path w="147" h="191">
                        <a:moveTo>
                          <a:pt x="77" y="190"/>
                        </a:moveTo>
                        <a:lnTo>
                          <a:pt x="77" y="190"/>
                        </a:lnTo>
                        <a:cubicBezTo>
                          <a:pt x="146" y="190"/>
                          <a:pt x="146" y="190"/>
                          <a:pt x="146" y="190"/>
                        </a:cubicBezTo>
                        <a:cubicBezTo>
                          <a:pt x="146" y="0"/>
                          <a:pt x="146" y="0"/>
                          <a:pt x="146" y="0"/>
                        </a:cubicBezTo>
                        <a:cubicBezTo>
                          <a:pt x="0" y="0"/>
                          <a:pt x="0" y="0"/>
                          <a:pt x="0" y="0"/>
                        </a:cubicBezTo>
                        <a:cubicBezTo>
                          <a:pt x="0" y="114"/>
                          <a:pt x="0" y="114"/>
                          <a:pt x="0" y="114"/>
                        </a:cubicBezTo>
                        <a:cubicBezTo>
                          <a:pt x="0" y="156"/>
                          <a:pt x="35" y="190"/>
                          <a:pt x="77" y="190"/>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20" name="Freeform 79">
                    <a:extLst>
                      <a:ext uri="{FF2B5EF4-FFF2-40B4-BE49-F238E27FC236}">
                        <a16:creationId xmlns:a16="http://schemas.microsoft.com/office/drawing/2014/main" id="{AC6BAE71-74D6-9A01-2797-AB7AD99D2827}"/>
                      </a:ext>
                    </a:extLst>
                  </p:cNvPr>
                  <p:cNvSpPr>
                    <a:spLocks noChangeArrowheads="1"/>
                  </p:cNvSpPr>
                  <p:nvPr/>
                </p:nvSpPr>
                <p:spPr bwMode="auto">
                  <a:xfrm>
                    <a:off x="6819900" y="544513"/>
                    <a:ext cx="52388" cy="60325"/>
                  </a:xfrm>
                  <a:custGeom>
                    <a:avLst/>
                    <a:gdLst>
                      <a:gd name="T0" fmla="*/ 146 w 147"/>
                      <a:gd name="T1" fmla="*/ 0 h 169"/>
                      <a:gd name="T2" fmla="*/ 0 w 147"/>
                      <a:gd name="T3" fmla="*/ 0 h 169"/>
                      <a:gd name="T4" fmla="*/ 0 w 147"/>
                      <a:gd name="T5" fmla="*/ 168 h 169"/>
                      <a:gd name="T6" fmla="*/ 146 w 147"/>
                      <a:gd name="T7" fmla="*/ 168 h 169"/>
                      <a:gd name="T8" fmla="*/ 146 w 147"/>
                      <a:gd name="T9" fmla="*/ 0 h 169"/>
                    </a:gdLst>
                    <a:ahLst/>
                    <a:cxnLst>
                      <a:cxn ang="0">
                        <a:pos x="T0" y="T1"/>
                      </a:cxn>
                      <a:cxn ang="0">
                        <a:pos x="T2" y="T3"/>
                      </a:cxn>
                      <a:cxn ang="0">
                        <a:pos x="T4" y="T5"/>
                      </a:cxn>
                      <a:cxn ang="0">
                        <a:pos x="T6" y="T7"/>
                      </a:cxn>
                      <a:cxn ang="0">
                        <a:pos x="T8" y="T9"/>
                      </a:cxn>
                    </a:cxnLst>
                    <a:rect l="0" t="0" r="r" b="b"/>
                    <a:pathLst>
                      <a:path w="147" h="169">
                        <a:moveTo>
                          <a:pt x="146" y="0"/>
                        </a:moveTo>
                        <a:lnTo>
                          <a:pt x="0" y="0"/>
                        </a:lnTo>
                        <a:lnTo>
                          <a:pt x="0" y="168"/>
                        </a:lnTo>
                        <a:lnTo>
                          <a:pt x="146" y="168"/>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21" name="Freeform 80">
                    <a:extLst>
                      <a:ext uri="{FF2B5EF4-FFF2-40B4-BE49-F238E27FC236}">
                        <a16:creationId xmlns:a16="http://schemas.microsoft.com/office/drawing/2014/main" id="{448321DA-A1E4-000B-3650-7A948E089486}"/>
                      </a:ext>
                    </a:extLst>
                  </p:cNvPr>
                  <p:cNvSpPr>
                    <a:spLocks noChangeArrowheads="1"/>
                  </p:cNvSpPr>
                  <p:nvPr/>
                </p:nvSpPr>
                <p:spPr bwMode="auto">
                  <a:xfrm>
                    <a:off x="6819900" y="619125"/>
                    <a:ext cx="52388" cy="63500"/>
                  </a:xfrm>
                  <a:custGeom>
                    <a:avLst/>
                    <a:gdLst>
                      <a:gd name="T0" fmla="*/ 146 w 147"/>
                      <a:gd name="T1" fmla="*/ 0 h 178"/>
                      <a:gd name="T2" fmla="*/ 0 w 147"/>
                      <a:gd name="T3" fmla="*/ 0 h 178"/>
                      <a:gd name="T4" fmla="*/ 0 w 147"/>
                      <a:gd name="T5" fmla="*/ 177 h 178"/>
                      <a:gd name="T6" fmla="*/ 146 w 147"/>
                      <a:gd name="T7" fmla="*/ 177 h 178"/>
                      <a:gd name="T8" fmla="*/ 146 w 147"/>
                      <a:gd name="T9" fmla="*/ 0 h 178"/>
                    </a:gdLst>
                    <a:ahLst/>
                    <a:cxnLst>
                      <a:cxn ang="0">
                        <a:pos x="T0" y="T1"/>
                      </a:cxn>
                      <a:cxn ang="0">
                        <a:pos x="T2" y="T3"/>
                      </a:cxn>
                      <a:cxn ang="0">
                        <a:pos x="T4" y="T5"/>
                      </a:cxn>
                      <a:cxn ang="0">
                        <a:pos x="T6" y="T7"/>
                      </a:cxn>
                      <a:cxn ang="0">
                        <a:pos x="T8" y="T9"/>
                      </a:cxn>
                    </a:cxnLst>
                    <a:rect l="0" t="0" r="r" b="b"/>
                    <a:pathLst>
                      <a:path w="147" h="178">
                        <a:moveTo>
                          <a:pt x="146" y="0"/>
                        </a:moveTo>
                        <a:lnTo>
                          <a:pt x="0" y="0"/>
                        </a:lnTo>
                        <a:lnTo>
                          <a:pt x="0" y="177"/>
                        </a:lnTo>
                        <a:lnTo>
                          <a:pt x="146" y="177"/>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22" name="Freeform 81">
                    <a:extLst>
                      <a:ext uri="{FF2B5EF4-FFF2-40B4-BE49-F238E27FC236}">
                        <a16:creationId xmlns:a16="http://schemas.microsoft.com/office/drawing/2014/main" id="{7485981F-8B32-1100-2D9F-897173A77CE5}"/>
                      </a:ext>
                    </a:extLst>
                  </p:cNvPr>
                  <p:cNvSpPr>
                    <a:spLocks noChangeArrowheads="1"/>
                  </p:cNvSpPr>
                  <p:nvPr/>
                </p:nvSpPr>
                <p:spPr bwMode="auto">
                  <a:xfrm>
                    <a:off x="6819900" y="696913"/>
                    <a:ext cx="52388" cy="57150"/>
                  </a:xfrm>
                  <a:custGeom>
                    <a:avLst/>
                    <a:gdLst>
                      <a:gd name="T0" fmla="*/ 146 w 147"/>
                      <a:gd name="T1" fmla="*/ 0 h 158"/>
                      <a:gd name="T2" fmla="*/ 0 w 147"/>
                      <a:gd name="T3" fmla="*/ 0 h 158"/>
                      <a:gd name="T4" fmla="*/ 0 w 147"/>
                      <a:gd name="T5" fmla="*/ 157 h 158"/>
                      <a:gd name="T6" fmla="*/ 146 w 147"/>
                      <a:gd name="T7" fmla="*/ 157 h 158"/>
                      <a:gd name="T8" fmla="*/ 146 w 147"/>
                      <a:gd name="T9" fmla="*/ 0 h 158"/>
                    </a:gdLst>
                    <a:ahLst/>
                    <a:cxnLst>
                      <a:cxn ang="0">
                        <a:pos x="T0" y="T1"/>
                      </a:cxn>
                      <a:cxn ang="0">
                        <a:pos x="T2" y="T3"/>
                      </a:cxn>
                      <a:cxn ang="0">
                        <a:pos x="T4" y="T5"/>
                      </a:cxn>
                      <a:cxn ang="0">
                        <a:pos x="T6" y="T7"/>
                      </a:cxn>
                      <a:cxn ang="0">
                        <a:pos x="T8" y="T9"/>
                      </a:cxn>
                    </a:cxnLst>
                    <a:rect l="0" t="0" r="r" b="b"/>
                    <a:pathLst>
                      <a:path w="147" h="158">
                        <a:moveTo>
                          <a:pt x="146" y="0"/>
                        </a:moveTo>
                        <a:lnTo>
                          <a:pt x="0" y="0"/>
                        </a:lnTo>
                        <a:lnTo>
                          <a:pt x="0" y="157"/>
                        </a:lnTo>
                        <a:lnTo>
                          <a:pt x="146" y="157"/>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23" name="Freeform 82">
                    <a:extLst>
                      <a:ext uri="{FF2B5EF4-FFF2-40B4-BE49-F238E27FC236}">
                        <a16:creationId xmlns:a16="http://schemas.microsoft.com/office/drawing/2014/main" id="{D121A4F0-456C-1E02-6E75-9CAEC5D017F9}"/>
                      </a:ext>
                    </a:extLst>
                  </p:cNvPr>
                  <p:cNvSpPr>
                    <a:spLocks noChangeArrowheads="1"/>
                  </p:cNvSpPr>
                  <p:nvPr/>
                </p:nvSpPr>
                <p:spPr bwMode="auto">
                  <a:xfrm>
                    <a:off x="6886575" y="466725"/>
                    <a:ext cx="50800" cy="65088"/>
                  </a:xfrm>
                  <a:custGeom>
                    <a:avLst/>
                    <a:gdLst>
                      <a:gd name="T0" fmla="*/ 141 w 142"/>
                      <a:gd name="T1" fmla="*/ 0 h 181"/>
                      <a:gd name="T2" fmla="*/ 0 w 142"/>
                      <a:gd name="T3" fmla="*/ 0 h 181"/>
                      <a:gd name="T4" fmla="*/ 0 w 142"/>
                      <a:gd name="T5" fmla="*/ 180 h 181"/>
                      <a:gd name="T6" fmla="*/ 141 w 142"/>
                      <a:gd name="T7" fmla="*/ 180 h 181"/>
                      <a:gd name="T8" fmla="*/ 141 w 142"/>
                      <a:gd name="T9" fmla="*/ 0 h 181"/>
                    </a:gdLst>
                    <a:ahLst/>
                    <a:cxnLst>
                      <a:cxn ang="0">
                        <a:pos x="T0" y="T1"/>
                      </a:cxn>
                      <a:cxn ang="0">
                        <a:pos x="T2" y="T3"/>
                      </a:cxn>
                      <a:cxn ang="0">
                        <a:pos x="T4" y="T5"/>
                      </a:cxn>
                      <a:cxn ang="0">
                        <a:pos x="T6" y="T7"/>
                      </a:cxn>
                      <a:cxn ang="0">
                        <a:pos x="T8" y="T9"/>
                      </a:cxn>
                    </a:cxnLst>
                    <a:rect l="0" t="0" r="r" b="b"/>
                    <a:pathLst>
                      <a:path w="142" h="181">
                        <a:moveTo>
                          <a:pt x="141" y="0"/>
                        </a:moveTo>
                        <a:lnTo>
                          <a:pt x="0" y="0"/>
                        </a:lnTo>
                        <a:lnTo>
                          <a:pt x="0" y="180"/>
                        </a:lnTo>
                        <a:lnTo>
                          <a:pt x="141" y="180"/>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24" name="Freeform 83">
                    <a:extLst>
                      <a:ext uri="{FF2B5EF4-FFF2-40B4-BE49-F238E27FC236}">
                        <a16:creationId xmlns:a16="http://schemas.microsoft.com/office/drawing/2014/main" id="{9D10E971-1926-C1EF-2F27-F2C3AECE0E0A}"/>
                      </a:ext>
                    </a:extLst>
                  </p:cNvPr>
                  <p:cNvSpPr>
                    <a:spLocks noChangeArrowheads="1"/>
                  </p:cNvSpPr>
                  <p:nvPr/>
                </p:nvSpPr>
                <p:spPr bwMode="auto">
                  <a:xfrm>
                    <a:off x="6819900" y="466725"/>
                    <a:ext cx="52388" cy="65088"/>
                  </a:xfrm>
                  <a:custGeom>
                    <a:avLst/>
                    <a:gdLst>
                      <a:gd name="T0" fmla="*/ 146 w 147"/>
                      <a:gd name="T1" fmla="*/ 0 h 181"/>
                      <a:gd name="T2" fmla="*/ 146 w 147"/>
                      <a:gd name="T3" fmla="*/ 0 h 181"/>
                      <a:gd name="T4" fmla="*/ 77 w 147"/>
                      <a:gd name="T5" fmla="*/ 0 h 181"/>
                      <a:gd name="T6" fmla="*/ 0 w 147"/>
                      <a:gd name="T7" fmla="*/ 78 h 181"/>
                      <a:gd name="T8" fmla="*/ 0 w 147"/>
                      <a:gd name="T9" fmla="*/ 180 h 181"/>
                      <a:gd name="T10" fmla="*/ 146 w 147"/>
                      <a:gd name="T11" fmla="*/ 180 h 181"/>
                      <a:gd name="T12" fmla="*/ 146 w 147"/>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47" h="181">
                        <a:moveTo>
                          <a:pt x="146" y="0"/>
                        </a:moveTo>
                        <a:lnTo>
                          <a:pt x="146" y="0"/>
                        </a:lnTo>
                        <a:cubicBezTo>
                          <a:pt x="77" y="0"/>
                          <a:pt x="77" y="0"/>
                          <a:pt x="77" y="0"/>
                        </a:cubicBezTo>
                        <a:cubicBezTo>
                          <a:pt x="35" y="0"/>
                          <a:pt x="0" y="34"/>
                          <a:pt x="0" y="78"/>
                        </a:cubicBezTo>
                        <a:cubicBezTo>
                          <a:pt x="0" y="180"/>
                          <a:pt x="0" y="180"/>
                          <a:pt x="0" y="180"/>
                        </a:cubicBezTo>
                        <a:cubicBezTo>
                          <a:pt x="146" y="180"/>
                          <a:pt x="146" y="180"/>
                          <a:pt x="146" y="180"/>
                        </a:cubicBez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125" name="Freeform 84">
                    <a:extLst>
                      <a:ext uri="{FF2B5EF4-FFF2-40B4-BE49-F238E27FC236}">
                        <a16:creationId xmlns:a16="http://schemas.microsoft.com/office/drawing/2014/main" id="{8DD82C25-F220-0977-4EC9-5E097102B937}"/>
                      </a:ext>
                    </a:extLst>
                  </p:cNvPr>
                  <p:cNvSpPr>
                    <a:spLocks noChangeArrowheads="1"/>
                  </p:cNvSpPr>
                  <p:nvPr/>
                </p:nvSpPr>
                <p:spPr bwMode="auto">
                  <a:xfrm>
                    <a:off x="6886575" y="619125"/>
                    <a:ext cx="50800" cy="63500"/>
                  </a:xfrm>
                  <a:custGeom>
                    <a:avLst/>
                    <a:gdLst>
                      <a:gd name="T0" fmla="*/ 141 w 142"/>
                      <a:gd name="T1" fmla="*/ 0 h 178"/>
                      <a:gd name="T2" fmla="*/ 0 w 142"/>
                      <a:gd name="T3" fmla="*/ 0 h 178"/>
                      <a:gd name="T4" fmla="*/ 0 w 142"/>
                      <a:gd name="T5" fmla="*/ 177 h 178"/>
                      <a:gd name="T6" fmla="*/ 141 w 142"/>
                      <a:gd name="T7" fmla="*/ 177 h 178"/>
                      <a:gd name="T8" fmla="*/ 141 w 142"/>
                      <a:gd name="T9" fmla="*/ 0 h 178"/>
                    </a:gdLst>
                    <a:ahLst/>
                    <a:cxnLst>
                      <a:cxn ang="0">
                        <a:pos x="T0" y="T1"/>
                      </a:cxn>
                      <a:cxn ang="0">
                        <a:pos x="T2" y="T3"/>
                      </a:cxn>
                      <a:cxn ang="0">
                        <a:pos x="T4" y="T5"/>
                      </a:cxn>
                      <a:cxn ang="0">
                        <a:pos x="T6" y="T7"/>
                      </a:cxn>
                      <a:cxn ang="0">
                        <a:pos x="T8" y="T9"/>
                      </a:cxn>
                    </a:cxnLst>
                    <a:rect l="0" t="0" r="r" b="b"/>
                    <a:pathLst>
                      <a:path w="142" h="178">
                        <a:moveTo>
                          <a:pt x="141" y="0"/>
                        </a:moveTo>
                        <a:lnTo>
                          <a:pt x="0" y="0"/>
                        </a:lnTo>
                        <a:lnTo>
                          <a:pt x="0" y="177"/>
                        </a:lnTo>
                        <a:lnTo>
                          <a:pt x="141" y="177"/>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grpSp>
            <p:grpSp>
              <p:nvGrpSpPr>
                <p:cNvPr id="23" name="Group 226">
                  <a:extLst>
                    <a:ext uri="{FF2B5EF4-FFF2-40B4-BE49-F238E27FC236}">
                      <a16:creationId xmlns:a16="http://schemas.microsoft.com/office/drawing/2014/main" id="{17B56809-35AD-3637-3484-B2EAE912DAD9}"/>
                    </a:ext>
                  </a:extLst>
                </p:cNvPr>
                <p:cNvGrpSpPr>
                  <a:grpSpLocks/>
                </p:cNvGrpSpPr>
                <p:nvPr/>
              </p:nvGrpSpPr>
              <p:grpSpPr bwMode="auto">
                <a:xfrm>
                  <a:off x="5430861" y="3824389"/>
                  <a:ext cx="367119" cy="460522"/>
                  <a:chOff x="6743700" y="382588"/>
                  <a:chExt cx="420688" cy="538162"/>
                </a:xfrm>
                <a:solidFill>
                  <a:srgbClr val="FFFFFF"/>
                </a:solidFill>
              </p:grpSpPr>
              <p:sp>
                <p:nvSpPr>
                  <p:cNvPr id="76" name="Freeform 60">
                    <a:extLst>
                      <a:ext uri="{FF2B5EF4-FFF2-40B4-BE49-F238E27FC236}">
                        <a16:creationId xmlns:a16="http://schemas.microsoft.com/office/drawing/2014/main" id="{52834193-140D-66D1-D088-FE826C9DA9F1}"/>
                      </a:ext>
                    </a:extLst>
                  </p:cNvPr>
                  <p:cNvSpPr>
                    <a:spLocks noChangeArrowheads="1"/>
                  </p:cNvSpPr>
                  <p:nvPr/>
                </p:nvSpPr>
                <p:spPr bwMode="auto">
                  <a:xfrm>
                    <a:off x="6743700" y="382588"/>
                    <a:ext cx="420688" cy="538162"/>
                  </a:xfrm>
                  <a:custGeom>
                    <a:avLst/>
                    <a:gdLst>
                      <a:gd name="T0" fmla="*/ 129 w 1167"/>
                      <a:gd name="T1" fmla="*/ 1493 h 1494"/>
                      <a:gd name="T2" fmla="*/ 129 w 1167"/>
                      <a:gd name="T3" fmla="*/ 1493 h 1494"/>
                      <a:gd name="T4" fmla="*/ 1037 w 1167"/>
                      <a:gd name="T5" fmla="*/ 1493 h 1494"/>
                      <a:gd name="T6" fmla="*/ 1166 w 1167"/>
                      <a:gd name="T7" fmla="*/ 1363 h 1494"/>
                      <a:gd name="T8" fmla="*/ 1166 w 1167"/>
                      <a:gd name="T9" fmla="*/ 130 h 1494"/>
                      <a:gd name="T10" fmla="*/ 1037 w 1167"/>
                      <a:gd name="T11" fmla="*/ 0 h 1494"/>
                      <a:gd name="T12" fmla="*/ 129 w 1167"/>
                      <a:gd name="T13" fmla="*/ 0 h 1494"/>
                      <a:gd name="T14" fmla="*/ 0 w 1167"/>
                      <a:gd name="T15" fmla="*/ 130 h 1494"/>
                      <a:gd name="T16" fmla="*/ 0 w 1167"/>
                      <a:gd name="T17" fmla="*/ 1363 h 1494"/>
                      <a:gd name="T18" fmla="*/ 129 w 1167"/>
                      <a:gd name="T19" fmla="*/ 1493 h 1494"/>
                      <a:gd name="T20" fmla="*/ 90 w 1167"/>
                      <a:gd name="T21" fmla="*/ 130 h 1494"/>
                      <a:gd name="T22" fmla="*/ 90 w 1167"/>
                      <a:gd name="T23" fmla="*/ 130 h 1494"/>
                      <a:gd name="T24" fmla="*/ 129 w 1167"/>
                      <a:gd name="T25" fmla="*/ 92 h 1494"/>
                      <a:gd name="T26" fmla="*/ 1037 w 1167"/>
                      <a:gd name="T27" fmla="*/ 92 h 1494"/>
                      <a:gd name="T28" fmla="*/ 1076 w 1167"/>
                      <a:gd name="T29" fmla="*/ 130 h 1494"/>
                      <a:gd name="T30" fmla="*/ 1076 w 1167"/>
                      <a:gd name="T31" fmla="*/ 1363 h 1494"/>
                      <a:gd name="T32" fmla="*/ 1037 w 1167"/>
                      <a:gd name="T33" fmla="*/ 1403 h 1494"/>
                      <a:gd name="T34" fmla="*/ 129 w 1167"/>
                      <a:gd name="T35" fmla="*/ 1403 h 1494"/>
                      <a:gd name="T36" fmla="*/ 90 w 1167"/>
                      <a:gd name="T37" fmla="*/ 1363 h 1494"/>
                      <a:gd name="T38" fmla="*/ 90 w 1167"/>
                      <a:gd name="T39" fmla="*/ 13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7" h="1494">
                        <a:moveTo>
                          <a:pt x="129" y="1493"/>
                        </a:moveTo>
                        <a:lnTo>
                          <a:pt x="129" y="1493"/>
                        </a:lnTo>
                        <a:cubicBezTo>
                          <a:pt x="1037" y="1493"/>
                          <a:pt x="1037" y="1493"/>
                          <a:pt x="1037" y="1493"/>
                        </a:cubicBezTo>
                        <a:cubicBezTo>
                          <a:pt x="1108" y="1493"/>
                          <a:pt x="1166" y="1435"/>
                          <a:pt x="1166" y="1363"/>
                        </a:cubicBezTo>
                        <a:cubicBezTo>
                          <a:pt x="1166" y="130"/>
                          <a:pt x="1166" y="130"/>
                          <a:pt x="1166" y="130"/>
                        </a:cubicBezTo>
                        <a:cubicBezTo>
                          <a:pt x="1166" y="58"/>
                          <a:pt x="1108" y="0"/>
                          <a:pt x="1037" y="0"/>
                        </a:cubicBezTo>
                        <a:cubicBezTo>
                          <a:pt x="129" y="0"/>
                          <a:pt x="129" y="0"/>
                          <a:pt x="129" y="0"/>
                        </a:cubicBezTo>
                        <a:cubicBezTo>
                          <a:pt x="58" y="0"/>
                          <a:pt x="0" y="58"/>
                          <a:pt x="0" y="130"/>
                        </a:cubicBezTo>
                        <a:cubicBezTo>
                          <a:pt x="0" y="1363"/>
                          <a:pt x="0" y="1363"/>
                          <a:pt x="0" y="1363"/>
                        </a:cubicBezTo>
                        <a:cubicBezTo>
                          <a:pt x="0" y="1435"/>
                          <a:pt x="58" y="1493"/>
                          <a:pt x="129" y="1493"/>
                        </a:cubicBezTo>
                        <a:close/>
                        <a:moveTo>
                          <a:pt x="90" y="130"/>
                        </a:moveTo>
                        <a:lnTo>
                          <a:pt x="90" y="130"/>
                        </a:lnTo>
                        <a:cubicBezTo>
                          <a:pt x="90" y="109"/>
                          <a:pt x="108" y="92"/>
                          <a:pt x="129" y="92"/>
                        </a:cubicBezTo>
                        <a:cubicBezTo>
                          <a:pt x="1037" y="92"/>
                          <a:pt x="1037" y="92"/>
                          <a:pt x="1037" y="92"/>
                        </a:cubicBezTo>
                        <a:cubicBezTo>
                          <a:pt x="1058" y="92"/>
                          <a:pt x="1076" y="109"/>
                          <a:pt x="1076" y="130"/>
                        </a:cubicBezTo>
                        <a:cubicBezTo>
                          <a:pt x="1076" y="1363"/>
                          <a:pt x="1076" y="1363"/>
                          <a:pt x="1076" y="1363"/>
                        </a:cubicBezTo>
                        <a:cubicBezTo>
                          <a:pt x="1076" y="1384"/>
                          <a:pt x="1058" y="1403"/>
                          <a:pt x="1037" y="1403"/>
                        </a:cubicBezTo>
                        <a:cubicBezTo>
                          <a:pt x="129" y="1403"/>
                          <a:pt x="129" y="1403"/>
                          <a:pt x="129" y="1403"/>
                        </a:cubicBezTo>
                        <a:cubicBezTo>
                          <a:pt x="108" y="1403"/>
                          <a:pt x="90" y="1384"/>
                          <a:pt x="90" y="1363"/>
                        </a:cubicBezTo>
                        <a:lnTo>
                          <a:pt x="90" y="130"/>
                        </a:lnTo>
                        <a:close/>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77" name="Freeform 61">
                    <a:extLst>
                      <a:ext uri="{FF2B5EF4-FFF2-40B4-BE49-F238E27FC236}">
                        <a16:creationId xmlns:a16="http://schemas.microsoft.com/office/drawing/2014/main" id="{B8AE0605-0CD3-6437-58FC-8C4A36461119}"/>
                      </a:ext>
                    </a:extLst>
                  </p:cNvPr>
                  <p:cNvSpPr>
                    <a:spLocks noChangeArrowheads="1"/>
                  </p:cNvSpPr>
                  <p:nvPr/>
                </p:nvSpPr>
                <p:spPr bwMode="auto">
                  <a:xfrm>
                    <a:off x="6789738" y="431800"/>
                    <a:ext cx="28575" cy="28575"/>
                  </a:xfrm>
                  <a:custGeom>
                    <a:avLst/>
                    <a:gdLst>
                      <a:gd name="T0" fmla="*/ 38 w 79"/>
                      <a:gd name="T1" fmla="*/ 78 h 79"/>
                      <a:gd name="T2" fmla="*/ 38 w 79"/>
                      <a:gd name="T3" fmla="*/ 78 h 79"/>
                      <a:gd name="T4" fmla="*/ 78 w 79"/>
                      <a:gd name="T5" fmla="*/ 40 h 79"/>
                      <a:gd name="T6" fmla="*/ 38 w 79"/>
                      <a:gd name="T7" fmla="*/ 0 h 79"/>
                      <a:gd name="T8" fmla="*/ 0 w 79"/>
                      <a:gd name="T9" fmla="*/ 40 h 79"/>
                      <a:gd name="T10" fmla="*/ 38 w 79"/>
                      <a:gd name="T11" fmla="*/ 78 h 79"/>
                    </a:gdLst>
                    <a:ahLst/>
                    <a:cxnLst>
                      <a:cxn ang="0">
                        <a:pos x="T0" y="T1"/>
                      </a:cxn>
                      <a:cxn ang="0">
                        <a:pos x="T2" y="T3"/>
                      </a:cxn>
                      <a:cxn ang="0">
                        <a:pos x="T4" y="T5"/>
                      </a:cxn>
                      <a:cxn ang="0">
                        <a:pos x="T6" y="T7"/>
                      </a:cxn>
                      <a:cxn ang="0">
                        <a:pos x="T8" y="T9"/>
                      </a:cxn>
                      <a:cxn ang="0">
                        <a:pos x="T10" y="T11"/>
                      </a:cxn>
                    </a:cxnLst>
                    <a:rect l="0" t="0" r="r" b="b"/>
                    <a:pathLst>
                      <a:path w="79" h="79">
                        <a:moveTo>
                          <a:pt x="38" y="78"/>
                        </a:moveTo>
                        <a:lnTo>
                          <a:pt x="38" y="78"/>
                        </a:lnTo>
                        <a:cubicBezTo>
                          <a:pt x="59" y="78"/>
                          <a:pt x="78" y="61"/>
                          <a:pt x="78" y="40"/>
                        </a:cubicBezTo>
                        <a:cubicBezTo>
                          <a:pt x="78" y="19"/>
                          <a:pt x="59" y="0"/>
                          <a:pt x="38" y="0"/>
                        </a:cubicBezTo>
                        <a:cubicBezTo>
                          <a:pt x="17" y="0"/>
                          <a:pt x="0" y="19"/>
                          <a:pt x="0" y="40"/>
                        </a:cubicBezTo>
                        <a:cubicBezTo>
                          <a:pt x="0" y="61"/>
                          <a:pt x="17" y="78"/>
                          <a:pt x="38" y="78"/>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78" name="Freeform 62">
                    <a:extLst>
                      <a:ext uri="{FF2B5EF4-FFF2-40B4-BE49-F238E27FC236}">
                        <a16:creationId xmlns:a16="http://schemas.microsoft.com/office/drawing/2014/main" id="{0292F328-A101-C4E7-68FF-077DFD2B384D}"/>
                      </a:ext>
                    </a:extLst>
                  </p:cNvPr>
                  <p:cNvSpPr>
                    <a:spLocks noChangeArrowheads="1"/>
                  </p:cNvSpPr>
                  <p:nvPr/>
                </p:nvSpPr>
                <p:spPr bwMode="auto">
                  <a:xfrm>
                    <a:off x="7091363" y="431800"/>
                    <a:ext cx="28575" cy="28575"/>
                  </a:xfrm>
                  <a:custGeom>
                    <a:avLst/>
                    <a:gdLst>
                      <a:gd name="T0" fmla="*/ 39 w 78"/>
                      <a:gd name="T1" fmla="*/ 78 h 79"/>
                      <a:gd name="T2" fmla="*/ 39 w 78"/>
                      <a:gd name="T3" fmla="*/ 78 h 79"/>
                      <a:gd name="T4" fmla="*/ 77 w 78"/>
                      <a:gd name="T5" fmla="*/ 40 h 79"/>
                      <a:gd name="T6" fmla="*/ 39 w 78"/>
                      <a:gd name="T7" fmla="*/ 0 h 79"/>
                      <a:gd name="T8" fmla="*/ 0 w 78"/>
                      <a:gd name="T9" fmla="*/ 40 h 79"/>
                      <a:gd name="T10" fmla="*/ 39 w 78"/>
                      <a:gd name="T11" fmla="*/ 78 h 79"/>
                    </a:gdLst>
                    <a:ahLst/>
                    <a:cxnLst>
                      <a:cxn ang="0">
                        <a:pos x="T0" y="T1"/>
                      </a:cxn>
                      <a:cxn ang="0">
                        <a:pos x="T2" y="T3"/>
                      </a:cxn>
                      <a:cxn ang="0">
                        <a:pos x="T4" y="T5"/>
                      </a:cxn>
                      <a:cxn ang="0">
                        <a:pos x="T6" y="T7"/>
                      </a:cxn>
                      <a:cxn ang="0">
                        <a:pos x="T8" y="T9"/>
                      </a:cxn>
                      <a:cxn ang="0">
                        <a:pos x="T10" y="T11"/>
                      </a:cxn>
                    </a:cxnLst>
                    <a:rect l="0" t="0" r="r" b="b"/>
                    <a:pathLst>
                      <a:path w="78" h="79">
                        <a:moveTo>
                          <a:pt x="39" y="78"/>
                        </a:moveTo>
                        <a:lnTo>
                          <a:pt x="39" y="78"/>
                        </a:lnTo>
                        <a:cubicBezTo>
                          <a:pt x="60" y="78"/>
                          <a:pt x="77" y="61"/>
                          <a:pt x="77" y="40"/>
                        </a:cubicBezTo>
                        <a:cubicBezTo>
                          <a:pt x="77" y="19"/>
                          <a:pt x="60" y="0"/>
                          <a:pt x="39" y="0"/>
                        </a:cubicBezTo>
                        <a:cubicBezTo>
                          <a:pt x="18" y="0"/>
                          <a:pt x="0" y="19"/>
                          <a:pt x="0" y="40"/>
                        </a:cubicBezTo>
                        <a:cubicBezTo>
                          <a:pt x="0" y="61"/>
                          <a:pt x="18" y="78"/>
                          <a:pt x="39" y="78"/>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79" name="Freeform 63">
                    <a:extLst>
                      <a:ext uri="{FF2B5EF4-FFF2-40B4-BE49-F238E27FC236}">
                        <a16:creationId xmlns:a16="http://schemas.microsoft.com/office/drawing/2014/main" id="{078A0EB9-BE21-24F1-2789-59903A22A84A}"/>
                      </a:ext>
                    </a:extLst>
                  </p:cNvPr>
                  <p:cNvSpPr>
                    <a:spLocks noChangeArrowheads="1"/>
                  </p:cNvSpPr>
                  <p:nvPr/>
                </p:nvSpPr>
                <p:spPr bwMode="auto">
                  <a:xfrm>
                    <a:off x="7091363" y="841375"/>
                    <a:ext cx="28575" cy="28575"/>
                  </a:xfrm>
                  <a:custGeom>
                    <a:avLst/>
                    <a:gdLst>
                      <a:gd name="T0" fmla="*/ 39 w 78"/>
                      <a:gd name="T1" fmla="*/ 77 h 78"/>
                      <a:gd name="T2" fmla="*/ 39 w 78"/>
                      <a:gd name="T3" fmla="*/ 77 h 78"/>
                      <a:gd name="T4" fmla="*/ 77 w 78"/>
                      <a:gd name="T5" fmla="*/ 39 h 78"/>
                      <a:gd name="T6" fmla="*/ 39 w 78"/>
                      <a:gd name="T7" fmla="*/ 0 h 78"/>
                      <a:gd name="T8" fmla="*/ 0 w 78"/>
                      <a:gd name="T9" fmla="*/ 39 h 78"/>
                      <a:gd name="T10" fmla="*/ 39 w 78"/>
                      <a:gd name="T11" fmla="*/ 77 h 78"/>
                    </a:gdLst>
                    <a:ahLst/>
                    <a:cxnLst>
                      <a:cxn ang="0">
                        <a:pos x="T0" y="T1"/>
                      </a:cxn>
                      <a:cxn ang="0">
                        <a:pos x="T2" y="T3"/>
                      </a:cxn>
                      <a:cxn ang="0">
                        <a:pos x="T4" y="T5"/>
                      </a:cxn>
                      <a:cxn ang="0">
                        <a:pos x="T6" y="T7"/>
                      </a:cxn>
                      <a:cxn ang="0">
                        <a:pos x="T8" y="T9"/>
                      </a:cxn>
                      <a:cxn ang="0">
                        <a:pos x="T10" y="T11"/>
                      </a:cxn>
                    </a:cxnLst>
                    <a:rect l="0" t="0" r="r" b="b"/>
                    <a:pathLst>
                      <a:path w="78" h="78">
                        <a:moveTo>
                          <a:pt x="39" y="77"/>
                        </a:moveTo>
                        <a:lnTo>
                          <a:pt x="39" y="77"/>
                        </a:lnTo>
                        <a:cubicBezTo>
                          <a:pt x="60" y="77"/>
                          <a:pt x="77" y="60"/>
                          <a:pt x="77" y="39"/>
                        </a:cubicBezTo>
                        <a:cubicBezTo>
                          <a:pt x="77" y="18"/>
                          <a:pt x="60" y="0"/>
                          <a:pt x="39" y="0"/>
                        </a:cubicBezTo>
                        <a:cubicBezTo>
                          <a:pt x="18" y="0"/>
                          <a:pt x="0" y="18"/>
                          <a:pt x="0" y="39"/>
                        </a:cubicBezTo>
                        <a:cubicBezTo>
                          <a:pt x="0" y="60"/>
                          <a:pt x="18" y="77"/>
                          <a:pt x="39" y="77"/>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80" name="Freeform 64">
                    <a:extLst>
                      <a:ext uri="{FF2B5EF4-FFF2-40B4-BE49-F238E27FC236}">
                        <a16:creationId xmlns:a16="http://schemas.microsoft.com/office/drawing/2014/main" id="{0FB62CBF-118F-3CE9-04C6-DEB4CDB3B78C}"/>
                      </a:ext>
                    </a:extLst>
                  </p:cNvPr>
                  <p:cNvSpPr>
                    <a:spLocks noChangeArrowheads="1"/>
                  </p:cNvSpPr>
                  <p:nvPr/>
                </p:nvSpPr>
                <p:spPr bwMode="auto">
                  <a:xfrm>
                    <a:off x="6789738" y="844550"/>
                    <a:ext cx="28575" cy="28575"/>
                  </a:xfrm>
                  <a:custGeom>
                    <a:avLst/>
                    <a:gdLst>
                      <a:gd name="T0" fmla="*/ 38 w 79"/>
                      <a:gd name="T1" fmla="*/ 77 h 78"/>
                      <a:gd name="T2" fmla="*/ 38 w 79"/>
                      <a:gd name="T3" fmla="*/ 77 h 78"/>
                      <a:gd name="T4" fmla="*/ 78 w 79"/>
                      <a:gd name="T5" fmla="*/ 38 h 78"/>
                      <a:gd name="T6" fmla="*/ 38 w 79"/>
                      <a:gd name="T7" fmla="*/ 0 h 78"/>
                      <a:gd name="T8" fmla="*/ 0 w 79"/>
                      <a:gd name="T9" fmla="*/ 38 h 78"/>
                      <a:gd name="T10" fmla="*/ 38 w 79"/>
                      <a:gd name="T11" fmla="*/ 77 h 78"/>
                    </a:gdLst>
                    <a:ahLst/>
                    <a:cxnLst>
                      <a:cxn ang="0">
                        <a:pos x="T0" y="T1"/>
                      </a:cxn>
                      <a:cxn ang="0">
                        <a:pos x="T2" y="T3"/>
                      </a:cxn>
                      <a:cxn ang="0">
                        <a:pos x="T4" y="T5"/>
                      </a:cxn>
                      <a:cxn ang="0">
                        <a:pos x="T6" y="T7"/>
                      </a:cxn>
                      <a:cxn ang="0">
                        <a:pos x="T8" y="T9"/>
                      </a:cxn>
                      <a:cxn ang="0">
                        <a:pos x="T10" y="T11"/>
                      </a:cxn>
                    </a:cxnLst>
                    <a:rect l="0" t="0" r="r" b="b"/>
                    <a:pathLst>
                      <a:path w="79" h="78">
                        <a:moveTo>
                          <a:pt x="38" y="77"/>
                        </a:moveTo>
                        <a:lnTo>
                          <a:pt x="38" y="77"/>
                        </a:lnTo>
                        <a:cubicBezTo>
                          <a:pt x="59" y="77"/>
                          <a:pt x="78" y="59"/>
                          <a:pt x="78" y="38"/>
                        </a:cubicBezTo>
                        <a:cubicBezTo>
                          <a:pt x="78" y="17"/>
                          <a:pt x="59" y="0"/>
                          <a:pt x="38" y="0"/>
                        </a:cubicBezTo>
                        <a:cubicBezTo>
                          <a:pt x="17" y="0"/>
                          <a:pt x="0" y="17"/>
                          <a:pt x="0" y="38"/>
                        </a:cubicBezTo>
                        <a:cubicBezTo>
                          <a:pt x="0" y="59"/>
                          <a:pt x="17" y="77"/>
                          <a:pt x="38" y="77"/>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81" name="Freeform 65">
                    <a:extLst>
                      <a:ext uri="{FF2B5EF4-FFF2-40B4-BE49-F238E27FC236}">
                        <a16:creationId xmlns:a16="http://schemas.microsoft.com/office/drawing/2014/main" id="{12FF94DA-5D65-9B79-1206-155C6B7A9855}"/>
                      </a:ext>
                    </a:extLst>
                  </p:cNvPr>
                  <p:cNvSpPr>
                    <a:spLocks noChangeArrowheads="1"/>
                  </p:cNvSpPr>
                  <p:nvPr/>
                </p:nvSpPr>
                <p:spPr bwMode="auto">
                  <a:xfrm>
                    <a:off x="6886575" y="696913"/>
                    <a:ext cx="50800" cy="57150"/>
                  </a:xfrm>
                  <a:custGeom>
                    <a:avLst/>
                    <a:gdLst>
                      <a:gd name="T0" fmla="*/ 141 w 142"/>
                      <a:gd name="T1" fmla="*/ 0 h 158"/>
                      <a:gd name="T2" fmla="*/ 0 w 142"/>
                      <a:gd name="T3" fmla="*/ 0 h 158"/>
                      <a:gd name="T4" fmla="*/ 0 w 142"/>
                      <a:gd name="T5" fmla="*/ 157 h 158"/>
                      <a:gd name="T6" fmla="*/ 141 w 142"/>
                      <a:gd name="T7" fmla="*/ 157 h 158"/>
                      <a:gd name="T8" fmla="*/ 141 w 142"/>
                      <a:gd name="T9" fmla="*/ 0 h 158"/>
                    </a:gdLst>
                    <a:ahLst/>
                    <a:cxnLst>
                      <a:cxn ang="0">
                        <a:pos x="T0" y="T1"/>
                      </a:cxn>
                      <a:cxn ang="0">
                        <a:pos x="T2" y="T3"/>
                      </a:cxn>
                      <a:cxn ang="0">
                        <a:pos x="T4" y="T5"/>
                      </a:cxn>
                      <a:cxn ang="0">
                        <a:pos x="T6" y="T7"/>
                      </a:cxn>
                      <a:cxn ang="0">
                        <a:pos x="T8" y="T9"/>
                      </a:cxn>
                    </a:cxnLst>
                    <a:rect l="0" t="0" r="r" b="b"/>
                    <a:pathLst>
                      <a:path w="142" h="158">
                        <a:moveTo>
                          <a:pt x="141" y="0"/>
                        </a:moveTo>
                        <a:lnTo>
                          <a:pt x="0" y="0"/>
                        </a:lnTo>
                        <a:lnTo>
                          <a:pt x="0" y="157"/>
                        </a:lnTo>
                        <a:lnTo>
                          <a:pt x="141" y="157"/>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82" name="Freeform 66">
                    <a:extLst>
                      <a:ext uri="{FF2B5EF4-FFF2-40B4-BE49-F238E27FC236}">
                        <a16:creationId xmlns:a16="http://schemas.microsoft.com/office/drawing/2014/main" id="{6E0B29AF-ED62-D3CE-6D96-AEDE7AB554B3}"/>
                      </a:ext>
                    </a:extLst>
                  </p:cNvPr>
                  <p:cNvSpPr>
                    <a:spLocks noChangeArrowheads="1"/>
                  </p:cNvSpPr>
                  <p:nvPr/>
                </p:nvSpPr>
                <p:spPr bwMode="auto">
                  <a:xfrm>
                    <a:off x="6886575" y="544513"/>
                    <a:ext cx="50800" cy="60325"/>
                  </a:xfrm>
                  <a:custGeom>
                    <a:avLst/>
                    <a:gdLst>
                      <a:gd name="T0" fmla="*/ 141 w 142"/>
                      <a:gd name="T1" fmla="*/ 0 h 169"/>
                      <a:gd name="T2" fmla="*/ 0 w 142"/>
                      <a:gd name="T3" fmla="*/ 0 h 169"/>
                      <a:gd name="T4" fmla="*/ 0 w 142"/>
                      <a:gd name="T5" fmla="*/ 168 h 169"/>
                      <a:gd name="T6" fmla="*/ 141 w 142"/>
                      <a:gd name="T7" fmla="*/ 168 h 169"/>
                      <a:gd name="T8" fmla="*/ 141 w 142"/>
                      <a:gd name="T9" fmla="*/ 0 h 169"/>
                    </a:gdLst>
                    <a:ahLst/>
                    <a:cxnLst>
                      <a:cxn ang="0">
                        <a:pos x="T0" y="T1"/>
                      </a:cxn>
                      <a:cxn ang="0">
                        <a:pos x="T2" y="T3"/>
                      </a:cxn>
                      <a:cxn ang="0">
                        <a:pos x="T4" y="T5"/>
                      </a:cxn>
                      <a:cxn ang="0">
                        <a:pos x="T6" y="T7"/>
                      </a:cxn>
                      <a:cxn ang="0">
                        <a:pos x="T8" y="T9"/>
                      </a:cxn>
                    </a:cxnLst>
                    <a:rect l="0" t="0" r="r" b="b"/>
                    <a:pathLst>
                      <a:path w="142" h="169">
                        <a:moveTo>
                          <a:pt x="141" y="0"/>
                        </a:moveTo>
                        <a:lnTo>
                          <a:pt x="0" y="0"/>
                        </a:lnTo>
                        <a:lnTo>
                          <a:pt x="0" y="168"/>
                        </a:lnTo>
                        <a:lnTo>
                          <a:pt x="141" y="168"/>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83" name="Freeform 67">
                    <a:extLst>
                      <a:ext uri="{FF2B5EF4-FFF2-40B4-BE49-F238E27FC236}">
                        <a16:creationId xmlns:a16="http://schemas.microsoft.com/office/drawing/2014/main" id="{CA33B587-D002-43E6-E9AD-E280A6BBE7BE}"/>
                      </a:ext>
                    </a:extLst>
                  </p:cNvPr>
                  <p:cNvSpPr>
                    <a:spLocks noChangeArrowheads="1"/>
                  </p:cNvSpPr>
                  <p:nvPr/>
                </p:nvSpPr>
                <p:spPr bwMode="auto">
                  <a:xfrm>
                    <a:off x="6951663" y="619125"/>
                    <a:ext cx="60325" cy="63500"/>
                  </a:xfrm>
                  <a:custGeom>
                    <a:avLst/>
                    <a:gdLst>
                      <a:gd name="T0" fmla="*/ 166 w 167"/>
                      <a:gd name="T1" fmla="*/ 0 h 178"/>
                      <a:gd name="T2" fmla="*/ 0 w 167"/>
                      <a:gd name="T3" fmla="*/ 0 h 178"/>
                      <a:gd name="T4" fmla="*/ 0 w 167"/>
                      <a:gd name="T5" fmla="*/ 177 h 178"/>
                      <a:gd name="T6" fmla="*/ 166 w 167"/>
                      <a:gd name="T7" fmla="*/ 177 h 178"/>
                      <a:gd name="T8" fmla="*/ 166 w 167"/>
                      <a:gd name="T9" fmla="*/ 0 h 178"/>
                    </a:gdLst>
                    <a:ahLst/>
                    <a:cxnLst>
                      <a:cxn ang="0">
                        <a:pos x="T0" y="T1"/>
                      </a:cxn>
                      <a:cxn ang="0">
                        <a:pos x="T2" y="T3"/>
                      </a:cxn>
                      <a:cxn ang="0">
                        <a:pos x="T4" y="T5"/>
                      </a:cxn>
                      <a:cxn ang="0">
                        <a:pos x="T6" y="T7"/>
                      </a:cxn>
                      <a:cxn ang="0">
                        <a:pos x="T8" y="T9"/>
                      </a:cxn>
                    </a:cxnLst>
                    <a:rect l="0" t="0" r="r" b="b"/>
                    <a:pathLst>
                      <a:path w="167" h="178">
                        <a:moveTo>
                          <a:pt x="166" y="0"/>
                        </a:moveTo>
                        <a:lnTo>
                          <a:pt x="0" y="0"/>
                        </a:lnTo>
                        <a:lnTo>
                          <a:pt x="0" y="177"/>
                        </a:lnTo>
                        <a:lnTo>
                          <a:pt x="166" y="177"/>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84" name="Freeform 68">
                    <a:extLst>
                      <a:ext uri="{FF2B5EF4-FFF2-40B4-BE49-F238E27FC236}">
                        <a16:creationId xmlns:a16="http://schemas.microsoft.com/office/drawing/2014/main" id="{F4C8CBC4-C842-2BD2-147E-761EBF941B9B}"/>
                      </a:ext>
                    </a:extLst>
                  </p:cNvPr>
                  <p:cNvSpPr>
                    <a:spLocks noChangeArrowheads="1"/>
                  </p:cNvSpPr>
                  <p:nvPr/>
                </p:nvSpPr>
                <p:spPr bwMode="auto">
                  <a:xfrm>
                    <a:off x="6951663" y="696913"/>
                    <a:ext cx="60325" cy="57150"/>
                  </a:xfrm>
                  <a:custGeom>
                    <a:avLst/>
                    <a:gdLst>
                      <a:gd name="T0" fmla="*/ 166 w 167"/>
                      <a:gd name="T1" fmla="*/ 0 h 158"/>
                      <a:gd name="T2" fmla="*/ 0 w 167"/>
                      <a:gd name="T3" fmla="*/ 0 h 158"/>
                      <a:gd name="T4" fmla="*/ 0 w 167"/>
                      <a:gd name="T5" fmla="*/ 157 h 158"/>
                      <a:gd name="T6" fmla="*/ 166 w 167"/>
                      <a:gd name="T7" fmla="*/ 157 h 158"/>
                      <a:gd name="T8" fmla="*/ 166 w 167"/>
                      <a:gd name="T9" fmla="*/ 0 h 158"/>
                    </a:gdLst>
                    <a:ahLst/>
                    <a:cxnLst>
                      <a:cxn ang="0">
                        <a:pos x="T0" y="T1"/>
                      </a:cxn>
                      <a:cxn ang="0">
                        <a:pos x="T2" y="T3"/>
                      </a:cxn>
                      <a:cxn ang="0">
                        <a:pos x="T4" y="T5"/>
                      </a:cxn>
                      <a:cxn ang="0">
                        <a:pos x="T6" y="T7"/>
                      </a:cxn>
                      <a:cxn ang="0">
                        <a:pos x="T8" y="T9"/>
                      </a:cxn>
                    </a:cxnLst>
                    <a:rect l="0" t="0" r="r" b="b"/>
                    <a:pathLst>
                      <a:path w="167" h="158">
                        <a:moveTo>
                          <a:pt x="166" y="0"/>
                        </a:moveTo>
                        <a:lnTo>
                          <a:pt x="0" y="0"/>
                        </a:lnTo>
                        <a:lnTo>
                          <a:pt x="0" y="157"/>
                        </a:lnTo>
                        <a:lnTo>
                          <a:pt x="166" y="157"/>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85" name="Freeform 69">
                    <a:extLst>
                      <a:ext uri="{FF2B5EF4-FFF2-40B4-BE49-F238E27FC236}">
                        <a16:creationId xmlns:a16="http://schemas.microsoft.com/office/drawing/2014/main" id="{664C385A-EE70-6A37-4E83-8E2B88ABA308}"/>
                      </a:ext>
                    </a:extLst>
                  </p:cNvPr>
                  <p:cNvSpPr>
                    <a:spLocks noChangeArrowheads="1"/>
                  </p:cNvSpPr>
                  <p:nvPr/>
                </p:nvSpPr>
                <p:spPr bwMode="auto">
                  <a:xfrm>
                    <a:off x="6951663" y="544513"/>
                    <a:ext cx="60325" cy="60325"/>
                  </a:xfrm>
                  <a:custGeom>
                    <a:avLst/>
                    <a:gdLst>
                      <a:gd name="T0" fmla="*/ 166 w 167"/>
                      <a:gd name="T1" fmla="*/ 0 h 169"/>
                      <a:gd name="T2" fmla="*/ 0 w 167"/>
                      <a:gd name="T3" fmla="*/ 0 h 169"/>
                      <a:gd name="T4" fmla="*/ 0 w 167"/>
                      <a:gd name="T5" fmla="*/ 168 h 169"/>
                      <a:gd name="T6" fmla="*/ 166 w 167"/>
                      <a:gd name="T7" fmla="*/ 168 h 169"/>
                      <a:gd name="T8" fmla="*/ 166 w 167"/>
                      <a:gd name="T9" fmla="*/ 0 h 169"/>
                    </a:gdLst>
                    <a:ahLst/>
                    <a:cxnLst>
                      <a:cxn ang="0">
                        <a:pos x="T0" y="T1"/>
                      </a:cxn>
                      <a:cxn ang="0">
                        <a:pos x="T2" y="T3"/>
                      </a:cxn>
                      <a:cxn ang="0">
                        <a:pos x="T4" y="T5"/>
                      </a:cxn>
                      <a:cxn ang="0">
                        <a:pos x="T6" y="T7"/>
                      </a:cxn>
                      <a:cxn ang="0">
                        <a:pos x="T8" y="T9"/>
                      </a:cxn>
                    </a:cxnLst>
                    <a:rect l="0" t="0" r="r" b="b"/>
                    <a:pathLst>
                      <a:path w="167" h="169">
                        <a:moveTo>
                          <a:pt x="166" y="0"/>
                        </a:moveTo>
                        <a:lnTo>
                          <a:pt x="0" y="0"/>
                        </a:lnTo>
                        <a:lnTo>
                          <a:pt x="0" y="168"/>
                        </a:lnTo>
                        <a:lnTo>
                          <a:pt x="166" y="168"/>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86" name="Freeform 70">
                    <a:extLst>
                      <a:ext uri="{FF2B5EF4-FFF2-40B4-BE49-F238E27FC236}">
                        <a16:creationId xmlns:a16="http://schemas.microsoft.com/office/drawing/2014/main" id="{98C7C4EB-418C-78C5-7466-8DDC6EE62CFB}"/>
                      </a:ext>
                    </a:extLst>
                  </p:cNvPr>
                  <p:cNvSpPr>
                    <a:spLocks noChangeArrowheads="1"/>
                  </p:cNvSpPr>
                  <p:nvPr/>
                </p:nvSpPr>
                <p:spPr bwMode="auto">
                  <a:xfrm>
                    <a:off x="6951663" y="466725"/>
                    <a:ext cx="60325" cy="65088"/>
                  </a:xfrm>
                  <a:custGeom>
                    <a:avLst/>
                    <a:gdLst>
                      <a:gd name="T0" fmla="*/ 166 w 167"/>
                      <a:gd name="T1" fmla="*/ 0 h 181"/>
                      <a:gd name="T2" fmla="*/ 0 w 167"/>
                      <a:gd name="T3" fmla="*/ 0 h 181"/>
                      <a:gd name="T4" fmla="*/ 0 w 167"/>
                      <a:gd name="T5" fmla="*/ 180 h 181"/>
                      <a:gd name="T6" fmla="*/ 166 w 167"/>
                      <a:gd name="T7" fmla="*/ 180 h 181"/>
                      <a:gd name="T8" fmla="*/ 166 w 167"/>
                      <a:gd name="T9" fmla="*/ 0 h 181"/>
                    </a:gdLst>
                    <a:ahLst/>
                    <a:cxnLst>
                      <a:cxn ang="0">
                        <a:pos x="T0" y="T1"/>
                      </a:cxn>
                      <a:cxn ang="0">
                        <a:pos x="T2" y="T3"/>
                      </a:cxn>
                      <a:cxn ang="0">
                        <a:pos x="T4" y="T5"/>
                      </a:cxn>
                      <a:cxn ang="0">
                        <a:pos x="T6" y="T7"/>
                      </a:cxn>
                      <a:cxn ang="0">
                        <a:pos x="T8" y="T9"/>
                      </a:cxn>
                    </a:cxnLst>
                    <a:rect l="0" t="0" r="r" b="b"/>
                    <a:pathLst>
                      <a:path w="167" h="181">
                        <a:moveTo>
                          <a:pt x="166" y="0"/>
                        </a:moveTo>
                        <a:lnTo>
                          <a:pt x="0" y="0"/>
                        </a:lnTo>
                        <a:lnTo>
                          <a:pt x="0" y="180"/>
                        </a:lnTo>
                        <a:lnTo>
                          <a:pt x="166" y="180"/>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87" name="Freeform 71">
                    <a:extLst>
                      <a:ext uri="{FF2B5EF4-FFF2-40B4-BE49-F238E27FC236}">
                        <a16:creationId xmlns:a16="http://schemas.microsoft.com/office/drawing/2014/main" id="{118DACCC-D5E1-5647-03AC-28141E3300E7}"/>
                      </a:ext>
                    </a:extLst>
                  </p:cNvPr>
                  <p:cNvSpPr>
                    <a:spLocks noChangeArrowheads="1"/>
                  </p:cNvSpPr>
                  <p:nvPr/>
                </p:nvSpPr>
                <p:spPr bwMode="auto">
                  <a:xfrm>
                    <a:off x="6886575" y="768350"/>
                    <a:ext cx="50800" cy="68263"/>
                  </a:xfrm>
                  <a:custGeom>
                    <a:avLst/>
                    <a:gdLst>
                      <a:gd name="T0" fmla="*/ 0 w 142"/>
                      <a:gd name="T1" fmla="*/ 190 h 191"/>
                      <a:gd name="T2" fmla="*/ 141 w 142"/>
                      <a:gd name="T3" fmla="*/ 190 h 191"/>
                      <a:gd name="T4" fmla="*/ 141 w 142"/>
                      <a:gd name="T5" fmla="*/ 0 h 191"/>
                      <a:gd name="T6" fmla="*/ 0 w 142"/>
                      <a:gd name="T7" fmla="*/ 0 h 191"/>
                      <a:gd name="T8" fmla="*/ 0 w 142"/>
                      <a:gd name="T9" fmla="*/ 190 h 191"/>
                    </a:gdLst>
                    <a:ahLst/>
                    <a:cxnLst>
                      <a:cxn ang="0">
                        <a:pos x="T0" y="T1"/>
                      </a:cxn>
                      <a:cxn ang="0">
                        <a:pos x="T2" y="T3"/>
                      </a:cxn>
                      <a:cxn ang="0">
                        <a:pos x="T4" y="T5"/>
                      </a:cxn>
                      <a:cxn ang="0">
                        <a:pos x="T6" y="T7"/>
                      </a:cxn>
                      <a:cxn ang="0">
                        <a:pos x="T8" y="T9"/>
                      </a:cxn>
                    </a:cxnLst>
                    <a:rect l="0" t="0" r="r" b="b"/>
                    <a:pathLst>
                      <a:path w="142" h="191">
                        <a:moveTo>
                          <a:pt x="0" y="190"/>
                        </a:moveTo>
                        <a:lnTo>
                          <a:pt x="141" y="190"/>
                        </a:lnTo>
                        <a:lnTo>
                          <a:pt x="141" y="0"/>
                        </a:lnTo>
                        <a:lnTo>
                          <a:pt x="0" y="0"/>
                        </a:lnTo>
                        <a:lnTo>
                          <a:pt x="0" y="19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88" name="Freeform 72">
                    <a:extLst>
                      <a:ext uri="{FF2B5EF4-FFF2-40B4-BE49-F238E27FC236}">
                        <a16:creationId xmlns:a16="http://schemas.microsoft.com/office/drawing/2014/main" id="{12E300FC-3B50-4A00-B575-3F9DF2D3EABE}"/>
                      </a:ext>
                    </a:extLst>
                  </p:cNvPr>
                  <p:cNvSpPr>
                    <a:spLocks noChangeArrowheads="1"/>
                  </p:cNvSpPr>
                  <p:nvPr/>
                </p:nvSpPr>
                <p:spPr bwMode="auto">
                  <a:xfrm>
                    <a:off x="6951663" y="768350"/>
                    <a:ext cx="60325" cy="68263"/>
                  </a:xfrm>
                  <a:custGeom>
                    <a:avLst/>
                    <a:gdLst>
                      <a:gd name="T0" fmla="*/ 166 w 167"/>
                      <a:gd name="T1" fmla="*/ 0 h 191"/>
                      <a:gd name="T2" fmla="*/ 0 w 167"/>
                      <a:gd name="T3" fmla="*/ 0 h 191"/>
                      <a:gd name="T4" fmla="*/ 0 w 167"/>
                      <a:gd name="T5" fmla="*/ 190 h 191"/>
                      <a:gd name="T6" fmla="*/ 166 w 167"/>
                      <a:gd name="T7" fmla="*/ 190 h 191"/>
                      <a:gd name="T8" fmla="*/ 166 w 167"/>
                      <a:gd name="T9" fmla="*/ 0 h 191"/>
                    </a:gdLst>
                    <a:ahLst/>
                    <a:cxnLst>
                      <a:cxn ang="0">
                        <a:pos x="T0" y="T1"/>
                      </a:cxn>
                      <a:cxn ang="0">
                        <a:pos x="T2" y="T3"/>
                      </a:cxn>
                      <a:cxn ang="0">
                        <a:pos x="T4" y="T5"/>
                      </a:cxn>
                      <a:cxn ang="0">
                        <a:pos x="T6" y="T7"/>
                      </a:cxn>
                      <a:cxn ang="0">
                        <a:pos x="T8" y="T9"/>
                      </a:cxn>
                    </a:cxnLst>
                    <a:rect l="0" t="0" r="r" b="b"/>
                    <a:pathLst>
                      <a:path w="167" h="191">
                        <a:moveTo>
                          <a:pt x="166" y="0"/>
                        </a:moveTo>
                        <a:lnTo>
                          <a:pt x="0" y="0"/>
                        </a:lnTo>
                        <a:lnTo>
                          <a:pt x="0" y="190"/>
                        </a:lnTo>
                        <a:lnTo>
                          <a:pt x="166" y="190"/>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89" name="Freeform 73">
                    <a:extLst>
                      <a:ext uri="{FF2B5EF4-FFF2-40B4-BE49-F238E27FC236}">
                        <a16:creationId xmlns:a16="http://schemas.microsoft.com/office/drawing/2014/main" id="{B793EE79-0B2F-CA7A-7B78-4C1E70483939}"/>
                      </a:ext>
                    </a:extLst>
                  </p:cNvPr>
                  <p:cNvSpPr>
                    <a:spLocks noChangeArrowheads="1"/>
                  </p:cNvSpPr>
                  <p:nvPr/>
                </p:nvSpPr>
                <p:spPr bwMode="auto">
                  <a:xfrm>
                    <a:off x="7024688" y="768350"/>
                    <a:ext cx="63500" cy="68263"/>
                  </a:xfrm>
                  <a:custGeom>
                    <a:avLst/>
                    <a:gdLst>
                      <a:gd name="T0" fmla="*/ 175 w 176"/>
                      <a:gd name="T1" fmla="*/ 114 h 191"/>
                      <a:gd name="T2" fmla="*/ 175 w 176"/>
                      <a:gd name="T3" fmla="*/ 114 h 191"/>
                      <a:gd name="T4" fmla="*/ 175 w 176"/>
                      <a:gd name="T5" fmla="*/ 0 h 191"/>
                      <a:gd name="T6" fmla="*/ 0 w 176"/>
                      <a:gd name="T7" fmla="*/ 0 h 191"/>
                      <a:gd name="T8" fmla="*/ 0 w 176"/>
                      <a:gd name="T9" fmla="*/ 190 h 191"/>
                      <a:gd name="T10" fmla="*/ 98 w 176"/>
                      <a:gd name="T11" fmla="*/ 190 h 191"/>
                      <a:gd name="T12" fmla="*/ 175 w 176"/>
                      <a:gd name="T13" fmla="*/ 114 h 191"/>
                    </a:gdLst>
                    <a:ahLst/>
                    <a:cxnLst>
                      <a:cxn ang="0">
                        <a:pos x="T0" y="T1"/>
                      </a:cxn>
                      <a:cxn ang="0">
                        <a:pos x="T2" y="T3"/>
                      </a:cxn>
                      <a:cxn ang="0">
                        <a:pos x="T4" y="T5"/>
                      </a:cxn>
                      <a:cxn ang="0">
                        <a:pos x="T6" y="T7"/>
                      </a:cxn>
                      <a:cxn ang="0">
                        <a:pos x="T8" y="T9"/>
                      </a:cxn>
                      <a:cxn ang="0">
                        <a:pos x="T10" y="T11"/>
                      </a:cxn>
                      <a:cxn ang="0">
                        <a:pos x="T12" y="T13"/>
                      </a:cxn>
                    </a:cxnLst>
                    <a:rect l="0" t="0" r="r" b="b"/>
                    <a:pathLst>
                      <a:path w="176" h="191">
                        <a:moveTo>
                          <a:pt x="175" y="114"/>
                        </a:moveTo>
                        <a:lnTo>
                          <a:pt x="175" y="114"/>
                        </a:lnTo>
                        <a:cubicBezTo>
                          <a:pt x="175" y="0"/>
                          <a:pt x="175" y="0"/>
                          <a:pt x="175" y="0"/>
                        </a:cubicBezTo>
                        <a:cubicBezTo>
                          <a:pt x="0" y="0"/>
                          <a:pt x="0" y="0"/>
                          <a:pt x="0" y="0"/>
                        </a:cubicBezTo>
                        <a:cubicBezTo>
                          <a:pt x="0" y="190"/>
                          <a:pt x="0" y="190"/>
                          <a:pt x="0" y="190"/>
                        </a:cubicBezTo>
                        <a:cubicBezTo>
                          <a:pt x="98" y="190"/>
                          <a:pt x="98" y="190"/>
                          <a:pt x="98" y="190"/>
                        </a:cubicBezTo>
                        <a:cubicBezTo>
                          <a:pt x="140" y="190"/>
                          <a:pt x="175" y="156"/>
                          <a:pt x="175" y="114"/>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90" name="Freeform 74">
                    <a:extLst>
                      <a:ext uri="{FF2B5EF4-FFF2-40B4-BE49-F238E27FC236}">
                        <a16:creationId xmlns:a16="http://schemas.microsoft.com/office/drawing/2014/main" id="{900334BE-9F81-F8EC-80D9-A1E6223830A4}"/>
                      </a:ext>
                    </a:extLst>
                  </p:cNvPr>
                  <p:cNvSpPr>
                    <a:spLocks noChangeArrowheads="1"/>
                  </p:cNvSpPr>
                  <p:nvPr/>
                </p:nvSpPr>
                <p:spPr bwMode="auto">
                  <a:xfrm>
                    <a:off x="7024688" y="696913"/>
                    <a:ext cx="63500" cy="57150"/>
                  </a:xfrm>
                  <a:custGeom>
                    <a:avLst/>
                    <a:gdLst>
                      <a:gd name="T0" fmla="*/ 175 w 176"/>
                      <a:gd name="T1" fmla="*/ 0 h 158"/>
                      <a:gd name="T2" fmla="*/ 0 w 176"/>
                      <a:gd name="T3" fmla="*/ 0 h 158"/>
                      <a:gd name="T4" fmla="*/ 0 w 176"/>
                      <a:gd name="T5" fmla="*/ 157 h 158"/>
                      <a:gd name="T6" fmla="*/ 175 w 176"/>
                      <a:gd name="T7" fmla="*/ 157 h 158"/>
                      <a:gd name="T8" fmla="*/ 175 w 176"/>
                      <a:gd name="T9" fmla="*/ 0 h 158"/>
                    </a:gdLst>
                    <a:ahLst/>
                    <a:cxnLst>
                      <a:cxn ang="0">
                        <a:pos x="T0" y="T1"/>
                      </a:cxn>
                      <a:cxn ang="0">
                        <a:pos x="T2" y="T3"/>
                      </a:cxn>
                      <a:cxn ang="0">
                        <a:pos x="T4" y="T5"/>
                      </a:cxn>
                      <a:cxn ang="0">
                        <a:pos x="T6" y="T7"/>
                      </a:cxn>
                      <a:cxn ang="0">
                        <a:pos x="T8" y="T9"/>
                      </a:cxn>
                    </a:cxnLst>
                    <a:rect l="0" t="0" r="r" b="b"/>
                    <a:pathLst>
                      <a:path w="176" h="158">
                        <a:moveTo>
                          <a:pt x="175" y="0"/>
                        </a:moveTo>
                        <a:lnTo>
                          <a:pt x="0" y="0"/>
                        </a:lnTo>
                        <a:lnTo>
                          <a:pt x="0" y="157"/>
                        </a:lnTo>
                        <a:lnTo>
                          <a:pt x="175" y="157"/>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91" name="Freeform 75">
                    <a:extLst>
                      <a:ext uri="{FF2B5EF4-FFF2-40B4-BE49-F238E27FC236}">
                        <a16:creationId xmlns:a16="http://schemas.microsoft.com/office/drawing/2014/main" id="{CB196D56-0200-DA92-BC4B-449CF99E5579}"/>
                      </a:ext>
                    </a:extLst>
                  </p:cNvPr>
                  <p:cNvSpPr>
                    <a:spLocks noChangeArrowheads="1"/>
                  </p:cNvSpPr>
                  <p:nvPr/>
                </p:nvSpPr>
                <p:spPr bwMode="auto">
                  <a:xfrm>
                    <a:off x="7024688" y="619125"/>
                    <a:ext cx="63500" cy="63500"/>
                  </a:xfrm>
                  <a:custGeom>
                    <a:avLst/>
                    <a:gdLst>
                      <a:gd name="T0" fmla="*/ 175 w 176"/>
                      <a:gd name="T1" fmla="*/ 0 h 178"/>
                      <a:gd name="T2" fmla="*/ 0 w 176"/>
                      <a:gd name="T3" fmla="*/ 0 h 178"/>
                      <a:gd name="T4" fmla="*/ 0 w 176"/>
                      <a:gd name="T5" fmla="*/ 177 h 178"/>
                      <a:gd name="T6" fmla="*/ 175 w 176"/>
                      <a:gd name="T7" fmla="*/ 177 h 178"/>
                      <a:gd name="T8" fmla="*/ 175 w 176"/>
                      <a:gd name="T9" fmla="*/ 0 h 178"/>
                    </a:gdLst>
                    <a:ahLst/>
                    <a:cxnLst>
                      <a:cxn ang="0">
                        <a:pos x="T0" y="T1"/>
                      </a:cxn>
                      <a:cxn ang="0">
                        <a:pos x="T2" y="T3"/>
                      </a:cxn>
                      <a:cxn ang="0">
                        <a:pos x="T4" y="T5"/>
                      </a:cxn>
                      <a:cxn ang="0">
                        <a:pos x="T6" y="T7"/>
                      </a:cxn>
                      <a:cxn ang="0">
                        <a:pos x="T8" y="T9"/>
                      </a:cxn>
                    </a:cxnLst>
                    <a:rect l="0" t="0" r="r" b="b"/>
                    <a:pathLst>
                      <a:path w="176" h="178">
                        <a:moveTo>
                          <a:pt x="175" y="0"/>
                        </a:moveTo>
                        <a:lnTo>
                          <a:pt x="0" y="0"/>
                        </a:lnTo>
                        <a:lnTo>
                          <a:pt x="0" y="177"/>
                        </a:lnTo>
                        <a:lnTo>
                          <a:pt x="175" y="177"/>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92" name="Freeform 76">
                    <a:extLst>
                      <a:ext uri="{FF2B5EF4-FFF2-40B4-BE49-F238E27FC236}">
                        <a16:creationId xmlns:a16="http://schemas.microsoft.com/office/drawing/2014/main" id="{A9BB36B6-1F12-D817-9F4C-2974B37C0B60}"/>
                      </a:ext>
                    </a:extLst>
                  </p:cNvPr>
                  <p:cNvSpPr>
                    <a:spLocks noChangeArrowheads="1"/>
                  </p:cNvSpPr>
                  <p:nvPr/>
                </p:nvSpPr>
                <p:spPr bwMode="auto">
                  <a:xfrm>
                    <a:off x="7024688" y="544513"/>
                    <a:ext cx="63500" cy="60325"/>
                  </a:xfrm>
                  <a:custGeom>
                    <a:avLst/>
                    <a:gdLst>
                      <a:gd name="T0" fmla="*/ 175 w 176"/>
                      <a:gd name="T1" fmla="*/ 0 h 169"/>
                      <a:gd name="T2" fmla="*/ 0 w 176"/>
                      <a:gd name="T3" fmla="*/ 0 h 169"/>
                      <a:gd name="T4" fmla="*/ 0 w 176"/>
                      <a:gd name="T5" fmla="*/ 168 h 169"/>
                      <a:gd name="T6" fmla="*/ 175 w 176"/>
                      <a:gd name="T7" fmla="*/ 168 h 169"/>
                      <a:gd name="T8" fmla="*/ 175 w 176"/>
                      <a:gd name="T9" fmla="*/ 0 h 169"/>
                    </a:gdLst>
                    <a:ahLst/>
                    <a:cxnLst>
                      <a:cxn ang="0">
                        <a:pos x="T0" y="T1"/>
                      </a:cxn>
                      <a:cxn ang="0">
                        <a:pos x="T2" y="T3"/>
                      </a:cxn>
                      <a:cxn ang="0">
                        <a:pos x="T4" y="T5"/>
                      </a:cxn>
                      <a:cxn ang="0">
                        <a:pos x="T6" y="T7"/>
                      </a:cxn>
                      <a:cxn ang="0">
                        <a:pos x="T8" y="T9"/>
                      </a:cxn>
                    </a:cxnLst>
                    <a:rect l="0" t="0" r="r" b="b"/>
                    <a:pathLst>
                      <a:path w="176" h="169">
                        <a:moveTo>
                          <a:pt x="175" y="0"/>
                        </a:moveTo>
                        <a:lnTo>
                          <a:pt x="0" y="0"/>
                        </a:lnTo>
                        <a:lnTo>
                          <a:pt x="0" y="168"/>
                        </a:lnTo>
                        <a:lnTo>
                          <a:pt x="175" y="168"/>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93" name="Freeform 77">
                    <a:extLst>
                      <a:ext uri="{FF2B5EF4-FFF2-40B4-BE49-F238E27FC236}">
                        <a16:creationId xmlns:a16="http://schemas.microsoft.com/office/drawing/2014/main" id="{9AEC4873-5121-8ED4-6F9D-DC5444552E5C}"/>
                      </a:ext>
                    </a:extLst>
                  </p:cNvPr>
                  <p:cNvSpPr>
                    <a:spLocks noChangeArrowheads="1"/>
                  </p:cNvSpPr>
                  <p:nvPr/>
                </p:nvSpPr>
                <p:spPr bwMode="auto">
                  <a:xfrm>
                    <a:off x="7024688" y="466725"/>
                    <a:ext cx="63500" cy="65088"/>
                  </a:xfrm>
                  <a:custGeom>
                    <a:avLst/>
                    <a:gdLst>
                      <a:gd name="T0" fmla="*/ 175 w 176"/>
                      <a:gd name="T1" fmla="*/ 78 h 181"/>
                      <a:gd name="T2" fmla="*/ 175 w 176"/>
                      <a:gd name="T3" fmla="*/ 78 h 181"/>
                      <a:gd name="T4" fmla="*/ 98 w 176"/>
                      <a:gd name="T5" fmla="*/ 0 h 181"/>
                      <a:gd name="T6" fmla="*/ 0 w 176"/>
                      <a:gd name="T7" fmla="*/ 0 h 181"/>
                      <a:gd name="T8" fmla="*/ 0 w 176"/>
                      <a:gd name="T9" fmla="*/ 180 h 181"/>
                      <a:gd name="T10" fmla="*/ 175 w 176"/>
                      <a:gd name="T11" fmla="*/ 180 h 181"/>
                      <a:gd name="T12" fmla="*/ 175 w 176"/>
                      <a:gd name="T13" fmla="*/ 78 h 181"/>
                    </a:gdLst>
                    <a:ahLst/>
                    <a:cxnLst>
                      <a:cxn ang="0">
                        <a:pos x="T0" y="T1"/>
                      </a:cxn>
                      <a:cxn ang="0">
                        <a:pos x="T2" y="T3"/>
                      </a:cxn>
                      <a:cxn ang="0">
                        <a:pos x="T4" y="T5"/>
                      </a:cxn>
                      <a:cxn ang="0">
                        <a:pos x="T6" y="T7"/>
                      </a:cxn>
                      <a:cxn ang="0">
                        <a:pos x="T8" y="T9"/>
                      </a:cxn>
                      <a:cxn ang="0">
                        <a:pos x="T10" y="T11"/>
                      </a:cxn>
                      <a:cxn ang="0">
                        <a:pos x="T12" y="T13"/>
                      </a:cxn>
                    </a:cxnLst>
                    <a:rect l="0" t="0" r="r" b="b"/>
                    <a:pathLst>
                      <a:path w="176" h="181">
                        <a:moveTo>
                          <a:pt x="175" y="78"/>
                        </a:moveTo>
                        <a:lnTo>
                          <a:pt x="175" y="78"/>
                        </a:lnTo>
                        <a:cubicBezTo>
                          <a:pt x="175" y="34"/>
                          <a:pt x="140" y="0"/>
                          <a:pt x="98" y="0"/>
                        </a:cubicBezTo>
                        <a:cubicBezTo>
                          <a:pt x="0" y="0"/>
                          <a:pt x="0" y="0"/>
                          <a:pt x="0" y="0"/>
                        </a:cubicBezTo>
                        <a:cubicBezTo>
                          <a:pt x="0" y="180"/>
                          <a:pt x="0" y="180"/>
                          <a:pt x="0" y="180"/>
                        </a:cubicBezTo>
                        <a:cubicBezTo>
                          <a:pt x="175" y="180"/>
                          <a:pt x="175" y="180"/>
                          <a:pt x="175" y="180"/>
                        </a:cubicBezTo>
                        <a:lnTo>
                          <a:pt x="175" y="78"/>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94" name="Freeform 78">
                    <a:extLst>
                      <a:ext uri="{FF2B5EF4-FFF2-40B4-BE49-F238E27FC236}">
                        <a16:creationId xmlns:a16="http://schemas.microsoft.com/office/drawing/2014/main" id="{B6C82B55-1641-C567-D61F-8A04E0662EAD}"/>
                      </a:ext>
                    </a:extLst>
                  </p:cNvPr>
                  <p:cNvSpPr>
                    <a:spLocks noChangeArrowheads="1"/>
                  </p:cNvSpPr>
                  <p:nvPr/>
                </p:nvSpPr>
                <p:spPr bwMode="auto">
                  <a:xfrm>
                    <a:off x="6819900" y="768350"/>
                    <a:ext cx="52388" cy="68263"/>
                  </a:xfrm>
                  <a:custGeom>
                    <a:avLst/>
                    <a:gdLst>
                      <a:gd name="T0" fmla="*/ 77 w 147"/>
                      <a:gd name="T1" fmla="*/ 190 h 191"/>
                      <a:gd name="T2" fmla="*/ 77 w 147"/>
                      <a:gd name="T3" fmla="*/ 190 h 191"/>
                      <a:gd name="T4" fmla="*/ 146 w 147"/>
                      <a:gd name="T5" fmla="*/ 190 h 191"/>
                      <a:gd name="T6" fmla="*/ 146 w 147"/>
                      <a:gd name="T7" fmla="*/ 0 h 191"/>
                      <a:gd name="T8" fmla="*/ 0 w 147"/>
                      <a:gd name="T9" fmla="*/ 0 h 191"/>
                      <a:gd name="T10" fmla="*/ 0 w 147"/>
                      <a:gd name="T11" fmla="*/ 114 h 191"/>
                      <a:gd name="T12" fmla="*/ 77 w 147"/>
                      <a:gd name="T13" fmla="*/ 190 h 191"/>
                    </a:gdLst>
                    <a:ahLst/>
                    <a:cxnLst>
                      <a:cxn ang="0">
                        <a:pos x="T0" y="T1"/>
                      </a:cxn>
                      <a:cxn ang="0">
                        <a:pos x="T2" y="T3"/>
                      </a:cxn>
                      <a:cxn ang="0">
                        <a:pos x="T4" y="T5"/>
                      </a:cxn>
                      <a:cxn ang="0">
                        <a:pos x="T6" y="T7"/>
                      </a:cxn>
                      <a:cxn ang="0">
                        <a:pos x="T8" y="T9"/>
                      </a:cxn>
                      <a:cxn ang="0">
                        <a:pos x="T10" y="T11"/>
                      </a:cxn>
                      <a:cxn ang="0">
                        <a:pos x="T12" y="T13"/>
                      </a:cxn>
                    </a:cxnLst>
                    <a:rect l="0" t="0" r="r" b="b"/>
                    <a:pathLst>
                      <a:path w="147" h="191">
                        <a:moveTo>
                          <a:pt x="77" y="190"/>
                        </a:moveTo>
                        <a:lnTo>
                          <a:pt x="77" y="190"/>
                        </a:lnTo>
                        <a:cubicBezTo>
                          <a:pt x="146" y="190"/>
                          <a:pt x="146" y="190"/>
                          <a:pt x="146" y="190"/>
                        </a:cubicBezTo>
                        <a:cubicBezTo>
                          <a:pt x="146" y="0"/>
                          <a:pt x="146" y="0"/>
                          <a:pt x="146" y="0"/>
                        </a:cubicBezTo>
                        <a:cubicBezTo>
                          <a:pt x="0" y="0"/>
                          <a:pt x="0" y="0"/>
                          <a:pt x="0" y="0"/>
                        </a:cubicBezTo>
                        <a:cubicBezTo>
                          <a:pt x="0" y="114"/>
                          <a:pt x="0" y="114"/>
                          <a:pt x="0" y="114"/>
                        </a:cubicBezTo>
                        <a:cubicBezTo>
                          <a:pt x="0" y="156"/>
                          <a:pt x="35" y="190"/>
                          <a:pt x="77" y="190"/>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95" name="Freeform 79">
                    <a:extLst>
                      <a:ext uri="{FF2B5EF4-FFF2-40B4-BE49-F238E27FC236}">
                        <a16:creationId xmlns:a16="http://schemas.microsoft.com/office/drawing/2014/main" id="{B1388510-AC5C-AF74-7EE8-CCAA25E525C2}"/>
                      </a:ext>
                    </a:extLst>
                  </p:cNvPr>
                  <p:cNvSpPr>
                    <a:spLocks noChangeArrowheads="1"/>
                  </p:cNvSpPr>
                  <p:nvPr/>
                </p:nvSpPr>
                <p:spPr bwMode="auto">
                  <a:xfrm>
                    <a:off x="6819900" y="544513"/>
                    <a:ext cx="52388" cy="60325"/>
                  </a:xfrm>
                  <a:custGeom>
                    <a:avLst/>
                    <a:gdLst>
                      <a:gd name="T0" fmla="*/ 146 w 147"/>
                      <a:gd name="T1" fmla="*/ 0 h 169"/>
                      <a:gd name="T2" fmla="*/ 0 w 147"/>
                      <a:gd name="T3" fmla="*/ 0 h 169"/>
                      <a:gd name="T4" fmla="*/ 0 w 147"/>
                      <a:gd name="T5" fmla="*/ 168 h 169"/>
                      <a:gd name="T6" fmla="*/ 146 w 147"/>
                      <a:gd name="T7" fmla="*/ 168 h 169"/>
                      <a:gd name="T8" fmla="*/ 146 w 147"/>
                      <a:gd name="T9" fmla="*/ 0 h 169"/>
                    </a:gdLst>
                    <a:ahLst/>
                    <a:cxnLst>
                      <a:cxn ang="0">
                        <a:pos x="T0" y="T1"/>
                      </a:cxn>
                      <a:cxn ang="0">
                        <a:pos x="T2" y="T3"/>
                      </a:cxn>
                      <a:cxn ang="0">
                        <a:pos x="T4" y="T5"/>
                      </a:cxn>
                      <a:cxn ang="0">
                        <a:pos x="T6" y="T7"/>
                      </a:cxn>
                      <a:cxn ang="0">
                        <a:pos x="T8" y="T9"/>
                      </a:cxn>
                    </a:cxnLst>
                    <a:rect l="0" t="0" r="r" b="b"/>
                    <a:pathLst>
                      <a:path w="147" h="169">
                        <a:moveTo>
                          <a:pt x="146" y="0"/>
                        </a:moveTo>
                        <a:lnTo>
                          <a:pt x="0" y="0"/>
                        </a:lnTo>
                        <a:lnTo>
                          <a:pt x="0" y="168"/>
                        </a:lnTo>
                        <a:lnTo>
                          <a:pt x="146" y="168"/>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96" name="Freeform 80">
                    <a:extLst>
                      <a:ext uri="{FF2B5EF4-FFF2-40B4-BE49-F238E27FC236}">
                        <a16:creationId xmlns:a16="http://schemas.microsoft.com/office/drawing/2014/main" id="{AB2683F2-EB0D-770B-44EE-993D6D28A348}"/>
                      </a:ext>
                    </a:extLst>
                  </p:cNvPr>
                  <p:cNvSpPr>
                    <a:spLocks noChangeArrowheads="1"/>
                  </p:cNvSpPr>
                  <p:nvPr/>
                </p:nvSpPr>
                <p:spPr bwMode="auto">
                  <a:xfrm>
                    <a:off x="6819900" y="619125"/>
                    <a:ext cx="52388" cy="63500"/>
                  </a:xfrm>
                  <a:custGeom>
                    <a:avLst/>
                    <a:gdLst>
                      <a:gd name="T0" fmla="*/ 146 w 147"/>
                      <a:gd name="T1" fmla="*/ 0 h 178"/>
                      <a:gd name="T2" fmla="*/ 0 w 147"/>
                      <a:gd name="T3" fmla="*/ 0 h 178"/>
                      <a:gd name="T4" fmla="*/ 0 w 147"/>
                      <a:gd name="T5" fmla="*/ 177 h 178"/>
                      <a:gd name="T6" fmla="*/ 146 w 147"/>
                      <a:gd name="T7" fmla="*/ 177 h 178"/>
                      <a:gd name="T8" fmla="*/ 146 w 147"/>
                      <a:gd name="T9" fmla="*/ 0 h 178"/>
                    </a:gdLst>
                    <a:ahLst/>
                    <a:cxnLst>
                      <a:cxn ang="0">
                        <a:pos x="T0" y="T1"/>
                      </a:cxn>
                      <a:cxn ang="0">
                        <a:pos x="T2" y="T3"/>
                      </a:cxn>
                      <a:cxn ang="0">
                        <a:pos x="T4" y="T5"/>
                      </a:cxn>
                      <a:cxn ang="0">
                        <a:pos x="T6" y="T7"/>
                      </a:cxn>
                      <a:cxn ang="0">
                        <a:pos x="T8" y="T9"/>
                      </a:cxn>
                    </a:cxnLst>
                    <a:rect l="0" t="0" r="r" b="b"/>
                    <a:pathLst>
                      <a:path w="147" h="178">
                        <a:moveTo>
                          <a:pt x="146" y="0"/>
                        </a:moveTo>
                        <a:lnTo>
                          <a:pt x="0" y="0"/>
                        </a:lnTo>
                        <a:lnTo>
                          <a:pt x="0" y="177"/>
                        </a:lnTo>
                        <a:lnTo>
                          <a:pt x="146" y="177"/>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97" name="Freeform 81">
                    <a:extLst>
                      <a:ext uri="{FF2B5EF4-FFF2-40B4-BE49-F238E27FC236}">
                        <a16:creationId xmlns:a16="http://schemas.microsoft.com/office/drawing/2014/main" id="{13C9019D-9187-92FE-2980-46234EF48DA8}"/>
                      </a:ext>
                    </a:extLst>
                  </p:cNvPr>
                  <p:cNvSpPr>
                    <a:spLocks noChangeArrowheads="1"/>
                  </p:cNvSpPr>
                  <p:nvPr/>
                </p:nvSpPr>
                <p:spPr bwMode="auto">
                  <a:xfrm>
                    <a:off x="6819900" y="696913"/>
                    <a:ext cx="52388" cy="57150"/>
                  </a:xfrm>
                  <a:custGeom>
                    <a:avLst/>
                    <a:gdLst>
                      <a:gd name="T0" fmla="*/ 146 w 147"/>
                      <a:gd name="T1" fmla="*/ 0 h 158"/>
                      <a:gd name="T2" fmla="*/ 0 w 147"/>
                      <a:gd name="T3" fmla="*/ 0 h 158"/>
                      <a:gd name="T4" fmla="*/ 0 w 147"/>
                      <a:gd name="T5" fmla="*/ 157 h 158"/>
                      <a:gd name="T6" fmla="*/ 146 w 147"/>
                      <a:gd name="T7" fmla="*/ 157 h 158"/>
                      <a:gd name="T8" fmla="*/ 146 w 147"/>
                      <a:gd name="T9" fmla="*/ 0 h 158"/>
                    </a:gdLst>
                    <a:ahLst/>
                    <a:cxnLst>
                      <a:cxn ang="0">
                        <a:pos x="T0" y="T1"/>
                      </a:cxn>
                      <a:cxn ang="0">
                        <a:pos x="T2" y="T3"/>
                      </a:cxn>
                      <a:cxn ang="0">
                        <a:pos x="T4" y="T5"/>
                      </a:cxn>
                      <a:cxn ang="0">
                        <a:pos x="T6" y="T7"/>
                      </a:cxn>
                      <a:cxn ang="0">
                        <a:pos x="T8" y="T9"/>
                      </a:cxn>
                    </a:cxnLst>
                    <a:rect l="0" t="0" r="r" b="b"/>
                    <a:pathLst>
                      <a:path w="147" h="158">
                        <a:moveTo>
                          <a:pt x="146" y="0"/>
                        </a:moveTo>
                        <a:lnTo>
                          <a:pt x="0" y="0"/>
                        </a:lnTo>
                        <a:lnTo>
                          <a:pt x="0" y="157"/>
                        </a:lnTo>
                        <a:lnTo>
                          <a:pt x="146" y="157"/>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98" name="Freeform 82">
                    <a:extLst>
                      <a:ext uri="{FF2B5EF4-FFF2-40B4-BE49-F238E27FC236}">
                        <a16:creationId xmlns:a16="http://schemas.microsoft.com/office/drawing/2014/main" id="{E6B64C9F-3E40-8B81-53B5-FBCAD1DD7038}"/>
                      </a:ext>
                    </a:extLst>
                  </p:cNvPr>
                  <p:cNvSpPr>
                    <a:spLocks noChangeArrowheads="1"/>
                  </p:cNvSpPr>
                  <p:nvPr/>
                </p:nvSpPr>
                <p:spPr bwMode="auto">
                  <a:xfrm>
                    <a:off x="6886575" y="466725"/>
                    <a:ext cx="50800" cy="65088"/>
                  </a:xfrm>
                  <a:custGeom>
                    <a:avLst/>
                    <a:gdLst>
                      <a:gd name="T0" fmla="*/ 141 w 142"/>
                      <a:gd name="T1" fmla="*/ 0 h 181"/>
                      <a:gd name="T2" fmla="*/ 0 w 142"/>
                      <a:gd name="T3" fmla="*/ 0 h 181"/>
                      <a:gd name="T4" fmla="*/ 0 w 142"/>
                      <a:gd name="T5" fmla="*/ 180 h 181"/>
                      <a:gd name="T6" fmla="*/ 141 w 142"/>
                      <a:gd name="T7" fmla="*/ 180 h 181"/>
                      <a:gd name="T8" fmla="*/ 141 w 142"/>
                      <a:gd name="T9" fmla="*/ 0 h 181"/>
                    </a:gdLst>
                    <a:ahLst/>
                    <a:cxnLst>
                      <a:cxn ang="0">
                        <a:pos x="T0" y="T1"/>
                      </a:cxn>
                      <a:cxn ang="0">
                        <a:pos x="T2" y="T3"/>
                      </a:cxn>
                      <a:cxn ang="0">
                        <a:pos x="T4" y="T5"/>
                      </a:cxn>
                      <a:cxn ang="0">
                        <a:pos x="T6" y="T7"/>
                      </a:cxn>
                      <a:cxn ang="0">
                        <a:pos x="T8" y="T9"/>
                      </a:cxn>
                    </a:cxnLst>
                    <a:rect l="0" t="0" r="r" b="b"/>
                    <a:pathLst>
                      <a:path w="142" h="181">
                        <a:moveTo>
                          <a:pt x="141" y="0"/>
                        </a:moveTo>
                        <a:lnTo>
                          <a:pt x="0" y="0"/>
                        </a:lnTo>
                        <a:lnTo>
                          <a:pt x="0" y="180"/>
                        </a:lnTo>
                        <a:lnTo>
                          <a:pt x="141" y="180"/>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99" name="Freeform 83">
                    <a:extLst>
                      <a:ext uri="{FF2B5EF4-FFF2-40B4-BE49-F238E27FC236}">
                        <a16:creationId xmlns:a16="http://schemas.microsoft.com/office/drawing/2014/main" id="{9F48568B-4C43-C948-8933-2187024C5145}"/>
                      </a:ext>
                    </a:extLst>
                  </p:cNvPr>
                  <p:cNvSpPr>
                    <a:spLocks noChangeArrowheads="1"/>
                  </p:cNvSpPr>
                  <p:nvPr/>
                </p:nvSpPr>
                <p:spPr bwMode="auto">
                  <a:xfrm>
                    <a:off x="6819900" y="466725"/>
                    <a:ext cx="52388" cy="65088"/>
                  </a:xfrm>
                  <a:custGeom>
                    <a:avLst/>
                    <a:gdLst>
                      <a:gd name="T0" fmla="*/ 146 w 147"/>
                      <a:gd name="T1" fmla="*/ 0 h 181"/>
                      <a:gd name="T2" fmla="*/ 146 w 147"/>
                      <a:gd name="T3" fmla="*/ 0 h 181"/>
                      <a:gd name="T4" fmla="*/ 77 w 147"/>
                      <a:gd name="T5" fmla="*/ 0 h 181"/>
                      <a:gd name="T6" fmla="*/ 0 w 147"/>
                      <a:gd name="T7" fmla="*/ 78 h 181"/>
                      <a:gd name="T8" fmla="*/ 0 w 147"/>
                      <a:gd name="T9" fmla="*/ 180 h 181"/>
                      <a:gd name="T10" fmla="*/ 146 w 147"/>
                      <a:gd name="T11" fmla="*/ 180 h 181"/>
                      <a:gd name="T12" fmla="*/ 146 w 147"/>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47" h="181">
                        <a:moveTo>
                          <a:pt x="146" y="0"/>
                        </a:moveTo>
                        <a:lnTo>
                          <a:pt x="146" y="0"/>
                        </a:lnTo>
                        <a:cubicBezTo>
                          <a:pt x="77" y="0"/>
                          <a:pt x="77" y="0"/>
                          <a:pt x="77" y="0"/>
                        </a:cubicBezTo>
                        <a:cubicBezTo>
                          <a:pt x="35" y="0"/>
                          <a:pt x="0" y="34"/>
                          <a:pt x="0" y="78"/>
                        </a:cubicBezTo>
                        <a:cubicBezTo>
                          <a:pt x="0" y="180"/>
                          <a:pt x="0" y="180"/>
                          <a:pt x="0" y="180"/>
                        </a:cubicBezTo>
                        <a:cubicBezTo>
                          <a:pt x="146" y="180"/>
                          <a:pt x="146" y="180"/>
                          <a:pt x="146" y="180"/>
                        </a:cubicBez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100" name="Freeform 84">
                    <a:extLst>
                      <a:ext uri="{FF2B5EF4-FFF2-40B4-BE49-F238E27FC236}">
                        <a16:creationId xmlns:a16="http://schemas.microsoft.com/office/drawing/2014/main" id="{2D80BC2F-0C80-2C82-9D58-009B57797FC2}"/>
                      </a:ext>
                    </a:extLst>
                  </p:cNvPr>
                  <p:cNvSpPr>
                    <a:spLocks noChangeArrowheads="1"/>
                  </p:cNvSpPr>
                  <p:nvPr/>
                </p:nvSpPr>
                <p:spPr bwMode="auto">
                  <a:xfrm>
                    <a:off x="6886575" y="619125"/>
                    <a:ext cx="50800" cy="63500"/>
                  </a:xfrm>
                  <a:custGeom>
                    <a:avLst/>
                    <a:gdLst>
                      <a:gd name="T0" fmla="*/ 141 w 142"/>
                      <a:gd name="T1" fmla="*/ 0 h 178"/>
                      <a:gd name="T2" fmla="*/ 0 w 142"/>
                      <a:gd name="T3" fmla="*/ 0 h 178"/>
                      <a:gd name="T4" fmla="*/ 0 w 142"/>
                      <a:gd name="T5" fmla="*/ 177 h 178"/>
                      <a:gd name="T6" fmla="*/ 141 w 142"/>
                      <a:gd name="T7" fmla="*/ 177 h 178"/>
                      <a:gd name="T8" fmla="*/ 141 w 142"/>
                      <a:gd name="T9" fmla="*/ 0 h 178"/>
                    </a:gdLst>
                    <a:ahLst/>
                    <a:cxnLst>
                      <a:cxn ang="0">
                        <a:pos x="T0" y="T1"/>
                      </a:cxn>
                      <a:cxn ang="0">
                        <a:pos x="T2" y="T3"/>
                      </a:cxn>
                      <a:cxn ang="0">
                        <a:pos x="T4" y="T5"/>
                      </a:cxn>
                      <a:cxn ang="0">
                        <a:pos x="T6" y="T7"/>
                      </a:cxn>
                      <a:cxn ang="0">
                        <a:pos x="T8" y="T9"/>
                      </a:cxn>
                    </a:cxnLst>
                    <a:rect l="0" t="0" r="r" b="b"/>
                    <a:pathLst>
                      <a:path w="142" h="178">
                        <a:moveTo>
                          <a:pt x="141" y="0"/>
                        </a:moveTo>
                        <a:lnTo>
                          <a:pt x="0" y="0"/>
                        </a:lnTo>
                        <a:lnTo>
                          <a:pt x="0" y="177"/>
                        </a:lnTo>
                        <a:lnTo>
                          <a:pt x="141" y="177"/>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grpSp>
            <p:grpSp>
              <p:nvGrpSpPr>
                <p:cNvPr id="24" name="Group 226">
                  <a:extLst>
                    <a:ext uri="{FF2B5EF4-FFF2-40B4-BE49-F238E27FC236}">
                      <a16:creationId xmlns:a16="http://schemas.microsoft.com/office/drawing/2014/main" id="{902B7E66-8C0B-7639-950F-D0B0A2D9C7D6}"/>
                    </a:ext>
                  </a:extLst>
                </p:cNvPr>
                <p:cNvGrpSpPr>
                  <a:grpSpLocks/>
                </p:cNvGrpSpPr>
                <p:nvPr/>
              </p:nvGrpSpPr>
              <p:grpSpPr bwMode="auto">
                <a:xfrm>
                  <a:off x="5955323" y="3824389"/>
                  <a:ext cx="367119" cy="460522"/>
                  <a:chOff x="6743700" y="382588"/>
                  <a:chExt cx="420688" cy="538162"/>
                </a:xfrm>
                <a:solidFill>
                  <a:srgbClr val="FFFFFF"/>
                </a:solidFill>
              </p:grpSpPr>
              <p:sp>
                <p:nvSpPr>
                  <p:cNvPr id="51" name="Freeform 60">
                    <a:extLst>
                      <a:ext uri="{FF2B5EF4-FFF2-40B4-BE49-F238E27FC236}">
                        <a16:creationId xmlns:a16="http://schemas.microsoft.com/office/drawing/2014/main" id="{8E33E908-A7F6-8AE5-4344-921CF6FA12DB}"/>
                      </a:ext>
                    </a:extLst>
                  </p:cNvPr>
                  <p:cNvSpPr>
                    <a:spLocks noChangeArrowheads="1"/>
                  </p:cNvSpPr>
                  <p:nvPr/>
                </p:nvSpPr>
                <p:spPr bwMode="auto">
                  <a:xfrm>
                    <a:off x="6743700" y="382588"/>
                    <a:ext cx="420688" cy="538162"/>
                  </a:xfrm>
                  <a:custGeom>
                    <a:avLst/>
                    <a:gdLst>
                      <a:gd name="T0" fmla="*/ 129 w 1167"/>
                      <a:gd name="T1" fmla="*/ 1493 h 1494"/>
                      <a:gd name="T2" fmla="*/ 129 w 1167"/>
                      <a:gd name="T3" fmla="*/ 1493 h 1494"/>
                      <a:gd name="T4" fmla="*/ 1037 w 1167"/>
                      <a:gd name="T5" fmla="*/ 1493 h 1494"/>
                      <a:gd name="T6" fmla="*/ 1166 w 1167"/>
                      <a:gd name="T7" fmla="*/ 1363 h 1494"/>
                      <a:gd name="T8" fmla="*/ 1166 w 1167"/>
                      <a:gd name="T9" fmla="*/ 130 h 1494"/>
                      <a:gd name="T10" fmla="*/ 1037 w 1167"/>
                      <a:gd name="T11" fmla="*/ 0 h 1494"/>
                      <a:gd name="T12" fmla="*/ 129 w 1167"/>
                      <a:gd name="T13" fmla="*/ 0 h 1494"/>
                      <a:gd name="T14" fmla="*/ 0 w 1167"/>
                      <a:gd name="T15" fmla="*/ 130 h 1494"/>
                      <a:gd name="T16" fmla="*/ 0 w 1167"/>
                      <a:gd name="T17" fmla="*/ 1363 h 1494"/>
                      <a:gd name="T18" fmla="*/ 129 w 1167"/>
                      <a:gd name="T19" fmla="*/ 1493 h 1494"/>
                      <a:gd name="T20" fmla="*/ 90 w 1167"/>
                      <a:gd name="T21" fmla="*/ 130 h 1494"/>
                      <a:gd name="T22" fmla="*/ 90 w 1167"/>
                      <a:gd name="T23" fmla="*/ 130 h 1494"/>
                      <a:gd name="T24" fmla="*/ 129 w 1167"/>
                      <a:gd name="T25" fmla="*/ 92 h 1494"/>
                      <a:gd name="T26" fmla="*/ 1037 w 1167"/>
                      <a:gd name="T27" fmla="*/ 92 h 1494"/>
                      <a:gd name="T28" fmla="*/ 1076 w 1167"/>
                      <a:gd name="T29" fmla="*/ 130 h 1494"/>
                      <a:gd name="T30" fmla="*/ 1076 w 1167"/>
                      <a:gd name="T31" fmla="*/ 1363 h 1494"/>
                      <a:gd name="T32" fmla="*/ 1037 w 1167"/>
                      <a:gd name="T33" fmla="*/ 1403 h 1494"/>
                      <a:gd name="T34" fmla="*/ 129 w 1167"/>
                      <a:gd name="T35" fmla="*/ 1403 h 1494"/>
                      <a:gd name="T36" fmla="*/ 90 w 1167"/>
                      <a:gd name="T37" fmla="*/ 1363 h 1494"/>
                      <a:gd name="T38" fmla="*/ 90 w 1167"/>
                      <a:gd name="T39" fmla="*/ 13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7" h="1494">
                        <a:moveTo>
                          <a:pt x="129" y="1493"/>
                        </a:moveTo>
                        <a:lnTo>
                          <a:pt x="129" y="1493"/>
                        </a:lnTo>
                        <a:cubicBezTo>
                          <a:pt x="1037" y="1493"/>
                          <a:pt x="1037" y="1493"/>
                          <a:pt x="1037" y="1493"/>
                        </a:cubicBezTo>
                        <a:cubicBezTo>
                          <a:pt x="1108" y="1493"/>
                          <a:pt x="1166" y="1435"/>
                          <a:pt x="1166" y="1363"/>
                        </a:cubicBezTo>
                        <a:cubicBezTo>
                          <a:pt x="1166" y="130"/>
                          <a:pt x="1166" y="130"/>
                          <a:pt x="1166" y="130"/>
                        </a:cubicBezTo>
                        <a:cubicBezTo>
                          <a:pt x="1166" y="58"/>
                          <a:pt x="1108" y="0"/>
                          <a:pt x="1037" y="0"/>
                        </a:cubicBezTo>
                        <a:cubicBezTo>
                          <a:pt x="129" y="0"/>
                          <a:pt x="129" y="0"/>
                          <a:pt x="129" y="0"/>
                        </a:cubicBezTo>
                        <a:cubicBezTo>
                          <a:pt x="58" y="0"/>
                          <a:pt x="0" y="58"/>
                          <a:pt x="0" y="130"/>
                        </a:cubicBezTo>
                        <a:cubicBezTo>
                          <a:pt x="0" y="1363"/>
                          <a:pt x="0" y="1363"/>
                          <a:pt x="0" y="1363"/>
                        </a:cubicBezTo>
                        <a:cubicBezTo>
                          <a:pt x="0" y="1435"/>
                          <a:pt x="58" y="1493"/>
                          <a:pt x="129" y="1493"/>
                        </a:cubicBezTo>
                        <a:close/>
                        <a:moveTo>
                          <a:pt x="90" y="130"/>
                        </a:moveTo>
                        <a:lnTo>
                          <a:pt x="90" y="130"/>
                        </a:lnTo>
                        <a:cubicBezTo>
                          <a:pt x="90" y="109"/>
                          <a:pt x="108" y="92"/>
                          <a:pt x="129" y="92"/>
                        </a:cubicBezTo>
                        <a:cubicBezTo>
                          <a:pt x="1037" y="92"/>
                          <a:pt x="1037" y="92"/>
                          <a:pt x="1037" y="92"/>
                        </a:cubicBezTo>
                        <a:cubicBezTo>
                          <a:pt x="1058" y="92"/>
                          <a:pt x="1076" y="109"/>
                          <a:pt x="1076" y="130"/>
                        </a:cubicBezTo>
                        <a:cubicBezTo>
                          <a:pt x="1076" y="1363"/>
                          <a:pt x="1076" y="1363"/>
                          <a:pt x="1076" y="1363"/>
                        </a:cubicBezTo>
                        <a:cubicBezTo>
                          <a:pt x="1076" y="1384"/>
                          <a:pt x="1058" y="1403"/>
                          <a:pt x="1037" y="1403"/>
                        </a:cubicBezTo>
                        <a:cubicBezTo>
                          <a:pt x="129" y="1403"/>
                          <a:pt x="129" y="1403"/>
                          <a:pt x="129" y="1403"/>
                        </a:cubicBezTo>
                        <a:cubicBezTo>
                          <a:pt x="108" y="1403"/>
                          <a:pt x="90" y="1384"/>
                          <a:pt x="90" y="1363"/>
                        </a:cubicBezTo>
                        <a:lnTo>
                          <a:pt x="90" y="130"/>
                        </a:lnTo>
                        <a:close/>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52" name="Freeform 61">
                    <a:extLst>
                      <a:ext uri="{FF2B5EF4-FFF2-40B4-BE49-F238E27FC236}">
                        <a16:creationId xmlns:a16="http://schemas.microsoft.com/office/drawing/2014/main" id="{735A4589-3C7C-1AED-042B-54720113A9BE}"/>
                      </a:ext>
                    </a:extLst>
                  </p:cNvPr>
                  <p:cNvSpPr>
                    <a:spLocks noChangeArrowheads="1"/>
                  </p:cNvSpPr>
                  <p:nvPr/>
                </p:nvSpPr>
                <p:spPr bwMode="auto">
                  <a:xfrm>
                    <a:off x="6789738" y="431800"/>
                    <a:ext cx="28575" cy="28575"/>
                  </a:xfrm>
                  <a:custGeom>
                    <a:avLst/>
                    <a:gdLst>
                      <a:gd name="T0" fmla="*/ 38 w 79"/>
                      <a:gd name="T1" fmla="*/ 78 h 79"/>
                      <a:gd name="T2" fmla="*/ 38 w 79"/>
                      <a:gd name="T3" fmla="*/ 78 h 79"/>
                      <a:gd name="T4" fmla="*/ 78 w 79"/>
                      <a:gd name="T5" fmla="*/ 40 h 79"/>
                      <a:gd name="T6" fmla="*/ 38 w 79"/>
                      <a:gd name="T7" fmla="*/ 0 h 79"/>
                      <a:gd name="T8" fmla="*/ 0 w 79"/>
                      <a:gd name="T9" fmla="*/ 40 h 79"/>
                      <a:gd name="T10" fmla="*/ 38 w 79"/>
                      <a:gd name="T11" fmla="*/ 78 h 79"/>
                    </a:gdLst>
                    <a:ahLst/>
                    <a:cxnLst>
                      <a:cxn ang="0">
                        <a:pos x="T0" y="T1"/>
                      </a:cxn>
                      <a:cxn ang="0">
                        <a:pos x="T2" y="T3"/>
                      </a:cxn>
                      <a:cxn ang="0">
                        <a:pos x="T4" y="T5"/>
                      </a:cxn>
                      <a:cxn ang="0">
                        <a:pos x="T6" y="T7"/>
                      </a:cxn>
                      <a:cxn ang="0">
                        <a:pos x="T8" y="T9"/>
                      </a:cxn>
                      <a:cxn ang="0">
                        <a:pos x="T10" y="T11"/>
                      </a:cxn>
                    </a:cxnLst>
                    <a:rect l="0" t="0" r="r" b="b"/>
                    <a:pathLst>
                      <a:path w="79" h="79">
                        <a:moveTo>
                          <a:pt x="38" y="78"/>
                        </a:moveTo>
                        <a:lnTo>
                          <a:pt x="38" y="78"/>
                        </a:lnTo>
                        <a:cubicBezTo>
                          <a:pt x="59" y="78"/>
                          <a:pt x="78" y="61"/>
                          <a:pt x="78" y="40"/>
                        </a:cubicBezTo>
                        <a:cubicBezTo>
                          <a:pt x="78" y="19"/>
                          <a:pt x="59" y="0"/>
                          <a:pt x="38" y="0"/>
                        </a:cubicBezTo>
                        <a:cubicBezTo>
                          <a:pt x="17" y="0"/>
                          <a:pt x="0" y="19"/>
                          <a:pt x="0" y="40"/>
                        </a:cubicBezTo>
                        <a:cubicBezTo>
                          <a:pt x="0" y="61"/>
                          <a:pt x="17" y="78"/>
                          <a:pt x="38" y="78"/>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53" name="Freeform 62">
                    <a:extLst>
                      <a:ext uri="{FF2B5EF4-FFF2-40B4-BE49-F238E27FC236}">
                        <a16:creationId xmlns:a16="http://schemas.microsoft.com/office/drawing/2014/main" id="{A27CA4E1-6F97-2FA6-7F9F-828A97F21B51}"/>
                      </a:ext>
                    </a:extLst>
                  </p:cNvPr>
                  <p:cNvSpPr>
                    <a:spLocks noChangeArrowheads="1"/>
                  </p:cNvSpPr>
                  <p:nvPr/>
                </p:nvSpPr>
                <p:spPr bwMode="auto">
                  <a:xfrm>
                    <a:off x="7091363" y="431800"/>
                    <a:ext cx="28575" cy="28575"/>
                  </a:xfrm>
                  <a:custGeom>
                    <a:avLst/>
                    <a:gdLst>
                      <a:gd name="T0" fmla="*/ 39 w 78"/>
                      <a:gd name="T1" fmla="*/ 78 h 79"/>
                      <a:gd name="T2" fmla="*/ 39 w 78"/>
                      <a:gd name="T3" fmla="*/ 78 h 79"/>
                      <a:gd name="T4" fmla="*/ 77 w 78"/>
                      <a:gd name="T5" fmla="*/ 40 h 79"/>
                      <a:gd name="T6" fmla="*/ 39 w 78"/>
                      <a:gd name="T7" fmla="*/ 0 h 79"/>
                      <a:gd name="T8" fmla="*/ 0 w 78"/>
                      <a:gd name="T9" fmla="*/ 40 h 79"/>
                      <a:gd name="T10" fmla="*/ 39 w 78"/>
                      <a:gd name="T11" fmla="*/ 78 h 79"/>
                    </a:gdLst>
                    <a:ahLst/>
                    <a:cxnLst>
                      <a:cxn ang="0">
                        <a:pos x="T0" y="T1"/>
                      </a:cxn>
                      <a:cxn ang="0">
                        <a:pos x="T2" y="T3"/>
                      </a:cxn>
                      <a:cxn ang="0">
                        <a:pos x="T4" y="T5"/>
                      </a:cxn>
                      <a:cxn ang="0">
                        <a:pos x="T6" y="T7"/>
                      </a:cxn>
                      <a:cxn ang="0">
                        <a:pos x="T8" y="T9"/>
                      </a:cxn>
                      <a:cxn ang="0">
                        <a:pos x="T10" y="T11"/>
                      </a:cxn>
                    </a:cxnLst>
                    <a:rect l="0" t="0" r="r" b="b"/>
                    <a:pathLst>
                      <a:path w="78" h="79">
                        <a:moveTo>
                          <a:pt x="39" y="78"/>
                        </a:moveTo>
                        <a:lnTo>
                          <a:pt x="39" y="78"/>
                        </a:lnTo>
                        <a:cubicBezTo>
                          <a:pt x="60" y="78"/>
                          <a:pt x="77" y="61"/>
                          <a:pt x="77" y="40"/>
                        </a:cubicBezTo>
                        <a:cubicBezTo>
                          <a:pt x="77" y="19"/>
                          <a:pt x="60" y="0"/>
                          <a:pt x="39" y="0"/>
                        </a:cubicBezTo>
                        <a:cubicBezTo>
                          <a:pt x="18" y="0"/>
                          <a:pt x="0" y="19"/>
                          <a:pt x="0" y="40"/>
                        </a:cubicBezTo>
                        <a:cubicBezTo>
                          <a:pt x="0" y="61"/>
                          <a:pt x="18" y="78"/>
                          <a:pt x="39" y="78"/>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54" name="Freeform 63">
                    <a:extLst>
                      <a:ext uri="{FF2B5EF4-FFF2-40B4-BE49-F238E27FC236}">
                        <a16:creationId xmlns:a16="http://schemas.microsoft.com/office/drawing/2014/main" id="{9DF559EC-F322-A456-0F00-B0D149C89FB0}"/>
                      </a:ext>
                    </a:extLst>
                  </p:cNvPr>
                  <p:cNvSpPr>
                    <a:spLocks noChangeArrowheads="1"/>
                  </p:cNvSpPr>
                  <p:nvPr/>
                </p:nvSpPr>
                <p:spPr bwMode="auto">
                  <a:xfrm>
                    <a:off x="7091363" y="841375"/>
                    <a:ext cx="28575" cy="28575"/>
                  </a:xfrm>
                  <a:custGeom>
                    <a:avLst/>
                    <a:gdLst>
                      <a:gd name="T0" fmla="*/ 39 w 78"/>
                      <a:gd name="T1" fmla="*/ 77 h 78"/>
                      <a:gd name="T2" fmla="*/ 39 w 78"/>
                      <a:gd name="T3" fmla="*/ 77 h 78"/>
                      <a:gd name="T4" fmla="*/ 77 w 78"/>
                      <a:gd name="T5" fmla="*/ 39 h 78"/>
                      <a:gd name="T6" fmla="*/ 39 w 78"/>
                      <a:gd name="T7" fmla="*/ 0 h 78"/>
                      <a:gd name="T8" fmla="*/ 0 w 78"/>
                      <a:gd name="T9" fmla="*/ 39 h 78"/>
                      <a:gd name="T10" fmla="*/ 39 w 78"/>
                      <a:gd name="T11" fmla="*/ 77 h 78"/>
                    </a:gdLst>
                    <a:ahLst/>
                    <a:cxnLst>
                      <a:cxn ang="0">
                        <a:pos x="T0" y="T1"/>
                      </a:cxn>
                      <a:cxn ang="0">
                        <a:pos x="T2" y="T3"/>
                      </a:cxn>
                      <a:cxn ang="0">
                        <a:pos x="T4" y="T5"/>
                      </a:cxn>
                      <a:cxn ang="0">
                        <a:pos x="T6" y="T7"/>
                      </a:cxn>
                      <a:cxn ang="0">
                        <a:pos x="T8" y="T9"/>
                      </a:cxn>
                      <a:cxn ang="0">
                        <a:pos x="T10" y="T11"/>
                      </a:cxn>
                    </a:cxnLst>
                    <a:rect l="0" t="0" r="r" b="b"/>
                    <a:pathLst>
                      <a:path w="78" h="78">
                        <a:moveTo>
                          <a:pt x="39" y="77"/>
                        </a:moveTo>
                        <a:lnTo>
                          <a:pt x="39" y="77"/>
                        </a:lnTo>
                        <a:cubicBezTo>
                          <a:pt x="60" y="77"/>
                          <a:pt x="77" y="60"/>
                          <a:pt x="77" y="39"/>
                        </a:cubicBezTo>
                        <a:cubicBezTo>
                          <a:pt x="77" y="18"/>
                          <a:pt x="60" y="0"/>
                          <a:pt x="39" y="0"/>
                        </a:cubicBezTo>
                        <a:cubicBezTo>
                          <a:pt x="18" y="0"/>
                          <a:pt x="0" y="18"/>
                          <a:pt x="0" y="39"/>
                        </a:cubicBezTo>
                        <a:cubicBezTo>
                          <a:pt x="0" y="60"/>
                          <a:pt x="18" y="77"/>
                          <a:pt x="39" y="77"/>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55" name="Freeform 64">
                    <a:extLst>
                      <a:ext uri="{FF2B5EF4-FFF2-40B4-BE49-F238E27FC236}">
                        <a16:creationId xmlns:a16="http://schemas.microsoft.com/office/drawing/2014/main" id="{BC7FA34A-8AE2-88FA-BF9A-215FBF5D8CE1}"/>
                      </a:ext>
                    </a:extLst>
                  </p:cNvPr>
                  <p:cNvSpPr>
                    <a:spLocks noChangeArrowheads="1"/>
                  </p:cNvSpPr>
                  <p:nvPr/>
                </p:nvSpPr>
                <p:spPr bwMode="auto">
                  <a:xfrm>
                    <a:off x="6789738" y="844550"/>
                    <a:ext cx="28575" cy="28575"/>
                  </a:xfrm>
                  <a:custGeom>
                    <a:avLst/>
                    <a:gdLst>
                      <a:gd name="T0" fmla="*/ 38 w 79"/>
                      <a:gd name="T1" fmla="*/ 77 h 78"/>
                      <a:gd name="T2" fmla="*/ 38 w 79"/>
                      <a:gd name="T3" fmla="*/ 77 h 78"/>
                      <a:gd name="T4" fmla="*/ 78 w 79"/>
                      <a:gd name="T5" fmla="*/ 38 h 78"/>
                      <a:gd name="T6" fmla="*/ 38 w 79"/>
                      <a:gd name="T7" fmla="*/ 0 h 78"/>
                      <a:gd name="T8" fmla="*/ 0 w 79"/>
                      <a:gd name="T9" fmla="*/ 38 h 78"/>
                      <a:gd name="T10" fmla="*/ 38 w 79"/>
                      <a:gd name="T11" fmla="*/ 77 h 78"/>
                    </a:gdLst>
                    <a:ahLst/>
                    <a:cxnLst>
                      <a:cxn ang="0">
                        <a:pos x="T0" y="T1"/>
                      </a:cxn>
                      <a:cxn ang="0">
                        <a:pos x="T2" y="T3"/>
                      </a:cxn>
                      <a:cxn ang="0">
                        <a:pos x="T4" y="T5"/>
                      </a:cxn>
                      <a:cxn ang="0">
                        <a:pos x="T6" y="T7"/>
                      </a:cxn>
                      <a:cxn ang="0">
                        <a:pos x="T8" y="T9"/>
                      </a:cxn>
                      <a:cxn ang="0">
                        <a:pos x="T10" y="T11"/>
                      </a:cxn>
                    </a:cxnLst>
                    <a:rect l="0" t="0" r="r" b="b"/>
                    <a:pathLst>
                      <a:path w="79" h="78">
                        <a:moveTo>
                          <a:pt x="38" y="77"/>
                        </a:moveTo>
                        <a:lnTo>
                          <a:pt x="38" y="77"/>
                        </a:lnTo>
                        <a:cubicBezTo>
                          <a:pt x="59" y="77"/>
                          <a:pt x="78" y="59"/>
                          <a:pt x="78" y="38"/>
                        </a:cubicBezTo>
                        <a:cubicBezTo>
                          <a:pt x="78" y="17"/>
                          <a:pt x="59" y="0"/>
                          <a:pt x="38" y="0"/>
                        </a:cubicBezTo>
                        <a:cubicBezTo>
                          <a:pt x="17" y="0"/>
                          <a:pt x="0" y="17"/>
                          <a:pt x="0" y="38"/>
                        </a:cubicBezTo>
                        <a:cubicBezTo>
                          <a:pt x="0" y="59"/>
                          <a:pt x="17" y="77"/>
                          <a:pt x="38" y="77"/>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56" name="Freeform 65">
                    <a:extLst>
                      <a:ext uri="{FF2B5EF4-FFF2-40B4-BE49-F238E27FC236}">
                        <a16:creationId xmlns:a16="http://schemas.microsoft.com/office/drawing/2014/main" id="{56C15019-3508-07BD-26A7-A613E0717FA9}"/>
                      </a:ext>
                    </a:extLst>
                  </p:cNvPr>
                  <p:cNvSpPr>
                    <a:spLocks noChangeArrowheads="1"/>
                  </p:cNvSpPr>
                  <p:nvPr/>
                </p:nvSpPr>
                <p:spPr bwMode="auto">
                  <a:xfrm>
                    <a:off x="6886575" y="696913"/>
                    <a:ext cx="50800" cy="57150"/>
                  </a:xfrm>
                  <a:custGeom>
                    <a:avLst/>
                    <a:gdLst>
                      <a:gd name="T0" fmla="*/ 141 w 142"/>
                      <a:gd name="T1" fmla="*/ 0 h 158"/>
                      <a:gd name="T2" fmla="*/ 0 w 142"/>
                      <a:gd name="T3" fmla="*/ 0 h 158"/>
                      <a:gd name="T4" fmla="*/ 0 w 142"/>
                      <a:gd name="T5" fmla="*/ 157 h 158"/>
                      <a:gd name="T6" fmla="*/ 141 w 142"/>
                      <a:gd name="T7" fmla="*/ 157 h 158"/>
                      <a:gd name="T8" fmla="*/ 141 w 142"/>
                      <a:gd name="T9" fmla="*/ 0 h 158"/>
                    </a:gdLst>
                    <a:ahLst/>
                    <a:cxnLst>
                      <a:cxn ang="0">
                        <a:pos x="T0" y="T1"/>
                      </a:cxn>
                      <a:cxn ang="0">
                        <a:pos x="T2" y="T3"/>
                      </a:cxn>
                      <a:cxn ang="0">
                        <a:pos x="T4" y="T5"/>
                      </a:cxn>
                      <a:cxn ang="0">
                        <a:pos x="T6" y="T7"/>
                      </a:cxn>
                      <a:cxn ang="0">
                        <a:pos x="T8" y="T9"/>
                      </a:cxn>
                    </a:cxnLst>
                    <a:rect l="0" t="0" r="r" b="b"/>
                    <a:pathLst>
                      <a:path w="142" h="158">
                        <a:moveTo>
                          <a:pt x="141" y="0"/>
                        </a:moveTo>
                        <a:lnTo>
                          <a:pt x="0" y="0"/>
                        </a:lnTo>
                        <a:lnTo>
                          <a:pt x="0" y="157"/>
                        </a:lnTo>
                        <a:lnTo>
                          <a:pt x="141" y="157"/>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57" name="Freeform 66">
                    <a:extLst>
                      <a:ext uri="{FF2B5EF4-FFF2-40B4-BE49-F238E27FC236}">
                        <a16:creationId xmlns:a16="http://schemas.microsoft.com/office/drawing/2014/main" id="{CC66A794-6C9E-A85B-8BC9-94CD9FB96FED}"/>
                      </a:ext>
                    </a:extLst>
                  </p:cNvPr>
                  <p:cNvSpPr>
                    <a:spLocks noChangeArrowheads="1"/>
                  </p:cNvSpPr>
                  <p:nvPr/>
                </p:nvSpPr>
                <p:spPr bwMode="auto">
                  <a:xfrm>
                    <a:off x="6886575" y="544513"/>
                    <a:ext cx="50800" cy="60325"/>
                  </a:xfrm>
                  <a:custGeom>
                    <a:avLst/>
                    <a:gdLst>
                      <a:gd name="T0" fmla="*/ 141 w 142"/>
                      <a:gd name="T1" fmla="*/ 0 h 169"/>
                      <a:gd name="T2" fmla="*/ 0 w 142"/>
                      <a:gd name="T3" fmla="*/ 0 h 169"/>
                      <a:gd name="T4" fmla="*/ 0 w 142"/>
                      <a:gd name="T5" fmla="*/ 168 h 169"/>
                      <a:gd name="T6" fmla="*/ 141 w 142"/>
                      <a:gd name="T7" fmla="*/ 168 h 169"/>
                      <a:gd name="T8" fmla="*/ 141 w 142"/>
                      <a:gd name="T9" fmla="*/ 0 h 169"/>
                    </a:gdLst>
                    <a:ahLst/>
                    <a:cxnLst>
                      <a:cxn ang="0">
                        <a:pos x="T0" y="T1"/>
                      </a:cxn>
                      <a:cxn ang="0">
                        <a:pos x="T2" y="T3"/>
                      </a:cxn>
                      <a:cxn ang="0">
                        <a:pos x="T4" y="T5"/>
                      </a:cxn>
                      <a:cxn ang="0">
                        <a:pos x="T6" y="T7"/>
                      </a:cxn>
                      <a:cxn ang="0">
                        <a:pos x="T8" y="T9"/>
                      </a:cxn>
                    </a:cxnLst>
                    <a:rect l="0" t="0" r="r" b="b"/>
                    <a:pathLst>
                      <a:path w="142" h="169">
                        <a:moveTo>
                          <a:pt x="141" y="0"/>
                        </a:moveTo>
                        <a:lnTo>
                          <a:pt x="0" y="0"/>
                        </a:lnTo>
                        <a:lnTo>
                          <a:pt x="0" y="168"/>
                        </a:lnTo>
                        <a:lnTo>
                          <a:pt x="141" y="168"/>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58" name="Freeform 67">
                    <a:extLst>
                      <a:ext uri="{FF2B5EF4-FFF2-40B4-BE49-F238E27FC236}">
                        <a16:creationId xmlns:a16="http://schemas.microsoft.com/office/drawing/2014/main" id="{5E1C185E-D6FB-D478-CAD4-C7D8B12B3D08}"/>
                      </a:ext>
                    </a:extLst>
                  </p:cNvPr>
                  <p:cNvSpPr>
                    <a:spLocks noChangeArrowheads="1"/>
                  </p:cNvSpPr>
                  <p:nvPr/>
                </p:nvSpPr>
                <p:spPr bwMode="auto">
                  <a:xfrm>
                    <a:off x="6951663" y="619125"/>
                    <a:ext cx="60325" cy="63500"/>
                  </a:xfrm>
                  <a:custGeom>
                    <a:avLst/>
                    <a:gdLst>
                      <a:gd name="T0" fmla="*/ 166 w 167"/>
                      <a:gd name="T1" fmla="*/ 0 h 178"/>
                      <a:gd name="T2" fmla="*/ 0 w 167"/>
                      <a:gd name="T3" fmla="*/ 0 h 178"/>
                      <a:gd name="T4" fmla="*/ 0 w 167"/>
                      <a:gd name="T5" fmla="*/ 177 h 178"/>
                      <a:gd name="T6" fmla="*/ 166 w 167"/>
                      <a:gd name="T7" fmla="*/ 177 h 178"/>
                      <a:gd name="T8" fmla="*/ 166 w 167"/>
                      <a:gd name="T9" fmla="*/ 0 h 178"/>
                    </a:gdLst>
                    <a:ahLst/>
                    <a:cxnLst>
                      <a:cxn ang="0">
                        <a:pos x="T0" y="T1"/>
                      </a:cxn>
                      <a:cxn ang="0">
                        <a:pos x="T2" y="T3"/>
                      </a:cxn>
                      <a:cxn ang="0">
                        <a:pos x="T4" y="T5"/>
                      </a:cxn>
                      <a:cxn ang="0">
                        <a:pos x="T6" y="T7"/>
                      </a:cxn>
                      <a:cxn ang="0">
                        <a:pos x="T8" y="T9"/>
                      </a:cxn>
                    </a:cxnLst>
                    <a:rect l="0" t="0" r="r" b="b"/>
                    <a:pathLst>
                      <a:path w="167" h="178">
                        <a:moveTo>
                          <a:pt x="166" y="0"/>
                        </a:moveTo>
                        <a:lnTo>
                          <a:pt x="0" y="0"/>
                        </a:lnTo>
                        <a:lnTo>
                          <a:pt x="0" y="177"/>
                        </a:lnTo>
                        <a:lnTo>
                          <a:pt x="166" y="177"/>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59" name="Freeform 68">
                    <a:extLst>
                      <a:ext uri="{FF2B5EF4-FFF2-40B4-BE49-F238E27FC236}">
                        <a16:creationId xmlns:a16="http://schemas.microsoft.com/office/drawing/2014/main" id="{CE839A21-B656-BF22-9780-9F741E4C45A3}"/>
                      </a:ext>
                    </a:extLst>
                  </p:cNvPr>
                  <p:cNvSpPr>
                    <a:spLocks noChangeArrowheads="1"/>
                  </p:cNvSpPr>
                  <p:nvPr/>
                </p:nvSpPr>
                <p:spPr bwMode="auto">
                  <a:xfrm>
                    <a:off x="6951663" y="696913"/>
                    <a:ext cx="60325" cy="57150"/>
                  </a:xfrm>
                  <a:custGeom>
                    <a:avLst/>
                    <a:gdLst>
                      <a:gd name="T0" fmla="*/ 166 w 167"/>
                      <a:gd name="T1" fmla="*/ 0 h 158"/>
                      <a:gd name="T2" fmla="*/ 0 w 167"/>
                      <a:gd name="T3" fmla="*/ 0 h 158"/>
                      <a:gd name="T4" fmla="*/ 0 w 167"/>
                      <a:gd name="T5" fmla="*/ 157 h 158"/>
                      <a:gd name="T6" fmla="*/ 166 w 167"/>
                      <a:gd name="T7" fmla="*/ 157 h 158"/>
                      <a:gd name="T8" fmla="*/ 166 w 167"/>
                      <a:gd name="T9" fmla="*/ 0 h 158"/>
                    </a:gdLst>
                    <a:ahLst/>
                    <a:cxnLst>
                      <a:cxn ang="0">
                        <a:pos x="T0" y="T1"/>
                      </a:cxn>
                      <a:cxn ang="0">
                        <a:pos x="T2" y="T3"/>
                      </a:cxn>
                      <a:cxn ang="0">
                        <a:pos x="T4" y="T5"/>
                      </a:cxn>
                      <a:cxn ang="0">
                        <a:pos x="T6" y="T7"/>
                      </a:cxn>
                      <a:cxn ang="0">
                        <a:pos x="T8" y="T9"/>
                      </a:cxn>
                    </a:cxnLst>
                    <a:rect l="0" t="0" r="r" b="b"/>
                    <a:pathLst>
                      <a:path w="167" h="158">
                        <a:moveTo>
                          <a:pt x="166" y="0"/>
                        </a:moveTo>
                        <a:lnTo>
                          <a:pt x="0" y="0"/>
                        </a:lnTo>
                        <a:lnTo>
                          <a:pt x="0" y="157"/>
                        </a:lnTo>
                        <a:lnTo>
                          <a:pt x="166" y="157"/>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60" name="Freeform 69">
                    <a:extLst>
                      <a:ext uri="{FF2B5EF4-FFF2-40B4-BE49-F238E27FC236}">
                        <a16:creationId xmlns:a16="http://schemas.microsoft.com/office/drawing/2014/main" id="{BB304C51-7AD3-8BE5-4F98-01614F674EB8}"/>
                      </a:ext>
                    </a:extLst>
                  </p:cNvPr>
                  <p:cNvSpPr>
                    <a:spLocks noChangeArrowheads="1"/>
                  </p:cNvSpPr>
                  <p:nvPr/>
                </p:nvSpPr>
                <p:spPr bwMode="auto">
                  <a:xfrm>
                    <a:off x="6951663" y="544513"/>
                    <a:ext cx="60325" cy="60325"/>
                  </a:xfrm>
                  <a:custGeom>
                    <a:avLst/>
                    <a:gdLst>
                      <a:gd name="T0" fmla="*/ 166 w 167"/>
                      <a:gd name="T1" fmla="*/ 0 h 169"/>
                      <a:gd name="T2" fmla="*/ 0 w 167"/>
                      <a:gd name="T3" fmla="*/ 0 h 169"/>
                      <a:gd name="T4" fmla="*/ 0 w 167"/>
                      <a:gd name="T5" fmla="*/ 168 h 169"/>
                      <a:gd name="T6" fmla="*/ 166 w 167"/>
                      <a:gd name="T7" fmla="*/ 168 h 169"/>
                      <a:gd name="T8" fmla="*/ 166 w 167"/>
                      <a:gd name="T9" fmla="*/ 0 h 169"/>
                    </a:gdLst>
                    <a:ahLst/>
                    <a:cxnLst>
                      <a:cxn ang="0">
                        <a:pos x="T0" y="T1"/>
                      </a:cxn>
                      <a:cxn ang="0">
                        <a:pos x="T2" y="T3"/>
                      </a:cxn>
                      <a:cxn ang="0">
                        <a:pos x="T4" y="T5"/>
                      </a:cxn>
                      <a:cxn ang="0">
                        <a:pos x="T6" y="T7"/>
                      </a:cxn>
                      <a:cxn ang="0">
                        <a:pos x="T8" y="T9"/>
                      </a:cxn>
                    </a:cxnLst>
                    <a:rect l="0" t="0" r="r" b="b"/>
                    <a:pathLst>
                      <a:path w="167" h="169">
                        <a:moveTo>
                          <a:pt x="166" y="0"/>
                        </a:moveTo>
                        <a:lnTo>
                          <a:pt x="0" y="0"/>
                        </a:lnTo>
                        <a:lnTo>
                          <a:pt x="0" y="168"/>
                        </a:lnTo>
                        <a:lnTo>
                          <a:pt x="166" y="168"/>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61" name="Freeform 70">
                    <a:extLst>
                      <a:ext uri="{FF2B5EF4-FFF2-40B4-BE49-F238E27FC236}">
                        <a16:creationId xmlns:a16="http://schemas.microsoft.com/office/drawing/2014/main" id="{9F207E8A-CCA9-A747-7095-4FD9249FFC75}"/>
                      </a:ext>
                    </a:extLst>
                  </p:cNvPr>
                  <p:cNvSpPr>
                    <a:spLocks noChangeArrowheads="1"/>
                  </p:cNvSpPr>
                  <p:nvPr/>
                </p:nvSpPr>
                <p:spPr bwMode="auto">
                  <a:xfrm>
                    <a:off x="6951663" y="466725"/>
                    <a:ext cx="60325" cy="65088"/>
                  </a:xfrm>
                  <a:custGeom>
                    <a:avLst/>
                    <a:gdLst>
                      <a:gd name="T0" fmla="*/ 166 w 167"/>
                      <a:gd name="T1" fmla="*/ 0 h 181"/>
                      <a:gd name="T2" fmla="*/ 0 w 167"/>
                      <a:gd name="T3" fmla="*/ 0 h 181"/>
                      <a:gd name="T4" fmla="*/ 0 w 167"/>
                      <a:gd name="T5" fmla="*/ 180 h 181"/>
                      <a:gd name="T6" fmla="*/ 166 w 167"/>
                      <a:gd name="T7" fmla="*/ 180 h 181"/>
                      <a:gd name="T8" fmla="*/ 166 w 167"/>
                      <a:gd name="T9" fmla="*/ 0 h 181"/>
                    </a:gdLst>
                    <a:ahLst/>
                    <a:cxnLst>
                      <a:cxn ang="0">
                        <a:pos x="T0" y="T1"/>
                      </a:cxn>
                      <a:cxn ang="0">
                        <a:pos x="T2" y="T3"/>
                      </a:cxn>
                      <a:cxn ang="0">
                        <a:pos x="T4" y="T5"/>
                      </a:cxn>
                      <a:cxn ang="0">
                        <a:pos x="T6" y="T7"/>
                      </a:cxn>
                      <a:cxn ang="0">
                        <a:pos x="T8" y="T9"/>
                      </a:cxn>
                    </a:cxnLst>
                    <a:rect l="0" t="0" r="r" b="b"/>
                    <a:pathLst>
                      <a:path w="167" h="181">
                        <a:moveTo>
                          <a:pt x="166" y="0"/>
                        </a:moveTo>
                        <a:lnTo>
                          <a:pt x="0" y="0"/>
                        </a:lnTo>
                        <a:lnTo>
                          <a:pt x="0" y="180"/>
                        </a:lnTo>
                        <a:lnTo>
                          <a:pt x="166" y="180"/>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62" name="Freeform 71">
                    <a:extLst>
                      <a:ext uri="{FF2B5EF4-FFF2-40B4-BE49-F238E27FC236}">
                        <a16:creationId xmlns:a16="http://schemas.microsoft.com/office/drawing/2014/main" id="{43911E03-F2B4-5ED2-3B5A-2DACF0BA309F}"/>
                      </a:ext>
                    </a:extLst>
                  </p:cNvPr>
                  <p:cNvSpPr>
                    <a:spLocks noChangeArrowheads="1"/>
                  </p:cNvSpPr>
                  <p:nvPr/>
                </p:nvSpPr>
                <p:spPr bwMode="auto">
                  <a:xfrm>
                    <a:off x="6886575" y="768350"/>
                    <a:ext cx="50800" cy="68263"/>
                  </a:xfrm>
                  <a:custGeom>
                    <a:avLst/>
                    <a:gdLst>
                      <a:gd name="T0" fmla="*/ 0 w 142"/>
                      <a:gd name="T1" fmla="*/ 190 h 191"/>
                      <a:gd name="T2" fmla="*/ 141 w 142"/>
                      <a:gd name="T3" fmla="*/ 190 h 191"/>
                      <a:gd name="T4" fmla="*/ 141 w 142"/>
                      <a:gd name="T5" fmla="*/ 0 h 191"/>
                      <a:gd name="T6" fmla="*/ 0 w 142"/>
                      <a:gd name="T7" fmla="*/ 0 h 191"/>
                      <a:gd name="T8" fmla="*/ 0 w 142"/>
                      <a:gd name="T9" fmla="*/ 190 h 191"/>
                    </a:gdLst>
                    <a:ahLst/>
                    <a:cxnLst>
                      <a:cxn ang="0">
                        <a:pos x="T0" y="T1"/>
                      </a:cxn>
                      <a:cxn ang="0">
                        <a:pos x="T2" y="T3"/>
                      </a:cxn>
                      <a:cxn ang="0">
                        <a:pos x="T4" y="T5"/>
                      </a:cxn>
                      <a:cxn ang="0">
                        <a:pos x="T6" y="T7"/>
                      </a:cxn>
                      <a:cxn ang="0">
                        <a:pos x="T8" y="T9"/>
                      </a:cxn>
                    </a:cxnLst>
                    <a:rect l="0" t="0" r="r" b="b"/>
                    <a:pathLst>
                      <a:path w="142" h="191">
                        <a:moveTo>
                          <a:pt x="0" y="190"/>
                        </a:moveTo>
                        <a:lnTo>
                          <a:pt x="141" y="190"/>
                        </a:lnTo>
                        <a:lnTo>
                          <a:pt x="141" y="0"/>
                        </a:lnTo>
                        <a:lnTo>
                          <a:pt x="0" y="0"/>
                        </a:lnTo>
                        <a:lnTo>
                          <a:pt x="0" y="19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63" name="Freeform 72">
                    <a:extLst>
                      <a:ext uri="{FF2B5EF4-FFF2-40B4-BE49-F238E27FC236}">
                        <a16:creationId xmlns:a16="http://schemas.microsoft.com/office/drawing/2014/main" id="{16F13C37-7394-7B1C-762C-1AB00C0B2E26}"/>
                      </a:ext>
                    </a:extLst>
                  </p:cNvPr>
                  <p:cNvSpPr>
                    <a:spLocks noChangeArrowheads="1"/>
                  </p:cNvSpPr>
                  <p:nvPr/>
                </p:nvSpPr>
                <p:spPr bwMode="auto">
                  <a:xfrm>
                    <a:off x="6951663" y="768350"/>
                    <a:ext cx="60325" cy="68263"/>
                  </a:xfrm>
                  <a:custGeom>
                    <a:avLst/>
                    <a:gdLst>
                      <a:gd name="T0" fmla="*/ 166 w 167"/>
                      <a:gd name="T1" fmla="*/ 0 h 191"/>
                      <a:gd name="T2" fmla="*/ 0 w 167"/>
                      <a:gd name="T3" fmla="*/ 0 h 191"/>
                      <a:gd name="T4" fmla="*/ 0 w 167"/>
                      <a:gd name="T5" fmla="*/ 190 h 191"/>
                      <a:gd name="T6" fmla="*/ 166 w 167"/>
                      <a:gd name="T7" fmla="*/ 190 h 191"/>
                      <a:gd name="T8" fmla="*/ 166 w 167"/>
                      <a:gd name="T9" fmla="*/ 0 h 191"/>
                    </a:gdLst>
                    <a:ahLst/>
                    <a:cxnLst>
                      <a:cxn ang="0">
                        <a:pos x="T0" y="T1"/>
                      </a:cxn>
                      <a:cxn ang="0">
                        <a:pos x="T2" y="T3"/>
                      </a:cxn>
                      <a:cxn ang="0">
                        <a:pos x="T4" y="T5"/>
                      </a:cxn>
                      <a:cxn ang="0">
                        <a:pos x="T6" y="T7"/>
                      </a:cxn>
                      <a:cxn ang="0">
                        <a:pos x="T8" y="T9"/>
                      </a:cxn>
                    </a:cxnLst>
                    <a:rect l="0" t="0" r="r" b="b"/>
                    <a:pathLst>
                      <a:path w="167" h="191">
                        <a:moveTo>
                          <a:pt x="166" y="0"/>
                        </a:moveTo>
                        <a:lnTo>
                          <a:pt x="0" y="0"/>
                        </a:lnTo>
                        <a:lnTo>
                          <a:pt x="0" y="190"/>
                        </a:lnTo>
                        <a:lnTo>
                          <a:pt x="166" y="190"/>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64" name="Freeform 73">
                    <a:extLst>
                      <a:ext uri="{FF2B5EF4-FFF2-40B4-BE49-F238E27FC236}">
                        <a16:creationId xmlns:a16="http://schemas.microsoft.com/office/drawing/2014/main" id="{E38B6EF1-7BC3-5338-6311-2E302CB21E3D}"/>
                      </a:ext>
                    </a:extLst>
                  </p:cNvPr>
                  <p:cNvSpPr>
                    <a:spLocks noChangeArrowheads="1"/>
                  </p:cNvSpPr>
                  <p:nvPr/>
                </p:nvSpPr>
                <p:spPr bwMode="auto">
                  <a:xfrm>
                    <a:off x="7024688" y="768350"/>
                    <a:ext cx="63500" cy="68263"/>
                  </a:xfrm>
                  <a:custGeom>
                    <a:avLst/>
                    <a:gdLst>
                      <a:gd name="T0" fmla="*/ 175 w 176"/>
                      <a:gd name="T1" fmla="*/ 114 h 191"/>
                      <a:gd name="T2" fmla="*/ 175 w 176"/>
                      <a:gd name="T3" fmla="*/ 114 h 191"/>
                      <a:gd name="T4" fmla="*/ 175 w 176"/>
                      <a:gd name="T5" fmla="*/ 0 h 191"/>
                      <a:gd name="T6" fmla="*/ 0 w 176"/>
                      <a:gd name="T7" fmla="*/ 0 h 191"/>
                      <a:gd name="T8" fmla="*/ 0 w 176"/>
                      <a:gd name="T9" fmla="*/ 190 h 191"/>
                      <a:gd name="T10" fmla="*/ 98 w 176"/>
                      <a:gd name="T11" fmla="*/ 190 h 191"/>
                      <a:gd name="T12" fmla="*/ 175 w 176"/>
                      <a:gd name="T13" fmla="*/ 114 h 191"/>
                    </a:gdLst>
                    <a:ahLst/>
                    <a:cxnLst>
                      <a:cxn ang="0">
                        <a:pos x="T0" y="T1"/>
                      </a:cxn>
                      <a:cxn ang="0">
                        <a:pos x="T2" y="T3"/>
                      </a:cxn>
                      <a:cxn ang="0">
                        <a:pos x="T4" y="T5"/>
                      </a:cxn>
                      <a:cxn ang="0">
                        <a:pos x="T6" y="T7"/>
                      </a:cxn>
                      <a:cxn ang="0">
                        <a:pos x="T8" y="T9"/>
                      </a:cxn>
                      <a:cxn ang="0">
                        <a:pos x="T10" y="T11"/>
                      </a:cxn>
                      <a:cxn ang="0">
                        <a:pos x="T12" y="T13"/>
                      </a:cxn>
                    </a:cxnLst>
                    <a:rect l="0" t="0" r="r" b="b"/>
                    <a:pathLst>
                      <a:path w="176" h="191">
                        <a:moveTo>
                          <a:pt x="175" y="114"/>
                        </a:moveTo>
                        <a:lnTo>
                          <a:pt x="175" y="114"/>
                        </a:lnTo>
                        <a:cubicBezTo>
                          <a:pt x="175" y="0"/>
                          <a:pt x="175" y="0"/>
                          <a:pt x="175" y="0"/>
                        </a:cubicBezTo>
                        <a:cubicBezTo>
                          <a:pt x="0" y="0"/>
                          <a:pt x="0" y="0"/>
                          <a:pt x="0" y="0"/>
                        </a:cubicBezTo>
                        <a:cubicBezTo>
                          <a:pt x="0" y="190"/>
                          <a:pt x="0" y="190"/>
                          <a:pt x="0" y="190"/>
                        </a:cubicBezTo>
                        <a:cubicBezTo>
                          <a:pt x="98" y="190"/>
                          <a:pt x="98" y="190"/>
                          <a:pt x="98" y="190"/>
                        </a:cubicBezTo>
                        <a:cubicBezTo>
                          <a:pt x="140" y="190"/>
                          <a:pt x="175" y="156"/>
                          <a:pt x="175" y="114"/>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65" name="Freeform 74">
                    <a:extLst>
                      <a:ext uri="{FF2B5EF4-FFF2-40B4-BE49-F238E27FC236}">
                        <a16:creationId xmlns:a16="http://schemas.microsoft.com/office/drawing/2014/main" id="{8A090FE6-1D55-296B-2B3B-8920D00E514E}"/>
                      </a:ext>
                    </a:extLst>
                  </p:cNvPr>
                  <p:cNvSpPr>
                    <a:spLocks noChangeArrowheads="1"/>
                  </p:cNvSpPr>
                  <p:nvPr/>
                </p:nvSpPr>
                <p:spPr bwMode="auto">
                  <a:xfrm>
                    <a:off x="7024688" y="696913"/>
                    <a:ext cx="63500" cy="57150"/>
                  </a:xfrm>
                  <a:custGeom>
                    <a:avLst/>
                    <a:gdLst>
                      <a:gd name="T0" fmla="*/ 175 w 176"/>
                      <a:gd name="T1" fmla="*/ 0 h 158"/>
                      <a:gd name="T2" fmla="*/ 0 w 176"/>
                      <a:gd name="T3" fmla="*/ 0 h 158"/>
                      <a:gd name="T4" fmla="*/ 0 w 176"/>
                      <a:gd name="T5" fmla="*/ 157 h 158"/>
                      <a:gd name="T6" fmla="*/ 175 w 176"/>
                      <a:gd name="T7" fmla="*/ 157 h 158"/>
                      <a:gd name="T8" fmla="*/ 175 w 176"/>
                      <a:gd name="T9" fmla="*/ 0 h 158"/>
                    </a:gdLst>
                    <a:ahLst/>
                    <a:cxnLst>
                      <a:cxn ang="0">
                        <a:pos x="T0" y="T1"/>
                      </a:cxn>
                      <a:cxn ang="0">
                        <a:pos x="T2" y="T3"/>
                      </a:cxn>
                      <a:cxn ang="0">
                        <a:pos x="T4" y="T5"/>
                      </a:cxn>
                      <a:cxn ang="0">
                        <a:pos x="T6" y="T7"/>
                      </a:cxn>
                      <a:cxn ang="0">
                        <a:pos x="T8" y="T9"/>
                      </a:cxn>
                    </a:cxnLst>
                    <a:rect l="0" t="0" r="r" b="b"/>
                    <a:pathLst>
                      <a:path w="176" h="158">
                        <a:moveTo>
                          <a:pt x="175" y="0"/>
                        </a:moveTo>
                        <a:lnTo>
                          <a:pt x="0" y="0"/>
                        </a:lnTo>
                        <a:lnTo>
                          <a:pt x="0" y="157"/>
                        </a:lnTo>
                        <a:lnTo>
                          <a:pt x="175" y="157"/>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66" name="Freeform 75">
                    <a:extLst>
                      <a:ext uri="{FF2B5EF4-FFF2-40B4-BE49-F238E27FC236}">
                        <a16:creationId xmlns:a16="http://schemas.microsoft.com/office/drawing/2014/main" id="{A007EDB8-4ABF-446F-01ED-859C182E0BBA}"/>
                      </a:ext>
                    </a:extLst>
                  </p:cNvPr>
                  <p:cNvSpPr>
                    <a:spLocks noChangeArrowheads="1"/>
                  </p:cNvSpPr>
                  <p:nvPr/>
                </p:nvSpPr>
                <p:spPr bwMode="auto">
                  <a:xfrm>
                    <a:off x="7024688" y="619125"/>
                    <a:ext cx="63500" cy="63500"/>
                  </a:xfrm>
                  <a:custGeom>
                    <a:avLst/>
                    <a:gdLst>
                      <a:gd name="T0" fmla="*/ 175 w 176"/>
                      <a:gd name="T1" fmla="*/ 0 h 178"/>
                      <a:gd name="T2" fmla="*/ 0 w 176"/>
                      <a:gd name="T3" fmla="*/ 0 h 178"/>
                      <a:gd name="T4" fmla="*/ 0 w 176"/>
                      <a:gd name="T5" fmla="*/ 177 h 178"/>
                      <a:gd name="T6" fmla="*/ 175 w 176"/>
                      <a:gd name="T7" fmla="*/ 177 h 178"/>
                      <a:gd name="T8" fmla="*/ 175 w 176"/>
                      <a:gd name="T9" fmla="*/ 0 h 178"/>
                    </a:gdLst>
                    <a:ahLst/>
                    <a:cxnLst>
                      <a:cxn ang="0">
                        <a:pos x="T0" y="T1"/>
                      </a:cxn>
                      <a:cxn ang="0">
                        <a:pos x="T2" y="T3"/>
                      </a:cxn>
                      <a:cxn ang="0">
                        <a:pos x="T4" y="T5"/>
                      </a:cxn>
                      <a:cxn ang="0">
                        <a:pos x="T6" y="T7"/>
                      </a:cxn>
                      <a:cxn ang="0">
                        <a:pos x="T8" y="T9"/>
                      </a:cxn>
                    </a:cxnLst>
                    <a:rect l="0" t="0" r="r" b="b"/>
                    <a:pathLst>
                      <a:path w="176" h="178">
                        <a:moveTo>
                          <a:pt x="175" y="0"/>
                        </a:moveTo>
                        <a:lnTo>
                          <a:pt x="0" y="0"/>
                        </a:lnTo>
                        <a:lnTo>
                          <a:pt x="0" y="177"/>
                        </a:lnTo>
                        <a:lnTo>
                          <a:pt x="175" y="177"/>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67" name="Freeform 76">
                    <a:extLst>
                      <a:ext uri="{FF2B5EF4-FFF2-40B4-BE49-F238E27FC236}">
                        <a16:creationId xmlns:a16="http://schemas.microsoft.com/office/drawing/2014/main" id="{8BD7F99B-631C-177E-7506-884B03B5BB37}"/>
                      </a:ext>
                    </a:extLst>
                  </p:cNvPr>
                  <p:cNvSpPr>
                    <a:spLocks noChangeArrowheads="1"/>
                  </p:cNvSpPr>
                  <p:nvPr/>
                </p:nvSpPr>
                <p:spPr bwMode="auto">
                  <a:xfrm>
                    <a:off x="7024688" y="544513"/>
                    <a:ext cx="63500" cy="60325"/>
                  </a:xfrm>
                  <a:custGeom>
                    <a:avLst/>
                    <a:gdLst>
                      <a:gd name="T0" fmla="*/ 175 w 176"/>
                      <a:gd name="T1" fmla="*/ 0 h 169"/>
                      <a:gd name="T2" fmla="*/ 0 w 176"/>
                      <a:gd name="T3" fmla="*/ 0 h 169"/>
                      <a:gd name="T4" fmla="*/ 0 w 176"/>
                      <a:gd name="T5" fmla="*/ 168 h 169"/>
                      <a:gd name="T6" fmla="*/ 175 w 176"/>
                      <a:gd name="T7" fmla="*/ 168 h 169"/>
                      <a:gd name="T8" fmla="*/ 175 w 176"/>
                      <a:gd name="T9" fmla="*/ 0 h 169"/>
                    </a:gdLst>
                    <a:ahLst/>
                    <a:cxnLst>
                      <a:cxn ang="0">
                        <a:pos x="T0" y="T1"/>
                      </a:cxn>
                      <a:cxn ang="0">
                        <a:pos x="T2" y="T3"/>
                      </a:cxn>
                      <a:cxn ang="0">
                        <a:pos x="T4" y="T5"/>
                      </a:cxn>
                      <a:cxn ang="0">
                        <a:pos x="T6" y="T7"/>
                      </a:cxn>
                      <a:cxn ang="0">
                        <a:pos x="T8" y="T9"/>
                      </a:cxn>
                    </a:cxnLst>
                    <a:rect l="0" t="0" r="r" b="b"/>
                    <a:pathLst>
                      <a:path w="176" h="169">
                        <a:moveTo>
                          <a:pt x="175" y="0"/>
                        </a:moveTo>
                        <a:lnTo>
                          <a:pt x="0" y="0"/>
                        </a:lnTo>
                        <a:lnTo>
                          <a:pt x="0" y="168"/>
                        </a:lnTo>
                        <a:lnTo>
                          <a:pt x="175" y="168"/>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68" name="Freeform 77">
                    <a:extLst>
                      <a:ext uri="{FF2B5EF4-FFF2-40B4-BE49-F238E27FC236}">
                        <a16:creationId xmlns:a16="http://schemas.microsoft.com/office/drawing/2014/main" id="{D7919FF3-0579-FE6F-5C60-04BA86C4C13C}"/>
                      </a:ext>
                    </a:extLst>
                  </p:cNvPr>
                  <p:cNvSpPr>
                    <a:spLocks noChangeArrowheads="1"/>
                  </p:cNvSpPr>
                  <p:nvPr/>
                </p:nvSpPr>
                <p:spPr bwMode="auto">
                  <a:xfrm>
                    <a:off x="7024688" y="466725"/>
                    <a:ext cx="63500" cy="65088"/>
                  </a:xfrm>
                  <a:custGeom>
                    <a:avLst/>
                    <a:gdLst>
                      <a:gd name="T0" fmla="*/ 175 w 176"/>
                      <a:gd name="T1" fmla="*/ 78 h 181"/>
                      <a:gd name="T2" fmla="*/ 175 w 176"/>
                      <a:gd name="T3" fmla="*/ 78 h 181"/>
                      <a:gd name="T4" fmla="*/ 98 w 176"/>
                      <a:gd name="T5" fmla="*/ 0 h 181"/>
                      <a:gd name="T6" fmla="*/ 0 w 176"/>
                      <a:gd name="T7" fmla="*/ 0 h 181"/>
                      <a:gd name="T8" fmla="*/ 0 w 176"/>
                      <a:gd name="T9" fmla="*/ 180 h 181"/>
                      <a:gd name="T10" fmla="*/ 175 w 176"/>
                      <a:gd name="T11" fmla="*/ 180 h 181"/>
                      <a:gd name="T12" fmla="*/ 175 w 176"/>
                      <a:gd name="T13" fmla="*/ 78 h 181"/>
                    </a:gdLst>
                    <a:ahLst/>
                    <a:cxnLst>
                      <a:cxn ang="0">
                        <a:pos x="T0" y="T1"/>
                      </a:cxn>
                      <a:cxn ang="0">
                        <a:pos x="T2" y="T3"/>
                      </a:cxn>
                      <a:cxn ang="0">
                        <a:pos x="T4" y="T5"/>
                      </a:cxn>
                      <a:cxn ang="0">
                        <a:pos x="T6" y="T7"/>
                      </a:cxn>
                      <a:cxn ang="0">
                        <a:pos x="T8" y="T9"/>
                      </a:cxn>
                      <a:cxn ang="0">
                        <a:pos x="T10" y="T11"/>
                      </a:cxn>
                      <a:cxn ang="0">
                        <a:pos x="T12" y="T13"/>
                      </a:cxn>
                    </a:cxnLst>
                    <a:rect l="0" t="0" r="r" b="b"/>
                    <a:pathLst>
                      <a:path w="176" h="181">
                        <a:moveTo>
                          <a:pt x="175" y="78"/>
                        </a:moveTo>
                        <a:lnTo>
                          <a:pt x="175" y="78"/>
                        </a:lnTo>
                        <a:cubicBezTo>
                          <a:pt x="175" y="34"/>
                          <a:pt x="140" y="0"/>
                          <a:pt x="98" y="0"/>
                        </a:cubicBezTo>
                        <a:cubicBezTo>
                          <a:pt x="0" y="0"/>
                          <a:pt x="0" y="0"/>
                          <a:pt x="0" y="0"/>
                        </a:cubicBezTo>
                        <a:cubicBezTo>
                          <a:pt x="0" y="180"/>
                          <a:pt x="0" y="180"/>
                          <a:pt x="0" y="180"/>
                        </a:cubicBezTo>
                        <a:cubicBezTo>
                          <a:pt x="175" y="180"/>
                          <a:pt x="175" y="180"/>
                          <a:pt x="175" y="180"/>
                        </a:cubicBezTo>
                        <a:lnTo>
                          <a:pt x="175" y="78"/>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69" name="Freeform 78">
                    <a:extLst>
                      <a:ext uri="{FF2B5EF4-FFF2-40B4-BE49-F238E27FC236}">
                        <a16:creationId xmlns:a16="http://schemas.microsoft.com/office/drawing/2014/main" id="{A6E86A06-3111-E031-A29F-F82D584B8062}"/>
                      </a:ext>
                    </a:extLst>
                  </p:cNvPr>
                  <p:cNvSpPr>
                    <a:spLocks noChangeArrowheads="1"/>
                  </p:cNvSpPr>
                  <p:nvPr/>
                </p:nvSpPr>
                <p:spPr bwMode="auto">
                  <a:xfrm>
                    <a:off x="6819900" y="768350"/>
                    <a:ext cx="52388" cy="68263"/>
                  </a:xfrm>
                  <a:custGeom>
                    <a:avLst/>
                    <a:gdLst>
                      <a:gd name="T0" fmla="*/ 77 w 147"/>
                      <a:gd name="T1" fmla="*/ 190 h 191"/>
                      <a:gd name="T2" fmla="*/ 77 w 147"/>
                      <a:gd name="T3" fmla="*/ 190 h 191"/>
                      <a:gd name="T4" fmla="*/ 146 w 147"/>
                      <a:gd name="T5" fmla="*/ 190 h 191"/>
                      <a:gd name="T6" fmla="*/ 146 w 147"/>
                      <a:gd name="T7" fmla="*/ 0 h 191"/>
                      <a:gd name="T8" fmla="*/ 0 w 147"/>
                      <a:gd name="T9" fmla="*/ 0 h 191"/>
                      <a:gd name="T10" fmla="*/ 0 w 147"/>
                      <a:gd name="T11" fmla="*/ 114 h 191"/>
                      <a:gd name="T12" fmla="*/ 77 w 147"/>
                      <a:gd name="T13" fmla="*/ 190 h 191"/>
                    </a:gdLst>
                    <a:ahLst/>
                    <a:cxnLst>
                      <a:cxn ang="0">
                        <a:pos x="T0" y="T1"/>
                      </a:cxn>
                      <a:cxn ang="0">
                        <a:pos x="T2" y="T3"/>
                      </a:cxn>
                      <a:cxn ang="0">
                        <a:pos x="T4" y="T5"/>
                      </a:cxn>
                      <a:cxn ang="0">
                        <a:pos x="T6" y="T7"/>
                      </a:cxn>
                      <a:cxn ang="0">
                        <a:pos x="T8" y="T9"/>
                      </a:cxn>
                      <a:cxn ang="0">
                        <a:pos x="T10" y="T11"/>
                      </a:cxn>
                      <a:cxn ang="0">
                        <a:pos x="T12" y="T13"/>
                      </a:cxn>
                    </a:cxnLst>
                    <a:rect l="0" t="0" r="r" b="b"/>
                    <a:pathLst>
                      <a:path w="147" h="191">
                        <a:moveTo>
                          <a:pt x="77" y="190"/>
                        </a:moveTo>
                        <a:lnTo>
                          <a:pt x="77" y="190"/>
                        </a:lnTo>
                        <a:cubicBezTo>
                          <a:pt x="146" y="190"/>
                          <a:pt x="146" y="190"/>
                          <a:pt x="146" y="190"/>
                        </a:cubicBezTo>
                        <a:cubicBezTo>
                          <a:pt x="146" y="0"/>
                          <a:pt x="146" y="0"/>
                          <a:pt x="146" y="0"/>
                        </a:cubicBezTo>
                        <a:cubicBezTo>
                          <a:pt x="0" y="0"/>
                          <a:pt x="0" y="0"/>
                          <a:pt x="0" y="0"/>
                        </a:cubicBezTo>
                        <a:cubicBezTo>
                          <a:pt x="0" y="114"/>
                          <a:pt x="0" y="114"/>
                          <a:pt x="0" y="114"/>
                        </a:cubicBezTo>
                        <a:cubicBezTo>
                          <a:pt x="0" y="156"/>
                          <a:pt x="35" y="190"/>
                          <a:pt x="77" y="190"/>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70" name="Freeform 79">
                    <a:extLst>
                      <a:ext uri="{FF2B5EF4-FFF2-40B4-BE49-F238E27FC236}">
                        <a16:creationId xmlns:a16="http://schemas.microsoft.com/office/drawing/2014/main" id="{C4296EA2-79FB-3C76-8FAF-EDD4113D3C3C}"/>
                      </a:ext>
                    </a:extLst>
                  </p:cNvPr>
                  <p:cNvSpPr>
                    <a:spLocks noChangeArrowheads="1"/>
                  </p:cNvSpPr>
                  <p:nvPr/>
                </p:nvSpPr>
                <p:spPr bwMode="auto">
                  <a:xfrm>
                    <a:off x="6819900" y="544513"/>
                    <a:ext cx="52388" cy="60325"/>
                  </a:xfrm>
                  <a:custGeom>
                    <a:avLst/>
                    <a:gdLst>
                      <a:gd name="T0" fmla="*/ 146 w 147"/>
                      <a:gd name="T1" fmla="*/ 0 h 169"/>
                      <a:gd name="T2" fmla="*/ 0 w 147"/>
                      <a:gd name="T3" fmla="*/ 0 h 169"/>
                      <a:gd name="T4" fmla="*/ 0 w 147"/>
                      <a:gd name="T5" fmla="*/ 168 h 169"/>
                      <a:gd name="T6" fmla="*/ 146 w 147"/>
                      <a:gd name="T7" fmla="*/ 168 h 169"/>
                      <a:gd name="T8" fmla="*/ 146 w 147"/>
                      <a:gd name="T9" fmla="*/ 0 h 169"/>
                    </a:gdLst>
                    <a:ahLst/>
                    <a:cxnLst>
                      <a:cxn ang="0">
                        <a:pos x="T0" y="T1"/>
                      </a:cxn>
                      <a:cxn ang="0">
                        <a:pos x="T2" y="T3"/>
                      </a:cxn>
                      <a:cxn ang="0">
                        <a:pos x="T4" y="T5"/>
                      </a:cxn>
                      <a:cxn ang="0">
                        <a:pos x="T6" y="T7"/>
                      </a:cxn>
                      <a:cxn ang="0">
                        <a:pos x="T8" y="T9"/>
                      </a:cxn>
                    </a:cxnLst>
                    <a:rect l="0" t="0" r="r" b="b"/>
                    <a:pathLst>
                      <a:path w="147" h="169">
                        <a:moveTo>
                          <a:pt x="146" y="0"/>
                        </a:moveTo>
                        <a:lnTo>
                          <a:pt x="0" y="0"/>
                        </a:lnTo>
                        <a:lnTo>
                          <a:pt x="0" y="168"/>
                        </a:lnTo>
                        <a:lnTo>
                          <a:pt x="146" y="168"/>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71" name="Freeform 80">
                    <a:extLst>
                      <a:ext uri="{FF2B5EF4-FFF2-40B4-BE49-F238E27FC236}">
                        <a16:creationId xmlns:a16="http://schemas.microsoft.com/office/drawing/2014/main" id="{F4E14B1B-02FE-C643-F417-9D3ED2B328DE}"/>
                      </a:ext>
                    </a:extLst>
                  </p:cNvPr>
                  <p:cNvSpPr>
                    <a:spLocks noChangeArrowheads="1"/>
                  </p:cNvSpPr>
                  <p:nvPr/>
                </p:nvSpPr>
                <p:spPr bwMode="auto">
                  <a:xfrm>
                    <a:off x="6819900" y="619125"/>
                    <a:ext cx="52388" cy="63500"/>
                  </a:xfrm>
                  <a:custGeom>
                    <a:avLst/>
                    <a:gdLst>
                      <a:gd name="T0" fmla="*/ 146 w 147"/>
                      <a:gd name="T1" fmla="*/ 0 h 178"/>
                      <a:gd name="T2" fmla="*/ 0 w 147"/>
                      <a:gd name="T3" fmla="*/ 0 h 178"/>
                      <a:gd name="T4" fmla="*/ 0 w 147"/>
                      <a:gd name="T5" fmla="*/ 177 h 178"/>
                      <a:gd name="T6" fmla="*/ 146 w 147"/>
                      <a:gd name="T7" fmla="*/ 177 h 178"/>
                      <a:gd name="T8" fmla="*/ 146 w 147"/>
                      <a:gd name="T9" fmla="*/ 0 h 178"/>
                    </a:gdLst>
                    <a:ahLst/>
                    <a:cxnLst>
                      <a:cxn ang="0">
                        <a:pos x="T0" y="T1"/>
                      </a:cxn>
                      <a:cxn ang="0">
                        <a:pos x="T2" y="T3"/>
                      </a:cxn>
                      <a:cxn ang="0">
                        <a:pos x="T4" y="T5"/>
                      </a:cxn>
                      <a:cxn ang="0">
                        <a:pos x="T6" y="T7"/>
                      </a:cxn>
                      <a:cxn ang="0">
                        <a:pos x="T8" y="T9"/>
                      </a:cxn>
                    </a:cxnLst>
                    <a:rect l="0" t="0" r="r" b="b"/>
                    <a:pathLst>
                      <a:path w="147" h="178">
                        <a:moveTo>
                          <a:pt x="146" y="0"/>
                        </a:moveTo>
                        <a:lnTo>
                          <a:pt x="0" y="0"/>
                        </a:lnTo>
                        <a:lnTo>
                          <a:pt x="0" y="177"/>
                        </a:lnTo>
                        <a:lnTo>
                          <a:pt x="146" y="177"/>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72" name="Freeform 81">
                    <a:extLst>
                      <a:ext uri="{FF2B5EF4-FFF2-40B4-BE49-F238E27FC236}">
                        <a16:creationId xmlns:a16="http://schemas.microsoft.com/office/drawing/2014/main" id="{8ACCBCD4-D0DD-AF23-1C47-AACF1627E93F}"/>
                      </a:ext>
                    </a:extLst>
                  </p:cNvPr>
                  <p:cNvSpPr>
                    <a:spLocks noChangeArrowheads="1"/>
                  </p:cNvSpPr>
                  <p:nvPr/>
                </p:nvSpPr>
                <p:spPr bwMode="auto">
                  <a:xfrm>
                    <a:off x="6819900" y="696913"/>
                    <a:ext cx="52388" cy="57150"/>
                  </a:xfrm>
                  <a:custGeom>
                    <a:avLst/>
                    <a:gdLst>
                      <a:gd name="T0" fmla="*/ 146 w 147"/>
                      <a:gd name="T1" fmla="*/ 0 h 158"/>
                      <a:gd name="T2" fmla="*/ 0 w 147"/>
                      <a:gd name="T3" fmla="*/ 0 h 158"/>
                      <a:gd name="T4" fmla="*/ 0 w 147"/>
                      <a:gd name="T5" fmla="*/ 157 h 158"/>
                      <a:gd name="T6" fmla="*/ 146 w 147"/>
                      <a:gd name="T7" fmla="*/ 157 h 158"/>
                      <a:gd name="T8" fmla="*/ 146 w 147"/>
                      <a:gd name="T9" fmla="*/ 0 h 158"/>
                    </a:gdLst>
                    <a:ahLst/>
                    <a:cxnLst>
                      <a:cxn ang="0">
                        <a:pos x="T0" y="T1"/>
                      </a:cxn>
                      <a:cxn ang="0">
                        <a:pos x="T2" y="T3"/>
                      </a:cxn>
                      <a:cxn ang="0">
                        <a:pos x="T4" y="T5"/>
                      </a:cxn>
                      <a:cxn ang="0">
                        <a:pos x="T6" y="T7"/>
                      </a:cxn>
                      <a:cxn ang="0">
                        <a:pos x="T8" y="T9"/>
                      </a:cxn>
                    </a:cxnLst>
                    <a:rect l="0" t="0" r="r" b="b"/>
                    <a:pathLst>
                      <a:path w="147" h="158">
                        <a:moveTo>
                          <a:pt x="146" y="0"/>
                        </a:moveTo>
                        <a:lnTo>
                          <a:pt x="0" y="0"/>
                        </a:lnTo>
                        <a:lnTo>
                          <a:pt x="0" y="157"/>
                        </a:lnTo>
                        <a:lnTo>
                          <a:pt x="146" y="157"/>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73" name="Freeform 82">
                    <a:extLst>
                      <a:ext uri="{FF2B5EF4-FFF2-40B4-BE49-F238E27FC236}">
                        <a16:creationId xmlns:a16="http://schemas.microsoft.com/office/drawing/2014/main" id="{5F2BE78C-369F-CDA7-BAA5-6664C2C08677}"/>
                      </a:ext>
                    </a:extLst>
                  </p:cNvPr>
                  <p:cNvSpPr>
                    <a:spLocks noChangeArrowheads="1"/>
                  </p:cNvSpPr>
                  <p:nvPr/>
                </p:nvSpPr>
                <p:spPr bwMode="auto">
                  <a:xfrm>
                    <a:off x="6886575" y="466725"/>
                    <a:ext cx="50800" cy="65088"/>
                  </a:xfrm>
                  <a:custGeom>
                    <a:avLst/>
                    <a:gdLst>
                      <a:gd name="T0" fmla="*/ 141 w 142"/>
                      <a:gd name="T1" fmla="*/ 0 h 181"/>
                      <a:gd name="T2" fmla="*/ 0 w 142"/>
                      <a:gd name="T3" fmla="*/ 0 h 181"/>
                      <a:gd name="T4" fmla="*/ 0 w 142"/>
                      <a:gd name="T5" fmla="*/ 180 h 181"/>
                      <a:gd name="T6" fmla="*/ 141 w 142"/>
                      <a:gd name="T7" fmla="*/ 180 h 181"/>
                      <a:gd name="T8" fmla="*/ 141 w 142"/>
                      <a:gd name="T9" fmla="*/ 0 h 181"/>
                    </a:gdLst>
                    <a:ahLst/>
                    <a:cxnLst>
                      <a:cxn ang="0">
                        <a:pos x="T0" y="T1"/>
                      </a:cxn>
                      <a:cxn ang="0">
                        <a:pos x="T2" y="T3"/>
                      </a:cxn>
                      <a:cxn ang="0">
                        <a:pos x="T4" y="T5"/>
                      </a:cxn>
                      <a:cxn ang="0">
                        <a:pos x="T6" y="T7"/>
                      </a:cxn>
                      <a:cxn ang="0">
                        <a:pos x="T8" y="T9"/>
                      </a:cxn>
                    </a:cxnLst>
                    <a:rect l="0" t="0" r="r" b="b"/>
                    <a:pathLst>
                      <a:path w="142" h="181">
                        <a:moveTo>
                          <a:pt x="141" y="0"/>
                        </a:moveTo>
                        <a:lnTo>
                          <a:pt x="0" y="0"/>
                        </a:lnTo>
                        <a:lnTo>
                          <a:pt x="0" y="180"/>
                        </a:lnTo>
                        <a:lnTo>
                          <a:pt x="141" y="180"/>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74" name="Freeform 83">
                    <a:extLst>
                      <a:ext uri="{FF2B5EF4-FFF2-40B4-BE49-F238E27FC236}">
                        <a16:creationId xmlns:a16="http://schemas.microsoft.com/office/drawing/2014/main" id="{3DAA9956-5CED-D33F-A303-7513444274B3}"/>
                      </a:ext>
                    </a:extLst>
                  </p:cNvPr>
                  <p:cNvSpPr>
                    <a:spLocks noChangeArrowheads="1"/>
                  </p:cNvSpPr>
                  <p:nvPr/>
                </p:nvSpPr>
                <p:spPr bwMode="auto">
                  <a:xfrm>
                    <a:off x="6819900" y="466725"/>
                    <a:ext cx="52388" cy="65088"/>
                  </a:xfrm>
                  <a:custGeom>
                    <a:avLst/>
                    <a:gdLst>
                      <a:gd name="T0" fmla="*/ 146 w 147"/>
                      <a:gd name="T1" fmla="*/ 0 h 181"/>
                      <a:gd name="T2" fmla="*/ 146 w 147"/>
                      <a:gd name="T3" fmla="*/ 0 h 181"/>
                      <a:gd name="T4" fmla="*/ 77 w 147"/>
                      <a:gd name="T5" fmla="*/ 0 h 181"/>
                      <a:gd name="T6" fmla="*/ 0 w 147"/>
                      <a:gd name="T7" fmla="*/ 78 h 181"/>
                      <a:gd name="T8" fmla="*/ 0 w 147"/>
                      <a:gd name="T9" fmla="*/ 180 h 181"/>
                      <a:gd name="T10" fmla="*/ 146 w 147"/>
                      <a:gd name="T11" fmla="*/ 180 h 181"/>
                      <a:gd name="T12" fmla="*/ 146 w 147"/>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47" h="181">
                        <a:moveTo>
                          <a:pt x="146" y="0"/>
                        </a:moveTo>
                        <a:lnTo>
                          <a:pt x="146" y="0"/>
                        </a:lnTo>
                        <a:cubicBezTo>
                          <a:pt x="77" y="0"/>
                          <a:pt x="77" y="0"/>
                          <a:pt x="77" y="0"/>
                        </a:cubicBezTo>
                        <a:cubicBezTo>
                          <a:pt x="35" y="0"/>
                          <a:pt x="0" y="34"/>
                          <a:pt x="0" y="78"/>
                        </a:cubicBezTo>
                        <a:cubicBezTo>
                          <a:pt x="0" y="180"/>
                          <a:pt x="0" y="180"/>
                          <a:pt x="0" y="180"/>
                        </a:cubicBezTo>
                        <a:cubicBezTo>
                          <a:pt x="146" y="180"/>
                          <a:pt x="146" y="180"/>
                          <a:pt x="146" y="180"/>
                        </a:cubicBez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sp>
                <p:nvSpPr>
                  <p:cNvPr id="75" name="Freeform 84">
                    <a:extLst>
                      <a:ext uri="{FF2B5EF4-FFF2-40B4-BE49-F238E27FC236}">
                        <a16:creationId xmlns:a16="http://schemas.microsoft.com/office/drawing/2014/main" id="{5352DB30-0944-0FB1-47DC-C5D17489A0E1}"/>
                      </a:ext>
                    </a:extLst>
                  </p:cNvPr>
                  <p:cNvSpPr>
                    <a:spLocks noChangeArrowheads="1"/>
                  </p:cNvSpPr>
                  <p:nvPr/>
                </p:nvSpPr>
                <p:spPr bwMode="auto">
                  <a:xfrm>
                    <a:off x="6886575" y="619125"/>
                    <a:ext cx="50800" cy="63500"/>
                  </a:xfrm>
                  <a:custGeom>
                    <a:avLst/>
                    <a:gdLst>
                      <a:gd name="T0" fmla="*/ 141 w 142"/>
                      <a:gd name="T1" fmla="*/ 0 h 178"/>
                      <a:gd name="T2" fmla="*/ 0 w 142"/>
                      <a:gd name="T3" fmla="*/ 0 h 178"/>
                      <a:gd name="T4" fmla="*/ 0 w 142"/>
                      <a:gd name="T5" fmla="*/ 177 h 178"/>
                      <a:gd name="T6" fmla="*/ 141 w 142"/>
                      <a:gd name="T7" fmla="*/ 177 h 178"/>
                      <a:gd name="T8" fmla="*/ 141 w 142"/>
                      <a:gd name="T9" fmla="*/ 0 h 178"/>
                    </a:gdLst>
                    <a:ahLst/>
                    <a:cxnLst>
                      <a:cxn ang="0">
                        <a:pos x="T0" y="T1"/>
                      </a:cxn>
                      <a:cxn ang="0">
                        <a:pos x="T2" y="T3"/>
                      </a:cxn>
                      <a:cxn ang="0">
                        <a:pos x="T4" y="T5"/>
                      </a:cxn>
                      <a:cxn ang="0">
                        <a:pos x="T6" y="T7"/>
                      </a:cxn>
                      <a:cxn ang="0">
                        <a:pos x="T8" y="T9"/>
                      </a:cxn>
                    </a:cxnLst>
                    <a:rect l="0" t="0" r="r" b="b"/>
                    <a:pathLst>
                      <a:path w="142" h="178">
                        <a:moveTo>
                          <a:pt x="141" y="0"/>
                        </a:moveTo>
                        <a:lnTo>
                          <a:pt x="0" y="0"/>
                        </a:lnTo>
                        <a:lnTo>
                          <a:pt x="0" y="177"/>
                        </a:lnTo>
                        <a:lnTo>
                          <a:pt x="141" y="177"/>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1" i="0" u="none" strike="noStrike" kern="0" cap="none" spc="0" normalizeH="0" baseline="0" noProof="0" dirty="0">
                      <a:ln>
                        <a:noFill/>
                      </a:ln>
                      <a:effectLst/>
                      <a:uLnTx/>
                      <a:uFillTx/>
                      <a:latin typeface="Arial" charset="0"/>
                      <a:ea typeface="SimSun" charset="0"/>
                    </a:endParaRPr>
                  </a:p>
                </p:txBody>
              </p:sp>
            </p:grpSp>
            <p:grpSp>
              <p:nvGrpSpPr>
                <p:cNvPr id="25" name="Group 226">
                  <a:extLst>
                    <a:ext uri="{FF2B5EF4-FFF2-40B4-BE49-F238E27FC236}">
                      <a16:creationId xmlns:a16="http://schemas.microsoft.com/office/drawing/2014/main" id="{BDF713FE-888E-368F-A284-486C7A737A92}"/>
                    </a:ext>
                  </a:extLst>
                </p:cNvPr>
                <p:cNvGrpSpPr>
                  <a:grpSpLocks/>
                </p:cNvGrpSpPr>
                <p:nvPr/>
              </p:nvGrpSpPr>
              <p:grpSpPr bwMode="auto">
                <a:xfrm>
                  <a:off x="6501184" y="3824389"/>
                  <a:ext cx="367119" cy="460522"/>
                  <a:chOff x="6743700" y="382588"/>
                  <a:chExt cx="420688" cy="538162"/>
                </a:xfrm>
                <a:solidFill>
                  <a:srgbClr val="FFFFFF"/>
                </a:solidFill>
              </p:grpSpPr>
              <p:sp>
                <p:nvSpPr>
                  <p:cNvPr id="26" name="Freeform 60">
                    <a:extLst>
                      <a:ext uri="{FF2B5EF4-FFF2-40B4-BE49-F238E27FC236}">
                        <a16:creationId xmlns:a16="http://schemas.microsoft.com/office/drawing/2014/main" id="{6E233239-F0A4-4CA3-8040-85A49DDFB346}"/>
                      </a:ext>
                    </a:extLst>
                  </p:cNvPr>
                  <p:cNvSpPr>
                    <a:spLocks noChangeArrowheads="1"/>
                  </p:cNvSpPr>
                  <p:nvPr/>
                </p:nvSpPr>
                <p:spPr bwMode="auto">
                  <a:xfrm>
                    <a:off x="6743700" y="382588"/>
                    <a:ext cx="420688" cy="538162"/>
                  </a:xfrm>
                  <a:custGeom>
                    <a:avLst/>
                    <a:gdLst>
                      <a:gd name="T0" fmla="*/ 129 w 1167"/>
                      <a:gd name="T1" fmla="*/ 1493 h 1494"/>
                      <a:gd name="T2" fmla="*/ 129 w 1167"/>
                      <a:gd name="T3" fmla="*/ 1493 h 1494"/>
                      <a:gd name="T4" fmla="*/ 1037 w 1167"/>
                      <a:gd name="T5" fmla="*/ 1493 h 1494"/>
                      <a:gd name="T6" fmla="*/ 1166 w 1167"/>
                      <a:gd name="T7" fmla="*/ 1363 h 1494"/>
                      <a:gd name="T8" fmla="*/ 1166 w 1167"/>
                      <a:gd name="T9" fmla="*/ 130 h 1494"/>
                      <a:gd name="T10" fmla="*/ 1037 w 1167"/>
                      <a:gd name="T11" fmla="*/ 0 h 1494"/>
                      <a:gd name="T12" fmla="*/ 129 w 1167"/>
                      <a:gd name="T13" fmla="*/ 0 h 1494"/>
                      <a:gd name="T14" fmla="*/ 0 w 1167"/>
                      <a:gd name="T15" fmla="*/ 130 h 1494"/>
                      <a:gd name="T16" fmla="*/ 0 w 1167"/>
                      <a:gd name="T17" fmla="*/ 1363 h 1494"/>
                      <a:gd name="T18" fmla="*/ 129 w 1167"/>
                      <a:gd name="T19" fmla="*/ 1493 h 1494"/>
                      <a:gd name="T20" fmla="*/ 90 w 1167"/>
                      <a:gd name="T21" fmla="*/ 130 h 1494"/>
                      <a:gd name="T22" fmla="*/ 90 w 1167"/>
                      <a:gd name="T23" fmla="*/ 130 h 1494"/>
                      <a:gd name="T24" fmla="*/ 129 w 1167"/>
                      <a:gd name="T25" fmla="*/ 92 h 1494"/>
                      <a:gd name="T26" fmla="*/ 1037 w 1167"/>
                      <a:gd name="T27" fmla="*/ 92 h 1494"/>
                      <a:gd name="T28" fmla="*/ 1076 w 1167"/>
                      <a:gd name="T29" fmla="*/ 130 h 1494"/>
                      <a:gd name="T30" fmla="*/ 1076 w 1167"/>
                      <a:gd name="T31" fmla="*/ 1363 h 1494"/>
                      <a:gd name="T32" fmla="*/ 1037 w 1167"/>
                      <a:gd name="T33" fmla="*/ 1403 h 1494"/>
                      <a:gd name="T34" fmla="*/ 129 w 1167"/>
                      <a:gd name="T35" fmla="*/ 1403 h 1494"/>
                      <a:gd name="T36" fmla="*/ 90 w 1167"/>
                      <a:gd name="T37" fmla="*/ 1363 h 1494"/>
                      <a:gd name="T38" fmla="*/ 90 w 1167"/>
                      <a:gd name="T39" fmla="*/ 13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7" h="1494">
                        <a:moveTo>
                          <a:pt x="129" y="1493"/>
                        </a:moveTo>
                        <a:lnTo>
                          <a:pt x="129" y="1493"/>
                        </a:lnTo>
                        <a:cubicBezTo>
                          <a:pt x="1037" y="1493"/>
                          <a:pt x="1037" y="1493"/>
                          <a:pt x="1037" y="1493"/>
                        </a:cubicBezTo>
                        <a:cubicBezTo>
                          <a:pt x="1108" y="1493"/>
                          <a:pt x="1166" y="1435"/>
                          <a:pt x="1166" y="1363"/>
                        </a:cubicBezTo>
                        <a:cubicBezTo>
                          <a:pt x="1166" y="130"/>
                          <a:pt x="1166" y="130"/>
                          <a:pt x="1166" y="130"/>
                        </a:cubicBezTo>
                        <a:cubicBezTo>
                          <a:pt x="1166" y="58"/>
                          <a:pt x="1108" y="0"/>
                          <a:pt x="1037" y="0"/>
                        </a:cubicBezTo>
                        <a:cubicBezTo>
                          <a:pt x="129" y="0"/>
                          <a:pt x="129" y="0"/>
                          <a:pt x="129" y="0"/>
                        </a:cubicBezTo>
                        <a:cubicBezTo>
                          <a:pt x="58" y="0"/>
                          <a:pt x="0" y="58"/>
                          <a:pt x="0" y="130"/>
                        </a:cubicBezTo>
                        <a:cubicBezTo>
                          <a:pt x="0" y="1363"/>
                          <a:pt x="0" y="1363"/>
                          <a:pt x="0" y="1363"/>
                        </a:cubicBezTo>
                        <a:cubicBezTo>
                          <a:pt x="0" y="1435"/>
                          <a:pt x="58" y="1493"/>
                          <a:pt x="129" y="1493"/>
                        </a:cubicBezTo>
                        <a:close/>
                        <a:moveTo>
                          <a:pt x="90" y="130"/>
                        </a:moveTo>
                        <a:lnTo>
                          <a:pt x="90" y="130"/>
                        </a:lnTo>
                        <a:cubicBezTo>
                          <a:pt x="90" y="109"/>
                          <a:pt x="108" y="92"/>
                          <a:pt x="129" y="92"/>
                        </a:cubicBezTo>
                        <a:cubicBezTo>
                          <a:pt x="1037" y="92"/>
                          <a:pt x="1037" y="92"/>
                          <a:pt x="1037" y="92"/>
                        </a:cubicBezTo>
                        <a:cubicBezTo>
                          <a:pt x="1058" y="92"/>
                          <a:pt x="1076" y="109"/>
                          <a:pt x="1076" y="130"/>
                        </a:cubicBezTo>
                        <a:cubicBezTo>
                          <a:pt x="1076" y="1363"/>
                          <a:pt x="1076" y="1363"/>
                          <a:pt x="1076" y="1363"/>
                        </a:cubicBezTo>
                        <a:cubicBezTo>
                          <a:pt x="1076" y="1384"/>
                          <a:pt x="1058" y="1403"/>
                          <a:pt x="1037" y="1403"/>
                        </a:cubicBezTo>
                        <a:cubicBezTo>
                          <a:pt x="129" y="1403"/>
                          <a:pt x="129" y="1403"/>
                          <a:pt x="129" y="1403"/>
                        </a:cubicBezTo>
                        <a:cubicBezTo>
                          <a:pt x="108" y="1403"/>
                          <a:pt x="90" y="1384"/>
                          <a:pt x="90" y="1363"/>
                        </a:cubicBezTo>
                        <a:lnTo>
                          <a:pt x="90" y="130"/>
                        </a:lnTo>
                        <a:close/>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7" name="Freeform 61">
                    <a:extLst>
                      <a:ext uri="{FF2B5EF4-FFF2-40B4-BE49-F238E27FC236}">
                        <a16:creationId xmlns:a16="http://schemas.microsoft.com/office/drawing/2014/main" id="{0782F302-1404-1A3F-5C8D-88C2F6F80453}"/>
                      </a:ext>
                    </a:extLst>
                  </p:cNvPr>
                  <p:cNvSpPr>
                    <a:spLocks noChangeArrowheads="1"/>
                  </p:cNvSpPr>
                  <p:nvPr/>
                </p:nvSpPr>
                <p:spPr bwMode="auto">
                  <a:xfrm>
                    <a:off x="6789738" y="431800"/>
                    <a:ext cx="28575" cy="28575"/>
                  </a:xfrm>
                  <a:custGeom>
                    <a:avLst/>
                    <a:gdLst>
                      <a:gd name="T0" fmla="*/ 38 w 79"/>
                      <a:gd name="T1" fmla="*/ 78 h 79"/>
                      <a:gd name="T2" fmla="*/ 38 w 79"/>
                      <a:gd name="T3" fmla="*/ 78 h 79"/>
                      <a:gd name="T4" fmla="*/ 78 w 79"/>
                      <a:gd name="T5" fmla="*/ 40 h 79"/>
                      <a:gd name="T6" fmla="*/ 38 w 79"/>
                      <a:gd name="T7" fmla="*/ 0 h 79"/>
                      <a:gd name="T8" fmla="*/ 0 w 79"/>
                      <a:gd name="T9" fmla="*/ 40 h 79"/>
                      <a:gd name="T10" fmla="*/ 38 w 79"/>
                      <a:gd name="T11" fmla="*/ 78 h 79"/>
                    </a:gdLst>
                    <a:ahLst/>
                    <a:cxnLst>
                      <a:cxn ang="0">
                        <a:pos x="T0" y="T1"/>
                      </a:cxn>
                      <a:cxn ang="0">
                        <a:pos x="T2" y="T3"/>
                      </a:cxn>
                      <a:cxn ang="0">
                        <a:pos x="T4" y="T5"/>
                      </a:cxn>
                      <a:cxn ang="0">
                        <a:pos x="T6" y="T7"/>
                      </a:cxn>
                      <a:cxn ang="0">
                        <a:pos x="T8" y="T9"/>
                      </a:cxn>
                      <a:cxn ang="0">
                        <a:pos x="T10" y="T11"/>
                      </a:cxn>
                    </a:cxnLst>
                    <a:rect l="0" t="0" r="r" b="b"/>
                    <a:pathLst>
                      <a:path w="79" h="79">
                        <a:moveTo>
                          <a:pt x="38" y="78"/>
                        </a:moveTo>
                        <a:lnTo>
                          <a:pt x="38" y="78"/>
                        </a:lnTo>
                        <a:cubicBezTo>
                          <a:pt x="59" y="78"/>
                          <a:pt x="78" y="61"/>
                          <a:pt x="78" y="40"/>
                        </a:cubicBezTo>
                        <a:cubicBezTo>
                          <a:pt x="78" y="19"/>
                          <a:pt x="59" y="0"/>
                          <a:pt x="38" y="0"/>
                        </a:cubicBezTo>
                        <a:cubicBezTo>
                          <a:pt x="17" y="0"/>
                          <a:pt x="0" y="19"/>
                          <a:pt x="0" y="40"/>
                        </a:cubicBezTo>
                        <a:cubicBezTo>
                          <a:pt x="0" y="61"/>
                          <a:pt x="17" y="78"/>
                          <a:pt x="38" y="78"/>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8" name="Freeform 62">
                    <a:extLst>
                      <a:ext uri="{FF2B5EF4-FFF2-40B4-BE49-F238E27FC236}">
                        <a16:creationId xmlns:a16="http://schemas.microsoft.com/office/drawing/2014/main" id="{8213B813-A7CB-2A5F-8685-2D11CD3AAE34}"/>
                      </a:ext>
                    </a:extLst>
                  </p:cNvPr>
                  <p:cNvSpPr>
                    <a:spLocks noChangeArrowheads="1"/>
                  </p:cNvSpPr>
                  <p:nvPr/>
                </p:nvSpPr>
                <p:spPr bwMode="auto">
                  <a:xfrm>
                    <a:off x="7091363" y="431800"/>
                    <a:ext cx="28575" cy="28575"/>
                  </a:xfrm>
                  <a:custGeom>
                    <a:avLst/>
                    <a:gdLst>
                      <a:gd name="T0" fmla="*/ 39 w 78"/>
                      <a:gd name="T1" fmla="*/ 78 h 79"/>
                      <a:gd name="T2" fmla="*/ 39 w 78"/>
                      <a:gd name="T3" fmla="*/ 78 h 79"/>
                      <a:gd name="T4" fmla="*/ 77 w 78"/>
                      <a:gd name="T5" fmla="*/ 40 h 79"/>
                      <a:gd name="T6" fmla="*/ 39 w 78"/>
                      <a:gd name="T7" fmla="*/ 0 h 79"/>
                      <a:gd name="T8" fmla="*/ 0 w 78"/>
                      <a:gd name="T9" fmla="*/ 40 h 79"/>
                      <a:gd name="T10" fmla="*/ 39 w 78"/>
                      <a:gd name="T11" fmla="*/ 78 h 79"/>
                    </a:gdLst>
                    <a:ahLst/>
                    <a:cxnLst>
                      <a:cxn ang="0">
                        <a:pos x="T0" y="T1"/>
                      </a:cxn>
                      <a:cxn ang="0">
                        <a:pos x="T2" y="T3"/>
                      </a:cxn>
                      <a:cxn ang="0">
                        <a:pos x="T4" y="T5"/>
                      </a:cxn>
                      <a:cxn ang="0">
                        <a:pos x="T6" y="T7"/>
                      </a:cxn>
                      <a:cxn ang="0">
                        <a:pos x="T8" y="T9"/>
                      </a:cxn>
                      <a:cxn ang="0">
                        <a:pos x="T10" y="T11"/>
                      </a:cxn>
                    </a:cxnLst>
                    <a:rect l="0" t="0" r="r" b="b"/>
                    <a:pathLst>
                      <a:path w="78" h="79">
                        <a:moveTo>
                          <a:pt x="39" y="78"/>
                        </a:moveTo>
                        <a:lnTo>
                          <a:pt x="39" y="78"/>
                        </a:lnTo>
                        <a:cubicBezTo>
                          <a:pt x="60" y="78"/>
                          <a:pt x="77" y="61"/>
                          <a:pt x="77" y="40"/>
                        </a:cubicBezTo>
                        <a:cubicBezTo>
                          <a:pt x="77" y="19"/>
                          <a:pt x="60" y="0"/>
                          <a:pt x="39" y="0"/>
                        </a:cubicBezTo>
                        <a:cubicBezTo>
                          <a:pt x="18" y="0"/>
                          <a:pt x="0" y="19"/>
                          <a:pt x="0" y="40"/>
                        </a:cubicBezTo>
                        <a:cubicBezTo>
                          <a:pt x="0" y="61"/>
                          <a:pt x="18" y="78"/>
                          <a:pt x="39" y="78"/>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29" name="Freeform 63">
                    <a:extLst>
                      <a:ext uri="{FF2B5EF4-FFF2-40B4-BE49-F238E27FC236}">
                        <a16:creationId xmlns:a16="http://schemas.microsoft.com/office/drawing/2014/main" id="{0AB342AF-1DB1-635B-F0BE-8F7566762865}"/>
                      </a:ext>
                    </a:extLst>
                  </p:cNvPr>
                  <p:cNvSpPr>
                    <a:spLocks noChangeArrowheads="1"/>
                  </p:cNvSpPr>
                  <p:nvPr/>
                </p:nvSpPr>
                <p:spPr bwMode="auto">
                  <a:xfrm>
                    <a:off x="7091363" y="841375"/>
                    <a:ext cx="28575" cy="28575"/>
                  </a:xfrm>
                  <a:custGeom>
                    <a:avLst/>
                    <a:gdLst>
                      <a:gd name="T0" fmla="*/ 39 w 78"/>
                      <a:gd name="T1" fmla="*/ 77 h 78"/>
                      <a:gd name="T2" fmla="*/ 39 w 78"/>
                      <a:gd name="T3" fmla="*/ 77 h 78"/>
                      <a:gd name="T4" fmla="*/ 77 w 78"/>
                      <a:gd name="T5" fmla="*/ 39 h 78"/>
                      <a:gd name="T6" fmla="*/ 39 w 78"/>
                      <a:gd name="T7" fmla="*/ 0 h 78"/>
                      <a:gd name="T8" fmla="*/ 0 w 78"/>
                      <a:gd name="T9" fmla="*/ 39 h 78"/>
                      <a:gd name="T10" fmla="*/ 39 w 78"/>
                      <a:gd name="T11" fmla="*/ 77 h 78"/>
                    </a:gdLst>
                    <a:ahLst/>
                    <a:cxnLst>
                      <a:cxn ang="0">
                        <a:pos x="T0" y="T1"/>
                      </a:cxn>
                      <a:cxn ang="0">
                        <a:pos x="T2" y="T3"/>
                      </a:cxn>
                      <a:cxn ang="0">
                        <a:pos x="T4" y="T5"/>
                      </a:cxn>
                      <a:cxn ang="0">
                        <a:pos x="T6" y="T7"/>
                      </a:cxn>
                      <a:cxn ang="0">
                        <a:pos x="T8" y="T9"/>
                      </a:cxn>
                      <a:cxn ang="0">
                        <a:pos x="T10" y="T11"/>
                      </a:cxn>
                    </a:cxnLst>
                    <a:rect l="0" t="0" r="r" b="b"/>
                    <a:pathLst>
                      <a:path w="78" h="78">
                        <a:moveTo>
                          <a:pt x="39" y="77"/>
                        </a:moveTo>
                        <a:lnTo>
                          <a:pt x="39" y="77"/>
                        </a:lnTo>
                        <a:cubicBezTo>
                          <a:pt x="60" y="77"/>
                          <a:pt x="77" y="60"/>
                          <a:pt x="77" y="39"/>
                        </a:cubicBezTo>
                        <a:cubicBezTo>
                          <a:pt x="77" y="18"/>
                          <a:pt x="60" y="0"/>
                          <a:pt x="39" y="0"/>
                        </a:cubicBezTo>
                        <a:cubicBezTo>
                          <a:pt x="18" y="0"/>
                          <a:pt x="0" y="18"/>
                          <a:pt x="0" y="39"/>
                        </a:cubicBezTo>
                        <a:cubicBezTo>
                          <a:pt x="0" y="60"/>
                          <a:pt x="18" y="77"/>
                          <a:pt x="39" y="77"/>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30" name="Freeform 64">
                    <a:extLst>
                      <a:ext uri="{FF2B5EF4-FFF2-40B4-BE49-F238E27FC236}">
                        <a16:creationId xmlns:a16="http://schemas.microsoft.com/office/drawing/2014/main" id="{8A19BF08-F764-417C-7BF2-E46ED4E7D710}"/>
                      </a:ext>
                    </a:extLst>
                  </p:cNvPr>
                  <p:cNvSpPr>
                    <a:spLocks noChangeArrowheads="1"/>
                  </p:cNvSpPr>
                  <p:nvPr/>
                </p:nvSpPr>
                <p:spPr bwMode="auto">
                  <a:xfrm>
                    <a:off x="6789738" y="844550"/>
                    <a:ext cx="28575" cy="28575"/>
                  </a:xfrm>
                  <a:custGeom>
                    <a:avLst/>
                    <a:gdLst>
                      <a:gd name="T0" fmla="*/ 38 w 79"/>
                      <a:gd name="T1" fmla="*/ 77 h 78"/>
                      <a:gd name="T2" fmla="*/ 38 w 79"/>
                      <a:gd name="T3" fmla="*/ 77 h 78"/>
                      <a:gd name="T4" fmla="*/ 78 w 79"/>
                      <a:gd name="T5" fmla="*/ 38 h 78"/>
                      <a:gd name="T6" fmla="*/ 38 w 79"/>
                      <a:gd name="T7" fmla="*/ 0 h 78"/>
                      <a:gd name="T8" fmla="*/ 0 w 79"/>
                      <a:gd name="T9" fmla="*/ 38 h 78"/>
                      <a:gd name="T10" fmla="*/ 38 w 79"/>
                      <a:gd name="T11" fmla="*/ 77 h 78"/>
                    </a:gdLst>
                    <a:ahLst/>
                    <a:cxnLst>
                      <a:cxn ang="0">
                        <a:pos x="T0" y="T1"/>
                      </a:cxn>
                      <a:cxn ang="0">
                        <a:pos x="T2" y="T3"/>
                      </a:cxn>
                      <a:cxn ang="0">
                        <a:pos x="T4" y="T5"/>
                      </a:cxn>
                      <a:cxn ang="0">
                        <a:pos x="T6" y="T7"/>
                      </a:cxn>
                      <a:cxn ang="0">
                        <a:pos x="T8" y="T9"/>
                      </a:cxn>
                      <a:cxn ang="0">
                        <a:pos x="T10" y="T11"/>
                      </a:cxn>
                    </a:cxnLst>
                    <a:rect l="0" t="0" r="r" b="b"/>
                    <a:pathLst>
                      <a:path w="79" h="78">
                        <a:moveTo>
                          <a:pt x="38" y="77"/>
                        </a:moveTo>
                        <a:lnTo>
                          <a:pt x="38" y="77"/>
                        </a:lnTo>
                        <a:cubicBezTo>
                          <a:pt x="59" y="77"/>
                          <a:pt x="78" y="59"/>
                          <a:pt x="78" y="38"/>
                        </a:cubicBezTo>
                        <a:cubicBezTo>
                          <a:pt x="78" y="17"/>
                          <a:pt x="59" y="0"/>
                          <a:pt x="38" y="0"/>
                        </a:cubicBezTo>
                        <a:cubicBezTo>
                          <a:pt x="17" y="0"/>
                          <a:pt x="0" y="17"/>
                          <a:pt x="0" y="38"/>
                        </a:cubicBezTo>
                        <a:cubicBezTo>
                          <a:pt x="0" y="59"/>
                          <a:pt x="17" y="77"/>
                          <a:pt x="38" y="77"/>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31" name="Freeform 65">
                    <a:extLst>
                      <a:ext uri="{FF2B5EF4-FFF2-40B4-BE49-F238E27FC236}">
                        <a16:creationId xmlns:a16="http://schemas.microsoft.com/office/drawing/2014/main" id="{DAD4E41C-678F-402B-8EA4-792C4C940DF4}"/>
                      </a:ext>
                    </a:extLst>
                  </p:cNvPr>
                  <p:cNvSpPr>
                    <a:spLocks noChangeArrowheads="1"/>
                  </p:cNvSpPr>
                  <p:nvPr/>
                </p:nvSpPr>
                <p:spPr bwMode="auto">
                  <a:xfrm>
                    <a:off x="6886575" y="696913"/>
                    <a:ext cx="50800" cy="57150"/>
                  </a:xfrm>
                  <a:custGeom>
                    <a:avLst/>
                    <a:gdLst>
                      <a:gd name="T0" fmla="*/ 141 w 142"/>
                      <a:gd name="T1" fmla="*/ 0 h 158"/>
                      <a:gd name="T2" fmla="*/ 0 w 142"/>
                      <a:gd name="T3" fmla="*/ 0 h 158"/>
                      <a:gd name="T4" fmla="*/ 0 w 142"/>
                      <a:gd name="T5" fmla="*/ 157 h 158"/>
                      <a:gd name="T6" fmla="*/ 141 w 142"/>
                      <a:gd name="T7" fmla="*/ 157 h 158"/>
                      <a:gd name="T8" fmla="*/ 141 w 142"/>
                      <a:gd name="T9" fmla="*/ 0 h 158"/>
                    </a:gdLst>
                    <a:ahLst/>
                    <a:cxnLst>
                      <a:cxn ang="0">
                        <a:pos x="T0" y="T1"/>
                      </a:cxn>
                      <a:cxn ang="0">
                        <a:pos x="T2" y="T3"/>
                      </a:cxn>
                      <a:cxn ang="0">
                        <a:pos x="T4" y="T5"/>
                      </a:cxn>
                      <a:cxn ang="0">
                        <a:pos x="T6" y="T7"/>
                      </a:cxn>
                      <a:cxn ang="0">
                        <a:pos x="T8" y="T9"/>
                      </a:cxn>
                    </a:cxnLst>
                    <a:rect l="0" t="0" r="r" b="b"/>
                    <a:pathLst>
                      <a:path w="142" h="158">
                        <a:moveTo>
                          <a:pt x="141" y="0"/>
                        </a:moveTo>
                        <a:lnTo>
                          <a:pt x="0" y="0"/>
                        </a:lnTo>
                        <a:lnTo>
                          <a:pt x="0" y="157"/>
                        </a:lnTo>
                        <a:lnTo>
                          <a:pt x="141" y="157"/>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32" name="Freeform 66">
                    <a:extLst>
                      <a:ext uri="{FF2B5EF4-FFF2-40B4-BE49-F238E27FC236}">
                        <a16:creationId xmlns:a16="http://schemas.microsoft.com/office/drawing/2014/main" id="{7A95CD67-1F87-661E-191F-8D7B9A1DEC8C}"/>
                      </a:ext>
                    </a:extLst>
                  </p:cNvPr>
                  <p:cNvSpPr>
                    <a:spLocks noChangeArrowheads="1"/>
                  </p:cNvSpPr>
                  <p:nvPr/>
                </p:nvSpPr>
                <p:spPr bwMode="auto">
                  <a:xfrm>
                    <a:off x="6886575" y="544513"/>
                    <a:ext cx="50800" cy="60325"/>
                  </a:xfrm>
                  <a:custGeom>
                    <a:avLst/>
                    <a:gdLst>
                      <a:gd name="T0" fmla="*/ 141 w 142"/>
                      <a:gd name="T1" fmla="*/ 0 h 169"/>
                      <a:gd name="T2" fmla="*/ 0 w 142"/>
                      <a:gd name="T3" fmla="*/ 0 h 169"/>
                      <a:gd name="T4" fmla="*/ 0 w 142"/>
                      <a:gd name="T5" fmla="*/ 168 h 169"/>
                      <a:gd name="T6" fmla="*/ 141 w 142"/>
                      <a:gd name="T7" fmla="*/ 168 h 169"/>
                      <a:gd name="T8" fmla="*/ 141 w 142"/>
                      <a:gd name="T9" fmla="*/ 0 h 169"/>
                    </a:gdLst>
                    <a:ahLst/>
                    <a:cxnLst>
                      <a:cxn ang="0">
                        <a:pos x="T0" y="T1"/>
                      </a:cxn>
                      <a:cxn ang="0">
                        <a:pos x="T2" y="T3"/>
                      </a:cxn>
                      <a:cxn ang="0">
                        <a:pos x="T4" y="T5"/>
                      </a:cxn>
                      <a:cxn ang="0">
                        <a:pos x="T6" y="T7"/>
                      </a:cxn>
                      <a:cxn ang="0">
                        <a:pos x="T8" y="T9"/>
                      </a:cxn>
                    </a:cxnLst>
                    <a:rect l="0" t="0" r="r" b="b"/>
                    <a:pathLst>
                      <a:path w="142" h="169">
                        <a:moveTo>
                          <a:pt x="141" y="0"/>
                        </a:moveTo>
                        <a:lnTo>
                          <a:pt x="0" y="0"/>
                        </a:lnTo>
                        <a:lnTo>
                          <a:pt x="0" y="168"/>
                        </a:lnTo>
                        <a:lnTo>
                          <a:pt x="141" y="168"/>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33" name="Freeform 67">
                    <a:extLst>
                      <a:ext uri="{FF2B5EF4-FFF2-40B4-BE49-F238E27FC236}">
                        <a16:creationId xmlns:a16="http://schemas.microsoft.com/office/drawing/2014/main" id="{D765DD80-57D0-3D59-535B-216740379883}"/>
                      </a:ext>
                    </a:extLst>
                  </p:cNvPr>
                  <p:cNvSpPr>
                    <a:spLocks noChangeArrowheads="1"/>
                  </p:cNvSpPr>
                  <p:nvPr/>
                </p:nvSpPr>
                <p:spPr bwMode="auto">
                  <a:xfrm>
                    <a:off x="6951663" y="619125"/>
                    <a:ext cx="60325" cy="63500"/>
                  </a:xfrm>
                  <a:custGeom>
                    <a:avLst/>
                    <a:gdLst>
                      <a:gd name="T0" fmla="*/ 166 w 167"/>
                      <a:gd name="T1" fmla="*/ 0 h 178"/>
                      <a:gd name="T2" fmla="*/ 0 w 167"/>
                      <a:gd name="T3" fmla="*/ 0 h 178"/>
                      <a:gd name="T4" fmla="*/ 0 w 167"/>
                      <a:gd name="T5" fmla="*/ 177 h 178"/>
                      <a:gd name="T6" fmla="*/ 166 w 167"/>
                      <a:gd name="T7" fmla="*/ 177 h 178"/>
                      <a:gd name="T8" fmla="*/ 166 w 167"/>
                      <a:gd name="T9" fmla="*/ 0 h 178"/>
                    </a:gdLst>
                    <a:ahLst/>
                    <a:cxnLst>
                      <a:cxn ang="0">
                        <a:pos x="T0" y="T1"/>
                      </a:cxn>
                      <a:cxn ang="0">
                        <a:pos x="T2" y="T3"/>
                      </a:cxn>
                      <a:cxn ang="0">
                        <a:pos x="T4" y="T5"/>
                      </a:cxn>
                      <a:cxn ang="0">
                        <a:pos x="T6" y="T7"/>
                      </a:cxn>
                      <a:cxn ang="0">
                        <a:pos x="T8" y="T9"/>
                      </a:cxn>
                    </a:cxnLst>
                    <a:rect l="0" t="0" r="r" b="b"/>
                    <a:pathLst>
                      <a:path w="167" h="178">
                        <a:moveTo>
                          <a:pt x="166" y="0"/>
                        </a:moveTo>
                        <a:lnTo>
                          <a:pt x="0" y="0"/>
                        </a:lnTo>
                        <a:lnTo>
                          <a:pt x="0" y="177"/>
                        </a:lnTo>
                        <a:lnTo>
                          <a:pt x="166" y="177"/>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34" name="Freeform 68">
                    <a:extLst>
                      <a:ext uri="{FF2B5EF4-FFF2-40B4-BE49-F238E27FC236}">
                        <a16:creationId xmlns:a16="http://schemas.microsoft.com/office/drawing/2014/main" id="{2FE29C4D-608E-FFEB-07FD-5F758817D4C7}"/>
                      </a:ext>
                    </a:extLst>
                  </p:cNvPr>
                  <p:cNvSpPr>
                    <a:spLocks noChangeArrowheads="1"/>
                  </p:cNvSpPr>
                  <p:nvPr/>
                </p:nvSpPr>
                <p:spPr bwMode="auto">
                  <a:xfrm>
                    <a:off x="6951663" y="696913"/>
                    <a:ext cx="60325" cy="57150"/>
                  </a:xfrm>
                  <a:custGeom>
                    <a:avLst/>
                    <a:gdLst>
                      <a:gd name="T0" fmla="*/ 166 w 167"/>
                      <a:gd name="T1" fmla="*/ 0 h 158"/>
                      <a:gd name="T2" fmla="*/ 0 w 167"/>
                      <a:gd name="T3" fmla="*/ 0 h 158"/>
                      <a:gd name="T4" fmla="*/ 0 w 167"/>
                      <a:gd name="T5" fmla="*/ 157 h 158"/>
                      <a:gd name="T6" fmla="*/ 166 w 167"/>
                      <a:gd name="T7" fmla="*/ 157 h 158"/>
                      <a:gd name="T8" fmla="*/ 166 w 167"/>
                      <a:gd name="T9" fmla="*/ 0 h 158"/>
                    </a:gdLst>
                    <a:ahLst/>
                    <a:cxnLst>
                      <a:cxn ang="0">
                        <a:pos x="T0" y="T1"/>
                      </a:cxn>
                      <a:cxn ang="0">
                        <a:pos x="T2" y="T3"/>
                      </a:cxn>
                      <a:cxn ang="0">
                        <a:pos x="T4" y="T5"/>
                      </a:cxn>
                      <a:cxn ang="0">
                        <a:pos x="T6" y="T7"/>
                      </a:cxn>
                      <a:cxn ang="0">
                        <a:pos x="T8" y="T9"/>
                      </a:cxn>
                    </a:cxnLst>
                    <a:rect l="0" t="0" r="r" b="b"/>
                    <a:pathLst>
                      <a:path w="167" h="158">
                        <a:moveTo>
                          <a:pt x="166" y="0"/>
                        </a:moveTo>
                        <a:lnTo>
                          <a:pt x="0" y="0"/>
                        </a:lnTo>
                        <a:lnTo>
                          <a:pt x="0" y="157"/>
                        </a:lnTo>
                        <a:lnTo>
                          <a:pt x="166" y="157"/>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35" name="Freeform 69">
                    <a:extLst>
                      <a:ext uri="{FF2B5EF4-FFF2-40B4-BE49-F238E27FC236}">
                        <a16:creationId xmlns:a16="http://schemas.microsoft.com/office/drawing/2014/main" id="{AFB6DC95-588E-4F85-2C01-2A95ECBB3B3B}"/>
                      </a:ext>
                    </a:extLst>
                  </p:cNvPr>
                  <p:cNvSpPr>
                    <a:spLocks noChangeArrowheads="1"/>
                  </p:cNvSpPr>
                  <p:nvPr/>
                </p:nvSpPr>
                <p:spPr bwMode="auto">
                  <a:xfrm>
                    <a:off x="6951663" y="544513"/>
                    <a:ext cx="60325" cy="60325"/>
                  </a:xfrm>
                  <a:custGeom>
                    <a:avLst/>
                    <a:gdLst>
                      <a:gd name="T0" fmla="*/ 166 w 167"/>
                      <a:gd name="T1" fmla="*/ 0 h 169"/>
                      <a:gd name="T2" fmla="*/ 0 w 167"/>
                      <a:gd name="T3" fmla="*/ 0 h 169"/>
                      <a:gd name="T4" fmla="*/ 0 w 167"/>
                      <a:gd name="T5" fmla="*/ 168 h 169"/>
                      <a:gd name="T6" fmla="*/ 166 w 167"/>
                      <a:gd name="T7" fmla="*/ 168 h 169"/>
                      <a:gd name="T8" fmla="*/ 166 w 167"/>
                      <a:gd name="T9" fmla="*/ 0 h 169"/>
                    </a:gdLst>
                    <a:ahLst/>
                    <a:cxnLst>
                      <a:cxn ang="0">
                        <a:pos x="T0" y="T1"/>
                      </a:cxn>
                      <a:cxn ang="0">
                        <a:pos x="T2" y="T3"/>
                      </a:cxn>
                      <a:cxn ang="0">
                        <a:pos x="T4" y="T5"/>
                      </a:cxn>
                      <a:cxn ang="0">
                        <a:pos x="T6" y="T7"/>
                      </a:cxn>
                      <a:cxn ang="0">
                        <a:pos x="T8" y="T9"/>
                      </a:cxn>
                    </a:cxnLst>
                    <a:rect l="0" t="0" r="r" b="b"/>
                    <a:pathLst>
                      <a:path w="167" h="169">
                        <a:moveTo>
                          <a:pt x="166" y="0"/>
                        </a:moveTo>
                        <a:lnTo>
                          <a:pt x="0" y="0"/>
                        </a:lnTo>
                        <a:lnTo>
                          <a:pt x="0" y="168"/>
                        </a:lnTo>
                        <a:lnTo>
                          <a:pt x="166" y="168"/>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36" name="Freeform 70">
                    <a:extLst>
                      <a:ext uri="{FF2B5EF4-FFF2-40B4-BE49-F238E27FC236}">
                        <a16:creationId xmlns:a16="http://schemas.microsoft.com/office/drawing/2014/main" id="{1E88DDDF-B3EF-984B-FA87-22458CF0943D}"/>
                      </a:ext>
                    </a:extLst>
                  </p:cNvPr>
                  <p:cNvSpPr>
                    <a:spLocks noChangeArrowheads="1"/>
                  </p:cNvSpPr>
                  <p:nvPr/>
                </p:nvSpPr>
                <p:spPr bwMode="auto">
                  <a:xfrm>
                    <a:off x="6951663" y="466725"/>
                    <a:ext cx="60325" cy="65088"/>
                  </a:xfrm>
                  <a:custGeom>
                    <a:avLst/>
                    <a:gdLst>
                      <a:gd name="T0" fmla="*/ 166 w 167"/>
                      <a:gd name="T1" fmla="*/ 0 h 181"/>
                      <a:gd name="T2" fmla="*/ 0 w 167"/>
                      <a:gd name="T3" fmla="*/ 0 h 181"/>
                      <a:gd name="T4" fmla="*/ 0 w 167"/>
                      <a:gd name="T5" fmla="*/ 180 h 181"/>
                      <a:gd name="T6" fmla="*/ 166 w 167"/>
                      <a:gd name="T7" fmla="*/ 180 h 181"/>
                      <a:gd name="T8" fmla="*/ 166 w 167"/>
                      <a:gd name="T9" fmla="*/ 0 h 181"/>
                    </a:gdLst>
                    <a:ahLst/>
                    <a:cxnLst>
                      <a:cxn ang="0">
                        <a:pos x="T0" y="T1"/>
                      </a:cxn>
                      <a:cxn ang="0">
                        <a:pos x="T2" y="T3"/>
                      </a:cxn>
                      <a:cxn ang="0">
                        <a:pos x="T4" y="T5"/>
                      </a:cxn>
                      <a:cxn ang="0">
                        <a:pos x="T6" y="T7"/>
                      </a:cxn>
                      <a:cxn ang="0">
                        <a:pos x="T8" y="T9"/>
                      </a:cxn>
                    </a:cxnLst>
                    <a:rect l="0" t="0" r="r" b="b"/>
                    <a:pathLst>
                      <a:path w="167" h="181">
                        <a:moveTo>
                          <a:pt x="166" y="0"/>
                        </a:moveTo>
                        <a:lnTo>
                          <a:pt x="0" y="0"/>
                        </a:lnTo>
                        <a:lnTo>
                          <a:pt x="0" y="180"/>
                        </a:lnTo>
                        <a:lnTo>
                          <a:pt x="166" y="180"/>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37" name="Freeform 71">
                    <a:extLst>
                      <a:ext uri="{FF2B5EF4-FFF2-40B4-BE49-F238E27FC236}">
                        <a16:creationId xmlns:a16="http://schemas.microsoft.com/office/drawing/2014/main" id="{8788060C-C46B-F8F4-AB14-BE39B6911E62}"/>
                      </a:ext>
                    </a:extLst>
                  </p:cNvPr>
                  <p:cNvSpPr>
                    <a:spLocks noChangeArrowheads="1"/>
                  </p:cNvSpPr>
                  <p:nvPr/>
                </p:nvSpPr>
                <p:spPr bwMode="auto">
                  <a:xfrm>
                    <a:off x="6886575" y="768350"/>
                    <a:ext cx="50800" cy="68263"/>
                  </a:xfrm>
                  <a:custGeom>
                    <a:avLst/>
                    <a:gdLst>
                      <a:gd name="T0" fmla="*/ 0 w 142"/>
                      <a:gd name="T1" fmla="*/ 190 h 191"/>
                      <a:gd name="T2" fmla="*/ 141 w 142"/>
                      <a:gd name="T3" fmla="*/ 190 h 191"/>
                      <a:gd name="T4" fmla="*/ 141 w 142"/>
                      <a:gd name="T5" fmla="*/ 0 h 191"/>
                      <a:gd name="T6" fmla="*/ 0 w 142"/>
                      <a:gd name="T7" fmla="*/ 0 h 191"/>
                      <a:gd name="T8" fmla="*/ 0 w 142"/>
                      <a:gd name="T9" fmla="*/ 190 h 191"/>
                    </a:gdLst>
                    <a:ahLst/>
                    <a:cxnLst>
                      <a:cxn ang="0">
                        <a:pos x="T0" y="T1"/>
                      </a:cxn>
                      <a:cxn ang="0">
                        <a:pos x="T2" y="T3"/>
                      </a:cxn>
                      <a:cxn ang="0">
                        <a:pos x="T4" y="T5"/>
                      </a:cxn>
                      <a:cxn ang="0">
                        <a:pos x="T6" y="T7"/>
                      </a:cxn>
                      <a:cxn ang="0">
                        <a:pos x="T8" y="T9"/>
                      </a:cxn>
                    </a:cxnLst>
                    <a:rect l="0" t="0" r="r" b="b"/>
                    <a:pathLst>
                      <a:path w="142" h="191">
                        <a:moveTo>
                          <a:pt x="0" y="190"/>
                        </a:moveTo>
                        <a:lnTo>
                          <a:pt x="141" y="190"/>
                        </a:lnTo>
                        <a:lnTo>
                          <a:pt x="141" y="0"/>
                        </a:lnTo>
                        <a:lnTo>
                          <a:pt x="0" y="0"/>
                        </a:lnTo>
                        <a:lnTo>
                          <a:pt x="0" y="19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38" name="Freeform 72">
                    <a:extLst>
                      <a:ext uri="{FF2B5EF4-FFF2-40B4-BE49-F238E27FC236}">
                        <a16:creationId xmlns:a16="http://schemas.microsoft.com/office/drawing/2014/main" id="{87BD11A5-758A-BBD8-E8E1-624E60A2CAB8}"/>
                      </a:ext>
                    </a:extLst>
                  </p:cNvPr>
                  <p:cNvSpPr>
                    <a:spLocks noChangeArrowheads="1"/>
                  </p:cNvSpPr>
                  <p:nvPr/>
                </p:nvSpPr>
                <p:spPr bwMode="auto">
                  <a:xfrm>
                    <a:off x="6951663" y="768350"/>
                    <a:ext cx="60325" cy="68263"/>
                  </a:xfrm>
                  <a:custGeom>
                    <a:avLst/>
                    <a:gdLst>
                      <a:gd name="T0" fmla="*/ 166 w 167"/>
                      <a:gd name="T1" fmla="*/ 0 h 191"/>
                      <a:gd name="T2" fmla="*/ 0 w 167"/>
                      <a:gd name="T3" fmla="*/ 0 h 191"/>
                      <a:gd name="T4" fmla="*/ 0 w 167"/>
                      <a:gd name="T5" fmla="*/ 190 h 191"/>
                      <a:gd name="T6" fmla="*/ 166 w 167"/>
                      <a:gd name="T7" fmla="*/ 190 h 191"/>
                      <a:gd name="T8" fmla="*/ 166 w 167"/>
                      <a:gd name="T9" fmla="*/ 0 h 191"/>
                    </a:gdLst>
                    <a:ahLst/>
                    <a:cxnLst>
                      <a:cxn ang="0">
                        <a:pos x="T0" y="T1"/>
                      </a:cxn>
                      <a:cxn ang="0">
                        <a:pos x="T2" y="T3"/>
                      </a:cxn>
                      <a:cxn ang="0">
                        <a:pos x="T4" y="T5"/>
                      </a:cxn>
                      <a:cxn ang="0">
                        <a:pos x="T6" y="T7"/>
                      </a:cxn>
                      <a:cxn ang="0">
                        <a:pos x="T8" y="T9"/>
                      </a:cxn>
                    </a:cxnLst>
                    <a:rect l="0" t="0" r="r" b="b"/>
                    <a:pathLst>
                      <a:path w="167" h="191">
                        <a:moveTo>
                          <a:pt x="166" y="0"/>
                        </a:moveTo>
                        <a:lnTo>
                          <a:pt x="0" y="0"/>
                        </a:lnTo>
                        <a:lnTo>
                          <a:pt x="0" y="190"/>
                        </a:lnTo>
                        <a:lnTo>
                          <a:pt x="166" y="190"/>
                        </a:lnTo>
                        <a:lnTo>
                          <a:pt x="16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39" name="Freeform 73">
                    <a:extLst>
                      <a:ext uri="{FF2B5EF4-FFF2-40B4-BE49-F238E27FC236}">
                        <a16:creationId xmlns:a16="http://schemas.microsoft.com/office/drawing/2014/main" id="{2D62EF74-8800-D84F-FE11-74ECC10C955D}"/>
                      </a:ext>
                    </a:extLst>
                  </p:cNvPr>
                  <p:cNvSpPr>
                    <a:spLocks noChangeArrowheads="1"/>
                  </p:cNvSpPr>
                  <p:nvPr/>
                </p:nvSpPr>
                <p:spPr bwMode="auto">
                  <a:xfrm>
                    <a:off x="7024688" y="768350"/>
                    <a:ext cx="63500" cy="68263"/>
                  </a:xfrm>
                  <a:custGeom>
                    <a:avLst/>
                    <a:gdLst>
                      <a:gd name="T0" fmla="*/ 175 w 176"/>
                      <a:gd name="T1" fmla="*/ 114 h 191"/>
                      <a:gd name="T2" fmla="*/ 175 w 176"/>
                      <a:gd name="T3" fmla="*/ 114 h 191"/>
                      <a:gd name="T4" fmla="*/ 175 w 176"/>
                      <a:gd name="T5" fmla="*/ 0 h 191"/>
                      <a:gd name="T6" fmla="*/ 0 w 176"/>
                      <a:gd name="T7" fmla="*/ 0 h 191"/>
                      <a:gd name="T8" fmla="*/ 0 w 176"/>
                      <a:gd name="T9" fmla="*/ 190 h 191"/>
                      <a:gd name="T10" fmla="*/ 98 w 176"/>
                      <a:gd name="T11" fmla="*/ 190 h 191"/>
                      <a:gd name="T12" fmla="*/ 175 w 176"/>
                      <a:gd name="T13" fmla="*/ 114 h 191"/>
                    </a:gdLst>
                    <a:ahLst/>
                    <a:cxnLst>
                      <a:cxn ang="0">
                        <a:pos x="T0" y="T1"/>
                      </a:cxn>
                      <a:cxn ang="0">
                        <a:pos x="T2" y="T3"/>
                      </a:cxn>
                      <a:cxn ang="0">
                        <a:pos x="T4" y="T5"/>
                      </a:cxn>
                      <a:cxn ang="0">
                        <a:pos x="T6" y="T7"/>
                      </a:cxn>
                      <a:cxn ang="0">
                        <a:pos x="T8" y="T9"/>
                      </a:cxn>
                      <a:cxn ang="0">
                        <a:pos x="T10" y="T11"/>
                      </a:cxn>
                      <a:cxn ang="0">
                        <a:pos x="T12" y="T13"/>
                      </a:cxn>
                    </a:cxnLst>
                    <a:rect l="0" t="0" r="r" b="b"/>
                    <a:pathLst>
                      <a:path w="176" h="191">
                        <a:moveTo>
                          <a:pt x="175" y="114"/>
                        </a:moveTo>
                        <a:lnTo>
                          <a:pt x="175" y="114"/>
                        </a:lnTo>
                        <a:cubicBezTo>
                          <a:pt x="175" y="0"/>
                          <a:pt x="175" y="0"/>
                          <a:pt x="175" y="0"/>
                        </a:cubicBezTo>
                        <a:cubicBezTo>
                          <a:pt x="0" y="0"/>
                          <a:pt x="0" y="0"/>
                          <a:pt x="0" y="0"/>
                        </a:cubicBezTo>
                        <a:cubicBezTo>
                          <a:pt x="0" y="190"/>
                          <a:pt x="0" y="190"/>
                          <a:pt x="0" y="190"/>
                        </a:cubicBezTo>
                        <a:cubicBezTo>
                          <a:pt x="98" y="190"/>
                          <a:pt x="98" y="190"/>
                          <a:pt x="98" y="190"/>
                        </a:cubicBezTo>
                        <a:cubicBezTo>
                          <a:pt x="140" y="190"/>
                          <a:pt x="175" y="156"/>
                          <a:pt x="175" y="114"/>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40" name="Freeform 74">
                    <a:extLst>
                      <a:ext uri="{FF2B5EF4-FFF2-40B4-BE49-F238E27FC236}">
                        <a16:creationId xmlns:a16="http://schemas.microsoft.com/office/drawing/2014/main" id="{75AD7997-FBEC-57A1-3B6A-09BDD4DF0956}"/>
                      </a:ext>
                    </a:extLst>
                  </p:cNvPr>
                  <p:cNvSpPr>
                    <a:spLocks noChangeArrowheads="1"/>
                  </p:cNvSpPr>
                  <p:nvPr/>
                </p:nvSpPr>
                <p:spPr bwMode="auto">
                  <a:xfrm>
                    <a:off x="7024688" y="696913"/>
                    <a:ext cx="63500" cy="57150"/>
                  </a:xfrm>
                  <a:custGeom>
                    <a:avLst/>
                    <a:gdLst>
                      <a:gd name="T0" fmla="*/ 175 w 176"/>
                      <a:gd name="T1" fmla="*/ 0 h 158"/>
                      <a:gd name="T2" fmla="*/ 0 w 176"/>
                      <a:gd name="T3" fmla="*/ 0 h 158"/>
                      <a:gd name="T4" fmla="*/ 0 w 176"/>
                      <a:gd name="T5" fmla="*/ 157 h 158"/>
                      <a:gd name="T6" fmla="*/ 175 w 176"/>
                      <a:gd name="T7" fmla="*/ 157 h 158"/>
                      <a:gd name="T8" fmla="*/ 175 w 176"/>
                      <a:gd name="T9" fmla="*/ 0 h 158"/>
                    </a:gdLst>
                    <a:ahLst/>
                    <a:cxnLst>
                      <a:cxn ang="0">
                        <a:pos x="T0" y="T1"/>
                      </a:cxn>
                      <a:cxn ang="0">
                        <a:pos x="T2" y="T3"/>
                      </a:cxn>
                      <a:cxn ang="0">
                        <a:pos x="T4" y="T5"/>
                      </a:cxn>
                      <a:cxn ang="0">
                        <a:pos x="T6" y="T7"/>
                      </a:cxn>
                      <a:cxn ang="0">
                        <a:pos x="T8" y="T9"/>
                      </a:cxn>
                    </a:cxnLst>
                    <a:rect l="0" t="0" r="r" b="b"/>
                    <a:pathLst>
                      <a:path w="176" h="158">
                        <a:moveTo>
                          <a:pt x="175" y="0"/>
                        </a:moveTo>
                        <a:lnTo>
                          <a:pt x="0" y="0"/>
                        </a:lnTo>
                        <a:lnTo>
                          <a:pt x="0" y="157"/>
                        </a:lnTo>
                        <a:lnTo>
                          <a:pt x="175" y="157"/>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41" name="Freeform 75">
                    <a:extLst>
                      <a:ext uri="{FF2B5EF4-FFF2-40B4-BE49-F238E27FC236}">
                        <a16:creationId xmlns:a16="http://schemas.microsoft.com/office/drawing/2014/main" id="{F47984C6-3C37-7BE1-6B51-C2B93366A27A}"/>
                      </a:ext>
                    </a:extLst>
                  </p:cNvPr>
                  <p:cNvSpPr>
                    <a:spLocks noChangeArrowheads="1"/>
                  </p:cNvSpPr>
                  <p:nvPr/>
                </p:nvSpPr>
                <p:spPr bwMode="auto">
                  <a:xfrm>
                    <a:off x="7024688" y="619125"/>
                    <a:ext cx="63500" cy="63500"/>
                  </a:xfrm>
                  <a:custGeom>
                    <a:avLst/>
                    <a:gdLst>
                      <a:gd name="T0" fmla="*/ 175 w 176"/>
                      <a:gd name="T1" fmla="*/ 0 h 178"/>
                      <a:gd name="T2" fmla="*/ 0 w 176"/>
                      <a:gd name="T3" fmla="*/ 0 h 178"/>
                      <a:gd name="T4" fmla="*/ 0 w 176"/>
                      <a:gd name="T5" fmla="*/ 177 h 178"/>
                      <a:gd name="T6" fmla="*/ 175 w 176"/>
                      <a:gd name="T7" fmla="*/ 177 h 178"/>
                      <a:gd name="T8" fmla="*/ 175 w 176"/>
                      <a:gd name="T9" fmla="*/ 0 h 178"/>
                    </a:gdLst>
                    <a:ahLst/>
                    <a:cxnLst>
                      <a:cxn ang="0">
                        <a:pos x="T0" y="T1"/>
                      </a:cxn>
                      <a:cxn ang="0">
                        <a:pos x="T2" y="T3"/>
                      </a:cxn>
                      <a:cxn ang="0">
                        <a:pos x="T4" y="T5"/>
                      </a:cxn>
                      <a:cxn ang="0">
                        <a:pos x="T6" y="T7"/>
                      </a:cxn>
                      <a:cxn ang="0">
                        <a:pos x="T8" y="T9"/>
                      </a:cxn>
                    </a:cxnLst>
                    <a:rect l="0" t="0" r="r" b="b"/>
                    <a:pathLst>
                      <a:path w="176" h="178">
                        <a:moveTo>
                          <a:pt x="175" y="0"/>
                        </a:moveTo>
                        <a:lnTo>
                          <a:pt x="0" y="0"/>
                        </a:lnTo>
                        <a:lnTo>
                          <a:pt x="0" y="177"/>
                        </a:lnTo>
                        <a:lnTo>
                          <a:pt x="175" y="177"/>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42" name="Freeform 76">
                    <a:extLst>
                      <a:ext uri="{FF2B5EF4-FFF2-40B4-BE49-F238E27FC236}">
                        <a16:creationId xmlns:a16="http://schemas.microsoft.com/office/drawing/2014/main" id="{6D0A4233-C85D-31F0-BA99-8ADA720AB7DC}"/>
                      </a:ext>
                    </a:extLst>
                  </p:cNvPr>
                  <p:cNvSpPr>
                    <a:spLocks noChangeArrowheads="1"/>
                  </p:cNvSpPr>
                  <p:nvPr/>
                </p:nvSpPr>
                <p:spPr bwMode="auto">
                  <a:xfrm>
                    <a:off x="7024688" y="544513"/>
                    <a:ext cx="63500" cy="60325"/>
                  </a:xfrm>
                  <a:custGeom>
                    <a:avLst/>
                    <a:gdLst>
                      <a:gd name="T0" fmla="*/ 175 w 176"/>
                      <a:gd name="T1" fmla="*/ 0 h 169"/>
                      <a:gd name="T2" fmla="*/ 0 w 176"/>
                      <a:gd name="T3" fmla="*/ 0 h 169"/>
                      <a:gd name="T4" fmla="*/ 0 w 176"/>
                      <a:gd name="T5" fmla="*/ 168 h 169"/>
                      <a:gd name="T6" fmla="*/ 175 w 176"/>
                      <a:gd name="T7" fmla="*/ 168 h 169"/>
                      <a:gd name="T8" fmla="*/ 175 w 176"/>
                      <a:gd name="T9" fmla="*/ 0 h 169"/>
                    </a:gdLst>
                    <a:ahLst/>
                    <a:cxnLst>
                      <a:cxn ang="0">
                        <a:pos x="T0" y="T1"/>
                      </a:cxn>
                      <a:cxn ang="0">
                        <a:pos x="T2" y="T3"/>
                      </a:cxn>
                      <a:cxn ang="0">
                        <a:pos x="T4" y="T5"/>
                      </a:cxn>
                      <a:cxn ang="0">
                        <a:pos x="T6" y="T7"/>
                      </a:cxn>
                      <a:cxn ang="0">
                        <a:pos x="T8" y="T9"/>
                      </a:cxn>
                    </a:cxnLst>
                    <a:rect l="0" t="0" r="r" b="b"/>
                    <a:pathLst>
                      <a:path w="176" h="169">
                        <a:moveTo>
                          <a:pt x="175" y="0"/>
                        </a:moveTo>
                        <a:lnTo>
                          <a:pt x="0" y="0"/>
                        </a:lnTo>
                        <a:lnTo>
                          <a:pt x="0" y="168"/>
                        </a:lnTo>
                        <a:lnTo>
                          <a:pt x="175" y="168"/>
                        </a:lnTo>
                        <a:lnTo>
                          <a:pt x="175"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43" name="Freeform 77">
                    <a:extLst>
                      <a:ext uri="{FF2B5EF4-FFF2-40B4-BE49-F238E27FC236}">
                        <a16:creationId xmlns:a16="http://schemas.microsoft.com/office/drawing/2014/main" id="{2DA783DC-7199-3864-F8F2-AA49A0D3EE5F}"/>
                      </a:ext>
                    </a:extLst>
                  </p:cNvPr>
                  <p:cNvSpPr>
                    <a:spLocks noChangeArrowheads="1"/>
                  </p:cNvSpPr>
                  <p:nvPr/>
                </p:nvSpPr>
                <p:spPr bwMode="auto">
                  <a:xfrm>
                    <a:off x="7024688" y="466725"/>
                    <a:ext cx="63500" cy="65088"/>
                  </a:xfrm>
                  <a:custGeom>
                    <a:avLst/>
                    <a:gdLst>
                      <a:gd name="T0" fmla="*/ 175 w 176"/>
                      <a:gd name="T1" fmla="*/ 78 h 181"/>
                      <a:gd name="T2" fmla="*/ 175 w 176"/>
                      <a:gd name="T3" fmla="*/ 78 h 181"/>
                      <a:gd name="T4" fmla="*/ 98 w 176"/>
                      <a:gd name="T5" fmla="*/ 0 h 181"/>
                      <a:gd name="T6" fmla="*/ 0 w 176"/>
                      <a:gd name="T7" fmla="*/ 0 h 181"/>
                      <a:gd name="T8" fmla="*/ 0 w 176"/>
                      <a:gd name="T9" fmla="*/ 180 h 181"/>
                      <a:gd name="T10" fmla="*/ 175 w 176"/>
                      <a:gd name="T11" fmla="*/ 180 h 181"/>
                      <a:gd name="T12" fmla="*/ 175 w 176"/>
                      <a:gd name="T13" fmla="*/ 78 h 181"/>
                    </a:gdLst>
                    <a:ahLst/>
                    <a:cxnLst>
                      <a:cxn ang="0">
                        <a:pos x="T0" y="T1"/>
                      </a:cxn>
                      <a:cxn ang="0">
                        <a:pos x="T2" y="T3"/>
                      </a:cxn>
                      <a:cxn ang="0">
                        <a:pos x="T4" y="T5"/>
                      </a:cxn>
                      <a:cxn ang="0">
                        <a:pos x="T6" y="T7"/>
                      </a:cxn>
                      <a:cxn ang="0">
                        <a:pos x="T8" y="T9"/>
                      </a:cxn>
                      <a:cxn ang="0">
                        <a:pos x="T10" y="T11"/>
                      </a:cxn>
                      <a:cxn ang="0">
                        <a:pos x="T12" y="T13"/>
                      </a:cxn>
                    </a:cxnLst>
                    <a:rect l="0" t="0" r="r" b="b"/>
                    <a:pathLst>
                      <a:path w="176" h="181">
                        <a:moveTo>
                          <a:pt x="175" y="78"/>
                        </a:moveTo>
                        <a:lnTo>
                          <a:pt x="175" y="78"/>
                        </a:lnTo>
                        <a:cubicBezTo>
                          <a:pt x="175" y="34"/>
                          <a:pt x="140" y="0"/>
                          <a:pt x="98" y="0"/>
                        </a:cubicBezTo>
                        <a:cubicBezTo>
                          <a:pt x="0" y="0"/>
                          <a:pt x="0" y="0"/>
                          <a:pt x="0" y="0"/>
                        </a:cubicBezTo>
                        <a:cubicBezTo>
                          <a:pt x="0" y="180"/>
                          <a:pt x="0" y="180"/>
                          <a:pt x="0" y="180"/>
                        </a:cubicBezTo>
                        <a:cubicBezTo>
                          <a:pt x="175" y="180"/>
                          <a:pt x="175" y="180"/>
                          <a:pt x="175" y="180"/>
                        </a:cubicBezTo>
                        <a:lnTo>
                          <a:pt x="175" y="78"/>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44" name="Freeform 78">
                    <a:extLst>
                      <a:ext uri="{FF2B5EF4-FFF2-40B4-BE49-F238E27FC236}">
                        <a16:creationId xmlns:a16="http://schemas.microsoft.com/office/drawing/2014/main" id="{8BCCB1C7-E631-0159-52AC-C56B6E7B81EB}"/>
                      </a:ext>
                    </a:extLst>
                  </p:cNvPr>
                  <p:cNvSpPr>
                    <a:spLocks noChangeArrowheads="1"/>
                  </p:cNvSpPr>
                  <p:nvPr/>
                </p:nvSpPr>
                <p:spPr bwMode="auto">
                  <a:xfrm>
                    <a:off x="6819900" y="768350"/>
                    <a:ext cx="52388" cy="68263"/>
                  </a:xfrm>
                  <a:custGeom>
                    <a:avLst/>
                    <a:gdLst>
                      <a:gd name="T0" fmla="*/ 77 w 147"/>
                      <a:gd name="T1" fmla="*/ 190 h 191"/>
                      <a:gd name="T2" fmla="*/ 77 w 147"/>
                      <a:gd name="T3" fmla="*/ 190 h 191"/>
                      <a:gd name="T4" fmla="*/ 146 w 147"/>
                      <a:gd name="T5" fmla="*/ 190 h 191"/>
                      <a:gd name="T6" fmla="*/ 146 w 147"/>
                      <a:gd name="T7" fmla="*/ 0 h 191"/>
                      <a:gd name="T8" fmla="*/ 0 w 147"/>
                      <a:gd name="T9" fmla="*/ 0 h 191"/>
                      <a:gd name="T10" fmla="*/ 0 w 147"/>
                      <a:gd name="T11" fmla="*/ 114 h 191"/>
                      <a:gd name="T12" fmla="*/ 77 w 147"/>
                      <a:gd name="T13" fmla="*/ 190 h 191"/>
                    </a:gdLst>
                    <a:ahLst/>
                    <a:cxnLst>
                      <a:cxn ang="0">
                        <a:pos x="T0" y="T1"/>
                      </a:cxn>
                      <a:cxn ang="0">
                        <a:pos x="T2" y="T3"/>
                      </a:cxn>
                      <a:cxn ang="0">
                        <a:pos x="T4" y="T5"/>
                      </a:cxn>
                      <a:cxn ang="0">
                        <a:pos x="T6" y="T7"/>
                      </a:cxn>
                      <a:cxn ang="0">
                        <a:pos x="T8" y="T9"/>
                      </a:cxn>
                      <a:cxn ang="0">
                        <a:pos x="T10" y="T11"/>
                      </a:cxn>
                      <a:cxn ang="0">
                        <a:pos x="T12" y="T13"/>
                      </a:cxn>
                    </a:cxnLst>
                    <a:rect l="0" t="0" r="r" b="b"/>
                    <a:pathLst>
                      <a:path w="147" h="191">
                        <a:moveTo>
                          <a:pt x="77" y="190"/>
                        </a:moveTo>
                        <a:lnTo>
                          <a:pt x="77" y="190"/>
                        </a:lnTo>
                        <a:cubicBezTo>
                          <a:pt x="146" y="190"/>
                          <a:pt x="146" y="190"/>
                          <a:pt x="146" y="190"/>
                        </a:cubicBezTo>
                        <a:cubicBezTo>
                          <a:pt x="146" y="0"/>
                          <a:pt x="146" y="0"/>
                          <a:pt x="146" y="0"/>
                        </a:cubicBezTo>
                        <a:cubicBezTo>
                          <a:pt x="0" y="0"/>
                          <a:pt x="0" y="0"/>
                          <a:pt x="0" y="0"/>
                        </a:cubicBezTo>
                        <a:cubicBezTo>
                          <a:pt x="0" y="114"/>
                          <a:pt x="0" y="114"/>
                          <a:pt x="0" y="114"/>
                        </a:cubicBezTo>
                        <a:cubicBezTo>
                          <a:pt x="0" y="156"/>
                          <a:pt x="35" y="190"/>
                          <a:pt x="77" y="190"/>
                        </a:cubicBez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45" name="Freeform 79">
                    <a:extLst>
                      <a:ext uri="{FF2B5EF4-FFF2-40B4-BE49-F238E27FC236}">
                        <a16:creationId xmlns:a16="http://schemas.microsoft.com/office/drawing/2014/main" id="{664073E9-3CD6-2CCA-1CB2-F362FD95E544}"/>
                      </a:ext>
                    </a:extLst>
                  </p:cNvPr>
                  <p:cNvSpPr>
                    <a:spLocks noChangeArrowheads="1"/>
                  </p:cNvSpPr>
                  <p:nvPr/>
                </p:nvSpPr>
                <p:spPr bwMode="auto">
                  <a:xfrm>
                    <a:off x="6819900" y="544513"/>
                    <a:ext cx="52388" cy="60325"/>
                  </a:xfrm>
                  <a:custGeom>
                    <a:avLst/>
                    <a:gdLst>
                      <a:gd name="T0" fmla="*/ 146 w 147"/>
                      <a:gd name="T1" fmla="*/ 0 h 169"/>
                      <a:gd name="T2" fmla="*/ 0 w 147"/>
                      <a:gd name="T3" fmla="*/ 0 h 169"/>
                      <a:gd name="T4" fmla="*/ 0 w 147"/>
                      <a:gd name="T5" fmla="*/ 168 h 169"/>
                      <a:gd name="T6" fmla="*/ 146 w 147"/>
                      <a:gd name="T7" fmla="*/ 168 h 169"/>
                      <a:gd name="T8" fmla="*/ 146 w 147"/>
                      <a:gd name="T9" fmla="*/ 0 h 169"/>
                    </a:gdLst>
                    <a:ahLst/>
                    <a:cxnLst>
                      <a:cxn ang="0">
                        <a:pos x="T0" y="T1"/>
                      </a:cxn>
                      <a:cxn ang="0">
                        <a:pos x="T2" y="T3"/>
                      </a:cxn>
                      <a:cxn ang="0">
                        <a:pos x="T4" y="T5"/>
                      </a:cxn>
                      <a:cxn ang="0">
                        <a:pos x="T6" y="T7"/>
                      </a:cxn>
                      <a:cxn ang="0">
                        <a:pos x="T8" y="T9"/>
                      </a:cxn>
                    </a:cxnLst>
                    <a:rect l="0" t="0" r="r" b="b"/>
                    <a:pathLst>
                      <a:path w="147" h="169">
                        <a:moveTo>
                          <a:pt x="146" y="0"/>
                        </a:moveTo>
                        <a:lnTo>
                          <a:pt x="0" y="0"/>
                        </a:lnTo>
                        <a:lnTo>
                          <a:pt x="0" y="168"/>
                        </a:lnTo>
                        <a:lnTo>
                          <a:pt x="146" y="168"/>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46" name="Freeform 80">
                    <a:extLst>
                      <a:ext uri="{FF2B5EF4-FFF2-40B4-BE49-F238E27FC236}">
                        <a16:creationId xmlns:a16="http://schemas.microsoft.com/office/drawing/2014/main" id="{ED69E166-A7BA-9CE1-F6AA-9DFDBFFE3D4F}"/>
                      </a:ext>
                    </a:extLst>
                  </p:cNvPr>
                  <p:cNvSpPr>
                    <a:spLocks noChangeArrowheads="1"/>
                  </p:cNvSpPr>
                  <p:nvPr/>
                </p:nvSpPr>
                <p:spPr bwMode="auto">
                  <a:xfrm>
                    <a:off x="6819900" y="619125"/>
                    <a:ext cx="52388" cy="63500"/>
                  </a:xfrm>
                  <a:custGeom>
                    <a:avLst/>
                    <a:gdLst>
                      <a:gd name="T0" fmla="*/ 146 w 147"/>
                      <a:gd name="T1" fmla="*/ 0 h 178"/>
                      <a:gd name="T2" fmla="*/ 0 w 147"/>
                      <a:gd name="T3" fmla="*/ 0 h 178"/>
                      <a:gd name="T4" fmla="*/ 0 w 147"/>
                      <a:gd name="T5" fmla="*/ 177 h 178"/>
                      <a:gd name="T6" fmla="*/ 146 w 147"/>
                      <a:gd name="T7" fmla="*/ 177 h 178"/>
                      <a:gd name="T8" fmla="*/ 146 w 147"/>
                      <a:gd name="T9" fmla="*/ 0 h 178"/>
                    </a:gdLst>
                    <a:ahLst/>
                    <a:cxnLst>
                      <a:cxn ang="0">
                        <a:pos x="T0" y="T1"/>
                      </a:cxn>
                      <a:cxn ang="0">
                        <a:pos x="T2" y="T3"/>
                      </a:cxn>
                      <a:cxn ang="0">
                        <a:pos x="T4" y="T5"/>
                      </a:cxn>
                      <a:cxn ang="0">
                        <a:pos x="T6" y="T7"/>
                      </a:cxn>
                      <a:cxn ang="0">
                        <a:pos x="T8" y="T9"/>
                      </a:cxn>
                    </a:cxnLst>
                    <a:rect l="0" t="0" r="r" b="b"/>
                    <a:pathLst>
                      <a:path w="147" h="178">
                        <a:moveTo>
                          <a:pt x="146" y="0"/>
                        </a:moveTo>
                        <a:lnTo>
                          <a:pt x="0" y="0"/>
                        </a:lnTo>
                        <a:lnTo>
                          <a:pt x="0" y="177"/>
                        </a:lnTo>
                        <a:lnTo>
                          <a:pt x="146" y="177"/>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47" name="Freeform 81">
                    <a:extLst>
                      <a:ext uri="{FF2B5EF4-FFF2-40B4-BE49-F238E27FC236}">
                        <a16:creationId xmlns:a16="http://schemas.microsoft.com/office/drawing/2014/main" id="{2B56E1EC-4149-9A86-1D3C-83C7E7E65CF6}"/>
                      </a:ext>
                    </a:extLst>
                  </p:cNvPr>
                  <p:cNvSpPr>
                    <a:spLocks noChangeArrowheads="1"/>
                  </p:cNvSpPr>
                  <p:nvPr/>
                </p:nvSpPr>
                <p:spPr bwMode="auto">
                  <a:xfrm>
                    <a:off x="6819900" y="696913"/>
                    <a:ext cx="52388" cy="57150"/>
                  </a:xfrm>
                  <a:custGeom>
                    <a:avLst/>
                    <a:gdLst>
                      <a:gd name="T0" fmla="*/ 146 w 147"/>
                      <a:gd name="T1" fmla="*/ 0 h 158"/>
                      <a:gd name="T2" fmla="*/ 0 w 147"/>
                      <a:gd name="T3" fmla="*/ 0 h 158"/>
                      <a:gd name="T4" fmla="*/ 0 w 147"/>
                      <a:gd name="T5" fmla="*/ 157 h 158"/>
                      <a:gd name="T6" fmla="*/ 146 w 147"/>
                      <a:gd name="T7" fmla="*/ 157 h 158"/>
                      <a:gd name="T8" fmla="*/ 146 w 147"/>
                      <a:gd name="T9" fmla="*/ 0 h 158"/>
                    </a:gdLst>
                    <a:ahLst/>
                    <a:cxnLst>
                      <a:cxn ang="0">
                        <a:pos x="T0" y="T1"/>
                      </a:cxn>
                      <a:cxn ang="0">
                        <a:pos x="T2" y="T3"/>
                      </a:cxn>
                      <a:cxn ang="0">
                        <a:pos x="T4" y="T5"/>
                      </a:cxn>
                      <a:cxn ang="0">
                        <a:pos x="T6" y="T7"/>
                      </a:cxn>
                      <a:cxn ang="0">
                        <a:pos x="T8" y="T9"/>
                      </a:cxn>
                    </a:cxnLst>
                    <a:rect l="0" t="0" r="r" b="b"/>
                    <a:pathLst>
                      <a:path w="147" h="158">
                        <a:moveTo>
                          <a:pt x="146" y="0"/>
                        </a:moveTo>
                        <a:lnTo>
                          <a:pt x="0" y="0"/>
                        </a:lnTo>
                        <a:lnTo>
                          <a:pt x="0" y="157"/>
                        </a:lnTo>
                        <a:lnTo>
                          <a:pt x="146" y="157"/>
                        </a:ln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48" name="Freeform 82">
                    <a:extLst>
                      <a:ext uri="{FF2B5EF4-FFF2-40B4-BE49-F238E27FC236}">
                        <a16:creationId xmlns:a16="http://schemas.microsoft.com/office/drawing/2014/main" id="{FDBD97D0-026A-F087-F6D2-9D3B32F75757}"/>
                      </a:ext>
                    </a:extLst>
                  </p:cNvPr>
                  <p:cNvSpPr>
                    <a:spLocks noChangeArrowheads="1"/>
                  </p:cNvSpPr>
                  <p:nvPr/>
                </p:nvSpPr>
                <p:spPr bwMode="auto">
                  <a:xfrm>
                    <a:off x="6886575" y="466725"/>
                    <a:ext cx="50800" cy="65088"/>
                  </a:xfrm>
                  <a:custGeom>
                    <a:avLst/>
                    <a:gdLst>
                      <a:gd name="T0" fmla="*/ 141 w 142"/>
                      <a:gd name="T1" fmla="*/ 0 h 181"/>
                      <a:gd name="T2" fmla="*/ 0 w 142"/>
                      <a:gd name="T3" fmla="*/ 0 h 181"/>
                      <a:gd name="T4" fmla="*/ 0 w 142"/>
                      <a:gd name="T5" fmla="*/ 180 h 181"/>
                      <a:gd name="T6" fmla="*/ 141 w 142"/>
                      <a:gd name="T7" fmla="*/ 180 h 181"/>
                      <a:gd name="T8" fmla="*/ 141 w 142"/>
                      <a:gd name="T9" fmla="*/ 0 h 181"/>
                    </a:gdLst>
                    <a:ahLst/>
                    <a:cxnLst>
                      <a:cxn ang="0">
                        <a:pos x="T0" y="T1"/>
                      </a:cxn>
                      <a:cxn ang="0">
                        <a:pos x="T2" y="T3"/>
                      </a:cxn>
                      <a:cxn ang="0">
                        <a:pos x="T4" y="T5"/>
                      </a:cxn>
                      <a:cxn ang="0">
                        <a:pos x="T6" y="T7"/>
                      </a:cxn>
                      <a:cxn ang="0">
                        <a:pos x="T8" y="T9"/>
                      </a:cxn>
                    </a:cxnLst>
                    <a:rect l="0" t="0" r="r" b="b"/>
                    <a:pathLst>
                      <a:path w="142" h="181">
                        <a:moveTo>
                          <a:pt x="141" y="0"/>
                        </a:moveTo>
                        <a:lnTo>
                          <a:pt x="0" y="0"/>
                        </a:lnTo>
                        <a:lnTo>
                          <a:pt x="0" y="180"/>
                        </a:lnTo>
                        <a:lnTo>
                          <a:pt x="141" y="180"/>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49" name="Freeform 83">
                    <a:extLst>
                      <a:ext uri="{FF2B5EF4-FFF2-40B4-BE49-F238E27FC236}">
                        <a16:creationId xmlns:a16="http://schemas.microsoft.com/office/drawing/2014/main" id="{B653A81E-680F-9988-0C94-1C9E8CBBB518}"/>
                      </a:ext>
                    </a:extLst>
                  </p:cNvPr>
                  <p:cNvSpPr>
                    <a:spLocks noChangeArrowheads="1"/>
                  </p:cNvSpPr>
                  <p:nvPr/>
                </p:nvSpPr>
                <p:spPr bwMode="auto">
                  <a:xfrm>
                    <a:off x="6819900" y="466725"/>
                    <a:ext cx="52388" cy="65088"/>
                  </a:xfrm>
                  <a:custGeom>
                    <a:avLst/>
                    <a:gdLst>
                      <a:gd name="T0" fmla="*/ 146 w 147"/>
                      <a:gd name="T1" fmla="*/ 0 h 181"/>
                      <a:gd name="T2" fmla="*/ 146 w 147"/>
                      <a:gd name="T3" fmla="*/ 0 h 181"/>
                      <a:gd name="T4" fmla="*/ 77 w 147"/>
                      <a:gd name="T5" fmla="*/ 0 h 181"/>
                      <a:gd name="T6" fmla="*/ 0 w 147"/>
                      <a:gd name="T7" fmla="*/ 78 h 181"/>
                      <a:gd name="T8" fmla="*/ 0 w 147"/>
                      <a:gd name="T9" fmla="*/ 180 h 181"/>
                      <a:gd name="T10" fmla="*/ 146 w 147"/>
                      <a:gd name="T11" fmla="*/ 180 h 181"/>
                      <a:gd name="T12" fmla="*/ 146 w 147"/>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47" h="181">
                        <a:moveTo>
                          <a:pt x="146" y="0"/>
                        </a:moveTo>
                        <a:lnTo>
                          <a:pt x="146" y="0"/>
                        </a:lnTo>
                        <a:cubicBezTo>
                          <a:pt x="77" y="0"/>
                          <a:pt x="77" y="0"/>
                          <a:pt x="77" y="0"/>
                        </a:cubicBezTo>
                        <a:cubicBezTo>
                          <a:pt x="35" y="0"/>
                          <a:pt x="0" y="34"/>
                          <a:pt x="0" y="78"/>
                        </a:cubicBezTo>
                        <a:cubicBezTo>
                          <a:pt x="0" y="180"/>
                          <a:pt x="0" y="180"/>
                          <a:pt x="0" y="180"/>
                        </a:cubicBezTo>
                        <a:cubicBezTo>
                          <a:pt x="146" y="180"/>
                          <a:pt x="146" y="180"/>
                          <a:pt x="146" y="180"/>
                        </a:cubicBezTo>
                        <a:lnTo>
                          <a:pt x="146"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sp>
                <p:nvSpPr>
                  <p:cNvPr id="50" name="Freeform 84">
                    <a:extLst>
                      <a:ext uri="{FF2B5EF4-FFF2-40B4-BE49-F238E27FC236}">
                        <a16:creationId xmlns:a16="http://schemas.microsoft.com/office/drawing/2014/main" id="{A67D3953-C354-4825-9C82-80EE8CD476D0}"/>
                      </a:ext>
                    </a:extLst>
                  </p:cNvPr>
                  <p:cNvSpPr>
                    <a:spLocks noChangeArrowheads="1"/>
                  </p:cNvSpPr>
                  <p:nvPr/>
                </p:nvSpPr>
                <p:spPr bwMode="auto">
                  <a:xfrm>
                    <a:off x="6886575" y="619125"/>
                    <a:ext cx="50800" cy="63500"/>
                  </a:xfrm>
                  <a:custGeom>
                    <a:avLst/>
                    <a:gdLst>
                      <a:gd name="T0" fmla="*/ 141 w 142"/>
                      <a:gd name="T1" fmla="*/ 0 h 178"/>
                      <a:gd name="T2" fmla="*/ 0 w 142"/>
                      <a:gd name="T3" fmla="*/ 0 h 178"/>
                      <a:gd name="T4" fmla="*/ 0 w 142"/>
                      <a:gd name="T5" fmla="*/ 177 h 178"/>
                      <a:gd name="T6" fmla="*/ 141 w 142"/>
                      <a:gd name="T7" fmla="*/ 177 h 178"/>
                      <a:gd name="T8" fmla="*/ 141 w 142"/>
                      <a:gd name="T9" fmla="*/ 0 h 178"/>
                    </a:gdLst>
                    <a:ahLst/>
                    <a:cxnLst>
                      <a:cxn ang="0">
                        <a:pos x="T0" y="T1"/>
                      </a:cxn>
                      <a:cxn ang="0">
                        <a:pos x="T2" y="T3"/>
                      </a:cxn>
                      <a:cxn ang="0">
                        <a:pos x="T4" y="T5"/>
                      </a:cxn>
                      <a:cxn ang="0">
                        <a:pos x="T6" y="T7"/>
                      </a:cxn>
                      <a:cxn ang="0">
                        <a:pos x="T8" y="T9"/>
                      </a:cxn>
                    </a:cxnLst>
                    <a:rect l="0" t="0" r="r" b="b"/>
                    <a:pathLst>
                      <a:path w="142" h="178">
                        <a:moveTo>
                          <a:pt x="141" y="0"/>
                        </a:moveTo>
                        <a:lnTo>
                          <a:pt x="0" y="0"/>
                        </a:lnTo>
                        <a:lnTo>
                          <a:pt x="0" y="177"/>
                        </a:lnTo>
                        <a:lnTo>
                          <a:pt x="141" y="177"/>
                        </a:lnTo>
                        <a:lnTo>
                          <a:pt x="141" y="0"/>
                        </a:lnTo>
                      </a:path>
                    </a:pathLst>
                  </a:custGeom>
                  <a:grpFill/>
                  <a:ln>
                    <a:noFill/>
                  </a:ln>
                  <a:effectLst/>
                  <a:extLst>
                    <a:ext uri="{91240B29-F687-4f45-9708-019B960494DF}"/>
                    <a:ext uri="{AF507438-7753-43e0-B8FC-AC1667EBCBE1}"/>
                  </a:extLst>
                </p:spPr>
                <p:txBody>
                  <a:bodyPr wrap="none" anchor="ctr"/>
                  <a:lstStyle/>
                  <a:p>
                    <a:pPr marL="0" marR="0" lvl="0" indent="0" defTabSz="91440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b="0" i="0" u="none" strike="noStrike" kern="0" cap="none" spc="0" normalizeH="0" baseline="0" noProof="0" dirty="0">
                      <a:ln>
                        <a:noFill/>
                      </a:ln>
                      <a:effectLst/>
                      <a:uLnTx/>
                      <a:uFillTx/>
                      <a:latin typeface="Arial" charset="0"/>
                      <a:ea typeface="SimSun" charset="0"/>
                    </a:endParaRPr>
                  </a:p>
                </p:txBody>
              </p:sp>
            </p:grpSp>
          </p:grpSp>
          <p:sp>
            <p:nvSpPr>
              <p:cNvPr id="15" name="TextBox 14">
                <a:extLst>
                  <a:ext uri="{FF2B5EF4-FFF2-40B4-BE49-F238E27FC236}">
                    <a16:creationId xmlns:a16="http://schemas.microsoft.com/office/drawing/2014/main" id="{5318B721-BA8C-C6A4-F33C-134B0D9EDD93}"/>
                  </a:ext>
                </a:extLst>
              </p:cNvPr>
              <p:cNvSpPr txBox="1"/>
              <p:nvPr/>
            </p:nvSpPr>
            <p:spPr>
              <a:xfrm>
                <a:off x="10769534" y="4099920"/>
                <a:ext cx="1182750" cy="420132"/>
              </a:xfrm>
              <a:prstGeom prst="rect">
                <a:avLst/>
              </a:prstGeom>
            </p:spPr>
            <p:txBody>
              <a:bodyPr wrap="none" rtlCol="0">
                <a:spAutoFit/>
              </a:bodyPr>
              <a:lstStyle>
                <a:defPPr>
                  <a:defRPr lang="en-US"/>
                </a:defPPr>
                <a:lvl1pPr algn="ctr">
                  <a:defRPr sz="2000">
                    <a:solidFill>
                      <a:schemeClr val="bg1"/>
                    </a:solidFill>
                  </a:defRPr>
                </a:lvl1pPr>
              </a:lstStyle>
              <a:p>
                <a:pPr marL="0" marR="0" lvl="0" indent="0" algn="ctr" defTabSz="456881"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Arial" panose="020B0604020202020204"/>
                  </a:rPr>
                  <a:t>Memory</a:t>
                </a:r>
              </a:p>
            </p:txBody>
          </p:sp>
        </p:grpSp>
        <p:sp>
          <p:nvSpPr>
            <p:cNvPr id="11" name="Up-Down Arrow 10">
              <a:extLst>
                <a:ext uri="{FF2B5EF4-FFF2-40B4-BE49-F238E27FC236}">
                  <a16:creationId xmlns:a16="http://schemas.microsoft.com/office/drawing/2014/main" id="{2618F7AB-7904-8607-3CE9-1D33BBD1E9A4}"/>
                </a:ext>
              </a:extLst>
            </p:cNvPr>
            <p:cNvSpPr/>
            <p:nvPr/>
          </p:nvSpPr>
          <p:spPr>
            <a:xfrm>
              <a:off x="11493698" y="2535845"/>
              <a:ext cx="250555" cy="2696126"/>
            </a:xfrm>
            <a:prstGeom prst="upDownArrow">
              <a:avLst/>
            </a:prstGeom>
            <a:solidFill>
              <a:srgbClr val="6EBE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12" name="Up-Down Arrow 11">
              <a:extLst>
                <a:ext uri="{FF2B5EF4-FFF2-40B4-BE49-F238E27FC236}">
                  <a16:creationId xmlns:a16="http://schemas.microsoft.com/office/drawing/2014/main" id="{ED1E3B6D-853E-651D-5AE0-BBA9120E008B}"/>
                </a:ext>
              </a:extLst>
            </p:cNvPr>
            <p:cNvSpPr/>
            <p:nvPr/>
          </p:nvSpPr>
          <p:spPr>
            <a:xfrm>
              <a:off x="11036787" y="2525527"/>
              <a:ext cx="250555" cy="1660110"/>
            </a:xfrm>
            <a:prstGeom prst="upDownArrow">
              <a:avLst/>
            </a:prstGeom>
            <a:solidFill>
              <a:srgbClr val="6EBE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sp>
          <p:nvSpPr>
            <p:cNvPr id="13" name="Up-Down Arrow 12">
              <a:extLst>
                <a:ext uri="{FF2B5EF4-FFF2-40B4-BE49-F238E27FC236}">
                  <a16:creationId xmlns:a16="http://schemas.microsoft.com/office/drawing/2014/main" id="{6859DEE7-6056-3E2E-AECC-482C9D81C7F7}"/>
                </a:ext>
              </a:extLst>
            </p:cNvPr>
            <p:cNvSpPr/>
            <p:nvPr/>
          </p:nvSpPr>
          <p:spPr>
            <a:xfrm>
              <a:off x="10651272" y="2525526"/>
              <a:ext cx="250555" cy="564410"/>
            </a:xfrm>
            <a:prstGeom prst="upDownArrow">
              <a:avLst/>
            </a:prstGeom>
            <a:solidFill>
              <a:srgbClr val="6EBE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Open Sans Light"/>
                <a:ea typeface="+mn-ea"/>
                <a:cs typeface="+mn-cs"/>
              </a:endParaRPr>
            </a:p>
          </p:txBody>
        </p:sp>
      </p:grpSp>
    </p:spTree>
    <p:extLst>
      <p:ext uri="{BB962C8B-B14F-4D97-AF65-F5344CB8AC3E}">
        <p14:creationId xmlns:p14="http://schemas.microsoft.com/office/powerpoint/2010/main" val="1753821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285E56CA-A04C-42F0-C34D-9DF60E7C5125}"/>
              </a:ext>
            </a:extLst>
          </p:cNvPr>
          <p:cNvSpPr>
            <a:spLocks noGrp="1"/>
          </p:cNvSpPr>
          <p:nvPr>
            <p:ph type="title"/>
          </p:nvPr>
        </p:nvSpPr>
        <p:spPr>
          <a:xfrm>
            <a:off x="1731658" y="473541"/>
            <a:ext cx="8693728" cy="932200"/>
          </a:xfrm>
        </p:spPr>
        <p:txBody>
          <a:bodyPr>
            <a:noAutofit/>
          </a:bodyPr>
          <a:lstStyle/>
          <a:p>
            <a:r>
              <a:rPr lang="en-US" sz="3000" dirty="0"/>
              <a:t>CDFP Doesn’t Meet the NVMe &amp; CXL PCIe Cable Needs </a:t>
            </a:r>
          </a:p>
        </p:txBody>
      </p:sp>
      <p:sp>
        <p:nvSpPr>
          <p:cNvPr id="3" name="Content Placeholder 12">
            <a:extLst>
              <a:ext uri="{FF2B5EF4-FFF2-40B4-BE49-F238E27FC236}">
                <a16:creationId xmlns:a16="http://schemas.microsoft.com/office/drawing/2014/main" id="{771B472E-0A95-5FE5-B049-C0C0DADC0370}"/>
              </a:ext>
            </a:extLst>
          </p:cNvPr>
          <p:cNvSpPr>
            <a:spLocks noGrp="1"/>
          </p:cNvSpPr>
          <p:nvPr>
            <p:ph idx="1"/>
          </p:nvPr>
        </p:nvSpPr>
        <p:spPr>
          <a:xfrm>
            <a:off x="1812608" y="1815643"/>
            <a:ext cx="6795366" cy="4690259"/>
          </a:xfrm>
        </p:spPr>
        <p:txBody>
          <a:bodyPr>
            <a:normAutofit/>
          </a:bodyPr>
          <a:lstStyle/>
          <a:p>
            <a:pPr marL="0" indent="0">
              <a:buNone/>
            </a:pPr>
            <a:r>
              <a:rPr lang="en-US" sz="2000" dirty="0"/>
              <a:t>Direct Attached Storage(DAS) NVMe JBOD/JBOF as well as Compute Express Link(CXL) pooled memory expansion need better external host node PCIe physical layer connectivity:</a:t>
            </a:r>
          </a:p>
          <a:p>
            <a:pPr marL="274320" lvl="1"/>
            <a:r>
              <a:rPr lang="en-US" sz="1600" dirty="0"/>
              <a:t>The older SFF8674 PCIe external connector doesn’t work beyond PCIe Gen4 x4 and doesn’t meet the industry needs</a:t>
            </a:r>
          </a:p>
          <a:p>
            <a:pPr marL="274320" lvl="1"/>
            <a:r>
              <a:rPr lang="en-US" sz="1600" dirty="0"/>
              <a:t>The PCIe-SIG proposed CDFP connector with x8 and x16 will not extend at PCIe Gen5 speeds beyond 1-Meter at 10</a:t>
            </a:r>
            <a:r>
              <a:rPr lang="en-US" sz="1600" baseline="30000" dirty="0"/>
              <a:t>(-12)</a:t>
            </a:r>
            <a:r>
              <a:rPr lang="en-US" sz="1600" dirty="0"/>
              <a:t>  BER, and will likely struggle even further with PCIe Gen6 passive only connectivity solutions</a:t>
            </a:r>
          </a:p>
          <a:p>
            <a:pPr marL="274320" lvl="1"/>
            <a:r>
              <a:rPr lang="en-US" sz="1600" dirty="0"/>
              <a:t>The issue with CDFP connector is being limited to Direct Attached Cable(DAC) and lacking support for Active Electrical Cable(AEC) and Active Optical Cable(AOC) capability since it is built with two separate Tx and Rx PCBs and no room for unified optical or electronic transceivers </a:t>
            </a:r>
          </a:p>
          <a:p>
            <a:pPr marL="274320" lvl="1"/>
            <a:r>
              <a:rPr lang="en-US" sz="1600" dirty="0"/>
              <a:t>Denser and more advanced optical connectivity technologies solutions will be proposed and discussed by the working group members </a:t>
            </a:r>
          </a:p>
        </p:txBody>
      </p:sp>
      <p:pic>
        <p:nvPicPr>
          <p:cNvPr id="6" name="Picture 5" descr="A picture containing indoor, different, electronic, variety&#10;&#10;Description automatically generated">
            <a:extLst>
              <a:ext uri="{FF2B5EF4-FFF2-40B4-BE49-F238E27FC236}">
                <a16:creationId xmlns:a16="http://schemas.microsoft.com/office/drawing/2014/main" id="{34297EDC-90B0-8445-DCBB-D18F4D0BE051}"/>
              </a:ext>
            </a:extLst>
          </p:cNvPr>
          <p:cNvPicPr>
            <a:picLocks noChangeAspect="1"/>
          </p:cNvPicPr>
          <p:nvPr/>
        </p:nvPicPr>
        <p:blipFill>
          <a:blip r:embed="rId2"/>
          <a:stretch>
            <a:fillRect/>
          </a:stretch>
        </p:blipFill>
        <p:spPr>
          <a:xfrm>
            <a:off x="8844473" y="1905991"/>
            <a:ext cx="3143820" cy="2592437"/>
          </a:xfrm>
          <a:prstGeom prst="rect">
            <a:avLst/>
          </a:prstGeom>
        </p:spPr>
      </p:pic>
    </p:spTree>
    <p:extLst>
      <p:ext uri="{BB962C8B-B14F-4D97-AF65-F5344CB8AC3E}">
        <p14:creationId xmlns:p14="http://schemas.microsoft.com/office/powerpoint/2010/main" val="392752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8AF68B1-33F3-1CC1-FA6B-E08007A22B32}"/>
              </a:ext>
            </a:extLst>
          </p:cNvPr>
          <p:cNvSpPr>
            <a:spLocks noGrp="1"/>
          </p:cNvSpPr>
          <p:nvPr>
            <p:ph type="title"/>
          </p:nvPr>
        </p:nvSpPr>
        <p:spPr>
          <a:xfrm>
            <a:off x="1689617" y="439382"/>
            <a:ext cx="10502383" cy="932200"/>
          </a:xfrm>
        </p:spPr>
        <p:txBody>
          <a:bodyPr>
            <a:noAutofit/>
          </a:bodyPr>
          <a:lstStyle/>
          <a:p>
            <a:r>
              <a:rPr lang="en-US" sz="2800" dirty="0"/>
              <a:t>Possible Solutions with QSFP-DD/OSFP-XD Connectors </a:t>
            </a:r>
          </a:p>
        </p:txBody>
      </p:sp>
      <p:sp>
        <p:nvSpPr>
          <p:cNvPr id="3" name="Content Placeholder 7">
            <a:extLst>
              <a:ext uri="{FF2B5EF4-FFF2-40B4-BE49-F238E27FC236}">
                <a16:creationId xmlns:a16="http://schemas.microsoft.com/office/drawing/2014/main" id="{9B026520-414D-19CF-69F6-5D78BEB25203}"/>
              </a:ext>
            </a:extLst>
          </p:cNvPr>
          <p:cNvSpPr>
            <a:spLocks noGrp="1"/>
          </p:cNvSpPr>
          <p:nvPr>
            <p:ph idx="1"/>
          </p:nvPr>
        </p:nvSpPr>
        <p:spPr>
          <a:xfrm>
            <a:off x="1715847" y="1395853"/>
            <a:ext cx="7433050" cy="5087774"/>
          </a:xfrm>
        </p:spPr>
        <p:txBody>
          <a:bodyPr>
            <a:normAutofit fontScale="92500" lnSpcReduction="10000"/>
          </a:bodyPr>
          <a:lstStyle/>
          <a:p>
            <a:pPr marL="0" indent="0">
              <a:lnSpc>
                <a:spcPct val="100000"/>
              </a:lnSpc>
              <a:spcBef>
                <a:spcPts val="300"/>
              </a:spcBef>
              <a:buNone/>
            </a:pPr>
            <a:r>
              <a:rPr lang="en-US" sz="1800" b="1" dirty="0"/>
              <a:t>PCIe Gen5 Cabling:</a:t>
            </a:r>
          </a:p>
          <a:p>
            <a:pPr>
              <a:lnSpc>
                <a:spcPct val="100000"/>
              </a:lnSpc>
              <a:spcBef>
                <a:spcPts val="300"/>
              </a:spcBef>
            </a:pPr>
            <a:r>
              <a:rPr lang="en-US" sz="1600" dirty="0"/>
              <a:t>x4 Full-Duplex Tx/Rx of 32Gbps using 56Gbps NRZ SR4 </a:t>
            </a:r>
            <a:r>
              <a:rPr lang="en-US" sz="1600" dirty="0">
                <a:sym typeface="Wingdings" pitchFamily="2" charset="2"/>
              </a:rPr>
              <a:t> </a:t>
            </a:r>
            <a:r>
              <a:rPr lang="en-US" sz="1600" dirty="0"/>
              <a:t>200Gbps QSFP</a:t>
            </a:r>
          </a:p>
          <a:p>
            <a:pPr lvl="1">
              <a:lnSpc>
                <a:spcPct val="100000"/>
              </a:lnSpc>
              <a:spcBef>
                <a:spcPts val="300"/>
              </a:spcBef>
            </a:pPr>
            <a:r>
              <a:rPr lang="en-US" sz="1400" dirty="0"/>
              <a:t>AEC &amp; AOC Power budget of &lt;2.5W per QSFP</a:t>
            </a:r>
          </a:p>
          <a:p>
            <a:pPr lvl="1">
              <a:lnSpc>
                <a:spcPct val="100000"/>
              </a:lnSpc>
              <a:spcBef>
                <a:spcPts val="300"/>
              </a:spcBef>
            </a:pPr>
            <a:r>
              <a:rPr lang="en-US" sz="1400" dirty="0"/>
              <a:t>Bit Error Rate(BER) of 10</a:t>
            </a:r>
            <a:r>
              <a:rPr lang="en-US" sz="1400" baseline="30000" dirty="0"/>
              <a:t>(-12)</a:t>
            </a:r>
            <a:r>
              <a:rPr lang="en-US" sz="1400" dirty="0"/>
              <a:t> PCIe Gen5 Requirement</a:t>
            </a:r>
          </a:p>
          <a:p>
            <a:pPr>
              <a:lnSpc>
                <a:spcPct val="100000"/>
              </a:lnSpc>
              <a:spcBef>
                <a:spcPts val="300"/>
              </a:spcBef>
            </a:pPr>
            <a:r>
              <a:rPr lang="en-US" sz="1600" dirty="0"/>
              <a:t>x8 Full-Duplex Tx/Rx of 32Gbps using 56Gbps NRZ SR8 </a:t>
            </a:r>
            <a:r>
              <a:rPr lang="en-US" sz="1600" dirty="0">
                <a:sym typeface="Wingdings" pitchFamily="2" charset="2"/>
              </a:rPr>
              <a:t> 4</a:t>
            </a:r>
            <a:r>
              <a:rPr lang="en-US" sz="1600" dirty="0"/>
              <a:t>00Gbps QSFP-DD/OSFP</a:t>
            </a:r>
          </a:p>
          <a:p>
            <a:pPr lvl="1">
              <a:lnSpc>
                <a:spcPct val="100000"/>
              </a:lnSpc>
              <a:spcBef>
                <a:spcPts val="300"/>
              </a:spcBef>
            </a:pPr>
            <a:r>
              <a:rPr lang="en-US" sz="1400" dirty="0"/>
              <a:t>AEC &amp; AOC Power budget of &lt;5W per QSFP</a:t>
            </a:r>
          </a:p>
          <a:p>
            <a:pPr lvl="1">
              <a:lnSpc>
                <a:spcPct val="100000"/>
              </a:lnSpc>
              <a:spcBef>
                <a:spcPts val="300"/>
              </a:spcBef>
            </a:pPr>
            <a:r>
              <a:rPr lang="en-US" sz="1400" dirty="0"/>
              <a:t>Bit Error Rate(BER) of 10</a:t>
            </a:r>
            <a:r>
              <a:rPr lang="en-US" sz="1400" baseline="30000" dirty="0"/>
              <a:t>(-12)</a:t>
            </a:r>
            <a:r>
              <a:rPr lang="en-US" sz="1400" dirty="0"/>
              <a:t> PCIe Gen5 Requirement</a:t>
            </a:r>
          </a:p>
          <a:p>
            <a:pPr>
              <a:lnSpc>
                <a:spcPct val="100000"/>
              </a:lnSpc>
              <a:spcBef>
                <a:spcPts val="300"/>
              </a:spcBef>
            </a:pPr>
            <a:r>
              <a:rPr lang="en-US" sz="1600" dirty="0"/>
              <a:t>x16 Full-Duplex Tx/Rx of 32Gbps using 56Gbps NRZ SR16 </a:t>
            </a:r>
            <a:r>
              <a:rPr lang="en-US" sz="1600" dirty="0">
                <a:sym typeface="Wingdings" pitchFamily="2" charset="2"/>
              </a:rPr>
              <a:t> 8</a:t>
            </a:r>
            <a:r>
              <a:rPr lang="en-US" sz="1600" dirty="0"/>
              <a:t>00Gbps OSFP-XD</a:t>
            </a:r>
          </a:p>
          <a:p>
            <a:pPr lvl="1">
              <a:lnSpc>
                <a:spcPct val="100000"/>
              </a:lnSpc>
              <a:spcBef>
                <a:spcPts val="300"/>
              </a:spcBef>
            </a:pPr>
            <a:r>
              <a:rPr lang="en-US" sz="1400" dirty="0"/>
              <a:t>AEC &amp; AOC Power budget of &lt;10W per QSFP</a:t>
            </a:r>
          </a:p>
          <a:p>
            <a:pPr lvl="1">
              <a:lnSpc>
                <a:spcPct val="100000"/>
              </a:lnSpc>
              <a:spcBef>
                <a:spcPts val="300"/>
              </a:spcBef>
            </a:pPr>
            <a:r>
              <a:rPr lang="en-US" sz="1400" dirty="0"/>
              <a:t>Bit Error Rate(BER) of 10</a:t>
            </a:r>
            <a:r>
              <a:rPr lang="en-US" sz="1400" baseline="30000" dirty="0"/>
              <a:t>(-12)</a:t>
            </a:r>
            <a:r>
              <a:rPr lang="en-US" sz="1400" dirty="0"/>
              <a:t> PCIe Gen5 Requirement</a:t>
            </a:r>
          </a:p>
          <a:p>
            <a:pPr marL="0" indent="0">
              <a:lnSpc>
                <a:spcPct val="100000"/>
              </a:lnSpc>
              <a:spcBef>
                <a:spcPts val="300"/>
              </a:spcBef>
              <a:buNone/>
            </a:pPr>
            <a:r>
              <a:rPr lang="en-US" sz="1800" b="1" dirty="0"/>
              <a:t>PCIe Gen6 Cabling: </a:t>
            </a:r>
          </a:p>
          <a:p>
            <a:pPr>
              <a:lnSpc>
                <a:spcPct val="100000"/>
              </a:lnSpc>
              <a:spcBef>
                <a:spcPts val="300"/>
              </a:spcBef>
            </a:pPr>
            <a:r>
              <a:rPr lang="en-US" sz="1600" dirty="0"/>
              <a:t>x4 Full-Duplex Tx/Rx of 64Gbps using 112Gbps PAM4 SR4 </a:t>
            </a:r>
            <a:r>
              <a:rPr lang="en-US" sz="1600" dirty="0">
                <a:sym typeface="Wingdings" pitchFamily="2" charset="2"/>
              </a:rPr>
              <a:t> 4</a:t>
            </a:r>
            <a:r>
              <a:rPr lang="en-US" sz="1600" dirty="0"/>
              <a:t>00Gbps QSFP</a:t>
            </a:r>
          </a:p>
          <a:p>
            <a:pPr lvl="1">
              <a:lnSpc>
                <a:spcPct val="100000"/>
              </a:lnSpc>
              <a:spcBef>
                <a:spcPts val="300"/>
              </a:spcBef>
            </a:pPr>
            <a:r>
              <a:rPr lang="en-US" sz="1400" dirty="0"/>
              <a:t>AEC &amp; AOC Power budget of &lt;5W per QSFP-DD</a:t>
            </a:r>
          </a:p>
          <a:p>
            <a:pPr lvl="1">
              <a:lnSpc>
                <a:spcPct val="100000"/>
              </a:lnSpc>
              <a:spcBef>
                <a:spcPts val="300"/>
              </a:spcBef>
            </a:pPr>
            <a:r>
              <a:rPr lang="en-US" sz="1400" dirty="0"/>
              <a:t>Bit Error Rate(BER) of 10</a:t>
            </a:r>
            <a:r>
              <a:rPr lang="en-US" sz="1400" baseline="30000" dirty="0"/>
              <a:t>(-6)</a:t>
            </a:r>
            <a:r>
              <a:rPr lang="en-US" sz="1400" dirty="0"/>
              <a:t> PCIe Gen6 Requirement</a:t>
            </a:r>
          </a:p>
          <a:p>
            <a:pPr>
              <a:lnSpc>
                <a:spcPct val="100000"/>
              </a:lnSpc>
              <a:spcBef>
                <a:spcPts val="300"/>
              </a:spcBef>
            </a:pPr>
            <a:r>
              <a:rPr lang="en-US" sz="1600" dirty="0"/>
              <a:t>x8 Full-Duplex Tx/Rx of 64Gbps using 112Gbps PAM4 SR8 </a:t>
            </a:r>
            <a:r>
              <a:rPr lang="en-US" sz="1600" dirty="0">
                <a:sym typeface="Wingdings" pitchFamily="2" charset="2"/>
              </a:rPr>
              <a:t> 8</a:t>
            </a:r>
            <a:r>
              <a:rPr lang="en-US" sz="1600" dirty="0"/>
              <a:t>00Gbps QSFP-DD/OSFP</a:t>
            </a:r>
          </a:p>
          <a:p>
            <a:pPr lvl="1">
              <a:lnSpc>
                <a:spcPct val="100000"/>
              </a:lnSpc>
              <a:spcBef>
                <a:spcPts val="300"/>
              </a:spcBef>
            </a:pPr>
            <a:r>
              <a:rPr lang="en-US" sz="1400" dirty="0"/>
              <a:t>AEC &amp; AOC Power budget of &lt;10W per QSFP-DD</a:t>
            </a:r>
          </a:p>
          <a:p>
            <a:pPr lvl="1">
              <a:lnSpc>
                <a:spcPct val="100000"/>
              </a:lnSpc>
              <a:spcBef>
                <a:spcPts val="300"/>
              </a:spcBef>
            </a:pPr>
            <a:r>
              <a:rPr lang="en-US" sz="1400" dirty="0"/>
              <a:t>Bit Error Rate(BER) of 10</a:t>
            </a:r>
            <a:r>
              <a:rPr lang="en-US" sz="1400" baseline="30000" dirty="0"/>
              <a:t>(-6)</a:t>
            </a:r>
            <a:r>
              <a:rPr lang="en-US" sz="1400" dirty="0"/>
              <a:t> PCIe Gen6 Requirement</a:t>
            </a:r>
          </a:p>
          <a:p>
            <a:pPr>
              <a:lnSpc>
                <a:spcPct val="100000"/>
              </a:lnSpc>
              <a:spcBef>
                <a:spcPts val="300"/>
              </a:spcBef>
            </a:pPr>
            <a:r>
              <a:rPr lang="en-US" sz="1600" dirty="0"/>
              <a:t>x16 Full-Duplex Tx/Rx of 64Gbps using 112Gbps PAM4 SR16 </a:t>
            </a:r>
            <a:r>
              <a:rPr lang="en-US" sz="1600" dirty="0">
                <a:sym typeface="Wingdings" pitchFamily="2" charset="2"/>
              </a:rPr>
              <a:t> 1.6T</a:t>
            </a:r>
            <a:r>
              <a:rPr lang="en-US" sz="1600" dirty="0"/>
              <a:t>bps OSFP-XD</a:t>
            </a:r>
          </a:p>
          <a:p>
            <a:pPr lvl="1">
              <a:lnSpc>
                <a:spcPct val="100000"/>
              </a:lnSpc>
              <a:spcBef>
                <a:spcPts val="300"/>
              </a:spcBef>
            </a:pPr>
            <a:r>
              <a:rPr lang="en-US" sz="1400" dirty="0"/>
              <a:t>AEC &amp; AOC Power budget of &lt;20W per QSFP-DD</a:t>
            </a:r>
          </a:p>
          <a:p>
            <a:pPr lvl="1">
              <a:lnSpc>
                <a:spcPct val="100000"/>
              </a:lnSpc>
              <a:spcBef>
                <a:spcPts val="300"/>
              </a:spcBef>
            </a:pPr>
            <a:r>
              <a:rPr lang="en-US" sz="1400" dirty="0"/>
              <a:t>Bit Error Rate(BER) of 10</a:t>
            </a:r>
            <a:r>
              <a:rPr lang="en-US" sz="1400" baseline="30000" dirty="0"/>
              <a:t>(-6)</a:t>
            </a:r>
            <a:r>
              <a:rPr lang="en-US" sz="1400" dirty="0"/>
              <a:t> PCIe Gen6 Requirement</a:t>
            </a:r>
          </a:p>
          <a:p>
            <a:pPr>
              <a:lnSpc>
                <a:spcPct val="100000"/>
              </a:lnSpc>
              <a:spcBef>
                <a:spcPts val="300"/>
              </a:spcBef>
            </a:pPr>
            <a:r>
              <a:rPr lang="en-US" sz="1050" dirty="0"/>
              <a:t>Can’t use FEC for CXL, due to ns latency sensitive, but could use FEC for NVMe BER needs of 10</a:t>
            </a:r>
            <a:r>
              <a:rPr lang="en-US" sz="1050" baseline="30000" dirty="0"/>
              <a:t>(-12)</a:t>
            </a:r>
          </a:p>
        </p:txBody>
      </p:sp>
      <p:pic>
        <p:nvPicPr>
          <p:cNvPr id="6" name="Picture 4" descr="QSFP-DD vs OSFP vs QSFP56 vs QSFP: advantages and challenges">
            <a:extLst>
              <a:ext uri="{FF2B5EF4-FFF2-40B4-BE49-F238E27FC236}">
                <a16:creationId xmlns:a16="http://schemas.microsoft.com/office/drawing/2014/main" id="{3F83D86F-C38A-86DA-6300-F8E666EBBCE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56205" y="3093520"/>
            <a:ext cx="3025281" cy="15858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ow accelerator IO interface connectors and cables offer more options">
            <a:extLst>
              <a:ext uri="{FF2B5EF4-FFF2-40B4-BE49-F238E27FC236}">
                <a16:creationId xmlns:a16="http://schemas.microsoft.com/office/drawing/2014/main" id="{8BBC2CE6-27E9-A004-BE5A-DA05128751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8897" y="1395852"/>
            <a:ext cx="2937011" cy="16733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aphical user interface, application&#10;&#10;Description automatically generated">
            <a:extLst>
              <a:ext uri="{FF2B5EF4-FFF2-40B4-BE49-F238E27FC236}">
                <a16:creationId xmlns:a16="http://schemas.microsoft.com/office/drawing/2014/main" id="{D4856317-3D0B-E0B6-DF5F-EBEA3AFA116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56204" y="4780366"/>
            <a:ext cx="3025281" cy="1585891"/>
          </a:xfrm>
          <a:prstGeom prst="rect">
            <a:avLst/>
          </a:prstGeom>
        </p:spPr>
      </p:pic>
    </p:spTree>
    <p:extLst>
      <p:ext uri="{BB962C8B-B14F-4D97-AF65-F5344CB8AC3E}">
        <p14:creationId xmlns:p14="http://schemas.microsoft.com/office/powerpoint/2010/main" val="3494520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A581D25-19D7-5EF5-0BA6-4AFA10A22F83}"/>
              </a:ext>
            </a:extLst>
          </p:cNvPr>
          <p:cNvSpPr>
            <a:spLocks noGrp="1"/>
          </p:cNvSpPr>
          <p:nvPr>
            <p:ph type="title"/>
          </p:nvPr>
        </p:nvSpPr>
        <p:spPr>
          <a:xfrm>
            <a:off x="1847272" y="578644"/>
            <a:ext cx="10197583" cy="932200"/>
          </a:xfrm>
        </p:spPr>
        <p:txBody>
          <a:bodyPr>
            <a:noAutofit/>
          </a:bodyPr>
          <a:lstStyle/>
          <a:p>
            <a:r>
              <a:rPr lang="en-US" sz="3600" dirty="0"/>
              <a:t>NVMe &amp; CXL PCIe Cabling Market Analysis</a:t>
            </a:r>
          </a:p>
        </p:txBody>
      </p:sp>
      <p:sp>
        <p:nvSpPr>
          <p:cNvPr id="3" name="Content Placeholder 6">
            <a:extLst>
              <a:ext uri="{FF2B5EF4-FFF2-40B4-BE49-F238E27FC236}">
                <a16:creationId xmlns:a16="http://schemas.microsoft.com/office/drawing/2014/main" id="{7BAF1A94-F481-02DE-F3E8-E1CAADDC3948}"/>
              </a:ext>
            </a:extLst>
          </p:cNvPr>
          <p:cNvSpPr>
            <a:spLocks noGrp="1"/>
          </p:cNvSpPr>
          <p:nvPr>
            <p:ph idx="1"/>
          </p:nvPr>
        </p:nvSpPr>
        <p:spPr>
          <a:xfrm>
            <a:off x="1752678" y="1434247"/>
            <a:ext cx="9630025" cy="5347156"/>
          </a:xfrm>
        </p:spPr>
        <p:txBody>
          <a:bodyPr>
            <a:normAutofit/>
          </a:bodyPr>
          <a:lstStyle/>
          <a:p>
            <a:pPr marL="0" indent="0">
              <a:lnSpc>
                <a:spcPct val="100000"/>
              </a:lnSpc>
              <a:spcBef>
                <a:spcPts val="300"/>
              </a:spcBef>
              <a:buNone/>
            </a:pPr>
            <a:r>
              <a:rPr lang="en-US" sz="2000" dirty="0"/>
              <a:t>Identified two Intra-Rack markets for PCIe Cables w/ ~$600M/year potential revenue:</a:t>
            </a:r>
          </a:p>
          <a:p>
            <a:pPr marL="342900" indent="-342900">
              <a:lnSpc>
                <a:spcPct val="100000"/>
              </a:lnSpc>
              <a:spcBef>
                <a:spcPts val="300"/>
              </a:spcBef>
              <a:buFont typeface="+mj-lt"/>
              <a:buAutoNum type="arabicPeriod"/>
            </a:pPr>
            <a:r>
              <a:rPr lang="en-US" sz="1800" dirty="0"/>
              <a:t>NVMe DAS SSD &amp; HDD Storage JBOD connectivity to Compute Nodes </a:t>
            </a:r>
          </a:p>
          <a:p>
            <a:pPr lvl="1">
              <a:lnSpc>
                <a:spcPct val="100000"/>
              </a:lnSpc>
              <a:spcBef>
                <a:spcPts val="300"/>
              </a:spcBef>
            </a:pPr>
            <a:r>
              <a:rPr lang="en-US" sz="1600" dirty="0"/>
              <a:t>HDD Storage Market by 2025 ~3 Zettabytes</a:t>
            </a:r>
          </a:p>
          <a:p>
            <a:pPr lvl="1">
              <a:lnSpc>
                <a:spcPct val="100000"/>
              </a:lnSpc>
              <a:spcBef>
                <a:spcPts val="300"/>
              </a:spcBef>
            </a:pPr>
            <a:r>
              <a:rPr lang="en-US" sz="1600" dirty="0"/>
              <a:t>SSD Storage Market by 2025 ~1 Zettabyte</a:t>
            </a:r>
          </a:p>
          <a:p>
            <a:pPr lvl="1">
              <a:lnSpc>
                <a:spcPct val="100000"/>
              </a:lnSpc>
              <a:spcBef>
                <a:spcPts val="300"/>
              </a:spcBef>
            </a:pPr>
            <a:r>
              <a:rPr lang="en-US" sz="1600" dirty="0"/>
              <a:t>~200Mu HDDs plus ~50Mu SSDs are sold Yearly</a:t>
            </a:r>
          </a:p>
          <a:p>
            <a:pPr lvl="1">
              <a:lnSpc>
                <a:spcPct val="100000"/>
              </a:lnSpc>
              <a:spcBef>
                <a:spcPts val="300"/>
              </a:spcBef>
            </a:pPr>
            <a:r>
              <a:rPr lang="en-US" sz="1600" dirty="0"/>
              <a:t>&gt;200Mu will go in JBODs/JBOFs with ~50 Device per box </a:t>
            </a:r>
            <a:r>
              <a:rPr lang="en-US" sz="1600" dirty="0">
                <a:sym typeface="Wingdings" pitchFamily="2" charset="2"/>
              </a:rPr>
              <a:t> ~4Mu JBODs</a:t>
            </a:r>
            <a:endParaRPr lang="en-US" sz="1600" dirty="0"/>
          </a:p>
          <a:p>
            <a:pPr lvl="1">
              <a:lnSpc>
                <a:spcPct val="100000"/>
              </a:lnSpc>
              <a:spcBef>
                <a:spcPts val="300"/>
              </a:spcBef>
            </a:pPr>
            <a:r>
              <a:rPr lang="en-US" sz="1600" dirty="0"/>
              <a:t>Datacenters update their storage infrastructure once each ~4-5 years</a:t>
            </a:r>
          </a:p>
          <a:p>
            <a:pPr lvl="1">
              <a:lnSpc>
                <a:spcPct val="100000"/>
              </a:lnSpc>
              <a:spcBef>
                <a:spcPts val="300"/>
              </a:spcBef>
            </a:pPr>
            <a:r>
              <a:rPr lang="en-US" sz="1600" dirty="0"/>
              <a:t>Assuming ~4 cables per JBOD/JBOF we expect ~4Mu cables per year</a:t>
            </a:r>
          </a:p>
          <a:p>
            <a:pPr marL="850265" lvl="2">
              <a:lnSpc>
                <a:spcPct val="100000"/>
              </a:lnSpc>
              <a:spcBef>
                <a:spcPts val="300"/>
              </a:spcBef>
            </a:pPr>
            <a:r>
              <a:rPr lang="en-US" sz="1400" dirty="0"/>
              <a:t>AOC represent 1/4</a:t>
            </a:r>
            <a:r>
              <a:rPr lang="en-US" sz="1400" baseline="30000" dirty="0"/>
              <a:t>th</a:t>
            </a:r>
            <a:r>
              <a:rPr lang="en-US" sz="1400" dirty="0"/>
              <a:t> of the cables over &gt;3M length at ~$200 per cable </a:t>
            </a:r>
            <a:r>
              <a:rPr lang="en-US" sz="1400" dirty="0">
                <a:sym typeface="Wingdings" pitchFamily="2" charset="2"/>
              </a:rPr>
              <a:t> ~$200M</a:t>
            </a:r>
            <a:endParaRPr lang="en-US" sz="1400" dirty="0"/>
          </a:p>
          <a:p>
            <a:pPr marL="850265" lvl="2">
              <a:lnSpc>
                <a:spcPct val="100000"/>
              </a:lnSpc>
              <a:spcBef>
                <a:spcPts val="300"/>
              </a:spcBef>
            </a:pPr>
            <a:r>
              <a:rPr lang="en-US" sz="1400" dirty="0"/>
              <a:t>AEC represent 1/4</a:t>
            </a:r>
            <a:r>
              <a:rPr lang="en-US" sz="1400" baseline="30000" dirty="0"/>
              <a:t>th</a:t>
            </a:r>
            <a:r>
              <a:rPr lang="en-US" sz="1400" dirty="0"/>
              <a:t> of the cables 1M-3M length at ~$100 per cable </a:t>
            </a:r>
            <a:r>
              <a:rPr lang="en-US" sz="1400" dirty="0">
                <a:sym typeface="Wingdings" pitchFamily="2" charset="2"/>
              </a:rPr>
              <a:t> ~$100M</a:t>
            </a:r>
            <a:r>
              <a:rPr lang="en-US" sz="1400" dirty="0"/>
              <a:t> </a:t>
            </a:r>
          </a:p>
          <a:p>
            <a:pPr marL="850265" lvl="2">
              <a:lnSpc>
                <a:spcPct val="100000"/>
              </a:lnSpc>
              <a:spcBef>
                <a:spcPts val="300"/>
              </a:spcBef>
            </a:pPr>
            <a:r>
              <a:rPr lang="en-US" sz="1400" dirty="0"/>
              <a:t>DAC represent 1/2 of the cables ~1M  length at ~$50 per cable </a:t>
            </a:r>
            <a:r>
              <a:rPr lang="en-US" sz="1400" dirty="0">
                <a:sym typeface="Wingdings" pitchFamily="2" charset="2"/>
              </a:rPr>
              <a:t> ~$100M</a:t>
            </a:r>
            <a:endParaRPr lang="en-US" sz="1600" dirty="0"/>
          </a:p>
          <a:p>
            <a:pPr marL="342900" indent="-342900">
              <a:lnSpc>
                <a:spcPct val="100000"/>
              </a:lnSpc>
              <a:spcBef>
                <a:spcPts val="300"/>
              </a:spcBef>
              <a:buFont typeface="+mj-lt"/>
              <a:buAutoNum type="arabicPeriod"/>
            </a:pPr>
            <a:r>
              <a:rPr lang="en-US" sz="2000" dirty="0"/>
              <a:t>CXL Pooled Memory connectivity to Compute Nodes</a:t>
            </a:r>
          </a:p>
          <a:p>
            <a:pPr lvl="1">
              <a:lnSpc>
                <a:spcPct val="100000"/>
              </a:lnSpc>
              <a:spcBef>
                <a:spcPts val="300"/>
              </a:spcBef>
            </a:pPr>
            <a:r>
              <a:rPr lang="en-US" sz="1600" dirty="0"/>
              <a:t>Market size is still unknow, but expected to require ~20 cables per memory pool</a:t>
            </a:r>
          </a:p>
          <a:p>
            <a:pPr lvl="1">
              <a:lnSpc>
                <a:spcPct val="100000"/>
              </a:lnSpc>
              <a:spcBef>
                <a:spcPts val="300"/>
              </a:spcBef>
            </a:pPr>
            <a:r>
              <a:rPr lang="en-US" sz="1600" dirty="0"/>
              <a:t>Assuming ~100K Memory Pooling Appliances per year </a:t>
            </a:r>
            <a:r>
              <a:rPr lang="en-US" sz="1600" dirty="0">
                <a:sym typeface="Wingdings" pitchFamily="2" charset="2"/>
              </a:rPr>
              <a:t> ~2Mu Cables/year</a:t>
            </a:r>
            <a:endParaRPr lang="en-US" sz="1600" dirty="0"/>
          </a:p>
          <a:p>
            <a:pPr marL="850265" lvl="2">
              <a:lnSpc>
                <a:spcPct val="100000"/>
              </a:lnSpc>
              <a:spcBef>
                <a:spcPts val="300"/>
              </a:spcBef>
            </a:pPr>
            <a:r>
              <a:rPr lang="en-US" sz="1400" dirty="0"/>
              <a:t>AOC represent 1/4</a:t>
            </a:r>
            <a:r>
              <a:rPr lang="en-US" sz="1400" baseline="30000" dirty="0"/>
              <a:t>th</a:t>
            </a:r>
            <a:r>
              <a:rPr lang="en-US" sz="1400" dirty="0"/>
              <a:t> of the cables over &gt;3M length at ~$200 per cable </a:t>
            </a:r>
            <a:r>
              <a:rPr lang="en-US" sz="1400" dirty="0">
                <a:sym typeface="Wingdings" pitchFamily="2" charset="2"/>
              </a:rPr>
              <a:t> ~$100M</a:t>
            </a:r>
            <a:endParaRPr lang="en-US" sz="1400" dirty="0"/>
          </a:p>
          <a:p>
            <a:pPr marL="850265" lvl="2">
              <a:lnSpc>
                <a:spcPct val="100000"/>
              </a:lnSpc>
              <a:spcBef>
                <a:spcPts val="300"/>
              </a:spcBef>
            </a:pPr>
            <a:r>
              <a:rPr lang="en-US" sz="1400" dirty="0"/>
              <a:t>AEC represent 1/4</a:t>
            </a:r>
            <a:r>
              <a:rPr lang="en-US" sz="1400" baseline="30000" dirty="0"/>
              <a:t>th</a:t>
            </a:r>
            <a:r>
              <a:rPr lang="en-US" sz="1400" dirty="0"/>
              <a:t> of the cables 1M-3M length at ~$100 per cable </a:t>
            </a:r>
            <a:r>
              <a:rPr lang="en-US" sz="1400" dirty="0">
                <a:sym typeface="Wingdings" pitchFamily="2" charset="2"/>
              </a:rPr>
              <a:t> ~$50M</a:t>
            </a:r>
            <a:r>
              <a:rPr lang="en-US" sz="1400" dirty="0"/>
              <a:t> </a:t>
            </a:r>
          </a:p>
          <a:p>
            <a:pPr marL="850265" lvl="2">
              <a:lnSpc>
                <a:spcPct val="100000"/>
              </a:lnSpc>
              <a:spcBef>
                <a:spcPts val="300"/>
              </a:spcBef>
            </a:pPr>
            <a:r>
              <a:rPr lang="en-US" sz="1400" dirty="0"/>
              <a:t>DAC represent 1/2 of the cables ~1M  length at ~$50 per cable </a:t>
            </a:r>
            <a:r>
              <a:rPr lang="en-US" sz="1400" dirty="0">
                <a:sym typeface="Wingdings" pitchFamily="2" charset="2"/>
              </a:rPr>
              <a:t> ~$50M</a:t>
            </a:r>
            <a:endParaRPr lang="en-US" sz="1200" dirty="0"/>
          </a:p>
        </p:txBody>
      </p:sp>
      <p:pic>
        <p:nvPicPr>
          <p:cNvPr id="6" name="Picture 5" descr="Chart, bar chart&#10;&#10;Description automatically generated">
            <a:extLst>
              <a:ext uri="{FF2B5EF4-FFF2-40B4-BE49-F238E27FC236}">
                <a16:creationId xmlns:a16="http://schemas.microsoft.com/office/drawing/2014/main" id="{63A282A9-16A2-6551-705B-D7B0EFC73A8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923476" y="1964309"/>
            <a:ext cx="3121379" cy="2018961"/>
          </a:xfrm>
          <a:prstGeom prst="rect">
            <a:avLst/>
          </a:prstGeom>
        </p:spPr>
      </p:pic>
      <p:grpSp>
        <p:nvGrpSpPr>
          <p:cNvPr id="8" name="Group 7">
            <a:extLst>
              <a:ext uri="{FF2B5EF4-FFF2-40B4-BE49-F238E27FC236}">
                <a16:creationId xmlns:a16="http://schemas.microsoft.com/office/drawing/2014/main" id="{8BFCF65F-516D-34DA-666F-E429772065B2}"/>
              </a:ext>
            </a:extLst>
          </p:cNvPr>
          <p:cNvGrpSpPr/>
          <p:nvPr/>
        </p:nvGrpSpPr>
        <p:grpSpPr>
          <a:xfrm>
            <a:off x="10350389" y="4834651"/>
            <a:ext cx="1417638" cy="1025010"/>
            <a:chOff x="41430" y="1676648"/>
            <a:chExt cx="2217559" cy="1466566"/>
          </a:xfrm>
        </p:grpSpPr>
        <p:sp>
          <p:nvSpPr>
            <p:cNvPr id="9" name="Rectangle 8">
              <a:extLst>
                <a:ext uri="{FF2B5EF4-FFF2-40B4-BE49-F238E27FC236}">
                  <a16:creationId xmlns:a16="http://schemas.microsoft.com/office/drawing/2014/main" id="{3074AB2A-83F5-D16F-4E9E-E132570AFF8D}"/>
                </a:ext>
              </a:extLst>
            </p:cNvPr>
            <p:cNvSpPr/>
            <p:nvPr/>
          </p:nvSpPr>
          <p:spPr>
            <a:xfrm>
              <a:off x="41430" y="1676648"/>
              <a:ext cx="2217559" cy="1466566"/>
            </a:xfrm>
            <a:prstGeom prst="rect">
              <a:avLst/>
            </a:prstGeom>
            <a:solidFill>
              <a:schemeClr val="bg1"/>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defTabSz="609174"/>
              <a:endParaRPr lang="en-US" sz="1400" b="1">
                <a:solidFill>
                  <a:srgbClr val="000000"/>
                </a:solidFill>
                <a:latin typeface="Arial" panose="020B0604020202020204"/>
              </a:endParaRPr>
            </a:p>
          </p:txBody>
        </p:sp>
        <p:pic>
          <p:nvPicPr>
            <p:cNvPr id="10" name="Picture 8" descr="A picture containing connector, cable, dark&#10;&#10;Description automatically generated">
              <a:extLst>
                <a:ext uri="{FF2B5EF4-FFF2-40B4-BE49-F238E27FC236}">
                  <a16:creationId xmlns:a16="http://schemas.microsoft.com/office/drawing/2014/main" id="{0E92E803-7BEC-27F2-64C1-E660ABD69D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30" y="1852107"/>
              <a:ext cx="2217559" cy="1241143"/>
            </a:xfrm>
            <a:prstGeom prst="rect">
              <a:avLst/>
            </a:prstGeom>
            <a:ln>
              <a:noFill/>
            </a:ln>
          </p:spPr>
        </p:pic>
      </p:grpSp>
      <p:pic>
        <p:nvPicPr>
          <p:cNvPr id="7" name="Picture 6" descr="A close-up of a stethoscope&#10;&#10;Description automatically generated with medium confidence">
            <a:extLst>
              <a:ext uri="{FF2B5EF4-FFF2-40B4-BE49-F238E27FC236}">
                <a16:creationId xmlns:a16="http://schemas.microsoft.com/office/drawing/2014/main" id="{A803A89D-D00A-4244-BE6B-65F073081B6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5596" r="95012">
                        <a14:foregroundMark x1="10949" y1="30755" x2="11436" y2="31321"/>
                        <a14:foregroundMark x1="5596" y1="23774" x2="7178" y2="25849"/>
                        <a14:foregroundMark x1="86010" y1="53019" x2="95134" y2="58113"/>
                        <a14:foregroundMark x1="9732" y1="31509" x2="9489" y2="35472"/>
                        <a14:backgroundMark x1="8759" y1="27170" x2="10097" y2="31321"/>
                        <a14:backgroundMark x1="11436" y1="21321" x2="6813" y2="33019"/>
                      </a14:backgroundRemoval>
                    </a14:imgEffect>
                  </a14:imgLayer>
                </a14:imgProps>
              </a:ext>
              <a:ext uri="{28A0092B-C50C-407E-A947-70E740481C1C}">
                <a14:useLocalDpi xmlns:a14="http://schemas.microsoft.com/office/drawing/2010/main"/>
              </a:ext>
            </a:extLst>
          </a:blip>
          <a:srcRect/>
          <a:stretch/>
        </p:blipFill>
        <p:spPr>
          <a:xfrm>
            <a:off x="9206454" y="4267064"/>
            <a:ext cx="1513895" cy="1176777"/>
          </a:xfrm>
          <a:prstGeom prst="rect">
            <a:avLst/>
          </a:prstGeom>
        </p:spPr>
      </p:pic>
      <p:sp>
        <p:nvSpPr>
          <p:cNvPr id="4" name="TextBox 3">
            <a:extLst>
              <a:ext uri="{FF2B5EF4-FFF2-40B4-BE49-F238E27FC236}">
                <a16:creationId xmlns:a16="http://schemas.microsoft.com/office/drawing/2014/main" id="{7AB089CE-EDDA-5820-49C6-FE40B513AE11}"/>
              </a:ext>
            </a:extLst>
          </p:cNvPr>
          <p:cNvSpPr txBox="1"/>
          <p:nvPr/>
        </p:nvSpPr>
        <p:spPr>
          <a:xfrm>
            <a:off x="1987490" y="6580251"/>
            <a:ext cx="7398248" cy="230832"/>
          </a:xfrm>
          <a:prstGeom prst="rect">
            <a:avLst/>
          </a:prstGeom>
          <a:noFill/>
        </p:spPr>
        <p:txBody>
          <a:bodyPr wrap="square">
            <a:spAutoFit/>
          </a:bodyPr>
          <a:lstStyle/>
          <a:p>
            <a:r>
              <a:rPr kumimoji="0" lang="en-US" sz="900" b="0"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cs typeface="+mn-cs"/>
              </a:rPr>
              <a:t>Note: All prices are approximate targets averaged across different cable width that may or may not be achievable and are used for rough modeling only  </a:t>
            </a:r>
            <a:endParaRPr lang="en-US" sz="2000" dirty="0">
              <a:solidFill>
                <a:srgbClr val="C00000"/>
              </a:solidFill>
            </a:endParaRPr>
          </a:p>
        </p:txBody>
      </p:sp>
    </p:spTree>
    <p:extLst>
      <p:ext uri="{BB962C8B-B14F-4D97-AF65-F5344CB8AC3E}">
        <p14:creationId xmlns:p14="http://schemas.microsoft.com/office/powerpoint/2010/main" val="364480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458FD477-52A9-F129-ABB7-57634C7193E5}"/>
              </a:ext>
            </a:extLst>
          </p:cNvPr>
          <p:cNvSpPr>
            <a:spLocks noGrp="1"/>
          </p:cNvSpPr>
          <p:nvPr>
            <p:ph type="title"/>
          </p:nvPr>
        </p:nvSpPr>
        <p:spPr>
          <a:xfrm>
            <a:off x="1847272" y="353104"/>
            <a:ext cx="8497455" cy="932200"/>
          </a:xfrm>
        </p:spPr>
        <p:txBody>
          <a:bodyPr>
            <a:noAutofit/>
          </a:bodyPr>
          <a:lstStyle/>
          <a:p>
            <a:r>
              <a:rPr lang="en-US" sz="4000" b="1" dirty="0"/>
              <a:t>Options with QSFP-DD </a:t>
            </a:r>
          </a:p>
        </p:txBody>
      </p:sp>
      <p:pic>
        <p:nvPicPr>
          <p:cNvPr id="14" name="Picture 13">
            <a:extLst>
              <a:ext uri="{FF2B5EF4-FFF2-40B4-BE49-F238E27FC236}">
                <a16:creationId xmlns:a16="http://schemas.microsoft.com/office/drawing/2014/main" id="{6DBC3257-26EC-673F-D4C1-D205E5A1C4A3}"/>
              </a:ext>
            </a:extLst>
          </p:cNvPr>
          <p:cNvPicPr>
            <a:picLocks noChangeAspect="1"/>
          </p:cNvPicPr>
          <p:nvPr/>
        </p:nvPicPr>
        <p:blipFill>
          <a:blip r:embed="rId2"/>
          <a:stretch>
            <a:fillRect/>
          </a:stretch>
        </p:blipFill>
        <p:spPr>
          <a:xfrm>
            <a:off x="8028133" y="1243697"/>
            <a:ext cx="3735012" cy="4789807"/>
          </a:xfrm>
          <a:prstGeom prst="rect">
            <a:avLst/>
          </a:prstGeom>
        </p:spPr>
      </p:pic>
      <p:sp>
        <p:nvSpPr>
          <p:cNvPr id="15" name="Rectangle 14">
            <a:extLst>
              <a:ext uri="{FF2B5EF4-FFF2-40B4-BE49-F238E27FC236}">
                <a16:creationId xmlns:a16="http://schemas.microsoft.com/office/drawing/2014/main" id="{94E55663-6A5C-75F9-8BE8-D0C3042B5834}"/>
              </a:ext>
            </a:extLst>
          </p:cNvPr>
          <p:cNvSpPr/>
          <p:nvPr/>
        </p:nvSpPr>
        <p:spPr>
          <a:xfrm>
            <a:off x="5244662" y="5238688"/>
            <a:ext cx="827685" cy="49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88DE01C-508B-5657-2061-22175FA8E45E}"/>
              </a:ext>
            </a:extLst>
          </p:cNvPr>
          <p:cNvSpPr/>
          <p:nvPr/>
        </p:nvSpPr>
        <p:spPr>
          <a:xfrm>
            <a:off x="2688688" y="4931022"/>
            <a:ext cx="1964768" cy="82769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1E7A4E5-478C-A11D-0BA2-F232417CDC68}"/>
              </a:ext>
            </a:extLst>
          </p:cNvPr>
          <p:cNvSpPr/>
          <p:nvPr/>
        </p:nvSpPr>
        <p:spPr>
          <a:xfrm>
            <a:off x="2630547" y="5049264"/>
            <a:ext cx="1764314" cy="532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06B26CFB-6C4C-EAEC-B68A-D4D65049359E}"/>
              </a:ext>
            </a:extLst>
          </p:cNvPr>
          <p:cNvCxnSpPr>
            <a:cxnSpLocks/>
          </p:cNvCxnSpPr>
          <p:nvPr/>
        </p:nvCxnSpPr>
        <p:spPr>
          <a:xfrm>
            <a:off x="2630547" y="5679886"/>
            <a:ext cx="1764314"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69825A2-7D4A-73CB-F143-CB6C455EBD71}"/>
              </a:ext>
            </a:extLst>
          </p:cNvPr>
          <p:cNvCxnSpPr>
            <a:cxnSpLocks/>
          </p:cNvCxnSpPr>
          <p:nvPr/>
        </p:nvCxnSpPr>
        <p:spPr>
          <a:xfrm>
            <a:off x="6169572" y="5238688"/>
            <a:ext cx="0" cy="49765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FD7249-40FB-E01F-647B-4517A3576CF8}"/>
              </a:ext>
            </a:extLst>
          </p:cNvPr>
          <p:cNvCxnSpPr>
            <a:cxnSpLocks/>
          </p:cNvCxnSpPr>
          <p:nvPr/>
        </p:nvCxnSpPr>
        <p:spPr>
          <a:xfrm>
            <a:off x="5238600" y="5138650"/>
            <a:ext cx="833747"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07068C6-DFFC-A34C-FBDA-2873CAB2630D}"/>
              </a:ext>
            </a:extLst>
          </p:cNvPr>
          <p:cNvSpPr txBox="1"/>
          <p:nvPr/>
        </p:nvSpPr>
        <p:spPr>
          <a:xfrm>
            <a:off x="6169572" y="5349768"/>
            <a:ext cx="6335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8.5mm</a:t>
            </a:r>
          </a:p>
        </p:txBody>
      </p:sp>
      <p:sp>
        <p:nvSpPr>
          <p:cNvPr id="22" name="TextBox 21">
            <a:extLst>
              <a:ext uri="{FF2B5EF4-FFF2-40B4-BE49-F238E27FC236}">
                <a16:creationId xmlns:a16="http://schemas.microsoft.com/office/drawing/2014/main" id="{EE8CB687-ECD4-6B34-DCC4-FC53B5BFEC41}"/>
              </a:ext>
            </a:extLst>
          </p:cNvPr>
          <p:cNvSpPr txBox="1"/>
          <p:nvPr/>
        </p:nvSpPr>
        <p:spPr>
          <a:xfrm>
            <a:off x="5302652" y="4834218"/>
            <a:ext cx="70564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13.8mm</a:t>
            </a:r>
          </a:p>
        </p:txBody>
      </p:sp>
      <p:sp>
        <p:nvSpPr>
          <p:cNvPr id="23" name="TextBox 22">
            <a:extLst>
              <a:ext uri="{FF2B5EF4-FFF2-40B4-BE49-F238E27FC236}">
                <a16:creationId xmlns:a16="http://schemas.microsoft.com/office/drawing/2014/main" id="{C125DF86-55DC-1454-6CC1-64CAB5F2F988}"/>
              </a:ext>
            </a:extLst>
          </p:cNvPr>
          <p:cNvSpPr txBox="1"/>
          <p:nvPr/>
        </p:nvSpPr>
        <p:spPr>
          <a:xfrm>
            <a:off x="3159883" y="5696662"/>
            <a:ext cx="58862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60mm</a:t>
            </a:r>
          </a:p>
        </p:txBody>
      </p:sp>
      <p:sp>
        <p:nvSpPr>
          <p:cNvPr id="24" name="Content Placeholder 2">
            <a:extLst>
              <a:ext uri="{FF2B5EF4-FFF2-40B4-BE49-F238E27FC236}">
                <a16:creationId xmlns:a16="http://schemas.microsoft.com/office/drawing/2014/main" id="{63896F4F-6D82-24A8-650C-926E85B8FA1F}"/>
              </a:ext>
            </a:extLst>
          </p:cNvPr>
          <p:cNvSpPr>
            <a:spLocks noGrp="1"/>
          </p:cNvSpPr>
          <p:nvPr>
            <p:ph idx="1"/>
          </p:nvPr>
        </p:nvSpPr>
        <p:spPr>
          <a:xfrm>
            <a:off x="1901416" y="1424406"/>
            <a:ext cx="5655522" cy="4195207"/>
          </a:xfrm>
        </p:spPr>
        <p:txBody>
          <a:bodyPr>
            <a:normAutofit/>
          </a:bodyPr>
          <a:lstStyle/>
          <a:p>
            <a:r>
              <a:rPr lang="en-US" b="1" dirty="0"/>
              <a:t>x8 Full-Duplex Tx/Rx</a:t>
            </a:r>
          </a:p>
          <a:p>
            <a:r>
              <a:rPr lang="en-US" b="1" dirty="0"/>
              <a:t>x4 Full-Duplex Tx/Rx (half-populated)</a:t>
            </a:r>
          </a:p>
          <a:p>
            <a:r>
              <a:rPr lang="en-US" b="1" i="1" dirty="0"/>
              <a:t>4-pos Vendor Specific Definition (</a:t>
            </a:r>
            <a:r>
              <a:rPr lang="en-US" b="1" i="1" dirty="0" err="1"/>
              <a:t>VSx</a:t>
            </a:r>
            <a:r>
              <a:rPr lang="en-US" b="1" i="1" dirty="0"/>
              <a:t>)</a:t>
            </a:r>
          </a:p>
          <a:p>
            <a:r>
              <a:rPr lang="en-US" b="1" dirty="0"/>
              <a:t>Single-PCB solution</a:t>
            </a:r>
          </a:p>
          <a:p>
            <a:r>
              <a:rPr lang="en-US" b="1" dirty="0"/>
              <a:t>Support for DAC, AEC, and AOC</a:t>
            </a:r>
          </a:p>
          <a:p>
            <a:r>
              <a:rPr lang="en-US" b="1" dirty="0"/>
              <a:t>Support for 26-32AWG Twin-ax Cable</a:t>
            </a:r>
          </a:p>
          <a:p>
            <a:r>
              <a:rPr lang="en-US" b="1" dirty="0"/>
              <a:t>Available with Riding Heat Sink (RHS)</a:t>
            </a:r>
          </a:p>
          <a:p>
            <a:endParaRPr lang="en-US" b="1" dirty="0"/>
          </a:p>
        </p:txBody>
      </p:sp>
      <p:sp>
        <p:nvSpPr>
          <p:cNvPr id="25" name="TextBox 24">
            <a:extLst>
              <a:ext uri="{FF2B5EF4-FFF2-40B4-BE49-F238E27FC236}">
                <a16:creationId xmlns:a16="http://schemas.microsoft.com/office/drawing/2014/main" id="{C5B74509-C394-5A70-7130-581CFE48B2A7}"/>
              </a:ext>
            </a:extLst>
          </p:cNvPr>
          <p:cNvSpPr txBox="1"/>
          <p:nvPr/>
        </p:nvSpPr>
        <p:spPr>
          <a:xfrm>
            <a:off x="2637742" y="5192519"/>
            <a:ext cx="24701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a:ea typeface="+mn-ea"/>
                <a:cs typeface="+mn-cs"/>
              </a:rPr>
              <a:t>Form Factor Outline</a:t>
            </a:r>
          </a:p>
        </p:txBody>
      </p:sp>
      <p:sp>
        <p:nvSpPr>
          <p:cNvPr id="26" name="TextBox 25">
            <a:extLst>
              <a:ext uri="{FF2B5EF4-FFF2-40B4-BE49-F238E27FC236}">
                <a16:creationId xmlns:a16="http://schemas.microsoft.com/office/drawing/2014/main" id="{B5F63F8A-FD5C-3206-290D-18CC7D9E0E16}"/>
              </a:ext>
            </a:extLst>
          </p:cNvPr>
          <p:cNvSpPr txBox="1"/>
          <p:nvPr/>
        </p:nvSpPr>
        <p:spPr>
          <a:xfrm>
            <a:off x="5308404" y="5258526"/>
            <a:ext cx="69413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a:ea typeface="+mn-ea"/>
                <a:cs typeface="+mn-cs"/>
              </a:rPr>
              <a:t>Port</a:t>
            </a:r>
            <a:br>
              <a:rPr kumimoji="0" lang="en-US" sz="1200" b="1"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srgbClr val="FFFFFF"/>
                </a:solidFill>
                <a:effectLst/>
                <a:uLnTx/>
                <a:uFillTx/>
                <a:latin typeface="Calibri" panose="020F0502020204030204"/>
                <a:ea typeface="+mn-ea"/>
                <a:cs typeface="+mn-cs"/>
              </a:rPr>
              <a:t> Profile</a:t>
            </a:r>
          </a:p>
        </p:txBody>
      </p:sp>
    </p:spTree>
    <p:extLst>
      <p:ext uri="{BB962C8B-B14F-4D97-AF65-F5344CB8AC3E}">
        <p14:creationId xmlns:p14="http://schemas.microsoft.com/office/powerpoint/2010/main" val="213249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6189EE07-BC2F-CBCD-FC97-A65CABBA4CE4}"/>
              </a:ext>
            </a:extLst>
          </p:cNvPr>
          <p:cNvSpPr>
            <a:spLocks noGrp="1"/>
          </p:cNvSpPr>
          <p:nvPr>
            <p:ph type="title"/>
          </p:nvPr>
        </p:nvSpPr>
        <p:spPr>
          <a:xfrm>
            <a:off x="1869886" y="523735"/>
            <a:ext cx="8497455" cy="932200"/>
          </a:xfrm>
        </p:spPr>
        <p:txBody>
          <a:bodyPr>
            <a:noAutofit/>
          </a:bodyPr>
          <a:lstStyle/>
          <a:p>
            <a:r>
              <a:rPr lang="en-US" sz="4000" dirty="0"/>
              <a:t>Options with OSFP-XD</a:t>
            </a:r>
          </a:p>
        </p:txBody>
      </p:sp>
      <p:sp>
        <p:nvSpPr>
          <p:cNvPr id="3" name="Content Placeholder 2">
            <a:extLst>
              <a:ext uri="{FF2B5EF4-FFF2-40B4-BE49-F238E27FC236}">
                <a16:creationId xmlns:a16="http://schemas.microsoft.com/office/drawing/2014/main" id="{FF2569ED-4C35-55A7-1649-D5C00E04F75A}"/>
              </a:ext>
            </a:extLst>
          </p:cNvPr>
          <p:cNvSpPr>
            <a:spLocks noGrp="1"/>
          </p:cNvSpPr>
          <p:nvPr>
            <p:ph idx="1"/>
          </p:nvPr>
        </p:nvSpPr>
        <p:spPr>
          <a:xfrm>
            <a:off x="1869886" y="1455937"/>
            <a:ext cx="5529394" cy="4189879"/>
          </a:xfrm>
        </p:spPr>
        <p:txBody>
          <a:bodyPr>
            <a:normAutofit/>
          </a:bodyPr>
          <a:lstStyle/>
          <a:p>
            <a:r>
              <a:rPr lang="en-US" dirty="0"/>
              <a:t>x16 Full-Duplex Tx/Rx</a:t>
            </a:r>
          </a:p>
          <a:p>
            <a:r>
              <a:rPr lang="en-US" dirty="0"/>
              <a:t>x8 Full-Duplex Tx/Rx (half-populated)</a:t>
            </a:r>
          </a:p>
          <a:p>
            <a:r>
              <a:rPr lang="en-US" i="1" dirty="0"/>
              <a:t>4-pos Reserved For Future Use (RFFU)</a:t>
            </a:r>
          </a:p>
          <a:p>
            <a:r>
              <a:rPr lang="en-US" dirty="0"/>
              <a:t>Single-PCB solution</a:t>
            </a:r>
          </a:p>
          <a:p>
            <a:r>
              <a:rPr lang="en-US" dirty="0"/>
              <a:t>Support for DAC, AEC, and AOC</a:t>
            </a:r>
          </a:p>
          <a:p>
            <a:r>
              <a:rPr lang="en-US" dirty="0"/>
              <a:t>Support for 26-32AWG Twin-ax Cable</a:t>
            </a:r>
          </a:p>
          <a:p>
            <a:r>
              <a:rPr lang="en-US" dirty="0"/>
              <a:t>Available with Integrated Heat Sink (IHS) or Riding Heat Sink (RHS)</a:t>
            </a:r>
          </a:p>
        </p:txBody>
      </p:sp>
      <p:sp>
        <p:nvSpPr>
          <p:cNvPr id="4" name="Rectangle 3">
            <a:extLst>
              <a:ext uri="{FF2B5EF4-FFF2-40B4-BE49-F238E27FC236}">
                <a16:creationId xmlns:a16="http://schemas.microsoft.com/office/drawing/2014/main" id="{FA184688-D5EF-4879-5CDD-A9F2DE4314DC}"/>
              </a:ext>
            </a:extLst>
          </p:cNvPr>
          <p:cNvSpPr/>
          <p:nvPr/>
        </p:nvSpPr>
        <p:spPr>
          <a:xfrm>
            <a:off x="4929353" y="5527480"/>
            <a:ext cx="827685" cy="49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2903FD8-8E1C-760F-9793-D3B3718BDA09}"/>
              </a:ext>
            </a:extLst>
          </p:cNvPr>
          <p:cNvSpPr/>
          <p:nvPr/>
        </p:nvSpPr>
        <p:spPr>
          <a:xfrm>
            <a:off x="2373379" y="5219814"/>
            <a:ext cx="1964768" cy="82769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534A933-39AF-0F60-6E38-E6A6CE0F8DEA}"/>
              </a:ext>
            </a:extLst>
          </p:cNvPr>
          <p:cNvSpPr/>
          <p:nvPr/>
        </p:nvSpPr>
        <p:spPr>
          <a:xfrm>
            <a:off x="2315238" y="5338056"/>
            <a:ext cx="1764314" cy="532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158E945B-8C20-F3EE-8232-FACAA6B8FB9A}"/>
              </a:ext>
            </a:extLst>
          </p:cNvPr>
          <p:cNvCxnSpPr>
            <a:cxnSpLocks/>
          </p:cNvCxnSpPr>
          <p:nvPr/>
        </p:nvCxnSpPr>
        <p:spPr>
          <a:xfrm>
            <a:off x="2315238" y="5968678"/>
            <a:ext cx="1764314"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49A42BA-D298-FDED-BB29-5EEB486EA005}"/>
              </a:ext>
            </a:extLst>
          </p:cNvPr>
          <p:cNvCxnSpPr>
            <a:cxnSpLocks/>
          </p:cNvCxnSpPr>
          <p:nvPr/>
        </p:nvCxnSpPr>
        <p:spPr>
          <a:xfrm>
            <a:off x="5854263" y="5527480"/>
            <a:ext cx="0" cy="49765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605137A-B9B6-4250-B32A-99C5D3586934}"/>
              </a:ext>
            </a:extLst>
          </p:cNvPr>
          <p:cNvCxnSpPr>
            <a:cxnSpLocks/>
          </p:cNvCxnSpPr>
          <p:nvPr/>
        </p:nvCxnSpPr>
        <p:spPr>
          <a:xfrm>
            <a:off x="4923291" y="5427442"/>
            <a:ext cx="833747"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2404EA-294F-5C88-12A1-8C5E6E4B237A}"/>
              </a:ext>
            </a:extLst>
          </p:cNvPr>
          <p:cNvSpPr txBox="1"/>
          <p:nvPr/>
        </p:nvSpPr>
        <p:spPr>
          <a:xfrm>
            <a:off x="5854263" y="5638560"/>
            <a:ext cx="7825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10.5mm*</a:t>
            </a:r>
          </a:p>
        </p:txBody>
      </p:sp>
      <p:sp>
        <p:nvSpPr>
          <p:cNvPr id="11" name="TextBox 10">
            <a:extLst>
              <a:ext uri="{FF2B5EF4-FFF2-40B4-BE49-F238E27FC236}">
                <a16:creationId xmlns:a16="http://schemas.microsoft.com/office/drawing/2014/main" id="{0E0D2228-120B-699B-72E2-795E0A665E52}"/>
              </a:ext>
            </a:extLst>
          </p:cNvPr>
          <p:cNvSpPr txBox="1"/>
          <p:nvPr/>
        </p:nvSpPr>
        <p:spPr>
          <a:xfrm>
            <a:off x="4987343" y="5123010"/>
            <a:ext cx="70564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22.8mm</a:t>
            </a:r>
          </a:p>
        </p:txBody>
      </p:sp>
      <p:sp>
        <p:nvSpPr>
          <p:cNvPr id="12" name="TextBox 11">
            <a:extLst>
              <a:ext uri="{FF2B5EF4-FFF2-40B4-BE49-F238E27FC236}">
                <a16:creationId xmlns:a16="http://schemas.microsoft.com/office/drawing/2014/main" id="{95FDDE8D-28CB-9766-4DB7-B5A9FF76D48D}"/>
              </a:ext>
            </a:extLst>
          </p:cNvPr>
          <p:cNvSpPr txBox="1"/>
          <p:nvPr/>
        </p:nvSpPr>
        <p:spPr>
          <a:xfrm>
            <a:off x="2844574" y="5985454"/>
            <a:ext cx="58862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95mm</a:t>
            </a:r>
          </a:p>
        </p:txBody>
      </p:sp>
      <p:sp>
        <p:nvSpPr>
          <p:cNvPr id="13" name="TextBox 12">
            <a:extLst>
              <a:ext uri="{FF2B5EF4-FFF2-40B4-BE49-F238E27FC236}">
                <a16:creationId xmlns:a16="http://schemas.microsoft.com/office/drawing/2014/main" id="{62727EBA-9F7E-AB07-DFBE-E0C337CE540E}"/>
              </a:ext>
            </a:extLst>
          </p:cNvPr>
          <p:cNvSpPr txBox="1"/>
          <p:nvPr/>
        </p:nvSpPr>
        <p:spPr>
          <a:xfrm>
            <a:off x="5854263" y="6000842"/>
            <a:ext cx="627095"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*w/ RHS</a:t>
            </a:r>
          </a:p>
        </p:txBody>
      </p:sp>
      <p:sp>
        <p:nvSpPr>
          <p:cNvPr id="14" name="TextBox 13">
            <a:extLst>
              <a:ext uri="{FF2B5EF4-FFF2-40B4-BE49-F238E27FC236}">
                <a16:creationId xmlns:a16="http://schemas.microsoft.com/office/drawing/2014/main" id="{075513AF-C769-3C85-5984-AB782CE4BB8F}"/>
              </a:ext>
            </a:extLst>
          </p:cNvPr>
          <p:cNvSpPr txBox="1"/>
          <p:nvPr/>
        </p:nvSpPr>
        <p:spPr>
          <a:xfrm>
            <a:off x="2323845" y="5467530"/>
            <a:ext cx="24701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Form Factor Outline</a:t>
            </a:r>
          </a:p>
        </p:txBody>
      </p:sp>
      <p:sp>
        <p:nvSpPr>
          <p:cNvPr id="15" name="TextBox 14">
            <a:extLst>
              <a:ext uri="{FF2B5EF4-FFF2-40B4-BE49-F238E27FC236}">
                <a16:creationId xmlns:a16="http://schemas.microsoft.com/office/drawing/2014/main" id="{C75363B8-E7FE-8A95-0A2C-18CF793787DF}"/>
              </a:ext>
            </a:extLst>
          </p:cNvPr>
          <p:cNvSpPr txBox="1"/>
          <p:nvPr/>
        </p:nvSpPr>
        <p:spPr>
          <a:xfrm>
            <a:off x="4990036" y="5563467"/>
            <a:ext cx="69413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Port</a:t>
            </a:r>
            <a:b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 Profile</a:t>
            </a:r>
          </a:p>
        </p:txBody>
      </p:sp>
      <p:sp>
        <p:nvSpPr>
          <p:cNvPr id="16" name="TextBox 15">
            <a:extLst>
              <a:ext uri="{FF2B5EF4-FFF2-40B4-BE49-F238E27FC236}">
                <a16:creationId xmlns:a16="http://schemas.microsoft.com/office/drawing/2014/main" id="{807AF1E5-FA5A-A463-A9C5-2BDCA7C2659F}"/>
              </a:ext>
            </a:extLst>
          </p:cNvPr>
          <p:cNvSpPr txBox="1"/>
          <p:nvPr/>
        </p:nvSpPr>
        <p:spPr>
          <a:xfrm>
            <a:off x="7463934" y="4668054"/>
            <a:ext cx="4486329"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A1851"/>
                </a:solidFill>
                <a:effectLst/>
                <a:uLnTx/>
                <a:uFillTx/>
                <a:latin typeface="Calibri" panose="020F0502020204030204"/>
                <a:ea typeface="+mn-ea"/>
                <a:cs typeface="+mn-cs"/>
              </a:rPr>
              <a:t>Source: </a:t>
            </a:r>
            <a:r>
              <a:rPr kumimoji="0" lang="en-US" sz="1000" b="0" i="0" u="none" strike="noStrike" kern="1200" cap="none" spc="0" normalizeH="0" baseline="0" noProof="0" dirty="0">
                <a:ln>
                  <a:noFill/>
                </a:ln>
                <a:solidFill>
                  <a:srgbClr val="1A1851"/>
                </a:solidFill>
                <a:effectLst/>
                <a:uLnTx/>
                <a:uFillTx/>
                <a:latin typeface="Calibri" panose="020F0502020204030204"/>
                <a:ea typeface="+mn-ea"/>
                <a:cs typeface="+mn-cs"/>
                <a:hlinkClick r:id="rId2"/>
              </a:rPr>
              <a:t>https://osfpmsa.org/assets/pdf/OSFP1600_and_OSFP-XD.pdf</a:t>
            </a:r>
            <a:endParaRPr kumimoji="0" lang="en-US" sz="1000" b="0" i="0" u="none" strike="noStrike" kern="1200" cap="none" spc="0" normalizeH="0" baseline="0" noProof="0" dirty="0">
              <a:ln>
                <a:noFill/>
              </a:ln>
              <a:solidFill>
                <a:srgbClr val="1A1851"/>
              </a:solidFill>
              <a:effectLst/>
              <a:uLnTx/>
              <a:uFillTx/>
              <a:latin typeface="Calibri" panose="020F050202020403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A1851"/>
                </a:solidFill>
                <a:effectLst/>
                <a:uLnTx/>
                <a:uFillTx/>
                <a:latin typeface="Calibri" panose="020F0502020204030204"/>
                <a:ea typeface="+mn-ea"/>
                <a:cs typeface="+mn-cs"/>
                <a:hlinkClick r:id="rId3"/>
              </a:rPr>
              <a:t>https://osfpmsa.org/assets/pdf/OSFP_Module_Specification_Rev5_0.pdf</a:t>
            </a:r>
            <a:endParaRPr kumimoji="0" lang="en-US" sz="1000" b="0" i="0" u="none" strike="noStrike" kern="1200" cap="none" spc="0" normalizeH="0" baseline="0" noProof="0" dirty="0">
              <a:ln>
                <a:noFill/>
              </a:ln>
              <a:solidFill>
                <a:srgbClr val="1A1851"/>
              </a:solidFill>
              <a:effectLst/>
              <a:uLnTx/>
              <a:uFillTx/>
              <a:latin typeface="Calibri" panose="020F0502020204030204"/>
              <a:ea typeface="+mn-ea"/>
              <a:cs typeface="+mn-cs"/>
            </a:endParaRPr>
          </a:p>
        </p:txBody>
      </p:sp>
      <p:pic>
        <p:nvPicPr>
          <p:cNvPr id="17" name="officeArt object">
            <a:extLst>
              <a:ext uri="{FF2B5EF4-FFF2-40B4-BE49-F238E27FC236}">
                <a16:creationId xmlns:a16="http://schemas.microsoft.com/office/drawing/2014/main" id="{D1FC9A99-BF98-6AD7-7725-4B9335F0F875}"/>
              </a:ext>
            </a:extLst>
          </p:cNvPr>
          <p:cNvPicPr/>
          <p:nvPr/>
        </p:nvPicPr>
        <p:blipFill>
          <a:blip r:embed="rId4"/>
          <a:stretch>
            <a:fillRect/>
          </a:stretch>
        </p:blipFill>
        <p:spPr>
          <a:xfrm>
            <a:off x="7399280" y="1426162"/>
            <a:ext cx="4427448" cy="3143179"/>
          </a:xfrm>
          <a:prstGeom prst="rect">
            <a:avLst/>
          </a:prstGeom>
          <a:ln w="12700" cap="flat">
            <a:noFill/>
            <a:miter lim="400000"/>
          </a:ln>
          <a:effectLst/>
        </p:spPr>
      </p:pic>
    </p:spTree>
    <p:extLst>
      <p:ext uri="{BB962C8B-B14F-4D97-AF65-F5344CB8AC3E}">
        <p14:creationId xmlns:p14="http://schemas.microsoft.com/office/powerpoint/2010/main" val="172817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C186443-F509-A8DE-F43D-40D8AFD103F8}"/>
              </a:ext>
            </a:extLst>
          </p:cNvPr>
          <p:cNvSpPr>
            <a:spLocks noGrp="1"/>
          </p:cNvSpPr>
          <p:nvPr>
            <p:ph type="title"/>
          </p:nvPr>
        </p:nvSpPr>
        <p:spPr>
          <a:xfrm>
            <a:off x="1752679" y="292237"/>
            <a:ext cx="9756149" cy="932200"/>
          </a:xfrm>
        </p:spPr>
        <p:txBody>
          <a:bodyPr>
            <a:noAutofit/>
          </a:bodyPr>
          <a:lstStyle/>
          <a:p>
            <a:r>
              <a:rPr lang="en-US" sz="3600" dirty="0"/>
              <a:t>Possible Solutions with CW-WDM MSA</a:t>
            </a:r>
          </a:p>
        </p:txBody>
      </p:sp>
      <p:sp>
        <p:nvSpPr>
          <p:cNvPr id="3" name="Content Placeholder 7">
            <a:extLst>
              <a:ext uri="{FF2B5EF4-FFF2-40B4-BE49-F238E27FC236}">
                <a16:creationId xmlns:a16="http://schemas.microsoft.com/office/drawing/2014/main" id="{E800631D-183B-AA37-A3B7-4C4D469797EF}"/>
              </a:ext>
            </a:extLst>
          </p:cNvPr>
          <p:cNvSpPr>
            <a:spLocks noGrp="1"/>
          </p:cNvSpPr>
          <p:nvPr>
            <p:ph idx="1"/>
          </p:nvPr>
        </p:nvSpPr>
        <p:spPr>
          <a:xfrm>
            <a:off x="1752679" y="1539132"/>
            <a:ext cx="8432800" cy="4472785"/>
          </a:xfrm>
        </p:spPr>
        <p:txBody>
          <a:bodyPr>
            <a:normAutofit/>
          </a:bodyPr>
          <a:lstStyle/>
          <a:p>
            <a:pPr marL="0" indent="0">
              <a:lnSpc>
                <a:spcPct val="100000"/>
              </a:lnSpc>
              <a:spcBef>
                <a:spcPts val="300"/>
              </a:spcBef>
              <a:buNone/>
            </a:pPr>
            <a:r>
              <a:rPr lang="en-US" sz="2000" b="1" dirty="0"/>
              <a:t>CXL 1.1/2.0:</a:t>
            </a:r>
          </a:p>
          <a:p>
            <a:pPr>
              <a:lnSpc>
                <a:spcPct val="100000"/>
              </a:lnSpc>
              <a:spcBef>
                <a:spcPts val="300"/>
              </a:spcBef>
            </a:pPr>
            <a:r>
              <a:rPr lang="en-US" sz="1800" dirty="0"/>
              <a:t>Fully integrated electro-optical chiplet supporting up to 8 WDM optical ports </a:t>
            </a:r>
          </a:p>
          <a:p>
            <a:pPr lvl="1">
              <a:lnSpc>
                <a:spcPct val="100000"/>
              </a:lnSpc>
              <a:spcBef>
                <a:spcPts val="300"/>
              </a:spcBef>
            </a:pPr>
            <a:r>
              <a:rPr lang="en-US" sz="1600" dirty="0"/>
              <a:t>Each port is a x8 link</a:t>
            </a:r>
          </a:p>
          <a:p>
            <a:pPr lvl="1">
              <a:lnSpc>
                <a:spcPct val="100000"/>
              </a:lnSpc>
              <a:spcBef>
                <a:spcPts val="300"/>
              </a:spcBef>
            </a:pPr>
            <a:r>
              <a:rPr lang="en-US" sz="1600" dirty="0"/>
              <a:t>Full-duplex Tx/Rx at 32 Gbps</a:t>
            </a:r>
          </a:p>
          <a:p>
            <a:pPr lvl="1">
              <a:lnSpc>
                <a:spcPct val="100000"/>
              </a:lnSpc>
              <a:spcBef>
                <a:spcPts val="300"/>
              </a:spcBef>
            </a:pPr>
            <a:r>
              <a:rPr lang="en-US" sz="1600" dirty="0"/>
              <a:t>Each port has 8</a:t>
            </a:r>
            <a:r>
              <a:rPr lang="el-GR" sz="1600" dirty="0">
                <a:latin typeface="Calibri" panose="020F0502020204030204" pitchFamily="34" charset="0"/>
                <a:cs typeface="Calibri" panose="020F0502020204030204" pitchFamily="34" charset="0"/>
              </a:rPr>
              <a:t>λ</a:t>
            </a:r>
            <a:r>
              <a:rPr lang="en-US" sz="1600" dirty="0"/>
              <a:t> per Tx/Rx fiber, based on the CW-WDM MSA</a:t>
            </a:r>
          </a:p>
          <a:p>
            <a:pPr lvl="1">
              <a:lnSpc>
                <a:spcPct val="100000"/>
              </a:lnSpc>
              <a:spcBef>
                <a:spcPts val="300"/>
              </a:spcBef>
            </a:pPr>
            <a:r>
              <a:rPr lang="en-US" sz="1600" dirty="0"/>
              <a:t>Port bandwidth is 256 Gbps, up to 2 Tbps per chiplet</a:t>
            </a:r>
          </a:p>
          <a:p>
            <a:pPr lvl="1">
              <a:lnSpc>
                <a:spcPct val="100000"/>
              </a:lnSpc>
              <a:spcBef>
                <a:spcPts val="300"/>
              </a:spcBef>
            </a:pPr>
            <a:r>
              <a:rPr lang="en-US" sz="1600" dirty="0"/>
              <a:t>Bit Error Rate (BER) of 10</a:t>
            </a:r>
            <a:r>
              <a:rPr lang="en-US" sz="1600" baseline="30000" dirty="0"/>
              <a:t>(-12)</a:t>
            </a:r>
            <a:r>
              <a:rPr lang="en-US" sz="1600" dirty="0"/>
              <a:t> meeting PCIe Gen5 requirement. No FEC required.</a:t>
            </a:r>
          </a:p>
          <a:p>
            <a:pPr lvl="1">
              <a:lnSpc>
                <a:spcPct val="100000"/>
              </a:lnSpc>
              <a:spcBef>
                <a:spcPts val="300"/>
              </a:spcBef>
            </a:pPr>
            <a:r>
              <a:rPr lang="en-US" sz="1600" dirty="0"/>
              <a:t>&lt;1W per dual-port (x16) chiplet </a:t>
            </a:r>
          </a:p>
          <a:p>
            <a:pPr lvl="1">
              <a:lnSpc>
                <a:spcPct val="100000"/>
              </a:lnSpc>
              <a:spcBef>
                <a:spcPts val="300"/>
              </a:spcBef>
            </a:pPr>
            <a:r>
              <a:rPr lang="en-US" sz="1600" dirty="0"/>
              <a:t>Redriver-based chiplet taking advantage of PCIe5 MR/LR SerDes on host ASIC</a:t>
            </a:r>
          </a:p>
          <a:p>
            <a:pPr lvl="1">
              <a:lnSpc>
                <a:spcPct val="100000"/>
              </a:lnSpc>
              <a:spcBef>
                <a:spcPts val="300"/>
              </a:spcBef>
            </a:pPr>
            <a:r>
              <a:rPr lang="en-US" sz="1600" dirty="0"/>
              <a:t>Latency around 1ns (electrical interface to optical interface)</a:t>
            </a:r>
          </a:p>
          <a:p>
            <a:pPr marL="0" indent="0">
              <a:lnSpc>
                <a:spcPct val="100000"/>
              </a:lnSpc>
              <a:spcBef>
                <a:spcPts val="300"/>
              </a:spcBef>
              <a:buNone/>
            </a:pPr>
            <a:r>
              <a:rPr lang="en-US" sz="2000" b="1" dirty="0"/>
              <a:t>CXL 3.0: </a:t>
            </a:r>
          </a:p>
          <a:p>
            <a:pPr>
              <a:lnSpc>
                <a:spcPct val="100000"/>
              </a:lnSpc>
              <a:spcBef>
                <a:spcPts val="300"/>
              </a:spcBef>
            </a:pPr>
            <a:r>
              <a:rPr lang="en-US" sz="1800" dirty="0"/>
              <a:t>Scalable architecture</a:t>
            </a:r>
          </a:p>
          <a:p>
            <a:pPr lvl="1">
              <a:lnSpc>
                <a:spcPct val="100000"/>
              </a:lnSpc>
              <a:spcBef>
                <a:spcPts val="300"/>
              </a:spcBef>
            </a:pPr>
            <a:r>
              <a:rPr lang="en-US" sz="1600" dirty="0"/>
              <a:t>Data rate at 64 Gbps</a:t>
            </a:r>
          </a:p>
          <a:p>
            <a:pPr lvl="1">
              <a:lnSpc>
                <a:spcPct val="100000"/>
              </a:lnSpc>
              <a:spcBef>
                <a:spcPts val="300"/>
              </a:spcBef>
            </a:pPr>
            <a:r>
              <a:rPr lang="en-US" sz="1600" dirty="0"/>
              <a:t>Support PAM4 modulation scheme</a:t>
            </a:r>
          </a:p>
          <a:p>
            <a:pPr lvl="1">
              <a:lnSpc>
                <a:spcPct val="100000"/>
              </a:lnSpc>
              <a:spcBef>
                <a:spcPts val="300"/>
              </a:spcBef>
            </a:pPr>
            <a:r>
              <a:rPr lang="en-US" sz="1600" dirty="0"/>
              <a:t>CW-WDM MSA supports 16</a:t>
            </a:r>
            <a:r>
              <a:rPr lang="el-GR" sz="1600" dirty="0">
                <a:latin typeface="Calibri" panose="020F0502020204030204" pitchFamily="34" charset="0"/>
                <a:cs typeface="Calibri" panose="020F0502020204030204" pitchFamily="34" charset="0"/>
              </a:rPr>
              <a:t>λ</a:t>
            </a:r>
            <a:r>
              <a:rPr lang="en-US" sz="1600" dirty="0">
                <a:latin typeface="Calibri" panose="020F0502020204030204" pitchFamily="34" charset="0"/>
                <a:cs typeface="Calibri" panose="020F0502020204030204" pitchFamily="34" charset="0"/>
              </a:rPr>
              <a:t> and 32</a:t>
            </a:r>
            <a:r>
              <a:rPr lang="el-GR" sz="1600" dirty="0">
                <a:latin typeface="Calibri" panose="020F0502020204030204" pitchFamily="34" charset="0"/>
                <a:cs typeface="Calibri" panose="020F0502020204030204" pitchFamily="34" charset="0"/>
              </a:rPr>
              <a:t>λ</a:t>
            </a:r>
            <a:r>
              <a:rPr lang="en-US" sz="1600" dirty="0">
                <a:latin typeface="Calibri" panose="020F0502020204030204" pitchFamily="34" charset="0"/>
                <a:cs typeface="Calibri" panose="020F0502020204030204" pitchFamily="34" charset="0"/>
              </a:rPr>
              <a:t> per fiber</a:t>
            </a:r>
            <a:endParaRPr lang="en-US" sz="1600" dirty="0"/>
          </a:p>
        </p:txBody>
      </p:sp>
      <p:pic>
        <p:nvPicPr>
          <p:cNvPr id="4" name="Picture 3">
            <a:extLst>
              <a:ext uri="{FF2B5EF4-FFF2-40B4-BE49-F238E27FC236}">
                <a16:creationId xmlns:a16="http://schemas.microsoft.com/office/drawing/2014/main" id="{64E038F6-D309-98CF-A68A-5C7D3F0498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70721" y="1915286"/>
            <a:ext cx="2834640" cy="2605972"/>
          </a:xfrm>
          <a:prstGeom prst="rect">
            <a:avLst/>
          </a:prstGeom>
        </p:spPr>
      </p:pic>
    </p:spTree>
    <p:extLst>
      <p:ext uri="{BB962C8B-B14F-4D97-AF65-F5344CB8AC3E}">
        <p14:creationId xmlns:p14="http://schemas.microsoft.com/office/powerpoint/2010/main" val="3095061277"/>
      </p:ext>
    </p:extLst>
  </p:cSld>
  <p:clrMapOvr>
    <a:masterClrMapping/>
  </p:clrMapOvr>
</p:sld>
</file>

<file path=ppt/theme/theme1.xml><?xml version="1.0" encoding="utf-8"?>
<a:theme xmlns:a="http://schemas.openxmlformats.org/drawingml/2006/main" name="OCP Template">
  <a:themeElements>
    <a:clrScheme name="Custom 1">
      <a:dk1>
        <a:srgbClr val="5F6061"/>
      </a:dk1>
      <a:lt1>
        <a:srgbClr val="FFFFFF"/>
      </a:lt1>
      <a:dk2>
        <a:srgbClr val="8DC63F"/>
      </a:dk2>
      <a:lt2>
        <a:srgbClr val="FDFEFC"/>
      </a:lt2>
      <a:accent1>
        <a:srgbClr val="343895"/>
      </a:accent1>
      <a:accent2>
        <a:srgbClr val="2C2C71"/>
      </a:accent2>
      <a:accent3>
        <a:srgbClr val="1C1A4B"/>
      </a:accent3>
      <a:accent4>
        <a:srgbClr val="F6B71C"/>
      </a:accent4>
      <a:accent5>
        <a:srgbClr val="B98C2E"/>
      </a:accent5>
      <a:accent6>
        <a:srgbClr val="7B5E26"/>
      </a:accent6>
      <a:hlink>
        <a:srgbClr val="8DC63F"/>
      </a:hlink>
      <a:folHlink>
        <a:srgbClr val="34389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P_Template_PPT" id="{293F31CC-3D1A-3B46-A074-48E9D9BDD0E5}" vid="{B2F325A2-E1AB-C44C-941F-8F19C2B270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OCP_Template_PPT</Template>
  <TotalTime>3433</TotalTime>
  <Words>1251</Words>
  <Application>Microsoft Macintosh PowerPoint</Application>
  <PresentationFormat>Widescreen</PresentationFormat>
  <Paragraphs>134</Paragraphs>
  <Slides>10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AppleSymbols</vt:lpstr>
      <vt:lpstr>Arial</vt:lpstr>
      <vt:lpstr>Calibri</vt:lpstr>
      <vt:lpstr>Courier New</vt:lpstr>
      <vt:lpstr>Fira Sans Medium</vt:lpstr>
      <vt:lpstr>Franklin Gothic Book</vt:lpstr>
      <vt:lpstr>Franklin Gothic Medium</vt:lpstr>
      <vt:lpstr>Open Sans Light</vt:lpstr>
      <vt:lpstr>Source Sans Pro</vt:lpstr>
      <vt:lpstr>Times New Roman</vt:lpstr>
      <vt:lpstr>OCP Template</vt:lpstr>
      <vt:lpstr>OCP External PCIe(NVMe &amp; CXL) Connectivity Subgroup Proposal</vt:lpstr>
      <vt:lpstr>Proposal Overview</vt:lpstr>
      <vt:lpstr>OCP Working Group Charter </vt:lpstr>
      <vt:lpstr>CDFP Doesn’t Meet the NVMe &amp; CXL PCIe Cable Needs </vt:lpstr>
      <vt:lpstr>Possible Solutions with QSFP-DD/OSFP-XD Connectors </vt:lpstr>
      <vt:lpstr>NVMe &amp; CXL PCIe Cabling Market Analysis</vt:lpstr>
      <vt:lpstr>Options with QSFP-DD </vt:lpstr>
      <vt:lpstr>Options with OSFP-XD</vt:lpstr>
      <vt:lpstr>Possible Solutions with CW-WDM MSA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60PT. BOOK.</dc:title>
  <dc:creator>Sylvia Ferrara</dc:creator>
  <cp:lastModifiedBy>Mohamad El-Batal</cp:lastModifiedBy>
  <cp:revision>77</cp:revision>
  <dcterms:created xsi:type="dcterms:W3CDTF">2016-11-15T00:49:17Z</dcterms:created>
  <dcterms:modified xsi:type="dcterms:W3CDTF">2022-10-26T04:03:03Z</dcterms:modified>
</cp:coreProperties>
</file>