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57" r:id="rId1"/>
  </p:sldMasterIdLst>
  <p:notesMasterIdLst>
    <p:notesMasterId r:id="rId23"/>
  </p:notesMasterIdLst>
  <p:handoutMasterIdLst>
    <p:handoutMasterId r:id="rId24"/>
  </p:handoutMasterIdLst>
  <p:sldIdLst>
    <p:sldId id="265" r:id="rId2"/>
    <p:sldId id="305" r:id="rId3"/>
    <p:sldId id="297" r:id="rId4"/>
    <p:sldId id="298" r:id="rId5"/>
    <p:sldId id="288" r:id="rId6"/>
    <p:sldId id="296" r:id="rId7"/>
    <p:sldId id="301" r:id="rId8"/>
    <p:sldId id="308" r:id="rId9"/>
    <p:sldId id="309" r:id="rId10"/>
    <p:sldId id="310" r:id="rId11"/>
    <p:sldId id="312" r:id="rId12"/>
    <p:sldId id="313" r:id="rId13"/>
    <p:sldId id="314" r:id="rId14"/>
    <p:sldId id="316" r:id="rId15"/>
    <p:sldId id="317" r:id="rId16"/>
    <p:sldId id="311" r:id="rId17"/>
    <p:sldId id="299" r:id="rId18"/>
    <p:sldId id="300" r:id="rId19"/>
    <p:sldId id="303" r:id="rId20"/>
    <p:sldId id="304" r:id="rId21"/>
    <p:sldId id="302" r:id="rId22"/>
  </p:sldIdLst>
  <p:sldSz cx="16256000" cy="9144000"/>
  <p:notesSz cx="6858000" cy="9144000"/>
  <p:defaultTextStyle>
    <a:lvl1pPr defTabSz="457200">
      <a:defRPr sz="1200">
        <a:latin typeface="Helvetica"/>
        <a:ea typeface="Helvetica"/>
        <a:cs typeface="Helvetica"/>
        <a:sym typeface="Helvetica"/>
      </a:defRPr>
    </a:lvl1pPr>
    <a:lvl2pPr indent="228600" defTabSz="457200">
      <a:defRPr sz="1200">
        <a:latin typeface="Helvetica"/>
        <a:ea typeface="Helvetica"/>
        <a:cs typeface="Helvetica"/>
        <a:sym typeface="Helvetica"/>
      </a:defRPr>
    </a:lvl2pPr>
    <a:lvl3pPr indent="457200" defTabSz="457200">
      <a:defRPr sz="1200">
        <a:latin typeface="Helvetica"/>
        <a:ea typeface="Helvetica"/>
        <a:cs typeface="Helvetica"/>
        <a:sym typeface="Helvetica"/>
      </a:defRPr>
    </a:lvl3pPr>
    <a:lvl4pPr indent="685800" defTabSz="457200">
      <a:defRPr sz="1200">
        <a:latin typeface="Helvetica"/>
        <a:ea typeface="Helvetica"/>
        <a:cs typeface="Helvetica"/>
        <a:sym typeface="Helvetica"/>
      </a:defRPr>
    </a:lvl4pPr>
    <a:lvl5pPr indent="914400" defTabSz="457200">
      <a:defRPr sz="1200">
        <a:latin typeface="Helvetica"/>
        <a:ea typeface="Helvetica"/>
        <a:cs typeface="Helvetica"/>
        <a:sym typeface="Helvetica"/>
      </a:defRPr>
    </a:lvl5pPr>
    <a:lvl6pPr indent="1143000" defTabSz="457200">
      <a:defRPr sz="1200">
        <a:latin typeface="Helvetica"/>
        <a:ea typeface="Helvetica"/>
        <a:cs typeface="Helvetica"/>
        <a:sym typeface="Helvetica"/>
      </a:defRPr>
    </a:lvl6pPr>
    <a:lvl7pPr indent="1371600" defTabSz="457200">
      <a:defRPr sz="1200">
        <a:latin typeface="Helvetica"/>
        <a:ea typeface="Helvetica"/>
        <a:cs typeface="Helvetica"/>
        <a:sym typeface="Helvetica"/>
      </a:defRPr>
    </a:lvl7pPr>
    <a:lvl8pPr indent="1600200" defTabSz="457200">
      <a:defRPr sz="1200">
        <a:latin typeface="Helvetica"/>
        <a:ea typeface="Helvetica"/>
        <a:cs typeface="Helvetica"/>
        <a:sym typeface="Helvetica"/>
      </a:defRPr>
    </a:lvl8pPr>
    <a:lvl9pPr indent="1828800" defTabSz="457200">
      <a:defRPr sz="1200">
        <a:latin typeface="Helvetica"/>
        <a:ea typeface="Helvetica"/>
        <a:cs typeface="Helvetica"/>
        <a:sym typeface="Helvetica"/>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showPr>
  <p:clrMru>
    <a:srgbClr val="000000"/>
  </p:clrMru>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Vista Sans OT Reg"/>
          <a:ea typeface="Vista Sans OT Reg"/>
          <a:cs typeface="Vista Sans OT Reg"/>
        </a:font>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F2F2F2"/>
          </a:solidFill>
        </a:fill>
      </a:tcStyle>
    </a:wholeTbl>
    <a:band2H>
      <a:tcTxStyle/>
      <a:tcStyle>
        <a:tcBdr/>
        <a:fill>
          <a:solidFill>
            <a:srgbClr val="EFF1F3"/>
          </a:solidFill>
        </a:fill>
      </a:tcStyle>
    </a:band2H>
    <a:firstCo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D8DFEA"/>
          </a:solidFill>
        </a:fill>
      </a:tcStyle>
    </a:firstCol>
    <a:lastRow>
      <a:tcTxStyle b="on" i="off">
        <a:font>
          <a:latin typeface="Vista Sans OT Reg"/>
          <a:ea typeface="Vista Sans OT Reg"/>
          <a:cs typeface="Vista Sans OT Reg"/>
        </a:font>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3B5998"/>
          </a:solidFill>
        </a:fill>
      </a:tcStyle>
    </a:lastRow>
    <a:firstRow>
      <a:tcTxStyle b="on" i="off">
        <a:font>
          <a:latin typeface="Vista Sans OT Reg"/>
          <a:ea typeface="Vista Sans OT Reg"/>
          <a:cs typeface="Vista Sans OT Reg"/>
        </a:font>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3B5998"/>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0996" autoAdjust="0"/>
    <p:restoredTop sz="94677" autoAdjust="0"/>
  </p:normalViewPr>
  <p:slideViewPr>
    <p:cSldViewPr snapToGrid="0" snapToObjects="1">
      <p:cViewPr>
        <p:scale>
          <a:sx n="75" d="100"/>
          <a:sy n="75" d="100"/>
        </p:scale>
        <p:origin x="168" y="-88"/>
      </p:cViewPr>
      <p:guideLst>
        <p:guide orient="horz" pos="2880"/>
        <p:guide pos="512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ED2A1B-AF58-EA4C-BC63-DE1273E3E7B1}" type="datetimeFigureOut">
              <a:rPr lang="fr-FR" smtClean="0"/>
              <a:pPr/>
              <a:t>15/09/15</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DF0800-C27E-AC4E-B367-25FDA77CD7D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58" name="Shape 58"/>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9" name="Shape 59"/>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546100">
      <a:defRPr>
        <a:latin typeface="Vista Sans OT Reg"/>
        <a:ea typeface="Vista Sans OT Reg"/>
        <a:cs typeface="Vista Sans OT Reg"/>
        <a:sym typeface="Vista Sans OT Reg"/>
      </a:defRPr>
    </a:lvl1pPr>
    <a:lvl2pPr indent="228600" defTabSz="546100">
      <a:defRPr>
        <a:latin typeface="Vista Sans OT Reg"/>
        <a:ea typeface="Vista Sans OT Reg"/>
        <a:cs typeface="Vista Sans OT Reg"/>
        <a:sym typeface="Vista Sans OT Reg"/>
      </a:defRPr>
    </a:lvl2pPr>
    <a:lvl3pPr indent="457200" defTabSz="546100">
      <a:defRPr>
        <a:latin typeface="Vista Sans OT Reg"/>
        <a:ea typeface="Vista Sans OT Reg"/>
        <a:cs typeface="Vista Sans OT Reg"/>
        <a:sym typeface="Vista Sans OT Reg"/>
      </a:defRPr>
    </a:lvl3pPr>
    <a:lvl4pPr indent="685800" defTabSz="546100">
      <a:defRPr>
        <a:latin typeface="Vista Sans OT Reg"/>
        <a:ea typeface="Vista Sans OT Reg"/>
        <a:cs typeface="Vista Sans OT Reg"/>
        <a:sym typeface="Vista Sans OT Reg"/>
      </a:defRPr>
    </a:lvl4pPr>
    <a:lvl5pPr indent="914400" defTabSz="546100">
      <a:defRPr>
        <a:latin typeface="Vista Sans OT Reg"/>
        <a:ea typeface="Vista Sans OT Reg"/>
        <a:cs typeface="Vista Sans OT Reg"/>
        <a:sym typeface="Vista Sans OT Reg"/>
      </a:defRPr>
    </a:lvl5pPr>
    <a:lvl6pPr indent="1143000" defTabSz="546100">
      <a:defRPr>
        <a:latin typeface="Vista Sans OT Reg"/>
        <a:ea typeface="Vista Sans OT Reg"/>
        <a:cs typeface="Vista Sans OT Reg"/>
        <a:sym typeface="Vista Sans OT Reg"/>
      </a:defRPr>
    </a:lvl6pPr>
    <a:lvl7pPr indent="1371600" defTabSz="546100">
      <a:defRPr>
        <a:latin typeface="Vista Sans OT Reg"/>
        <a:ea typeface="Vista Sans OT Reg"/>
        <a:cs typeface="Vista Sans OT Reg"/>
        <a:sym typeface="Vista Sans OT Reg"/>
      </a:defRPr>
    </a:lvl7pPr>
    <a:lvl8pPr indent="1600200" defTabSz="546100">
      <a:defRPr>
        <a:latin typeface="Vista Sans OT Reg"/>
        <a:ea typeface="Vista Sans OT Reg"/>
        <a:cs typeface="Vista Sans OT Reg"/>
        <a:sym typeface="Vista Sans OT Reg"/>
      </a:defRPr>
    </a:lvl8pPr>
    <a:lvl9pPr indent="1828800" defTabSz="546100">
      <a:defRPr>
        <a:latin typeface="Vista Sans OT Reg"/>
        <a:ea typeface="Vista Sans OT Reg"/>
        <a:cs typeface="Vista Sans OT Reg"/>
        <a:sym typeface="Vista Sans OT Reg"/>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6386" name="Rectangle 11"/>
          <p:cNvSpPr>
            <a:spLocks noGrp="1" noChangeArrowheads="1"/>
          </p:cNvSpPr>
          <p:nvPr>
            <p:ph type="sldNum" sz="quarter"/>
          </p:nvPr>
        </p:nvSpPr>
        <p:spPr>
          <a:xfrm>
            <a:off x="3884463" y="8685878"/>
            <a:ext cx="2972004" cy="456704"/>
          </a:xfrm>
          <a:prstGeom prst="rect">
            <a:avLst/>
          </a:prstGeom>
          <a:noFill/>
        </p:spPr>
        <p:txBody>
          <a:bodyPr lIns="84408" tIns="42204" rIns="84408" bIns="42204"/>
          <a:lstStyle/>
          <a:p>
            <a:fld id="{5DB64043-1843-4FCF-B19C-DC7DFA9D6320}" type="slidenum">
              <a:rPr lang="fr-FR" smtClean="0"/>
              <a:pPr/>
              <a:t>11</a:t>
            </a:fld>
            <a:endParaRPr lang="fr-FR" smtClean="0"/>
          </a:p>
        </p:txBody>
      </p:sp>
      <p:sp>
        <p:nvSpPr>
          <p:cNvPr id="16387" name="Text Box 1"/>
          <p:cNvSpPr txBox="1">
            <a:spLocks noChangeArrowheads="1"/>
          </p:cNvSpPr>
          <p:nvPr/>
        </p:nvSpPr>
        <p:spPr bwMode="auto">
          <a:xfrm>
            <a:off x="927794" y="686474"/>
            <a:ext cx="5000880" cy="3429532"/>
          </a:xfrm>
          <a:prstGeom prst="rect">
            <a:avLst/>
          </a:prstGeom>
          <a:solidFill>
            <a:srgbClr val="FFFFFF"/>
          </a:solidFill>
          <a:ln w="9360">
            <a:solidFill>
              <a:srgbClr val="000000"/>
            </a:solidFill>
            <a:miter lim="800000"/>
            <a:headEnd/>
            <a:tailEnd/>
          </a:ln>
        </p:spPr>
        <p:txBody>
          <a:bodyPr wrap="none" lIns="84408" tIns="42204" rIns="84408" bIns="42204" anchor="ctr"/>
          <a:lstStyle/>
          <a:p>
            <a:endParaRPr lang="fr-FR"/>
          </a:p>
        </p:txBody>
      </p:sp>
      <p:sp>
        <p:nvSpPr>
          <p:cNvPr id="16388" name="Rectangle 2"/>
          <p:cNvSpPr>
            <a:spLocks noGrp="1" noChangeArrowheads="1"/>
          </p:cNvSpPr>
          <p:nvPr>
            <p:ph type="body"/>
          </p:nvPr>
        </p:nvSpPr>
        <p:spPr>
          <a:xfrm>
            <a:off x="685494" y="4344358"/>
            <a:ext cx="5480879" cy="4196850"/>
          </a:xfrm>
          <a:noFill/>
          <a:ln/>
        </p:spPr>
        <p:txBody>
          <a:bodyPr wrap="none" lIns="86949" tIns="43474" rIns="86949" bIns="43474" anchor="ct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Rectangle 11"/>
          <p:cNvSpPr>
            <a:spLocks noGrp="1" noChangeArrowheads="1"/>
          </p:cNvSpPr>
          <p:nvPr>
            <p:ph type="sldNum" sz="quarter"/>
          </p:nvPr>
        </p:nvSpPr>
        <p:spPr>
          <a:xfrm>
            <a:off x="3884463" y="8685878"/>
            <a:ext cx="2972004" cy="456704"/>
          </a:xfrm>
          <a:prstGeom prst="rect">
            <a:avLst/>
          </a:prstGeom>
          <a:noFill/>
        </p:spPr>
        <p:txBody>
          <a:bodyPr lIns="84408" tIns="42204" rIns="84408" bIns="42204"/>
          <a:lstStyle/>
          <a:p>
            <a:fld id="{077A2554-2410-499B-898A-7B2FFA3F5812}" type="slidenum">
              <a:rPr lang="fr-FR" smtClean="0"/>
              <a:pPr/>
              <a:t>12</a:t>
            </a:fld>
            <a:endParaRPr lang="fr-FR" smtClean="0"/>
          </a:p>
        </p:txBody>
      </p:sp>
      <p:sp>
        <p:nvSpPr>
          <p:cNvPr id="17411" name="Text Box 1"/>
          <p:cNvSpPr txBox="1">
            <a:spLocks noChangeArrowheads="1"/>
          </p:cNvSpPr>
          <p:nvPr/>
        </p:nvSpPr>
        <p:spPr bwMode="auto">
          <a:xfrm>
            <a:off x="927794" y="686474"/>
            <a:ext cx="5000880" cy="3429532"/>
          </a:xfrm>
          <a:prstGeom prst="rect">
            <a:avLst/>
          </a:prstGeom>
          <a:solidFill>
            <a:srgbClr val="FFFFFF"/>
          </a:solidFill>
          <a:ln w="9360">
            <a:solidFill>
              <a:srgbClr val="000000"/>
            </a:solidFill>
            <a:miter lim="800000"/>
            <a:headEnd/>
            <a:tailEnd/>
          </a:ln>
        </p:spPr>
        <p:txBody>
          <a:bodyPr wrap="none" lIns="84408" tIns="42204" rIns="84408" bIns="42204" anchor="ctr"/>
          <a:lstStyle/>
          <a:p>
            <a:endParaRPr lang="fr-FR"/>
          </a:p>
        </p:txBody>
      </p:sp>
      <p:sp>
        <p:nvSpPr>
          <p:cNvPr id="17412" name="Rectangle 2"/>
          <p:cNvSpPr>
            <a:spLocks noGrp="1" noChangeArrowheads="1"/>
          </p:cNvSpPr>
          <p:nvPr>
            <p:ph type="body"/>
          </p:nvPr>
        </p:nvSpPr>
        <p:spPr>
          <a:xfrm>
            <a:off x="685494" y="4344358"/>
            <a:ext cx="5480879" cy="4196850"/>
          </a:xfrm>
          <a:noFill/>
          <a:ln/>
        </p:spPr>
        <p:txBody>
          <a:bodyPr wrap="none" lIns="86949" tIns="43474" rIns="86949" bIns="43474" anchor="ct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434" name="Rectangle 11"/>
          <p:cNvSpPr>
            <a:spLocks noGrp="1" noChangeArrowheads="1"/>
          </p:cNvSpPr>
          <p:nvPr>
            <p:ph type="sldNum" sz="quarter"/>
          </p:nvPr>
        </p:nvSpPr>
        <p:spPr>
          <a:xfrm>
            <a:off x="3884463" y="8685878"/>
            <a:ext cx="2972004" cy="456704"/>
          </a:xfrm>
          <a:prstGeom prst="rect">
            <a:avLst/>
          </a:prstGeom>
          <a:noFill/>
        </p:spPr>
        <p:txBody>
          <a:bodyPr lIns="84408" tIns="42204" rIns="84408" bIns="42204"/>
          <a:lstStyle/>
          <a:p>
            <a:fld id="{CFCCBE09-4916-4F55-949A-51B36C021041}" type="slidenum">
              <a:rPr lang="fr-FR" smtClean="0"/>
              <a:pPr/>
              <a:t>13</a:t>
            </a:fld>
            <a:endParaRPr lang="fr-FR" smtClean="0"/>
          </a:p>
        </p:txBody>
      </p:sp>
      <p:sp>
        <p:nvSpPr>
          <p:cNvPr id="18435" name="Text Box 2"/>
          <p:cNvSpPr txBox="1">
            <a:spLocks noChangeArrowheads="1"/>
          </p:cNvSpPr>
          <p:nvPr/>
        </p:nvSpPr>
        <p:spPr bwMode="auto">
          <a:xfrm>
            <a:off x="927794" y="686474"/>
            <a:ext cx="5000880" cy="3429532"/>
          </a:xfrm>
          <a:prstGeom prst="rect">
            <a:avLst/>
          </a:prstGeom>
          <a:solidFill>
            <a:srgbClr val="FFFFFF"/>
          </a:solidFill>
          <a:ln w="9360">
            <a:solidFill>
              <a:srgbClr val="000000"/>
            </a:solidFill>
            <a:miter lim="800000"/>
            <a:headEnd/>
            <a:tailEnd/>
          </a:ln>
        </p:spPr>
        <p:txBody>
          <a:bodyPr wrap="none" lIns="84408" tIns="42204" rIns="84408" bIns="42204" anchor="ctr"/>
          <a:lstStyle/>
          <a:p>
            <a:endParaRPr lang="fr-FR"/>
          </a:p>
        </p:txBody>
      </p:sp>
      <p:sp>
        <p:nvSpPr>
          <p:cNvPr id="18436" name="Rectangle 3"/>
          <p:cNvSpPr>
            <a:spLocks noGrp="1" noChangeArrowheads="1"/>
          </p:cNvSpPr>
          <p:nvPr>
            <p:ph type="body"/>
          </p:nvPr>
        </p:nvSpPr>
        <p:spPr>
          <a:xfrm>
            <a:off x="685494" y="4344358"/>
            <a:ext cx="5480879" cy="4196850"/>
          </a:xfrm>
          <a:noFill/>
          <a:ln/>
        </p:spPr>
        <p:txBody>
          <a:bodyPr wrap="none" lIns="84408" tIns="42204" rIns="84408" bIns="42204" anchor="ctr"/>
          <a:lstStyle/>
          <a:p>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434" name="Rectangle 11"/>
          <p:cNvSpPr>
            <a:spLocks noGrp="1" noChangeArrowheads="1"/>
          </p:cNvSpPr>
          <p:nvPr>
            <p:ph type="sldNum" sz="quarter"/>
          </p:nvPr>
        </p:nvSpPr>
        <p:spPr>
          <a:xfrm>
            <a:off x="3884463" y="8685878"/>
            <a:ext cx="2972004" cy="456704"/>
          </a:xfrm>
          <a:prstGeom prst="rect">
            <a:avLst/>
          </a:prstGeom>
          <a:noFill/>
        </p:spPr>
        <p:txBody>
          <a:bodyPr lIns="84408" tIns="42204" rIns="84408" bIns="42204"/>
          <a:lstStyle/>
          <a:p>
            <a:fld id="{CFCCBE09-4916-4F55-949A-51B36C021041}" type="slidenum">
              <a:rPr lang="fr-FR" smtClean="0"/>
              <a:pPr/>
              <a:t>14</a:t>
            </a:fld>
            <a:endParaRPr lang="fr-FR" smtClean="0"/>
          </a:p>
        </p:txBody>
      </p:sp>
      <p:sp>
        <p:nvSpPr>
          <p:cNvPr id="18435" name="Text Box 2"/>
          <p:cNvSpPr txBox="1">
            <a:spLocks noChangeArrowheads="1"/>
          </p:cNvSpPr>
          <p:nvPr/>
        </p:nvSpPr>
        <p:spPr bwMode="auto">
          <a:xfrm>
            <a:off x="927794" y="686474"/>
            <a:ext cx="5000880" cy="3429532"/>
          </a:xfrm>
          <a:prstGeom prst="rect">
            <a:avLst/>
          </a:prstGeom>
          <a:solidFill>
            <a:srgbClr val="FFFFFF"/>
          </a:solidFill>
          <a:ln w="9360">
            <a:solidFill>
              <a:srgbClr val="000000"/>
            </a:solidFill>
            <a:miter lim="800000"/>
            <a:headEnd/>
            <a:tailEnd/>
          </a:ln>
        </p:spPr>
        <p:txBody>
          <a:bodyPr wrap="none" lIns="84408" tIns="42204" rIns="84408" bIns="42204" anchor="ctr"/>
          <a:lstStyle/>
          <a:p>
            <a:endParaRPr lang="fr-FR"/>
          </a:p>
        </p:txBody>
      </p:sp>
      <p:sp>
        <p:nvSpPr>
          <p:cNvPr id="18436" name="Rectangle 3"/>
          <p:cNvSpPr>
            <a:spLocks noGrp="1" noChangeArrowheads="1"/>
          </p:cNvSpPr>
          <p:nvPr>
            <p:ph type="body"/>
          </p:nvPr>
        </p:nvSpPr>
        <p:spPr>
          <a:xfrm>
            <a:off x="685494" y="4344358"/>
            <a:ext cx="5480879" cy="4196850"/>
          </a:xfrm>
          <a:noFill/>
          <a:ln/>
        </p:spPr>
        <p:txBody>
          <a:bodyPr wrap="none" lIns="84408" tIns="42204" rIns="84408" bIns="42204" anchor="ctr"/>
          <a:lstStyle/>
          <a:p>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1506" name="Rectangle 11"/>
          <p:cNvSpPr>
            <a:spLocks noGrp="1" noChangeArrowheads="1"/>
          </p:cNvSpPr>
          <p:nvPr>
            <p:ph type="sldNum" sz="quarter"/>
          </p:nvPr>
        </p:nvSpPr>
        <p:spPr>
          <a:xfrm>
            <a:off x="3884463" y="8685878"/>
            <a:ext cx="2972004" cy="456704"/>
          </a:xfrm>
          <a:prstGeom prst="rect">
            <a:avLst/>
          </a:prstGeom>
          <a:noFill/>
        </p:spPr>
        <p:txBody>
          <a:bodyPr lIns="84408" tIns="42204" rIns="84408" bIns="42204"/>
          <a:lstStyle/>
          <a:p>
            <a:fld id="{BEDBCB96-AAFA-4699-A7B6-2D9F32AEED54}" type="slidenum">
              <a:rPr lang="fr-FR" smtClean="0"/>
              <a:pPr/>
              <a:t>15</a:t>
            </a:fld>
            <a:endParaRPr lang="fr-FR" smtClean="0"/>
          </a:p>
        </p:txBody>
      </p:sp>
      <p:sp>
        <p:nvSpPr>
          <p:cNvPr id="21507" name="Text Box 2"/>
          <p:cNvSpPr txBox="1">
            <a:spLocks noChangeArrowheads="1"/>
          </p:cNvSpPr>
          <p:nvPr/>
        </p:nvSpPr>
        <p:spPr bwMode="auto">
          <a:xfrm>
            <a:off x="927794" y="686474"/>
            <a:ext cx="5000880" cy="3429532"/>
          </a:xfrm>
          <a:prstGeom prst="rect">
            <a:avLst/>
          </a:prstGeom>
          <a:solidFill>
            <a:srgbClr val="FFFFFF"/>
          </a:solidFill>
          <a:ln w="9360">
            <a:solidFill>
              <a:srgbClr val="000000"/>
            </a:solidFill>
            <a:miter lim="800000"/>
            <a:headEnd/>
            <a:tailEnd/>
          </a:ln>
        </p:spPr>
        <p:txBody>
          <a:bodyPr wrap="none" lIns="84408" tIns="42204" rIns="84408" bIns="42204" anchor="ctr"/>
          <a:lstStyle/>
          <a:p>
            <a:endParaRPr lang="fr-FR"/>
          </a:p>
        </p:txBody>
      </p:sp>
      <p:sp>
        <p:nvSpPr>
          <p:cNvPr id="21508" name="Rectangle 3"/>
          <p:cNvSpPr>
            <a:spLocks noGrp="1" noChangeArrowheads="1"/>
          </p:cNvSpPr>
          <p:nvPr>
            <p:ph type="body"/>
          </p:nvPr>
        </p:nvSpPr>
        <p:spPr>
          <a:xfrm>
            <a:off x="685494" y="4344358"/>
            <a:ext cx="5480879" cy="4196850"/>
          </a:xfrm>
          <a:noFill/>
          <a:ln/>
        </p:spPr>
        <p:txBody>
          <a:bodyPr wrap="none" lIns="86949" tIns="43474" rIns="86949" bIns="43474" anchor="ct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568"/>
            <a:ext cx="13817600" cy="1960033"/>
          </a:xfrm>
        </p:spPr>
        <p:txBody>
          <a:bodyPr/>
          <a:lstStyle/>
          <a:p>
            <a:r>
              <a:rPr lang="en-US" smtClean="0"/>
              <a:t>Cliquez et modifiez le titre</a:t>
            </a:r>
            <a:endParaRPr lang="fr-FR"/>
          </a:p>
        </p:txBody>
      </p:sp>
      <p:sp>
        <p:nvSpPr>
          <p:cNvPr id="3" name="Subtitle 2"/>
          <p:cNvSpPr>
            <a:spLocks noGrp="1"/>
          </p:cNvSpPr>
          <p:nvPr>
            <p:ph type="subTitle" idx="1"/>
          </p:nvPr>
        </p:nvSpPr>
        <p:spPr>
          <a:xfrm>
            <a:off x="2438400" y="5181600"/>
            <a:ext cx="11379200" cy="2336800"/>
          </a:xfrm>
        </p:spPr>
        <p:txBody>
          <a:bodyPr>
            <a:normAutofit/>
          </a:bodyPr>
          <a:lstStyle>
            <a:lvl1pPr marL="0" indent="0" algn="ctr">
              <a:buNone/>
              <a:defRPr sz="4400">
                <a:solidFill>
                  <a:schemeClr val="tx1">
                    <a:tint val="75000"/>
                  </a:schemeClr>
                </a:solidFill>
              </a:defRPr>
            </a:lvl1pPr>
            <a:lvl2pPr marL="725714" indent="0" algn="ctr">
              <a:buNone/>
              <a:defRPr>
                <a:solidFill>
                  <a:schemeClr val="tx1">
                    <a:tint val="75000"/>
                  </a:schemeClr>
                </a:solidFill>
              </a:defRPr>
            </a:lvl2pPr>
            <a:lvl3pPr marL="1451427" indent="0" algn="ctr">
              <a:buNone/>
              <a:defRPr>
                <a:solidFill>
                  <a:schemeClr val="tx1">
                    <a:tint val="75000"/>
                  </a:schemeClr>
                </a:solidFill>
              </a:defRPr>
            </a:lvl3pPr>
            <a:lvl4pPr marL="2177141" indent="0" algn="ctr">
              <a:buNone/>
              <a:defRPr>
                <a:solidFill>
                  <a:schemeClr val="tx1">
                    <a:tint val="75000"/>
                  </a:schemeClr>
                </a:solidFill>
              </a:defRPr>
            </a:lvl4pPr>
            <a:lvl5pPr marL="2902854" indent="0" algn="ctr">
              <a:buNone/>
              <a:defRPr>
                <a:solidFill>
                  <a:schemeClr val="tx1">
                    <a:tint val="75000"/>
                  </a:schemeClr>
                </a:solidFill>
              </a:defRPr>
            </a:lvl5pPr>
            <a:lvl6pPr marL="3628568" indent="0" algn="ctr">
              <a:buNone/>
              <a:defRPr>
                <a:solidFill>
                  <a:schemeClr val="tx1">
                    <a:tint val="75000"/>
                  </a:schemeClr>
                </a:solidFill>
              </a:defRPr>
            </a:lvl6pPr>
            <a:lvl7pPr marL="4354281" indent="0" algn="ctr">
              <a:buNone/>
              <a:defRPr>
                <a:solidFill>
                  <a:schemeClr val="tx1">
                    <a:tint val="75000"/>
                  </a:schemeClr>
                </a:solidFill>
              </a:defRPr>
            </a:lvl7pPr>
            <a:lvl8pPr marL="5079995" indent="0" algn="ctr">
              <a:buNone/>
              <a:defRPr>
                <a:solidFill>
                  <a:schemeClr val="tx1">
                    <a:tint val="75000"/>
                  </a:schemeClr>
                </a:solidFill>
              </a:defRPr>
            </a:lvl8pPr>
            <a:lvl9pPr marL="5805708" indent="0" algn="ctr">
              <a:buNone/>
              <a:defRPr>
                <a:solidFill>
                  <a:schemeClr val="tx1">
                    <a:tint val="75000"/>
                  </a:schemeClr>
                </a:solidFill>
              </a:defRPr>
            </a:lvl9pPr>
          </a:lstStyle>
          <a:p>
            <a:r>
              <a:rPr lang="en-US" dirty="0" err="1" smtClean="0"/>
              <a:t>Cliquez</a:t>
            </a:r>
            <a:r>
              <a:rPr lang="en-US" dirty="0" smtClean="0"/>
              <a:t> pour modifier le style des </a:t>
            </a:r>
            <a:r>
              <a:rPr lang="en-US" dirty="0" err="1" smtClean="0"/>
              <a:t>sous-titres</a:t>
            </a:r>
            <a:r>
              <a:rPr lang="en-US" dirty="0" smtClean="0"/>
              <a:t> du masque</a:t>
            </a:r>
            <a:endParaRPr lang="fr-FR" dirty="0"/>
          </a:p>
        </p:txBody>
      </p:sp>
      <p:sp>
        <p:nvSpPr>
          <p:cNvPr id="4" name="Date Placeholder 3"/>
          <p:cNvSpPr>
            <a:spLocks noGrp="1"/>
          </p:cNvSpPr>
          <p:nvPr>
            <p:ph type="dt" sz="half" idx="10"/>
          </p:nvPr>
        </p:nvSpPr>
        <p:spPr/>
        <p:txBody>
          <a:bodyPr/>
          <a:lstStyle/>
          <a:p>
            <a:fld id="{EE71D08A-BC18-4C70-9917-29ED5C6B3345}" type="datetimeFigureOut">
              <a:rPr lang="fr-FR" smtClean="0"/>
              <a:pPr/>
              <a:t>15/09/15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3C9953-A60E-4380-B90A-C8E90F923DE7}" type="slidenum">
              <a:rPr lang="fr-FR" smtClean="0"/>
              <a:pPr/>
              <a:t>‹#›</a:t>
            </a:fld>
            <a:endParaRPr lang="fr-F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Cliquez et modifiez le titre</a:t>
            </a:r>
            <a:endParaRPr lang="fr-FR"/>
          </a:p>
        </p:txBody>
      </p:sp>
      <p:sp>
        <p:nvSpPr>
          <p:cNvPr id="3" name="Vertical Text Placeholder 2"/>
          <p:cNvSpPr>
            <a:spLocks noGrp="1"/>
          </p:cNvSpPr>
          <p:nvPr>
            <p:ph type="body" orient="vert" idx="1"/>
          </p:nvPr>
        </p:nvSpPr>
        <p:spPr/>
        <p:txBody>
          <a:bodyPr vert="eaVert"/>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Date Placeholder 3"/>
          <p:cNvSpPr>
            <a:spLocks noGrp="1"/>
          </p:cNvSpPr>
          <p:nvPr>
            <p:ph type="dt" sz="half" idx="10"/>
          </p:nvPr>
        </p:nvSpPr>
        <p:spPr/>
        <p:txBody>
          <a:bodyPr/>
          <a:lstStyle/>
          <a:p>
            <a:fld id="{EE71D08A-BC18-4C70-9917-29ED5C6B3345}" type="datetimeFigureOut">
              <a:rPr lang="fr-FR" smtClean="0"/>
              <a:pPr/>
              <a:t>15/09/15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3C9953-A60E-4380-B90A-C8E90F923DE7}" type="slidenum">
              <a:rPr lang="fr-FR" smtClean="0"/>
              <a:pPr/>
              <a:t>‹#›</a:t>
            </a:fld>
            <a:endParaRPr lang="fr-F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1539232"/>
            <a:ext cx="3657600" cy="6628986"/>
          </a:xfrm>
        </p:spPr>
        <p:txBody>
          <a:bodyPr vert="eaVert"/>
          <a:lstStyle/>
          <a:p>
            <a:r>
              <a:rPr lang="en-US" dirty="0" err="1" smtClean="0"/>
              <a:t>Cliquez</a:t>
            </a:r>
            <a:r>
              <a:rPr lang="en-US" dirty="0" smtClean="0"/>
              <a:t> et </a:t>
            </a:r>
            <a:r>
              <a:rPr lang="en-US" dirty="0" err="1" smtClean="0"/>
              <a:t>modifiez</a:t>
            </a:r>
            <a:r>
              <a:rPr lang="en-US" dirty="0" smtClean="0"/>
              <a:t> le </a:t>
            </a:r>
            <a:r>
              <a:rPr lang="en-US" dirty="0" err="1" smtClean="0"/>
              <a:t>titre</a:t>
            </a:r>
            <a:endParaRPr lang="fr-FR" dirty="0"/>
          </a:p>
        </p:txBody>
      </p:sp>
      <p:sp>
        <p:nvSpPr>
          <p:cNvPr id="3" name="Vertical Text Placeholder 2"/>
          <p:cNvSpPr>
            <a:spLocks noGrp="1"/>
          </p:cNvSpPr>
          <p:nvPr>
            <p:ph type="body" orient="vert" idx="1"/>
          </p:nvPr>
        </p:nvSpPr>
        <p:spPr>
          <a:xfrm>
            <a:off x="812800" y="1539232"/>
            <a:ext cx="10701867" cy="6628986"/>
          </a:xfrm>
        </p:spPr>
        <p:txBody>
          <a:bodyPr vert="eaVert"/>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Date Placeholder 3"/>
          <p:cNvSpPr>
            <a:spLocks noGrp="1"/>
          </p:cNvSpPr>
          <p:nvPr>
            <p:ph type="dt" sz="half" idx="10"/>
          </p:nvPr>
        </p:nvSpPr>
        <p:spPr/>
        <p:txBody>
          <a:bodyPr/>
          <a:lstStyle/>
          <a:p>
            <a:fld id="{EE71D08A-BC18-4C70-9917-29ED5C6B3345}" type="datetimeFigureOut">
              <a:rPr lang="fr-FR" smtClean="0"/>
              <a:pPr/>
              <a:t>15/09/15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3C9953-A60E-4380-B90A-C8E90F923DE7}" type="slidenum">
              <a:rPr lang="fr-FR" smtClean="0"/>
              <a:pPr/>
              <a:t>‹#›</a:t>
            </a:fld>
            <a:endParaRPr lang="fr-F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Cliquez et modifiez le titre</a:t>
            </a:r>
            <a:endParaRPr lang="fr-FR"/>
          </a:p>
        </p:txBody>
      </p:sp>
      <p:sp>
        <p:nvSpPr>
          <p:cNvPr id="3" name="Content Placeholder 2"/>
          <p:cNvSpPr>
            <a:spLocks noGrp="1"/>
          </p:cNvSpPr>
          <p:nvPr>
            <p:ph idx="1"/>
          </p:nvPr>
        </p:nvSpPr>
        <p:spPr/>
        <p:txBody>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Date Placeholder 3"/>
          <p:cNvSpPr>
            <a:spLocks noGrp="1"/>
          </p:cNvSpPr>
          <p:nvPr>
            <p:ph type="dt" sz="half" idx="10"/>
          </p:nvPr>
        </p:nvSpPr>
        <p:spPr/>
        <p:txBody>
          <a:bodyPr/>
          <a:lstStyle/>
          <a:p>
            <a:fld id="{EE71D08A-BC18-4C70-9917-29ED5C6B3345}" type="datetimeFigureOut">
              <a:rPr lang="fr-FR" smtClean="0"/>
              <a:pPr/>
              <a:t>15/09/15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3C9953-A60E-4380-B90A-C8E90F923DE7}" type="slidenum">
              <a:rPr lang="fr-FR" smtClean="0"/>
              <a:pPr/>
              <a:t>‹#›</a:t>
            </a:fld>
            <a:endParaRPr lang="fr-F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84112" y="5875867"/>
            <a:ext cx="13817600" cy="1816100"/>
          </a:xfrm>
        </p:spPr>
        <p:txBody>
          <a:bodyPr anchor="t"/>
          <a:lstStyle>
            <a:lvl1pPr algn="l">
              <a:defRPr sz="6300" b="1" cap="all"/>
            </a:lvl1pPr>
          </a:lstStyle>
          <a:p>
            <a:r>
              <a:rPr lang="en-US" smtClean="0"/>
              <a:t>Cliquez et modifiez le titre</a:t>
            </a:r>
            <a:endParaRPr lang="fr-FR"/>
          </a:p>
        </p:txBody>
      </p:sp>
      <p:sp>
        <p:nvSpPr>
          <p:cNvPr id="3" name="Text Placeholder 2"/>
          <p:cNvSpPr>
            <a:spLocks noGrp="1"/>
          </p:cNvSpPr>
          <p:nvPr>
            <p:ph type="body" idx="1"/>
          </p:nvPr>
        </p:nvSpPr>
        <p:spPr>
          <a:xfrm>
            <a:off x="1284112" y="3875618"/>
            <a:ext cx="13817600" cy="2000249"/>
          </a:xfrm>
        </p:spPr>
        <p:txBody>
          <a:bodyPr anchor="b"/>
          <a:lstStyle>
            <a:lvl1pPr marL="0" indent="0">
              <a:buNone/>
              <a:defRPr sz="3200">
                <a:solidFill>
                  <a:schemeClr val="tx1">
                    <a:tint val="75000"/>
                  </a:schemeClr>
                </a:solidFill>
              </a:defRPr>
            </a:lvl1pPr>
            <a:lvl2pPr marL="725714" indent="0">
              <a:buNone/>
              <a:defRPr sz="2900">
                <a:solidFill>
                  <a:schemeClr val="tx1">
                    <a:tint val="75000"/>
                  </a:schemeClr>
                </a:solidFill>
              </a:defRPr>
            </a:lvl2pPr>
            <a:lvl3pPr marL="1451427" indent="0">
              <a:buNone/>
              <a:defRPr sz="2500">
                <a:solidFill>
                  <a:schemeClr val="tx1">
                    <a:tint val="75000"/>
                  </a:schemeClr>
                </a:solidFill>
              </a:defRPr>
            </a:lvl3pPr>
            <a:lvl4pPr marL="2177141" indent="0">
              <a:buNone/>
              <a:defRPr sz="2200">
                <a:solidFill>
                  <a:schemeClr val="tx1">
                    <a:tint val="75000"/>
                  </a:schemeClr>
                </a:solidFill>
              </a:defRPr>
            </a:lvl4pPr>
            <a:lvl5pPr marL="2902854" indent="0">
              <a:buNone/>
              <a:defRPr sz="2200">
                <a:solidFill>
                  <a:schemeClr val="tx1">
                    <a:tint val="75000"/>
                  </a:schemeClr>
                </a:solidFill>
              </a:defRPr>
            </a:lvl5pPr>
            <a:lvl6pPr marL="3628568" indent="0">
              <a:buNone/>
              <a:defRPr sz="2200">
                <a:solidFill>
                  <a:schemeClr val="tx1">
                    <a:tint val="75000"/>
                  </a:schemeClr>
                </a:solidFill>
              </a:defRPr>
            </a:lvl6pPr>
            <a:lvl7pPr marL="4354281" indent="0">
              <a:buNone/>
              <a:defRPr sz="2200">
                <a:solidFill>
                  <a:schemeClr val="tx1">
                    <a:tint val="75000"/>
                  </a:schemeClr>
                </a:solidFill>
              </a:defRPr>
            </a:lvl7pPr>
            <a:lvl8pPr marL="5079995" indent="0">
              <a:buNone/>
              <a:defRPr sz="2200">
                <a:solidFill>
                  <a:schemeClr val="tx1">
                    <a:tint val="75000"/>
                  </a:schemeClr>
                </a:solidFill>
              </a:defRPr>
            </a:lvl8pPr>
            <a:lvl9pPr marL="5805708" indent="0">
              <a:buNone/>
              <a:defRPr sz="2200">
                <a:solidFill>
                  <a:schemeClr val="tx1">
                    <a:tint val="75000"/>
                  </a:schemeClr>
                </a:solidFill>
              </a:defRPr>
            </a:lvl9pPr>
          </a:lstStyle>
          <a:p>
            <a:pPr lvl="0"/>
            <a:r>
              <a:rPr lang="en-US" smtClean="0"/>
              <a:t>Cliquez pour modifier les styles du texte du masque</a:t>
            </a:r>
          </a:p>
        </p:txBody>
      </p:sp>
      <p:sp>
        <p:nvSpPr>
          <p:cNvPr id="4" name="Date Placeholder 3"/>
          <p:cNvSpPr>
            <a:spLocks noGrp="1"/>
          </p:cNvSpPr>
          <p:nvPr>
            <p:ph type="dt" sz="half" idx="10"/>
          </p:nvPr>
        </p:nvSpPr>
        <p:spPr/>
        <p:txBody>
          <a:bodyPr/>
          <a:lstStyle/>
          <a:p>
            <a:fld id="{EE71D08A-BC18-4C70-9917-29ED5C6B3345}" type="datetimeFigureOut">
              <a:rPr lang="fr-FR" smtClean="0"/>
              <a:pPr/>
              <a:t>15/09/15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3C9953-A60E-4380-B90A-C8E90F923DE7}" type="slidenum">
              <a:rPr lang="fr-FR" smtClean="0"/>
              <a:pPr/>
              <a:t>‹#›</a:t>
            </a:fld>
            <a:endParaRPr lang="fr-F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Cliquez et modifiez le titre</a:t>
            </a:r>
            <a:endParaRPr lang="fr-FR"/>
          </a:p>
        </p:txBody>
      </p:sp>
      <p:sp>
        <p:nvSpPr>
          <p:cNvPr id="3" name="Content Placeholder 2"/>
          <p:cNvSpPr>
            <a:spLocks noGrp="1"/>
          </p:cNvSpPr>
          <p:nvPr>
            <p:ph sz="half" idx="1"/>
          </p:nvPr>
        </p:nvSpPr>
        <p:spPr>
          <a:xfrm>
            <a:off x="812800" y="2133601"/>
            <a:ext cx="7179733" cy="6034617"/>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Content Placeholder 3"/>
          <p:cNvSpPr>
            <a:spLocks noGrp="1"/>
          </p:cNvSpPr>
          <p:nvPr>
            <p:ph sz="half" idx="2"/>
          </p:nvPr>
        </p:nvSpPr>
        <p:spPr>
          <a:xfrm>
            <a:off x="8263467" y="2133601"/>
            <a:ext cx="7179733" cy="6034617"/>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5" name="Date Placeholder 4"/>
          <p:cNvSpPr>
            <a:spLocks noGrp="1"/>
          </p:cNvSpPr>
          <p:nvPr>
            <p:ph type="dt" sz="half" idx="10"/>
          </p:nvPr>
        </p:nvSpPr>
        <p:spPr/>
        <p:txBody>
          <a:bodyPr/>
          <a:lstStyle/>
          <a:p>
            <a:fld id="{EE71D08A-BC18-4C70-9917-29ED5C6B3345}" type="datetimeFigureOut">
              <a:rPr lang="fr-FR" smtClean="0"/>
              <a:pPr/>
              <a:t>15/09/15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3C9953-A60E-4380-B90A-C8E90F923DE7}" type="slidenum">
              <a:rPr lang="fr-FR" smtClean="0"/>
              <a:pPr/>
              <a:t>‹#›</a:t>
            </a:fld>
            <a:endParaRPr lang="fr-F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Cliquez et modifiez le titre</a:t>
            </a:r>
            <a:endParaRPr lang="fr-FR"/>
          </a:p>
        </p:txBody>
      </p:sp>
      <p:sp>
        <p:nvSpPr>
          <p:cNvPr id="3" name="Text Placeholder 2"/>
          <p:cNvSpPr>
            <a:spLocks noGrp="1"/>
          </p:cNvSpPr>
          <p:nvPr>
            <p:ph type="body" idx="1"/>
          </p:nvPr>
        </p:nvSpPr>
        <p:spPr>
          <a:xfrm>
            <a:off x="812800" y="2046817"/>
            <a:ext cx="7182556" cy="853016"/>
          </a:xfrm>
        </p:spPr>
        <p:txBody>
          <a:bodyPr anchor="b">
            <a:noAutofit/>
          </a:bodyPr>
          <a:lstStyle>
            <a:lvl1pPr marL="0" indent="0">
              <a:buNone/>
              <a:defRPr sz="2400" b="1"/>
            </a:lvl1pPr>
            <a:lvl2pPr marL="725714" indent="0">
              <a:buNone/>
              <a:defRPr sz="3200" b="1"/>
            </a:lvl2pPr>
            <a:lvl3pPr marL="1451427" indent="0">
              <a:buNone/>
              <a:defRPr sz="2900" b="1"/>
            </a:lvl3pPr>
            <a:lvl4pPr marL="2177141" indent="0">
              <a:buNone/>
              <a:defRPr sz="2500" b="1"/>
            </a:lvl4pPr>
            <a:lvl5pPr marL="2902854" indent="0">
              <a:buNone/>
              <a:defRPr sz="2500" b="1"/>
            </a:lvl5pPr>
            <a:lvl6pPr marL="3628568" indent="0">
              <a:buNone/>
              <a:defRPr sz="2500" b="1"/>
            </a:lvl6pPr>
            <a:lvl7pPr marL="4354281" indent="0">
              <a:buNone/>
              <a:defRPr sz="2500" b="1"/>
            </a:lvl7pPr>
            <a:lvl8pPr marL="5079995" indent="0">
              <a:buNone/>
              <a:defRPr sz="2500" b="1"/>
            </a:lvl8pPr>
            <a:lvl9pPr marL="5805708" indent="0">
              <a:buNone/>
              <a:defRPr sz="2500" b="1"/>
            </a:lvl9pPr>
          </a:lstStyle>
          <a:p>
            <a:pPr lvl="0"/>
            <a:r>
              <a:rPr lang="en-US" dirty="0" err="1" smtClean="0"/>
              <a:t>Cliquez</a:t>
            </a:r>
            <a:r>
              <a:rPr lang="en-US" dirty="0" smtClean="0"/>
              <a:t> pour modifier les styles du </a:t>
            </a:r>
            <a:r>
              <a:rPr lang="en-US" dirty="0" err="1" smtClean="0"/>
              <a:t>texte</a:t>
            </a:r>
            <a:r>
              <a:rPr lang="en-US" dirty="0" smtClean="0"/>
              <a:t> du masque</a:t>
            </a:r>
          </a:p>
        </p:txBody>
      </p:sp>
      <p:sp>
        <p:nvSpPr>
          <p:cNvPr id="4" name="Content Placeholder 3"/>
          <p:cNvSpPr>
            <a:spLocks noGrp="1"/>
          </p:cNvSpPr>
          <p:nvPr>
            <p:ph sz="half" idx="2"/>
          </p:nvPr>
        </p:nvSpPr>
        <p:spPr>
          <a:xfrm>
            <a:off x="812800" y="2899833"/>
            <a:ext cx="7182556"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5" name="Text Placeholder 4"/>
          <p:cNvSpPr>
            <a:spLocks noGrp="1"/>
          </p:cNvSpPr>
          <p:nvPr>
            <p:ph type="body" sz="quarter" idx="3"/>
          </p:nvPr>
        </p:nvSpPr>
        <p:spPr>
          <a:xfrm>
            <a:off x="8257823" y="2046817"/>
            <a:ext cx="7185378" cy="853016"/>
          </a:xfrm>
        </p:spPr>
        <p:txBody>
          <a:bodyPr anchor="b">
            <a:normAutofit/>
          </a:bodyPr>
          <a:lstStyle>
            <a:lvl1pPr marL="0" indent="0">
              <a:buNone/>
              <a:defRPr sz="2400" b="1"/>
            </a:lvl1pPr>
            <a:lvl2pPr marL="725714" indent="0">
              <a:buNone/>
              <a:defRPr sz="3200" b="1"/>
            </a:lvl2pPr>
            <a:lvl3pPr marL="1451427" indent="0">
              <a:buNone/>
              <a:defRPr sz="2900" b="1"/>
            </a:lvl3pPr>
            <a:lvl4pPr marL="2177141" indent="0">
              <a:buNone/>
              <a:defRPr sz="2500" b="1"/>
            </a:lvl4pPr>
            <a:lvl5pPr marL="2902854" indent="0">
              <a:buNone/>
              <a:defRPr sz="2500" b="1"/>
            </a:lvl5pPr>
            <a:lvl6pPr marL="3628568" indent="0">
              <a:buNone/>
              <a:defRPr sz="2500" b="1"/>
            </a:lvl6pPr>
            <a:lvl7pPr marL="4354281" indent="0">
              <a:buNone/>
              <a:defRPr sz="2500" b="1"/>
            </a:lvl7pPr>
            <a:lvl8pPr marL="5079995" indent="0">
              <a:buNone/>
              <a:defRPr sz="2500" b="1"/>
            </a:lvl8pPr>
            <a:lvl9pPr marL="5805708" indent="0">
              <a:buNone/>
              <a:defRPr sz="2500" b="1"/>
            </a:lvl9pPr>
          </a:lstStyle>
          <a:p>
            <a:pPr lvl="0"/>
            <a:r>
              <a:rPr lang="en-US" dirty="0" err="1" smtClean="0"/>
              <a:t>Cliquez</a:t>
            </a:r>
            <a:r>
              <a:rPr lang="en-US" dirty="0" smtClean="0"/>
              <a:t> pour modifier les styles du </a:t>
            </a:r>
            <a:r>
              <a:rPr lang="en-US" dirty="0" err="1" smtClean="0"/>
              <a:t>texte</a:t>
            </a:r>
            <a:r>
              <a:rPr lang="en-US" dirty="0" smtClean="0"/>
              <a:t> du masque</a:t>
            </a:r>
          </a:p>
        </p:txBody>
      </p:sp>
      <p:sp>
        <p:nvSpPr>
          <p:cNvPr id="6" name="Content Placeholder 5"/>
          <p:cNvSpPr>
            <a:spLocks noGrp="1"/>
          </p:cNvSpPr>
          <p:nvPr>
            <p:ph sz="quarter" idx="4"/>
          </p:nvPr>
        </p:nvSpPr>
        <p:spPr>
          <a:xfrm>
            <a:off x="8257823" y="2899833"/>
            <a:ext cx="7185378"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7" name="Date Placeholder 6"/>
          <p:cNvSpPr>
            <a:spLocks noGrp="1"/>
          </p:cNvSpPr>
          <p:nvPr>
            <p:ph type="dt" sz="half" idx="10"/>
          </p:nvPr>
        </p:nvSpPr>
        <p:spPr/>
        <p:txBody>
          <a:bodyPr/>
          <a:lstStyle/>
          <a:p>
            <a:fld id="{EE71D08A-BC18-4C70-9917-29ED5C6B3345}" type="datetimeFigureOut">
              <a:rPr lang="fr-FR" smtClean="0"/>
              <a:pPr/>
              <a:t>15/09/15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73C9953-A60E-4380-B90A-C8E90F923DE7}" type="slidenum">
              <a:rPr lang="fr-FR" smtClean="0"/>
              <a:pPr/>
              <a:t>‹#›</a:t>
            </a:fld>
            <a:endParaRPr lang="fr-F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Cliquez et modifiez le titre</a:t>
            </a:r>
            <a:endParaRPr lang="fr-FR"/>
          </a:p>
        </p:txBody>
      </p:sp>
      <p:sp>
        <p:nvSpPr>
          <p:cNvPr id="3" name="Date Placeholder 2"/>
          <p:cNvSpPr>
            <a:spLocks noGrp="1"/>
          </p:cNvSpPr>
          <p:nvPr>
            <p:ph type="dt" sz="half" idx="10"/>
          </p:nvPr>
        </p:nvSpPr>
        <p:spPr/>
        <p:txBody>
          <a:bodyPr/>
          <a:lstStyle/>
          <a:p>
            <a:fld id="{EE71D08A-BC18-4C70-9917-29ED5C6B3345}" type="datetimeFigureOut">
              <a:rPr lang="fr-FR" smtClean="0"/>
              <a:pPr/>
              <a:t>15/09/15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3C9953-A60E-4380-B90A-C8E90F923DE7}" type="slidenum">
              <a:rPr lang="fr-FR" smtClean="0"/>
              <a:pPr/>
              <a:t>‹#›</a:t>
            </a:fld>
            <a:endParaRPr lang="fr-F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1D08A-BC18-4C70-9917-29ED5C6B3345}" type="datetimeFigureOut">
              <a:rPr lang="fr-FR" smtClean="0"/>
              <a:pPr/>
              <a:t>15/09/15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73C9953-A60E-4380-B90A-C8E90F923DE7}" type="slidenum">
              <a:rPr lang="fr-FR" smtClean="0"/>
              <a:pPr/>
              <a:t>‹#›</a:t>
            </a:fld>
            <a:endParaRPr lang="fr-FR"/>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2800" y="1471343"/>
            <a:ext cx="5348112" cy="1549400"/>
          </a:xfrm>
        </p:spPr>
        <p:txBody>
          <a:bodyPr anchor="b"/>
          <a:lstStyle>
            <a:lvl1pPr algn="l">
              <a:defRPr sz="3200" b="1"/>
            </a:lvl1pPr>
          </a:lstStyle>
          <a:p>
            <a:r>
              <a:rPr lang="en-US" dirty="0" err="1" smtClean="0"/>
              <a:t>Cliquez</a:t>
            </a:r>
            <a:r>
              <a:rPr lang="en-US" dirty="0" smtClean="0"/>
              <a:t> et </a:t>
            </a:r>
            <a:r>
              <a:rPr lang="en-US" dirty="0" err="1" smtClean="0"/>
              <a:t>modifiez</a:t>
            </a:r>
            <a:r>
              <a:rPr lang="en-US" dirty="0" smtClean="0"/>
              <a:t> le </a:t>
            </a:r>
            <a:r>
              <a:rPr lang="en-US" dirty="0" err="1" smtClean="0"/>
              <a:t>titre</a:t>
            </a:r>
            <a:endParaRPr lang="fr-FR" dirty="0"/>
          </a:p>
        </p:txBody>
      </p:sp>
      <p:sp>
        <p:nvSpPr>
          <p:cNvPr id="3" name="Content Placeholder 2"/>
          <p:cNvSpPr>
            <a:spLocks noGrp="1"/>
          </p:cNvSpPr>
          <p:nvPr>
            <p:ph idx="1"/>
          </p:nvPr>
        </p:nvSpPr>
        <p:spPr>
          <a:xfrm>
            <a:off x="6355644" y="1471343"/>
            <a:ext cx="9087556" cy="6696875"/>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dirty="0" err="1" smtClean="0"/>
              <a:t>Cliquez</a:t>
            </a:r>
            <a:r>
              <a:rPr lang="en-US" dirty="0" smtClean="0"/>
              <a:t> pour modifier les styles du </a:t>
            </a:r>
            <a:r>
              <a:rPr lang="en-US" dirty="0" err="1" smtClean="0"/>
              <a:t>texte</a:t>
            </a:r>
            <a:r>
              <a:rPr lang="en-US" dirty="0" smtClean="0"/>
              <a:t> du masque</a:t>
            </a:r>
          </a:p>
          <a:p>
            <a:pPr lvl="1"/>
            <a:r>
              <a:rPr lang="en-US" dirty="0" err="1" smtClean="0"/>
              <a:t>Deuxième</a:t>
            </a:r>
            <a:r>
              <a:rPr lang="en-US" dirty="0" smtClean="0"/>
              <a:t> </a:t>
            </a:r>
            <a:r>
              <a:rPr lang="en-US" dirty="0" err="1" smtClean="0"/>
              <a:t>niveau</a:t>
            </a:r>
            <a:endParaRPr lang="en-US" dirty="0" smtClean="0"/>
          </a:p>
          <a:p>
            <a:pPr lvl="2"/>
            <a:r>
              <a:rPr lang="en-US" dirty="0" err="1" smtClean="0"/>
              <a:t>Troisième</a:t>
            </a:r>
            <a:r>
              <a:rPr lang="en-US" dirty="0" smtClean="0"/>
              <a:t> </a:t>
            </a:r>
            <a:r>
              <a:rPr lang="en-US" dirty="0" err="1" smtClean="0"/>
              <a:t>niveau</a:t>
            </a:r>
            <a:endParaRPr lang="en-US" dirty="0" smtClean="0"/>
          </a:p>
          <a:p>
            <a:pPr lvl="3"/>
            <a:r>
              <a:rPr lang="en-US" dirty="0" err="1" smtClean="0"/>
              <a:t>Quatrième</a:t>
            </a:r>
            <a:r>
              <a:rPr lang="en-US" dirty="0" smtClean="0"/>
              <a:t> </a:t>
            </a:r>
            <a:r>
              <a:rPr lang="en-US" dirty="0" err="1" smtClean="0"/>
              <a:t>niveau</a:t>
            </a:r>
            <a:endParaRPr lang="en-US" dirty="0" smtClean="0"/>
          </a:p>
          <a:p>
            <a:pPr lvl="4"/>
            <a:r>
              <a:rPr lang="en-US" dirty="0" err="1" smtClean="0"/>
              <a:t>Cinquième</a:t>
            </a:r>
            <a:r>
              <a:rPr lang="en-US" dirty="0" smtClean="0"/>
              <a:t> </a:t>
            </a:r>
            <a:r>
              <a:rPr lang="en-US" dirty="0" err="1" smtClean="0"/>
              <a:t>niveau</a:t>
            </a:r>
            <a:endParaRPr lang="fr-FR" dirty="0"/>
          </a:p>
        </p:txBody>
      </p:sp>
      <p:sp>
        <p:nvSpPr>
          <p:cNvPr id="4" name="Text Placeholder 3"/>
          <p:cNvSpPr>
            <a:spLocks noGrp="1"/>
          </p:cNvSpPr>
          <p:nvPr>
            <p:ph type="body" sz="half" idx="2"/>
          </p:nvPr>
        </p:nvSpPr>
        <p:spPr>
          <a:xfrm>
            <a:off x="812801" y="3020743"/>
            <a:ext cx="5348112" cy="5147475"/>
          </a:xfrm>
        </p:spPr>
        <p:txBody>
          <a:bodyPr/>
          <a:lstStyle>
            <a:lvl1pPr marL="0" indent="0">
              <a:buNone/>
              <a:defRPr sz="2200"/>
            </a:lvl1pPr>
            <a:lvl2pPr marL="725714" indent="0">
              <a:buNone/>
              <a:defRPr sz="1900"/>
            </a:lvl2pPr>
            <a:lvl3pPr marL="1451427" indent="0">
              <a:buNone/>
              <a:defRPr sz="1600"/>
            </a:lvl3pPr>
            <a:lvl4pPr marL="2177141" indent="0">
              <a:buNone/>
              <a:defRPr sz="1400"/>
            </a:lvl4pPr>
            <a:lvl5pPr marL="2902854" indent="0">
              <a:buNone/>
              <a:defRPr sz="1400"/>
            </a:lvl5pPr>
            <a:lvl6pPr marL="3628568" indent="0">
              <a:buNone/>
              <a:defRPr sz="1400"/>
            </a:lvl6pPr>
            <a:lvl7pPr marL="4354281" indent="0">
              <a:buNone/>
              <a:defRPr sz="1400"/>
            </a:lvl7pPr>
            <a:lvl8pPr marL="5079995" indent="0">
              <a:buNone/>
              <a:defRPr sz="1400"/>
            </a:lvl8pPr>
            <a:lvl9pPr marL="5805708" indent="0">
              <a:buNone/>
              <a:defRPr sz="1400"/>
            </a:lvl9pPr>
          </a:lstStyle>
          <a:p>
            <a:pPr lvl="0"/>
            <a:r>
              <a:rPr lang="en-US" dirty="0" err="1" smtClean="0"/>
              <a:t>Cliquez</a:t>
            </a:r>
            <a:r>
              <a:rPr lang="en-US" dirty="0" smtClean="0"/>
              <a:t> pour modifier les styles du </a:t>
            </a:r>
            <a:r>
              <a:rPr lang="en-US" dirty="0" err="1" smtClean="0"/>
              <a:t>texte</a:t>
            </a:r>
            <a:r>
              <a:rPr lang="en-US" dirty="0" smtClean="0"/>
              <a:t> du masque</a:t>
            </a:r>
          </a:p>
        </p:txBody>
      </p:sp>
      <p:sp>
        <p:nvSpPr>
          <p:cNvPr id="5" name="Date Placeholder 4"/>
          <p:cNvSpPr>
            <a:spLocks noGrp="1"/>
          </p:cNvSpPr>
          <p:nvPr>
            <p:ph type="dt" sz="half" idx="10"/>
          </p:nvPr>
        </p:nvSpPr>
        <p:spPr/>
        <p:txBody>
          <a:bodyPr/>
          <a:lstStyle/>
          <a:p>
            <a:fld id="{EE71D08A-BC18-4C70-9917-29ED5C6B3345}" type="datetimeFigureOut">
              <a:rPr lang="fr-FR" smtClean="0"/>
              <a:pPr/>
              <a:t>15/09/15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3C9953-A60E-4380-B90A-C8E90F923DE7}" type="slidenum">
              <a:rPr lang="fr-FR" smtClean="0"/>
              <a:pPr/>
              <a:t>‹#›</a:t>
            </a:fld>
            <a:endParaRPr lang="fr-F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186290" y="6400800"/>
            <a:ext cx="9753600" cy="755651"/>
          </a:xfrm>
        </p:spPr>
        <p:txBody>
          <a:bodyPr anchor="b"/>
          <a:lstStyle>
            <a:lvl1pPr algn="l">
              <a:defRPr sz="3200" b="1"/>
            </a:lvl1pPr>
          </a:lstStyle>
          <a:p>
            <a:r>
              <a:rPr lang="en-US" smtClean="0"/>
              <a:t>Cliquez et modifiez le titre</a:t>
            </a:r>
            <a:endParaRPr lang="fr-FR"/>
          </a:p>
        </p:txBody>
      </p:sp>
      <p:sp>
        <p:nvSpPr>
          <p:cNvPr id="3" name="Picture Placeholder 2"/>
          <p:cNvSpPr>
            <a:spLocks noGrp="1"/>
          </p:cNvSpPr>
          <p:nvPr>
            <p:ph type="pic" idx="1"/>
          </p:nvPr>
        </p:nvSpPr>
        <p:spPr>
          <a:xfrm>
            <a:off x="3186290" y="1558471"/>
            <a:ext cx="9753600" cy="4744961"/>
          </a:xfrm>
        </p:spPr>
        <p:txBody>
          <a:bodyPr/>
          <a:lstStyle>
            <a:lvl1pPr marL="0" indent="0">
              <a:buNone/>
              <a:defRPr sz="5100"/>
            </a:lvl1pPr>
            <a:lvl2pPr marL="725714" indent="0">
              <a:buNone/>
              <a:defRPr sz="4400"/>
            </a:lvl2pPr>
            <a:lvl3pPr marL="1451427" indent="0">
              <a:buNone/>
              <a:defRPr sz="3800"/>
            </a:lvl3pPr>
            <a:lvl4pPr marL="2177141" indent="0">
              <a:buNone/>
              <a:defRPr sz="3200"/>
            </a:lvl4pPr>
            <a:lvl5pPr marL="2902854" indent="0">
              <a:buNone/>
              <a:defRPr sz="3200"/>
            </a:lvl5pPr>
            <a:lvl6pPr marL="3628568" indent="0">
              <a:buNone/>
              <a:defRPr sz="3200"/>
            </a:lvl6pPr>
            <a:lvl7pPr marL="4354281" indent="0">
              <a:buNone/>
              <a:defRPr sz="3200"/>
            </a:lvl7pPr>
            <a:lvl8pPr marL="5079995" indent="0">
              <a:buNone/>
              <a:defRPr sz="3200"/>
            </a:lvl8pPr>
            <a:lvl9pPr marL="5805708" indent="0">
              <a:buNone/>
              <a:defRPr sz="3200"/>
            </a:lvl9pPr>
          </a:lstStyle>
          <a:p>
            <a:r>
              <a:rPr lang="en-US" smtClean="0"/>
              <a:t>Cliquez sur l'icône pour ajouter une image</a:t>
            </a:r>
            <a:endParaRPr lang="fr-FR"/>
          </a:p>
        </p:txBody>
      </p:sp>
      <p:sp>
        <p:nvSpPr>
          <p:cNvPr id="4" name="Text Placeholder 3"/>
          <p:cNvSpPr>
            <a:spLocks noGrp="1"/>
          </p:cNvSpPr>
          <p:nvPr>
            <p:ph type="body" sz="half" idx="2"/>
          </p:nvPr>
        </p:nvSpPr>
        <p:spPr>
          <a:xfrm>
            <a:off x="3186290" y="7156451"/>
            <a:ext cx="9753600" cy="1073149"/>
          </a:xfrm>
        </p:spPr>
        <p:txBody>
          <a:bodyPr/>
          <a:lstStyle>
            <a:lvl1pPr marL="0" indent="0">
              <a:buNone/>
              <a:defRPr sz="2200"/>
            </a:lvl1pPr>
            <a:lvl2pPr marL="725714" indent="0">
              <a:buNone/>
              <a:defRPr sz="1900"/>
            </a:lvl2pPr>
            <a:lvl3pPr marL="1451427" indent="0">
              <a:buNone/>
              <a:defRPr sz="1600"/>
            </a:lvl3pPr>
            <a:lvl4pPr marL="2177141" indent="0">
              <a:buNone/>
              <a:defRPr sz="1400"/>
            </a:lvl4pPr>
            <a:lvl5pPr marL="2902854" indent="0">
              <a:buNone/>
              <a:defRPr sz="1400"/>
            </a:lvl5pPr>
            <a:lvl6pPr marL="3628568" indent="0">
              <a:buNone/>
              <a:defRPr sz="1400"/>
            </a:lvl6pPr>
            <a:lvl7pPr marL="4354281" indent="0">
              <a:buNone/>
              <a:defRPr sz="1400"/>
            </a:lvl7pPr>
            <a:lvl8pPr marL="5079995" indent="0">
              <a:buNone/>
              <a:defRPr sz="1400"/>
            </a:lvl8pPr>
            <a:lvl9pPr marL="5805708" indent="0">
              <a:buNone/>
              <a:defRPr sz="1400"/>
            </a:lvl9pPr>
          </a:lstStyle>
          <a:p>
            <a:pPr lvl="0"/>
            <a:r>
              <a:rPr lang="en-US" smtClean="0"/>
              <a:t>Cliquez pour modifier les styles du texte du masque</a:t>
            </a:r>
          </a:p>
        </p:txBody>
      </p:sp>
      <p:sp>
        <p:nvSpPr>
          <p:cNvPr id="5" name="Date Placeholder 4"/>
          <p:cNvSpPr>
            <a:spLocks noGrp="1"/>
          </p:cNvSpPr>
          <p:nvPr>
            <p:ph type="dt" sz="half" idx="10"/>
          </p:nvPr>
        </p:nvSpPr>
        <p:spPr/>
        <p:txBody>
          <a:bodyPr/>
          <a:lstStyle/>
          <a:p>
            <a:fld id="{EE71D08A-BC18-4C70-9917-29ED5C6B3345}" type="datetimeFigureOut">
              <a:rPr lang="fr-FR" smtClean="0"/>
              <a:pPr/>
              <a:t>15/09/15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3C9953-A60E-4380-B90A-C8E90F923DE7}" type="slidenum">
              <a:rPr lang="fr-FR" smtClean="0"/>
              <a:pPr/>
              <a:t>‹#›</a:t>
            </a:fld>
            <a:endParaRPr lang="fr-F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 y="1"/>
            <a:ext cx="16256001" cy="9144000"/>
          </a:xfrm>
          <a:prstGeom prst="rect">
            <a:avLst/>
          </a:prstGeom>
          <a:gradFill flip="none" rotWithShape="1">
            <a:gsLst>
              <a:gs pos="89000">
                <a:schemeClr val="tx2">
                  <a:lumMod val="75000"/>
                </a:schemeClr>
              </a:gs>
              <a:gs pos="94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Image 9" descr="bandeau.png"/>
          <p:cNvPicPr>
            <a:picLocks noChangeAspect="1"/>
          </p:cNvPicPr>
          <p:nvPr userDrawn="1"/>
        </p:nvPicPr>
        <p:blipFill>
          <a:blip r:embed="rId13"/>
          <a:stretch>
            <a:fillRect/>
          </a:stretch>
        </p:blipFill>
        <p:spPr>
          <a:xfrm>
            <a:off x="7254822" y="8648700"/>
            <a:ext cx="9001175" cy="495299"/>
          </a:xfrm>
          <a:prstGeom prst="rect">
            <a:avLst/>
          </a:prstGeom>
        </p:spPr>
      </p:pic>
      <p:sp>
        <p:nvSpPr>
          <p:cNvPr id="2" name="Title Placeholder 1"/>
          <p:cNvSpPr>
            <a:spLocks noGrp="1"/>
          </p:cNvSpPr>
          <p:nvPr>
            <p:ph type="title"/>
          </p:nvPr>
        </p:nvSpPr>
        <p:spPr>
          <a:xfrm>
            <a:off x="812800" y="1423"/>
            <a:ext cx="9001417" cy="936540"/>
          </a:xfrm>
          <a:prstGeom prst="rect">
            <a:avLst/>
          </a:prstGeom>
        </p:spPr>
        <p:txBody>
          <a:bodyPr vert="horz" lIns="145143" tIns="72571" rIns="145143" bIns="72571" rtlCol="0" anchor="ctr">
            <a:noAutofit/>
          </a:bodyPr>
          <a:lstStyle/>
          <a:p>
            <a:r>
              <a:rPr lang="en-US" dirty="0" err="1" smtClean="0"/>
              <a:t>Cliquez</a:t>
            </a:r>
            <a:r>
              <a:rPr lang="en-US" dirty="0" smtClean="0"/>
              <a:t> et </a:t>
            </a:r>
            <a:r>
              <a:rPr lang="en-US" dirty="0" err="1" smtClean="0"/>
              <a:t>modifiez</a:t>
            </a:r>
            <a:r>
              <a:rPr lang="en-US" dirty="0" smtClean="0"/>
              <a:t> le </a:t>
            </a:r>
            <a:r>
              <a:rPr lang="en-US" dirty="0" err="1" smtClean="0"/>
              <a:t>titre</a:t>
            </a:r>
            <a:endParaRPr lang="fr-FR" dirty="0"/>
          </a:p>
        </p:txBody>
      </p:sp>
      <p:sp>
        <p:nvSpPr>
          <p:cNvPr id="4" name="Date Placeholder 3"/>
          <p:cNvSpPr>
            <a:spLocks noGrp="1"/>
          </p:cNvSpPr>
          <p:nvPr>
            <p:ph type="dt" sz="half" idx="2"/>
          </p:nvPr>
        </p:nvSpPr>
        <p:spPr>
          <a:xfrm>
            <a:off x="812800" y="8475134"/>
            <a:ext cx="3793067" cy="486833"/>
          </a:xfrm>
          <a:prstGeom prst="rect">
            <a:avLst/>
          </a:prstGeom>
        </p:spPr>
        <p:txBody>
          <a:bodyPr vert="horz" lIns="145143" tIns="72571" rIns="145143" bIns="72571" rtlCol="0" anchor="ctr"/>
          <a:lstStyle>
            <a:lvl1pPr algn="l">
              <a:defRPr sz="1900">
                <a:solidFill>
                  <a:srgbClr val="FFFFFF"/>
                </a:solidFill>
              </a:defRPr>
            </a:lvl1pPr>
          </a:lstStyle>
          <a:p>
            <a:fld id="{EE71D08A-BC18-4C70-9917-29ED5C6B3345}" type="datetimeFigureOut">
              <a:rPr lang="fr-FR" smtClean="0"/>
              <a:pPr/>
              <a:t>15/09/15</a:t>
            </a:fld>
            <a:endParaRPr lang="fr-FR" dirty="0"/>
          </a:p>
        </p:txBody>
      </p:sp>
      <p:sp>
        <p:nvSpPr>
          <p:cNvPr id="5" name="Footer Placeholder 4"/>
          <p:cNvSpPr>
            <a:spLocks noGrp="1"/>
          </p:cNvSpPr>
          <p:nvPr>
            <p:ph type="ftr" sz="quarter" idx="3"/>
          </p:nvPr>
        </p:nvSpPr>
        <p:spPr>
          <a:xfrm>
            <a:off x="4666484" y="8475134"/>
            <a:ext cx="5147733" cy="486833"/>
          </a:xfrm>
          <a:prstGeom prst="rect">
            <a:avLst/>
          </a:prstGeom>
        </p:spPr>
        <p:txBody>
          <a:bodyPr vert="horz" lIns="145143" tIns="72571" rIns="145143" bIns="72571" rtlCol="0" anchor="ctr"/>
          <a:lstStyle>
            <a:lvl1pPr algn="ctr">
              <a:defRPr sz="1900">
                <a:solidFill>
                  <a:srgbClr val="FFFFFF"/>
                </a:solidFill>
              </a:defRPr>
            </a:lvl1pPr>
          </a:lstStyle>
          <a:p>
            <a:endParaRPr lang="fr-FR" dirty="0"/>
          </a:p>
        </p:txBody>
      </p:sp>
      <p:pic>
        <p:nvPicPr>
          <p:cNvPr id="11" name="Image 10"/>
          <p:cNvPicPr>
            <a:picLocks noChangeAspect="1"/>
          </p:cNvPicPr>
          <p:nvPr userDrawn="1"/>
        </p:nvPicPr>
        <p:blipFill>
          <a:blip r:embed="rId14"/>
          <a:stretch>
            <a:fillRect/>
          </a:stretch>
        </p:blipFill>
        <p:spPr>
          <a:xfrm>
            <a:off x="11642356" y="1423"/>
            <a:ext cx="4613644" cy="316422"/>
          </a:xfrm>
          <a:prstGeom prst="rect">
            <a:avLst/>
          </a:prstGeom>
        </p:spPr>
      </p:pic>
      <p:sp>
        <p:nvSpPr>
          <p:cNvPr id="6" name="Slide Number Placeholder 5"/>
          <p:cNvSpPr>
            <a:spLocks noGrp="1"/>
          </p:cNvSpPr>
          <p:nvPr>
            <p:ph type="sldNum" sz="quarter" idx="4"/>
          </p:nvPr>
        </p:nvSpPr>
        <p:spPr>
          <a:xfrm>
            <a:off x="11650133" y="237067"/>
            <a:ext cx="3793067" cy="486833"/>
          </a:xfrm>
          <a:prstGeom prst="rect">
            <a:avLst/>
          </a:prstGeom>
        </p:spPr>
        <p:txBody>
          <a:bodyPr vert="horz" lIns="145143" tIns="72571" rIns="145143" bIns="72571" rtlCol="0" anchor="ctr"/>
          <a:lstStyle>
            <a:lvl1pPr algn="r">
              <a:defRPr sz="1900">
                <a:solidFill>
                  <a:srgbClr val="FFFFFF"/>
                </a:solidFill>
              </a:defRPr>
            </a:lvl1pPr>
          </a:lstStyle>
          <a:p>
            <a:fld id="{D73C9953-A60E-4380-B90A-C8E90F923DE7}" type="slidenum">
              <a:rPr lang="fr-FR" smtClean="0"/>
              <a:pPr/>
              <a:t>‹#›</a:t>
            </a:fld>
            <a:endParaRPr lang="fr-FR" dirty="0"/>
          </a:p>
        </p:txBody>
      </p:sp>
      <p:sp>
        <p:nvSpPr>
          <p:cNvPr id="3" name="Text Placeholder 2"/>
          <p:cNvSpPr>
            <a:spLocks noGrp="1"/>
          </p:cNvSpPr>
          <p:nvPr>
            <p:ph type="body" idx="1"/>
          </p:nvPr>
        </p:nvSpPr>
        <p:spPr>
          <a:xfrm>
            <a:off x="812800" y="2133601"/>
            <a:ext cx="14630400" cy="6034617"/>
          </a:xfrm>
          <a:prstGeom prst="rect">
            <a:avLst/>
          </a:prstGeom>
        </p:spPr>
        <p:txBody>
          <a:bodyPr vert="horz" lIns="145143" tIns="72571" rIns="145143" bIns="72571" rtlCol="0">
            <a:normAutofit/>
          </a:bodyPr>
          <a:lstStyle/>
          <a:p>
            <a:pPr lvl="0"/>
            <a:r>
              <a:rPr lang="en-US" dirty="0" err="1" smtClean="0"/>
              <a:t>Cliquez</a:t>
            </a:r>
            <a:r>
              <a:rPr lang="en-US" dirty="0" smtClean="0"/>
              <a:t> pour modifier les styles du </a:t>
            </a:r>
            <a:r>
              <a:rPr lang="en-US" dirty="0" err="1" smtClean="0"/>
              <a:t>texte</a:t>
            </a:r>
            <a:r>
              <a:rPr lang="en-US" dirty="0" smtClean="0"/>
              <a:t> du masque</a:t>
            </a:r>
          </a:p>
          <a:p>
            <a:pPr lvl="1"/>
            <a:r>
              <a:rPr lang="en-US" dirty="0" err="1" smtClean="0"/>
              <a:t>Deuxième</a:t>
            </a:r>
            <a:r>
              <a:rPr lang="en-US" dirty="0" smtClean="0"/>
              <a:t> </a:t>
            </a:r>
            <a:r>
              <a:rPr lang="en-US" dirty="0" err="1" smtClean="0"/>
              <a:t>niveau</a:t>
            </a:r>
            <a:endParaRPr lang="en-US" dirty="0" smtClean="0"/>
          </a:p>
          <a:p>
            <a:pPr lvl="2"/>
            <a:r>
              <a:rPr lang="en-US" dirty="0" err="1" smtClean="0"/>
              <a:t>Troisième</a:t>
            </a:r>
            <a:r>
              <a:rPr lang="en-US" dirty="0" smtClean="0"/>
              <a:t> </a:t>
            </a:r>
            <a:r>
              <a:rPr lang="en-US" dirty="0" err="1" smtClean="0"/>
              <a:t>niveau</a:t>
            </a:r>
            <a:endParaRPr lang="en-US" dirty="0" smtClean="0"/>
          </a:p>
          <a:p>
            <a:pPr lvl="3"/>
            <a:r>
              <a:rPr lang="en-US" dirty="0" err="1" smtClean="0"/>
              <a:t>Quatrième</a:t>
            </a:r>
            <a:r>
              <a:rPr lang="en-US" dirty="0" smtClean="0"/>
              <a:t> </a:t>
            </a:r>
            <a:r>
              <a:rPr lang="en-US" dirty="0" err="1" smtClean="0"/>
              <a:t>niveau</a:t>
            </a:r>
            <a:endParaRPr lang="en-US" dirty="0" smtClean="0"/>
          </a:p>
          <a:p>
            <a:pPr lvl="4"/>
            <a:r>
              <a:rPr lang="en-US" dirty="0" err="1" smtClean="0"/>
              <a:t>Cinquième</a:t>
            </a:r>
            <a:r>
              <a:rPr lang="en-US" dirty="0" smtClean="0"/>
              <a:t> </a:t>
            </a:r>
            <a:r>
              <a:rPr lang="en-US" dirty="0" err="1" smtClean="0"/>
              <a:t>niveau</a:t>
            </a:r>
            <a:endParaRPr lang="fr-FR" dirty="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advClick="0"/>
  <p:txStyles>
    <p:titleStyle>
      <a:lvl1pPr algn="ctr" defTabSz="1451427" rtl="0" eaLnBrk="1" latinLnBrk="0" hangingPunct="1">
        <a:spcBef>
          <a:spcPct val="0"/>
        </a:spcBef>
        <a:buNone/>
        <a:defRPr sz="4800" b="1" kern="1200">
          <a:solidFill>
            <a:srgbClr val="FFFFFF"/>
          </a:solidFill>
          <a:latin typeface="+mj-lt"/>
          <a:ea typeface="+mj-ea"/>
          <a:cs typeface="+mj-cs"/>
        </a:defRPr>
      </a:lvl1pPr>
    </p:titleStyle>
    <p:bodyStyle>
      <a:lvl1pPr marL="544285" indent="-544285" algn="l" defTabSz="1451427" rtl="0" eaLnBrk="1" latinLnBrk="0" hangingPunct="1">
        <a:spcBef>
          <a:spcPct val="20000"/>
        </a:spcBef>
        <a:buFont typeface="Arial" pitchFamily="34" charset="0"/>
        <a:buChar char="•"/>
        <a:defRPr sz="4400" kern="1200">
          <a:solidFill>
            <a:schemeClr val="bg1"/>
          </a:solidFill>
          <a:latin typeface="+mn-lt"/>
          <a:ea typeface="+mn-ea"/>
          <a:cs typeface="+mn-cs"/>
        </a:defRPr>
      </a:lvl1pPr>
      <a:lvl2pPr marL="1179285" indent="-453571" algn="l" defTabSz="1451427" rtl="0" eaLnBrk="1" latinLnBrk="0" hangingPunct="1">
        <a:spcBef>
          <a:spcPct val="20000"/>
        </a:spcBef>
        <a:buFont typeface="Arial" pitchFamily="34" charset="0"/>
        <a:buChar char="–"/>
        <a:defRPr sz="4400" kern="1200">
          <a:solidFill>
            <a:schemeClr val="bg1"/>
          </a:solidFill>
          <a:latin typeface="+mn-lt"/>
          <a:ea typeface="+mn-ea"/>
          <a:cs typeface="+mn-cs"/>
        </a:defRPr>
      </a:lvl2pPr>
      <a:lvl3pPr marL="1814284" indent="-362857" algn="l" defTabSz="1451427" rtl="0" eaLnBrk="1" latinLnBrk="0" hangingPunct="1">
        <a:spcBef>
          <a:spcPct val="20000"/>
        </a:spcBef>
        <a:buFont typeface="Arial" pitchFamily="34" charset="0"/>
        <a:buChar char="•"/>
        <a:defRPr sz="3800" kern="1200">
          <a:solidFill>
            <a:schemeClr val="bg1"/>
          </a:solidFill>
          <a:latin typeface="+mn-lt"/>
          <a:ea typeface="+mn-ea"/>
          <a:cs typeface="+mn-cs"/>
        </a:defRPr>
      </a:lvl3pPr>
      <a:lvl4pPr marL="2539997" indent="-362857" algn="l" defTabSz="1451427" rtl="0" eaLnBrk="1" latinLnBrk="0" hangingPunct="1">
        <a:spcBef>
          <a:spcPct val="20000"/>
        </a:spcBef>
        <a:buFont typeface="Arial" pitchFamily="34" charset="0"/>
        <a:buChar char="–"/>
        <a:defRPr sz="3200" kern="1200">
          <a:solidFill>
            <a:schemeClr val="bg1"/>
          </a:solidFill>
          <a:latin typeface="+mn-lt"/>
          <a:ea typeface="+mn-ea"/>
          <a:cs typeface="+mn-cs"/>
        </a:defRPr>
      </a:lvl4pPr>
      <a:lvl5pPr marL="3265711" indent="-362857" algn="l" defTabSz="1451427" rtl="0" eaLnBrk="1" latinLnBrk="0" hangingPunct="1">
        <a:spcBef>
          <a:spcPct val="20000"/>
        </a:spcBef>
        <a:buFont typeface="Arial" pitchFamily="34" charset="0"/>
        <a:buChar char="»"/>
        <a:defRPr sz="3200" kern="1200">
          <a:solidFill>
            <a:schemeClr val="bg1"/>
          </a:solidFill>
          <a:latin typeface="+mn-lt"/>
          <a:ea typeface="+mn-ea"/>
          <a:cs typeface="+mn-cs"/>
        </a:defRPr>
      </a:lvl5pPr>
      <a:lvl6pPr marL="3991425" indent="-362857" algn="l" defTabSz="1451427"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138" indent="-362857" algn="l" defTabSz="1451427"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2852" indent="-362857" algn="l" defTabSz="1451427"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565" indent="-362857" algn="l" defTabSz="1451427"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fr-FR"/>
      </a:defPPr>
      <a:lvl1pPr marL="0" algn="l" defTabSz="1451427" rtl="0" eaLnBrk="1" latinLnBrk="0" hangingPunct="1">
        <a:defRPr sz="2900" kern="1200">
          <a:solidFill>
            <a:schemeClr val="tx1"/>
          </a:solidFill>
          <a:latin typeface="+mn-lt"/>
          <a:ea typeface="+mn-ea"/>
          <a:cs typeface="+mn-cs"/>
        </a:defRPr>
      </a:lvl1pPr>
      <a:lvl2pPr marL="725714" algn="l" defTabSz="1451427" rtl="0" eaLnBrk="1" latinLnBrk="0" hangingPunct="1">
        <a:defRPr sz="2900" kern="1200">
          <a:solidFill>
            <a:schemeClr val="tx1"/>
          </a:solidFill>
          <a:latin typeface="+mn-lt"/>
          <a:ea typeface="+mn-ea"/>
          <a:cs typeface="+mn-cs"/>
        </a:defRPr>
      </a:lvl2pPr>
      <a:lvl3pPr marL="1451427" algn="l" defTabSz="1451427" rtl="0" eaLnBrk="1" latinLnBrk="0" hangingPunct="1">
        <a:defRPr sz="2900" kern="1200">
          <a:solidFill>
            <a:schemeClr val="tx1"/>
          </a:solidFill>
          <a:latin typeface="+mn-lt"/>
          <a:ea typeface="+mn-ea"/>
          <a:cs typeface="+mn-cs"/>
        </a:defRPr>
      </a:lvl3pPr>
      <a:lvl4pPr marL="2177141" algn="l" defTabSz="1451427" rtl="0" eaLnBrk="1" latinLnBrk="0" hangingPunct="1">
        <a:defRPr sz="2900" kern="1200">
          <a:solidFill>
            <a:schemeClr val="tx1"/>
          </a:solidFill>
          <a:latin typeface="+mn-lt"/>
          <a:ea typeface="+mn-ea"/>
          <a:cs typeface="+mn-cs"/>
        </a:defRPr>
      </a:lvl4pPr>
      <a:lvl5pPr marL="2902854" algn="l" defTabSz="1451427" rtl="0" eaLnBrk="1" latinLnBrk="0" hangingPunct="1">
        <a:defRPr sz="2900" kern="1200">
          <a:solidFill>
            <a:schemeClr val="tx1"/>
          </a:solidFill>
          <a:latin typeface="+mn-lt"/>
          <a:ea typeface="+mn-ea"/>
          <a:cs typeface="+mn-cs"/>
        </a:defRPr>
      </a:lvl5pPr>
      <a:lvl6pPr marL="3628568" algn="l" defTabSz="1451427" rtl="0" eaLnBrk="1" latinLnBrk="0" hangingPunct="1">
        <a:defRPr sz="2900" kern="1200">
          <a:solidFill>
            <a:schemeClr val="tx1"/>
          </a:solidFill>
          <a:latin typeface="+mn-lt"/>
          <a:ea typeface="+mn-ea"/>
          <a:cs typeface="+mn-cs"/>
        </a:defRPr>
      </a:lvl6pPr>
      <a:lvl7pPr marL="4354281" algn="l" defTabSz="1451427" rtl="0" eaLnBrk="1" latinLnBrk="0" hangingPunct="1">
        <a:defRPr sz="2900" kern="1200">
          <a:solidFill>
            <a:schemeClr val="tx1"/>
          </a:solidFill>
          <a:latin typeface="+mn-lt"/>
          <a:ea typeface="+mn-ea"/>
          <a:cs typeface="+mn-cs"/>
        </a:defRPr>
      </a:lvl7pPr>
      <a:lvl8pPr marL="5079995" algn="l" defTabSz="1451427" rtl="0" eaLnBrk="1" latinLnBrk="0" hangingPunct="1">
        <a:defRPr sz="2900" kern="1200">
          <a:solidFill>
            <a:schemeClr val="tx1"/>
          </a:solidFill>
          <a:latin typeface="+mn-lt"/>
          <a:ea typeface="+mn-ea"/>
          <a:cs typeface="+mn-cs"/>
        </a:defRPr>
      </a:lvl8pPr>
      <a:lvl9pPr marL="5805708" algn="l" defTabSz="1451427"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sz="6600" b="0" dirty="0" smtClean="0">
                <a:solidFill>
                  <a:srgbClr val="FFFFFF"/>
                </a:solidFill>
                <a:effectLst>
                  <a:outerShdw blurRad="50800" dist="38100" dir="2700000" algn="tl" rotWithShape="0">
                    <a:srgbClr val="000000">
                      <a:alpha val="43000"/>
                    </a:srgbClr>
                  </a:outerShdw>
                </a:effectLst>
                <a:latin typeface="Helvetica Neue Light"/>
                <a:cs typeface="Helvetica Neue Light"/>
              </a:rPr>
              <a:t>Outdoor </a:t>
            </a:r>
            <a:r>
              <a:rPr lang="en-US" sz="6600" b="0" dirty="0" smtClean="0">
                <a:solidFill>
                  <a:srgbClr val="FFFFFF"/>
                </a:solidFill>
                <a:effectLst>
                  <a:outerShdw blurRad="50800" dist="38100" dir="2700000" algn="tl" rotWithShape="0">
                    <a:srgbClr val="000000">
                      <a:alpha val="43000"/>
                    </a:srgbClr>
                  </a:outerShdw>
                </a:effectLst>
                <a:latin typeface="Helvetica Neue Light"/>
                <a:cs typeface="Helvetica Neue Light"/>
              </a:rPr>
              <a:t>Computing</a:t>
            </a:r>
            <a:br>
              <a:rPr lang="en-US" sz="6600" b="0" dirty="0" smtClean="0">
                <a:solidFill>
                  <a:srgbClr val="FFFFFF"/>
                </a:solidFill>
                <a:effectLst>
                  <a:outerShdw blurRad="50800" dist="38100" dir="2700000" algn="tl" rotWithShape="0">
                    <a:srgbClr val="000000">
                      <a:alpha val="43000"/>
                    </a:srgbClr>
                  </a:outerShdw>
                </a:effectLst>
                <a:latin typeface="Helvetica Neue Light"/>
                <a:cs typeface="Helvetica Neue Light"/>
              </a:rPr>
            </a:br>
            <a:r>
              <a:rPr lang="en-US" sz="6600" b="0" dirty="0" err="1" smtClean="0">
                <a:effectLst>
                  <a:outerShdw blurRad="50800" dist="38100" dir="2700000" algn="tl" rotWithShape="0">
                    <a:srgbClr val="000000">
                      <a:alpha val="43000"/>
                    </a:srgbClr>
                  </a:outerShdw>
                </a:effectLst>
                <a:latin typeface="Helvetica Neue Light"/>
                <a:cs typeface="Helvetica Neue Light"/>
              </a:rPr>
              <a:t>RuggedPOD</a:t>
            </a:r>
            <a:r>
              <a:rPr lang="en-US" sz="6600" b="0" dirty="0" smtClean="0">
                <a:effectLst>
                  <a:outerShdw blurRad="50800" dist="38100" dir="2700000" algn="tl" rotWithShape="0">
                    <a:srgbClr val="000000">
                      <a:alpha val="43000"/>
                    </a:srgbClr>
                  </a:outerShdw>
                </a:effectLst>
                <a:latin typeface="Helvetica Neue Light"/>
                <a:cs typeface="Helvetica Neue Light"/>
              </a:rPr>
              <a:t> update for </a:t>
            </a:r>
            <a:r>
              <a:rPr lang="en-US" sz="6600" b="0" dirty="0" err="1" smtClean="0">
                <a:effectLst>
                  <a:outerShdw blurRad="50800" dist="38100" dir="2700000" algn="tl" rotWithShape="0">
                    <a:srgbClr val="000000">
                      <a:alpha val="43000"/>
                    </a:srgbClr>
                  </a:outerShdw>
                </a:effectLst>
                <a:latin typeface="Helvetica Neue Light"/>
                <a:cs typeface="Helvetica Neue Light"/>
              </a:rPr>
              <a:t>Telcos</a:t>
            </a:r>
            <a:endParaRPr lang="en-US" sz="6600" b="0" dirty="0">
              <a:solidFill>
                <a:srgbClr val="FFFFFF"/>
              </a:solidFill>
              <a:effectLst>
                <a:outerShdw blurRad="50800" dist="38100" dir="2700000" algn="tl" rotWithShape="0">
                  <a:srgbClr val="000000">
                    <a:alpha val="43000"/>
                  </a:srgbClr>
                </a:outerShdw>
              </a:effectLst>
              <a:latin typeface="Helvetica Neue Light"/>
              <a:cs typeface="Helvetica Neue Light"/>
            </a:endParaRPr>
          </a:p>
        </p:txBody>
      </p:sp>
      <p:sp>
        <p:nvSpPr>
          <p:cNvPr id="46" name="Sous-titre 45"/>
          <p:cNvSpPr>
            <a:spLocks noGrp="1"/>
          </p:cNvSpPr>
          <p:nvPr>
            <p:ph type="subTitle" idx="1"/>
          </p:nvPr>
        </p:nvSpPr>
        <p:spPr/>
        <p:txBody>
          <a:bodyPr>
            <a:normAutofit/>
          </a:bodyPr>
          <a:lstStyle/>
          <a:p>
            <a:r>
              <a:rPr lang="en-US" dirty="0" smtClean="0">
                <a:solidFill>
                  <a:schemeClr val="bg1"/>
                </a:solidFill>
                <a:effectLst>
                  <a:outerShdw blurRad="50800" dist="38100" dir="2700000" algn="tl" rotWithShape="0">
                    <a:srgbClr val="000000">
                      <a:alpha val="43000"/>
                    </a:srgbClr>
                  </a:outerShdw>
                </a:effectLst>
                <a:latin typeface="Helvetica Neue Light"/>
                <a:cs typeface="Helvetica Neue Light"/>
              </a:rPr>
              <a:t>Horizon Computing </a:t>
            </a:r>
            <a:r>
              <a:rPr lang="en-US" dirty="0" smtClean="0">
                <a:solidFill>
                  <a:schemeClr val="bg1"/>
                </a:solidFill>
                <a:effectLst>
                  <a:outerShdw blurRad="50800" dist="38100" dir="2700000" algn="tl" rotWithShape="0">
                    <a:srgbClr val="000000">
                      <a:alpha val="43000"/>
                    </a:srgbClr>
                  </a:outerShdw>
                </a:effectLst>
                <a:latin typeface="Helvetica Neue Light"/>
                <a:cs typeface="Helvetica Neue Light"/>
              </a:rPr>
              <a:t>Solutions</a:t>
            </a:r>
          </a:p>
          <a:p>
            <a:r>
              <a:rPr lang="en-US" dirty="0" smtClean="0">
                <a:solidFill>
                  <a:schemeClr val="bg1"/>
                </a:solidFill>
                <a:effectLst>
                  <a:outerShdw blurRad="50800" dist="38100" dir="2700000" algn="tl" rotWithShape="0">
                    <a:srgbClr val="000000">
                      <a:alpha val="43000"/>
                    </a:srgbClr>
                  </a:outerShdw>
                </a:effectLst>
                <a:latin typeface="Helvetica Neue Light"/>
                <a:cs typeface="Helvetica Neue Light"/>
              </a:rPr>
              <a:t>And a crazy Open Compute community</a:t>
            </a:r>
            <a:endParaRPr lang="en-US" dirty="0" smtClean="0">
              <a:solidFill>
                <a:schemeClr val="bg1"/>
              </a:solidFill>
              <a:effectLst>
                <a:outerShdw blurRad="50800" dist="38100" dir="2700000" algn="tl" rotWithShape="0">
                  <a:srgbClr val="000000">
                    <a:alpha val="43000"/>
                  </a:srgbClr>
                </a:outerShdw>
              </a:effectLst>
              <a:latin typeface="Helvetica Neue Light"/>
              <a:cs typeface="Helvetica Neue Light"/>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812800" y="1423"/>
            <a:ext cx="9501750" cy="936540"/>
          </a:xfrm>
        </p:spPr>
        <p:txBody>
          <a:bodyPr/>
          <a:lstStyle/>
          <a:p>
            <a:r>
              <a:rPr lang="en-US" dirty="0" err="1" smtClean="0"/>
              <a:t>RuggedPOD</a:t>
            </a:r>
            <a:r>
              <a:rPr lang="en-US" dirty="0" smtClean="0"/>
              <a:t> and </a:t>
            </a:r>
            <a:r>
              <a:rPr lang="en-US" dirty="0" err="1" smtClean="0"/>
              <a:t>Amarisoft</a:t>
            </a:r>
            <a:r>
              <a:rPr lang="en-US" dirty="0" smtClean="0"/>
              <a:t> solution</a:t>
            </a:r>
            <a:endParaRPr lang="en-US" dirty="0"/>
          </a:p>
        </p:txBody>
      </p:sp>
      <p:sp>
        <p:nvSpPr>
          <p:cNvPr id="3" name="Espace réservé du contenu 2"/>
          <p:cNvSpPr>
            <a:spLocks noGrp="1"/>
          </p:cNvSpPr>
          <p:nvPr>
            <p:ph idx="1"/>
          </p:nvPr>
        </p:nvSpPr>
        <p:spPr/>
        <p:txBody>
          <a:bodyPr>
            <a:normAutofit lnSpcReduction="10000"/>
          </a:bodyPr>
          <a:lstStyle/>
          <a:p>
            <a:r>
              <a:rPr lang="en-US" dirty="0" err="1" smtClean="0"/>
              <a:t>Amarisoft</a:t>
            </a:r>
            <a:endParaRPr lang="en-US" dirty="0" smtClean="0"/>
          </a:p>
          <a:p>
            <a:pPr lvl="1"/>
            <a:r>
              <a:rPr lang="en-US" dirty="0" smtClean="0"/>
              <a:t>French based company</a:t>
            </a:r>
          </a:p>
          <a:p>
            <a:pPr lvl="2" algn="jus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err="1" smtClean="0"/>
              <a:t>Deliver</a:t>
            </a:r>
            <a:r>
              <a:rPr lang="fr-FR" dirty="0" smtClean="0"/>
              <a:t> </a:t>
            </a:r>
            <a:r>
              <a:rPr lang="fr-FR" dirty="0" err="1" smtClean="0"/>
              <a:t>state-of-the-art</a:t>
            </a:r>
            <a:r>
              <a:rPr lang="fr-FR" dirty="0" smtClean="0"/>
              <a:t> LTE software </a:t>
            </a:r>
            <a:r>
              <a:rPr lang="fr-FR" dirty="0" err="1" smtClean="0"/>
              <a:t>stack</a:t>
            </a:r>
            <a:r>
              <a:rPr lang="fr-FR" dirty="0" smtClean="0"/>
              <a:t> </a:t>
            </a:r>
            <a:r>
              <a:rPr lang="fr-FR" dirty="0" err="1" smtClean="0"/>
              <a:t>including</a:t>
            </a:r>
            <a:r>
              <a:rPr lang="fr-FR" dirty="0" smtClean="0"/>
              <a:t> </a:t>
            </a:r>
            <a:r>
              <a:rPr lang="fr-FR" dirty="0" err="1" smtClean="0"/>
              <a:t>eNodeB</a:t>
            </a:r>
            <a:r>
              <a:rPr lang="fr-FR" dirty="0" smtClean="0"/>
              <a:t>, EPC and UE running live on x86 CPU (</a:t>
            </a:r>
            <a:r>
              <a:rPr lang="fr-FR" dirty="0" err="1" smtClean="0"/>
              <a:t>ASIC-less</a:t>
            </a:r>
            <a:r>
              <a:rPr lang="fr-FR" dirty="0" smtClean="0"/>
              <a:t> and </a:t>
            </a:r>
            <a:r>
              <a:rPr lang="fr-FR" dirty="0" err="1" smtClean="0"/>
              <a:t>DSP-less</a:t>
            </a:r>
            <a:r>
              <a:rPr lang="fr-FR" dirty="0" smtClean="0"/>
              <a:t>)</a:t>
            </a:r>
            <a:r>
              <a:rPr lang="fr-FR" dirty="0" smtClean="0"/>
              <a:t>.</a:t>
            </a:r>
          </a:p>
          <a:p>
            <a:pPr lvl="2" algn="jus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smtClean="0"/>
              <a:t>Help </a:t>
            </a:r>
            <a:r>
              <a:rPr lang="fr-FR" dirty="0" err="1" smtClean="0"/>
              <a:t>Operators</a:t>
            </a:r>
            <a:r>
              <a:rPr lang="fr-FR" dirty="0" smtClean="0"/>
              <a:t> to regain control of </a:t>
            </a:r>
            <a:r>
              <a:rPr lang="fr-FR" dirty="0" err="1" smtClean="0"/>
              <a:t>their</a:t>
            </a:r>
            <a:r>
              <a:rPr lang="fr-FR" dirty="0" smtClean="0"/>
              <a:t> mobile infrastructure </a:t>
            </a:r>
            <a:r>
              <a:rPr lang="fr-FR" dirty="0" err="1" smtClean="0"/>
              <a:t>from</a:t>
            </a:r>
            <a:r>
              <a:rPr lang="fr-FR" dirty="0" smtClean="0"/>
              <a:t> </a:t>
            </a:r>
            <a:r>
              <a:rPr lang="fr-FR" dirty="0" err="1" smtClean="0"/>
              <a:t>Telco</a:t>
            </a:r>
            <a:r>
              <a:rPr lang="fr-FR" dirty="0" smtClean="0"/>
              <a:t> </a:t>
            </a:r>
            <a:r>
              <a:rPr lang="fr-FR" dirty="0" err="1" smtClean="0"/>
              <a:t>Vendors</a:t>
            </a:r>
            <a:r>
              <a:rPr lang="fr-FR" dirty="0" smtClean="0"/>
              <a:t>.</a:t>
            </a:r>
          </a:p>
          <a:p>
            <a:pPr lvl="2" algn="just">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000" dirty="0" smtClean="0"/>
              <a:t>Break </a:t>
            </a:r>
            <a:r>
              <a:rPr lang="fr-FR" sz="4000" dirty="0" err="1" smtClean="0"/>
              <a:t>existing</a:t>
            </a:r>
            <a:r>
              <a:rPr lang="fr-FR" sz="4000" dirty="0" smtClean="0"/>
              <a:t> business model and </a:t>
            </a:r>
            <a:r>
              <a:rPr lang="fr-FR" sz="4000" dirty="0" err="1" smtClean="0"/>
              <a:t>spark</a:t>
            </a:r>
            <a:r>
              <a:rPr lang="fr-FR" sz="4000" dirty="0" smtClean="0"/>
              <a:t> the LTE mobile </a:t>
            </a:r>
            <a:r>
              <a:rPr lang="fr-FR" sz="4000" dirty="0" err="1" smtClean="0"/>
              <a:t>revolution</a:t>
            </a:r>
            <a:endParaRPr lang="fr-FR" sz="4000" dirty="0" smtClean="0"/>
          </a:p>
          <a:p>
            <a:pPr algn="just">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smtClean="0"/>
              <a:t>			</a:t>
            </a:r>
            <a:endParaRPr lang="en-US" dirty="0"/>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14"/>
          <p:cNvSpPr/>
          <p:nvPr/>
        </p:nvSpPr>
        <p:spPr>
          <a:xfrm>
            <a:off x="2386202" y="4813623"/>
            <a:ext cx="12046470" cy="326734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2" name="Rectangle 1"/>
          <p:cNvSpPr>
            <a:spLocks noChangeArrowheads="1"/>
          </p:cNvSpPr>
          <p:nvPr/>
        </p:nvSpPr>
        <p:spPr bwMode="auto">
          <a:xfrm>
            <a:off x="0" y="5526618"/>
            <a:ext cx="16256000" cy="2116"/>
          </a:xfrm>
          <a:prstGeom prst="rect">
            <a:avLst/>
          </a:prstGeom>
          <a:noFill/>
          <a:ln w="9525">
            <a:noFill/>
            <a:round/>
            <a:headEnd/>
            <a:tailEnd/>
          </a:ln>
        </p:spPr>
        <p:txBody>
          <a:bodyPr wrap="none" lIns="145143" tIns="72571" rIns="145143" bIns="72571" anchor="ctr"/>
          <a:lstStyle/>
          <a:p>
            <a:endParaRPr lang="fr-FR"/>
          </a:p>
        </p:txBody>
      </p:sp>
      <p:sp>
        <p:nvSpPr>
          <p:cNvPr id="5123" name="Text Box 2"/>
          <p:cNvSpPr txBox="1">
            <a:spLocks noChangeArrowheads="1"/>
          </p:cNvSpPr>
          <p:nvPr/>
        </p:nvSpPr>
        <p:spPr bwMode="auto">
          <a:xfrm>
            <a:off x="191912" y="0"/>
            <a:ext cx="12033956" cy="1504240"/>
          </a:xfrm>
          <a:prstGeom prst="rect">
            <a:avLst/>
          </a:prstGeom>
          <a:noFill/>
          <a:ln w="9525">
            <a:noFill/>
            <a:round/>
            <a:headEnd/>
            <a:tailEnd/>
          </a:ln>
        </p:spPr>
        <p:txBody>
          <a:bodyPr lIns="142857" tIns="74286" rIns="142857" bIns="74286">
            <a:spAutoFit/>
          </a:bodyPr>
          <a:lstStyle/>
          <a:p>
            <a:pPr algn="l">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4400" b="1" dirty="0" err="1" smtClean="0">
                <a:solidFill>
                  <a:srgbClr val="FFFFFF"/>
                </a:solidFill>
                <a:latin typeface="Arial" charset="0"/>
              </a:rPr>
              <a:t>We</a:t>
            </a:r>
            <a:r>
              <a:rPr lang="fr-FR" sz="4400" b="1" dirty="0" smtClean="0">
                <a:solidFill>
                  <a:srgbClr val="FFFFFF"/>
                </a:solidFill>
                <a:latin typeface="Arial" charset="0"/>
              </a:rPr>
              <a:t> live in a software world, </a:t>
            </a:r>
            <a:r>
              <a:rPr lang="fr-FR" sz="4400" b="1" dirty="0" err="1" smtClean="0">
                <a:solidFill>
                  <a:srgbClr val="FFFFFF"/>
                </a:solidFill>
                <a:latin typeface="Arial" charset="0"/>
              </a:rPr>
              <a:t>let’s</a:t>
            </a:r>
            <a:r>
              <a:rPr lang="fr-FR" sz="4400" b="1" dirty="0" smtClean="0">
                <a:solidFill>
                  <a:srgbClr val="FFFFFF"/>
                </a:solidFill>
                <a:latin typeface="Arial" charset="0"/>
              </a:rPr>
              <a:t> do </a:t>
            </a:r>
            <a:r>
              <a:rPr lang="fr-FR" sz="4400" b="1" dirty="0" err="1" smtClean="0">
                <a:solidFill>
                  <a:srgbClr val="FFFFFF"/>
                </a:solidFill>
                <a:latin typeface="Arial" charset="0"/>
              </a:rPr>
              <a:t>some</a:t>
            </a:r>
            <a:r>
              <a:rPr lang="fr-FR" sz="4400" b="1" dirty="0" smtClean="0">
                <a:solidFill>
                  <a:srgbClr val="FFFFFF"/>
                </a:solidFill>
                <a:latin typeface="Arial" charset="0"/>
              </a:rPr>
              <a:t> </a:t>
            </a:r>
            <a:r>
              <a:rPr lang="fr-FR" sz="4400" b="1" dirty="0" err="1" smtClean="0">
                <a:solidFill>
                  <a:srgbClr val="FFFFFF"/>
                </a:solidFill>
                <a:latin typeface="Arial" charset="0"/>
              </a:rPr>
              <a:t>crazy</a:t>
            </a:r>
            <a:r>
              <a:rPr lang="fr-FR" sz="4400" b="1" dirty="0" smtClean="0">
                <a:solidFill>
                  <a:srgbClr val="FFFFFF"/>
                </a:solidFill>
                <a:latin typeface="Arial" charset="0"/>
              </a:rPr>
              <a:t> one on top of </a:t>
            </a:r>
            <a:r>
              <a:rPr lang="fr-FR" sz="4400" b="1" dirty="0" err="1" smtClean="0">
                <a:solidFill>
                  <a:srgbClr val="FFFFFF"/>
                </a:solidFill>
                <a:latin typeface="Arial" charset="0"/>
              </a:rPr>
              <a:t>RuggedPOD</a:t>
            </a:r>
            <a:endParaRPr lang="fr-FR" sz="4400" b="1" dirty="0">
              <a:solidFill>
                <a:srgbClr val="FFFFFF"/>
              </a:solidFill>
              <a:latin typeface="Arial" charset="0"/>
            </a:endParaRPr>
          </a:p>
        </p:txBody>
      </p:sp>
      <p:sp>
        <p:nvSpPr>
          <p:cNvPr id="5124" name="Text Box 6"/>
          <p:cNvSpPr txBox="1">
            <a:spLocks noChangeArrowheads="1"/>
          </p:cNvSpPr>
          <p:nvPr/>
        </p:nvSpPr>
        <p:spPr bwMode="auto">
          <a:xfrm>
            <a:off x="1778001" y="2940051"/>
            <a:ext cx="14478000" cy="1873572"/>
          </a:xfrm>
          <a:prstGeom prst="rect">
            <a:avLst/>
          </a:prstGeom>
          <a:noFill/>
          <a:ln w="9525">
            <a:noFill/>
            <a:round/>
            <a:headEnd/>
            <a:tailEnd/>
          </a:ln>
        </p:spPr>
        <p:txBody>
          <a:bodyPr lIns="142857" tIns="74286" rIns="142857" bIns="74286">
            <a:spAutoFit/>
          </a:bodyPr>
          <a:lstStyle/>
          <a:p>
            <a:pPr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800" dirty="0">
                <a:solidFill>
                  <a:srgbClr val="FFFFFF"/>
                </a:solidFill>
              </a:rPr>
              <a:t> </a:t>
            </a:r>
            <a:r>
              <a:rPr lang="fr-FR" sz="2800" dirty="0" err="1">
                <a:solidFill>
                  <a:srgbClr val="FFFFFF"/>
                </a:solidFill>
              </a:rPr>
              <a:t>eNodeB</a:t>
            </a:r>
            <a:r>
              <a:rPr lang="fr-FR" sz="2800" dirty="0">
                <a:solidFill>
                  <a:srgbClr val="FFFFFF"/>
                </a:solidFill>
              </a:rPr>
              <a:t> (FDD &amp; TDD, </a:t>
            </a:r>
            <a:r>
              <a:rPr lang="fr-FR" sz="2800" dirty="0" smtClean="0">
                <a:solidFill>
                  <a:srgbClr val="FFFFFF"/>
                </a:solidFill>
              </a:rPr>
              <a:t>CA, </a:t>
            </a:r>
            <a:r>
              <a:rPr lang="fr-FR" sz="2800" dirty="0" err="1" smtClean="0">
                <a:solidFill>
                  <a:srgbClr val="FFFFFF"/>
                </a:solidFill>
              </a:rPr>
              <a:t>Handover</a:t>
            </a:r>
            <a:r>
              <a:rPr lang="fr-FR" sz="2800" dirty="0">
                <a:solidFill>
                  <a:srgbClr val="FFFFFF"/>
                </a:solidFill>
              </a:rPr>
              <a:t>, MIMO, </a:t>
            </a:r>
            <a:r>
              <a:rPr lang="fr-FR" sz="2800" dirty="0" err="1">
                <a:solidFill>
                  <a:srgbClr val="FFFFFF"/>
                </a:solidFill>
              </a:rPr>
              <a:t>VoLTE</a:t>
            </a:r>
            <a:r>
              <a:rPr lang="fr-FR" sz="2800" dirty="0">
                <a:solidFill>
                  <a:srgbClr val="FFFFFF"/>
                </a:solidFill>
              </a:rPr>
              <a:t>, </a:t>
            </a:r>
            <a:r>
              <a:rPr lang="fr-FR" sz="2800" dirty="0" err="1">
                <a:solidFill>
                  <a:srgbClr val="FFFFFF"/>
                </a:solidFill>
              </a:rPr>
              <a:t>eMBMS</a:t>
            </a:r>
            <a:r>
              <a:rPr lang="fr-FR" sz="2800" dirty="0">
                <a:solidFill>
                  <a:srgbClr val="FFFFFF"/>
                </a:solidFill>
              </a:rPr>
              <a:t>, …)</a:t>
            </a:r>
          </a:p>
          <a:p>
            <a:pPr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800" dirty="0">
                <a:solidFill>
                  <a:srgbClr val="FFFFFF"/>
                </a:solidFill>
              </a:rPr>
              <a:t> </a:t>
            </a:r>
            <a:r>
              <a:rPr lang="fr-FR" sz="2800" dirty="0" err="1" smtClean="0">
                <a:solidFill>
                  <a:srgbClr val="FFFFFF"/>
                </a:solidFill>
              </a:rPr>
              <a:t>Tiny</a:t>
            </a:r>
            <a:r>
              <a:rPr lang="fr-FR" sz="2800" dirty="0" smtClean="0">
                <a:solidFill>
                  <a:srgbClr val="FFFFFF"/>
                </a:solidFill>
              </a:rPr>
              <a:t> EPC, </a:t>
            </a:r>
            <a:r>
              <a:rPr lang="fr-FR" sz="2800" dirty="0" err="1" smtClean="0">
                <a:solidFill>
                  <a:srgbClr val="FFFFFF"/>
                </a:solidFill>
              </a:rPr>
              <a:t>tiny</a:t>
            </a:r>
            <a:r>
              <a:rPr lang="fr-FR" sz="2800" dirty="0" smtClean="0">
                <a:solidFill>
                  <a:srgbClr val="FFFFFF"/>
                </a:solidFill>
              </a:rPr>
              <a:t> IMS, </a:t>
            </a:r>
            <a:r>
              <a:rPr lang="fr-FR" sz="2800" dirty="0" err="1" smtClean="0">
                <a:solidFill>
                  <a:srgbClr val="FFFFFF"/>
                </a:solidFill>
              </a:rPr>
              <a:t>eMBMS</a:t>
            </a:r>
            <a:r>
              <a:rPr lang="fr-FR" sz="2800" dirty="0" smtClean="0">
                <a:solidFill>
                  <a:srgbClr val="FFFFFF"/>
                </a:solidFill>
              </a:rPr>
              <a:t> </a:t>
            </a:r>
            <a:r>
              <a:rPr lang="fr-FR" sz="2800" dirty="0" err="1" smtClean="0">
                <a:solidFill>
                  <a:srgbClr val="FFFFFF"/>
                </a:solidFill>
              </a:rPr>
              <a:t>gateway</a:t>
            </a:r>
            <a:endParaRPr lang="fr-FR" sz="2800" dirty="0">
              <a:solidFill>
                <a:srgbClr val="FFFFFF"/>
              </a:solidFill>
            </a:endParaRPr>
          </a:p>
          <a:p>
            <a:pPr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800" dirty="0">
                <a:solidFill>
                  <a:srgbClr val="FFFFFF"/>
                </a:solidFill>
              </a:rPr>
              <a:t> </a:t>
            </a:r>
            <a:r>
              <a:rPr lang="fr-FR" sz="2800" dirty="0" err="1">
                <a:solidFill>
                  <a:srgbClr val="FFFFFF"/>
                </a:solidFill>
              </a:rPr>
              <a:t>Bandwidths</a:t>
            </a:r>
            <a:r>
              <a:rPr lang="fr-FR" sz="2800" dirty="0">
                <a:solidFill>
                  <a:srgbClr val="FFFFFF"/>
                </a:solidFill>
              </a:rPr>
              <a:t>: 1.4, 3, 5, 10, 15 and 20 Mhz. All LTE </a:t>
            </a:r>
            <a:r>
              <a:rPr lang="fr-FR" sz="2800" dirty="0" err="1">
                <a:solidFill>
                  <a:srgbClr val="FFFFFF"/>
                </a:solidFill>
              </a:rPr>
              <a:t>frequency</a:t>
            </a:r>
            <a:r>
              <a:rPr lang="fr-FR" sz="2800" dirty="0">
                <a:solidFill>
                  <a:srgbClr val="FFFFFF"/>
                </a:solidFill>
              </a:rPr>
              <a:t> bands</a:t>
            </a:r>
            <a:r>
              <a:rPr lang="fr-FR" sz="2800" dirty="0" smtClean="0">
                <a:solidFill>
                  <a:srgbClr val="FFFFFF"/>
                </a:solidFill>
              </a:rPr>
              <a:t>.</a:t>
            </a: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800" dirty="0" smtClean="0">
                <a:solidFill>
                  <a:srgbClr val="FFFFFF"/>
                </a:solidFill>
              </a:rPr>
              <a:t>- UE </a:t>
            </a:r>
            <a:r>
              <a:rPr lang="fr-FR" sz="2800" dirty="0" err="1" smtClean="0">
                <a:solidFill>
                  <a:srgbClr val="FFFFFF"/>
                </a:solidFill>
              </a:rPr>
              <a:t>stack</a:t>
            </a:r>
            <a:r>
              <a:rPr lang="fr-FR" sz="2800" dirty="0" smtClean="0">
                <a:solidFill>
                  <a:srgbClr val="FFFFFF"/>
                </a:solidFill>
              </a:rPr>
              <a:t>. </a:t>
            </a:r>
            <a:endParaRPr lang="fr-FR" sz="2800" dirty="0">
              <a:solidFill>
                <a:srgbClr val="FFFFFF"/>
              </a:solidFill>
            </a:endParaRPr>
          </a:p>
        </p:txBody>
      </p:sp>
      <p:sp>
        <p:nvSpPr>
          <p:cNvPr id="5126" name="Text Box 8"/>
          <p:cNvSpPr txBox="1">
            <a:spLocks noChangeArrowheads="1"/>
          </p:cNvSpPr>
          <p:nvPr/>
        </p:nvSpPr>
        <p:spPr bwMode="auto">
          <a:xfrm>
            <a:off x="2091256" y="1595967"/>
            <a:ext cx="13631333" cy="642465"/>
          </a:xfrm>
          <a:prstGeom prst="rect">
            <a:avLst/>
          </a:prstGeom>
          <a:noFill/>
          <a:ln w="9525">
            <a:noFill/>
            <a:round/>
            <a:headEnd/>
            <a:tailEnd/>
          </a:ln>
        </p:spPr>
        <p:txBody>
          <a:bodyPr lIns="142857" tIns="74286" rIns="142857" bIns="74286">
            <a:spAutoFit/>
          </a:bodyPr>
          <a:lstStyle/>
          <a:p>
            <a:pP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3200" dirty="0">
                <a:solidFill>
                  <a:srgbClr val="FFFFFF"/>
                </a:solidFill>
              </a:rPr>
              <a:t>World First 4G </a:t>
            </a:r>
            <a:r>
              <a:rPr lang="fr-FR" sz="3200" dirty="0" smtClean="0">
                <a:solidFill>
                  <a:srgbClr val="FFFFFF"/>
                </a:solidFill>
              </a:rPr>
              <a:t>Software </a:t>
            </a:r>
            <a:r>
              <a:rPr lang="fr-FR" sz="3200" dirty="0" err="1" smtClean="0">
                <a:solidFill>
                  <a:srgbClr val="FFFFFF"/>
                </a:solidFill>
              </a:rPr>
              <a:t>stack</a:t>
            </a:r>
            <a:r>
              <a:rPr lang="fr-FR" sz="3200" dirty="0" smtClean="0">
                <a:solidFill>
                  <a:srgbClr val="FFFFFF"/>
                </a:solidFill>
              </a:rPr>
              <a:t> running </a:t>
            </a:r>
            <a:r>
              <a:rPr lang="fr-FR" sz="3200" dirty="0">
                <a:solidFill>
                  <a:srgbClr val="FFFFFF"/>
                </a:solidFill>
              </a:rPr>
              <a:t>on a </a:t>
            </a:r>
            <a:r>
              <a:rPr lang="fr-FR" sz="3200" dirty="0" smtClean="0">
                <a:solidFill>
                  <a:srgbClr val="FFFFFF"/>
                </a:solidFill>
              </a:rPr>
              <a:t>x86.</a:t>
            </a:r>
            <a:endParaRPr lang="fr-FR" sz="3200" dirty="0">
              <a:solidFill>
                <a:srgbClr val="FFFFFF"/>
              </a:solidFill>
            </a:endParaRPr>
          </a:p>
        </p:txBody>
      </p:sp>
      <p:sp>
        <p:nvSpPr>
          <p:cNvPr id="5127" name="AutoShape 11" descr="2Q=="/>
          <p:cNvSpPr>
            <a:spLocks noChangeAspect="1" noChangeArrowheads="1"/>
          </p:cNvSpPr>
          <p:nvPr/>
        </p:nvSpPr>
        <p:spPr bwMode="auto">
          <a:xfrm>
            <a:off x="5985935" y="3308351"/>
            <a:ext cx="4284133" cy="2527300"/>
          </a:xfrm>
          <a:prstGeom prst="rect">
            <a:avLst/>
          </a:prstGeom>
          <a:noFill/>
          <a:ln w="9525">
            <a:noFill/>
            <a:miter lim="800000"/>
            <a:headEnd/>
            <a:tailEnd/>
          </a:ln>
        </p:spPr>
        <p:txBody>
          <a:bodyPr lIns="145143" tIns="72571" rIns="145143" bIns="72571"/>
          <a:lstStyle/>
          <a:p>
            <a:endParaRPr lang="fr-FR"/>
          </a:p>
        </p:txBody>
      </p:sp>
      <p:sp>
        <p:nvSpPr>
          <p:cNvPr id="5128" name="AutoShape 13" descr="2Q=="/>
          <p:cNvSpPr>
            <a:spLocks noChangeAspect="1" noChangeArrowheads="1"/>
          </p:cNvSpPr>
          <p:nvPr/>
        </p:nvSpPr>
        <p:spPr bwMode="auto">
          <a:xfrm>
            <a:off x="7238995" y="4667251"/>
            <a:ext cx="4284133" cy="2527300"/>
          </a:xfrm>
          <a:prstGeom prst="rect">
            <a:avLst/>
          </a:prstGeom>
          <a:noFill/>
          <a:ln w="9525">
            <a:noFill/>
            <a:miter lim="800000"/>
            <a:headEnd/>
            <a:tailEnd/>
          </a:ln>
        </p:spPr>
        <p:txBody>
          <a:bodyPr lIns="145143" tIns="72571" rIns="145143" bIns="72571"/>
          <a:lstStyle/>
          <a:p>
            <a:endParaRPr lang="fr-FR"/>
          </a:p>
        </p:txBody>
      </p:sp>
      <p:pic>
        <p:nvPicPr>
          <p:cNvPr id="5129" name="Picture 15" descr="huawei-lte-modem"/>
          <p:cNvPicPr>
            <a:picLocks noChangeAspect="1" noChangeArrowheads="1"/>
          </p:cNvPicPr>
          <p:nvPr/>
        </p:nvPicPr>
        <p:blipFill>
          <a:blip r:embed="rId3"/>
          <a:srcRect/>
          <a:stretch>
            <a:fillRect/>
          </a:stretch>
        </p:blipFill>
        <p:spPr bwMode="auto">
          <a:xfrm>
            <a:off x="9891912" y="6616708"/>
            <a:ext cx="1281289" cy="755651"/>
          </a:xfrm>
          <a:prstGeom prst="rect">
            <a:avLst/>
          </a:prstGeom>
          <a:noFill/>
          <a:ln w="9525">
            <a:noFill/>
            <a:miter lim="800000"/>
            <a:headEnd/>
            <a:tailEnd/>
          </a:ln>
        </p:spPr>
      </p:pic>
      <p:sp>
        <p:nvSpPr>
          <p:cNvPr id="5130" name="AutoShape 23"/>
          <p:cNvSpPr>
            <a:spLocks noChangeArrowheads="1"/>
          </p:cNvSpPr>
          <p:nvPr/>
        </p:nvSpPr>
        <p:spPr bwMode="auto">
          <a:xfrm>
            <a:off x="6603990" y="6215987"/>
            <a:ext cx="2302933" cy="716781"/>
          </a:xfrm>
          <a:prstGeom prst="lightningBolt">
            <a:avLst/>
          </a:prstGeom>
          <a:solidFill>
            <a:schemeClr val="folHlink"/>
          </a:solidFill>
          <a:ln w="9525">
            <a:noFill/>
            <a:miter lim="800000"/>
            <a:headEnd/>
            <a:tailEnd/>
          </a:ln>
        </p:spPr>
        <p:txBody>
          <a:bodyPr wrap="none" lIns="145143" tIns="72571" rIns="145143" bIns="72571" anchor="ctr"/>
          <a:lstStyle/>
          <a:p>
            <a:endParaRPr lang="fr-FR"/>
          </a:p>
        </p:txBody>
      </p:sp>
      <p:sp>
        <p:nvSpPr>
          <p:cNvPr id="5131" name="Text Box 26"/>
          <p:cNvSpPr txBox="1">
            <a:spLocks noChangeArrowheads="1"/>
          </p:cNvSpPr>
          <p:nvPr/>
        </p:nvSpPr>
        <p:spPr bwMode="auto">
          <a:xfrm>
            <a:off x="10185423" y="5338242"/>
            <a:ext cx="3968044" cy="519355"/>
          </a:xfrm>
          <a:prstGeom prst="rect">
            <a:avLst/>
          </a:prstGeom>
          <a:noFill/>
          <a:ln w="9525">
            <a:noFill/>
            <a:round/>
            <a:headEnd/>
            <a:tailEnd/>
          </a:ln>
        </p:spPr>
        <p:txBody>
          <a:bodyPr lIns="142857" tIns="74286" rIns="142857" bIns="74286">
            <a:spAutoFit/>
          </a:bodyPr>
          <a:lstStyle/>
          <a:p>
            <a:pP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400" dirty="0">
                <a:solidFill>
                  <a:schemeClr val="tx2">
                    <a:lumMod val="50000"/>
                  </a:schemeClr>
                </a:solidFill>
              </a:rPr>
              <a:t>4G Phones/USB </a:t>
            </a:r>
            <a:r>
              <a:rPr lang="fr-FR" sz="2400" dirty="0" err="1">
                <a:solidFill>
                  <a:schemeClr val="tx2">
                    <a:lumMod val="50000"/>
                  </a:schemeClr>
                </a:solidFill>
              </a:rPr>
              <a:t>keys</a:t>
            </a:r>
            <a:r>
              <a:rPr lang="fr-FR" sz="2400" dirty="0">
                <a:solidFill>
                  <a:schemeClr val="tx2">
                    <a:lumMod val="50000"/>
                  </a:schemeClr>
                </a:solidFill>
              </a:rPr>
              <a:t> </a:t>
            </a:r>
          </a:p>
        </p:txBody>
      </p:sp>
      <p:pic>
        <p:nvPicPr>
          <p:cNvPr id="5133" name="Picture 44"/>
          <p:cNvPicPr>
            <a:picLocks noChangeAspect="1" noChangeArrowheads="1"/>
          </p:cNvPicPr>
          <p:nvPr/>
        </p:nvPicPr>
        <p:blipFill>
          <a:blip r:embed="rId4"/>
          <a:srcRect/>
          <a:stretch>
            <a:fillRect/>
          </a:stretch>
        </p:blipFill>
        <p:spPr bwMode="auto">
          <a:xfrm>
            <a:off x="11303023" y="5810259"/>
            <a:ext cx="1825979" cy="1716616"/>
          </a:xfrm>
          <a:prstGeom prst="rect">
            <a:avLst/>
          </a:prstGeom>
          <a:noFill/>
          <a:ln w="9525">
            <a:noFill/>
            <a:miter lim="800000"/>
            <a:headEnd/>
            <a:tailEnd/>
          </a:ln>
        </p:spPr>
      </p:pic>
      <p:pic>
        <p:nvPicPr>
          <p:cNvPr id="17" name="Picture 4" descr="C:\Documents and Settings\admin\Bureau\RuggedPOD.png"/>
          <p:cNvPicPr>
            <a:picLocks noChangeAspect="1" noChangeArrowheads="1"/>
          </p:cNvPicPr>
          <p:nvPr/>
        </p:nvPicPr>
        <p:blipFill>
          <a:blip r:embed="rId5"/>
          <a:srcRect/>
          <a:stretch>
            <a:fillRect/>
          </a:stretch>
        </p:blipFill>
        <p:spPr bwMode="auto">
          <a:xfrm>
            <a:off x="3483085" y="5338242"/>
            <a:ext cx="2358862" cy="2187456"/>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0" y="5526618"/>
            <a:ext cx="16256000" cy="2116"/>
          </a:xfrm>
          <a:prstGeom prst="rect">
            <a:avLst/>
          </a:prstGeom>
          <a:noFill/>
          <a:ln w="9525">
            <a:noFill/>
            <a:round/>
            <a:headEnd/>
            <a:tailEnd/>
          </a:ln>
        </p:spPr>
        <p:txBody>
          <a:bodyPr wrap="none" lIns="145143" tIns="72571" rIns="145143" bIns="72571" anchor="ctr"/>
          <a:lstStyle/>
          <a:p>
            <a:endParaRPr lang="fr-FR"/>
          </a:p>
        </p:txBody>
      </p:sp>
      <p:sp>
        <p:nvSpPr>
          <p:cNvPr id="6147" name="Text Box 2"/>
          <p:cNvSpPr txBox="1">
            <a:spLocks noChangeArrowheads="1"/>
          </p:cNvSpPr>
          <p:nvPr/>
        </p:nvSpPr>
        <p:spPr bwMode="auto">
          <a:xfrm>
            <a:off x="191912" y="55034"/>
            <a:ext cx="12033956" cy="827131"/>
          </a:xfrm>
          <a:prstGeom prst="rect">
            <a:avLst/>
          </a:prstGeom>
          <a:noFill/>
          <a:ln w="9525">
            <a:noFill/>
            <a:round/>
            <a:headEnd/>
            <a:tailEnd/>
          </a:ln>
        </p:spPr>
        <p:txBody>
          <a:bodyPr lIns="142857" tIns="74286" rIns="142857" bIns="74286">
            <a:spAutoFit/>
          </a:bodyPr>
          <a:lstStyle/>
          <a:p>
            <a:pPr algn="l">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4400" b="1" dirty="0" smtClean="0">
                <a:solidFill>
                  <a:srgbClr val="FFFFFF"/>
                </a:solidFill>
                <a:latin typeface="Arial" charset="0"/>
              </a:rPr>
              <a:t>Performance indication</a:t>
            </a:r>
            <a:endParaRPr lang="fr-FR" sz="4400" b="1" dirty="0">
              <a:solidFill>
                <a:srgbClr val="FFFFFF"/>
              </a:solidFill>
              <a:latin typeface="Arial" charset="0"/>
            </a:endParaRPr>
          </a:p>
        </p:txBody>
      </p:sp>
      <p:sp>
        <p:nvSpPr>
          <p:cNvPr id="6148" name="Text Box 6"/>
          <p:cNvSpPr txBox="1">
            <a:spLocks noChangeArrowheads="1"/>
          </p:cNvSpPr>
          <p:nvPr/>
        </p:nvSpPr>
        <p:spPr bwMode="auto">
          <a:xfrm>
            <a:off x="1524001" y="3297170"/>
            <a:ext cx="14478000" cy="4458895"/>
          </a:xfrm>
          <a:prstGeom prst="rect">
            <a:avLst/>
          </a:prstGeom>
          <a:noFill/>
          <a:ln w="9525">
            <a:noFill/>
            <a:round/>
            <a:headEnd/>
            <a:tailEnd/>
          </a:ln>
        </p:spPr>
        <p:txBody>
          <a:bodyPr lIns="142857" tIns="74286" rIns="142857" bIns="74286">
            <a:spAutoFit/>
          </a:bodyPr>
          <a:lstStyle/>
          <a:p>
            <a:pPr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dirty="0">
                <a:solidFill>
                  <a:srgbClr val="808080"/>
                </a:solidFill>
              </a:rPr>
              <a:t> </a:t>
            </a:r>
            <a:r>
              <a:rPr lang="fr-FR" sz="2800" dirty="0">
                <a:solidFill>
                  <a:srgbClr val="FFFFFF"/>
                </a:solidFill>
              </a:rPr>
              <a:t>UE software</a:t>
            </a:r>
          </a:p>
          <a:p>
            <a:pPr lvl="1"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800" dirty="0">
                <a:solidFill>
                  <a:srgbClr val="FFFFFF"/>
                </a:solidFill>
              </a:rPr>
              <a:t>Simulation of </a:t>
            </a:r>
            <a:r>
              <a:rPr lang="fr-FR" sz="2800" dirty="0" smtClean="0">
                <a:solidFill>
                  <a:srgbClr val="FFFFFF"/>
                </a:solidFill>
              </a:rPr>
              <a:t>1000 </a:t>
            </a:r>
            <a:r>
              <a:rPr lang="fr-FR" sz="2800" dirty="0" err="1" smtClean="0">
                <a:solidFill>
                  <a:srgbClr val="FFFFFF"/>
                </a:solidFill>
              </a:rPr>
              <a:t>UEs</a:t>
            </a:r>
            <a:r>
              <a:rPr lang="fr-FR" sz="2800" dirty="0" smtClean="0">
                <a:solidFill>
                  <a:srgbClr val="FFFFFF"/>
                </a:solidFill>
              </a:rPr>
              <a:t> </a:t>
            </a:r>
            <a:r>
              <a:rPr lang="fr-FR" sz="2800" dirty="0">
                <a:solidFill>
                  <a:srgbClr val="FFFFFF"/>
                </a:solidFill>
              </a:rPr>
              <a:t>on air </a:t>
            </a:r>
            <a:r>
              <a:rPr lang="fr-FR" sz="2800" dirty="0" err="1" smtClean="0">
                <a:solidFill>
                  <a:srgbClr val="FFFFFF"/>
                </a:solidFill>
              </a:rPr>
              <a:t>with</a:t>
            </a:r>
            <a:r>
              <a:rPr lang="fr-FR" sz="2800" dirty="0" smtClean="0">
                <a:solidFill>
                  <a:srgbClr val="FFFFFF"/>
                </a:solidFill>
              </a:rPr>
              <a:t> one </a:t>
            </a:r>
            <a:r>
              <a:rPr lang="fr-FR" sz="2800" dirty="0">
                <a:solidFill>
                  <a:srgbClr val="FFFFFF"/>
                </a:solidFill>
              </a:rPr>
              <a:t>PC</a:t>
            </a:r>
          </a:p>
          <a:p>
            <a:pPr lvl="1"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endParaRPr lang="fr-FR" sz="2800" dirty="0">
              <a:solidFill>
                <a:srgbClr val="FFFFFF"/>
              </a:solidFill>
            </a:endParaRPr>
          </a:p>
          <a:p>
            <a:pPr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800" dirty="0">
                <a:solidFill>
                  <a:srgbClr val="FFFFFF"/>
                </a:solidFill>
              </a:rPr>
              <a:t> </a:t>
            </a:r>
            <a:r>
              <a:rPr lang="fr-FR" sz="2800" dirty="0" smtClean="0">
                <a:solidFill>
                  <a:srgbClr val="FFFFFF"/>
                </a:solidFill>
              </a:rPr>
              <a:t>20 Mhz MIMO 2x2 </a:t>
            </a:r>
            <a:r>
              <a:rPr lang="fr-FR" sz="2800" dirty="0" err="1" smtClean="0">
                <a:solidFill>
                  <a:srgbClr val="FFFFFF"/>
                </a:solidFill>
              </a:rPr>
              <a:t>cell</a:t>
            </a:r>
            <a:r>
              <a:rPr lang="fr-FR" sz="2800" dirty="0" smtClean="0">
                <a:solidFill>
                  <a:srgbClr val="FFFFFF"/>
                </a:solidFill>
              </a:rPr>
              <a:t> on 2 </a:t>
            </a:r>
            <a:r>
              <a:rPr lang="fr-FR" sz="2800" dirty="0" err="1" smtClean="0">
                <a:solidFill>
                  <a:srgbClr val="FFFFFF"/>
                </a:solidFill>
              </a:rPr>
              <a:t>physical</a:t>
            </a:r>
            <a:r>
              <a:rPr lang="fr-FR" sz="2800" dirty="0" smtClean="0">
                <a:solidFill>
                  <a:srgbClr val="FFFFFF"/>
                </a:solidFill>
              </a:rPr>
              <a:t> </a:t>
            </a:r>
            <a:r>
              <a:rPr lang="fr-FR" sz="2800" dirty="0" err="1" smtClean="0">
                <a:solidFill>
                  <a:srgbClr val="FFFFFF"/>
                </a:solidFill>
              </a:rPr>
              <a:t>cores</a:t>
            </a:r>
            <a:r>
              <a:rPr lang="fr-FR" sz="2800" dirty="0" smtClean="0">
                <a:solidFill>
                  <a:srgbClr val="FFFFFF"/>
                </a:solidFill>
              </a:rPr>
              <a:t> of an 2.7Ghz i7:</a:t>
            </a:r>
            <a:endParaRPr lang="fr-FR" sz="2800" dirty="0">
              <a:solidFill>
                <a:srgbClr val="FFFFFF"/>
              </a:solidFill>
            </a:endParaRP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800" dirty="0" smtClean="0">
                <a:solidFill>
                  <a:srgbClr val="FFFFFF"/>
                </a:solidFill>
              </a:rPr>
              <a:t>	       - 150 Mb/s</a:t>
            </a: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800" dirty="0" smtClean="0">
                <a:solidFill>
                  <a:srgbClr val="FFFFFF"/>
                </a:solidFill>
              </a:rPr>
              <a:t>       - 33% CPU usage out of the 3-</a:t>
            </a:r>
            <a:r>
              <a:rPr lang="fr-FR" sz="2800" dirty="0" err="1" smtClean="0">
                <a:solidFill>
                  <a:srgbClr val="FFFFFF"/>
                </a:solidFill>
              </a:rPr>
              <a:t>cores</a:t>
            </a:r>
            <a:r>
              <a:rPr lang="fr-FR" sz="2800" dirty="0" smtClean="0">
                <a:solidFill>
                  <a:srgbClr val="FFFFFF"/>
                </a:solidFill>
              </a:rPr>
              <a:t> total </a:t>
            </a:r>
            <a:r>
              <a:rPr lang="fr-FR" sz="2800" dirty="0" err="1" smtClean="0">
                <a:solidFill>
                  <a:srgbClr val="FFFFFF"/>
                </a:solidFill>
              </a:rPr>
              <a:t>capacity</a:t>
            </a:r>
            <a:endParaRPr lang="fr-FR" sz="2800" dirty="0" smtClean="0">
              <a:solidFill>
                <a:srgbClr val="FFFFFF"/>
              </a:solidFill>
            </a:endParaRP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800" dirty="0" smtClean="0">
                <a:solidFill>
                  <a:srgbClr val="FFFFFF"/>
                </a:solidFill>
              </a:rPr>
              <a:t>       - support of sse4.2, AVX, AVX2. </a:t>
            </a:r>
            <a:r>
              <a:rPr lang="fr-FR" sz="2800" dirty="0" err="1" smtClean="0">
                <a:solidFill>
                  <a:srgbClr val="FFFFFF"/>
                </a:solidFill>
              </a:rPr>
              <a:t>Soon</a:t>
            </a:r>
            <a:r>
              <a:rPr lang="fr-FR" sz="2800" dirty="0" smtClean="0">
                <a:solidFill>
                  <a:srgbClr val="FFFFFF"/>
                </a:solidFill>
              </a:rPr>
              <a:t> to come AVX512</a:t>
            </a: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800" dirty="0" smtClean="0">
                <a:solidFill>
                  <a:srgbClr val="FFFFFF"/>
                </a:solidFill>
              </a:rPr>
              <a:t>		 - Electric power </a:t>
            </a:r>
            <a:r>
              <a:rPr lang="fr-FR" sz="2800" dirty="0" err="1" smtClean="0">
                <a:solidFill>
                  <a:srgbClr val="FFFFFF"/>
                </a:solidFill>
              </a:rPr>
              <a:t>consumption</a:t>
            </a:r>
            <a:r>
              <a:rPr lang="fr-FR" sz="2800" dirty="0" smtClean="0">
                <a:solidFill>
                  <a:srgbClr val="FFFFFF"/>
                </a:solidFill>
              </a:rPr>
              <a:t>: </a:t>
            </a:r>
            <a:r>
              <a:rPr lang="fr-FR" sz="2800" dirty="0" err="1" smtClean="0">
                <a:solidFill>
                  <a:srgbClr val="FFFFFF"/>
                </a:solidFill>
              </a:rPr>
              <a:t>lower</a:t>
            </a:r>
            <a:r>
              <a:rPr lang="fr-FR" sz="2800" dirty="0" smtClean="0">
                <a:solidFill>
                  <a:srgbClr val="FFFFFF"/>
                </a:solidFill>
              </a:rPr>
              <a:t> </a:t>
            </a:r>
            <a:r>
              <a:rPr lang="fr-FR" sz="2800" dirty="0" err="1" smtClean="0">
                <a:solidFill>
                  <a:srgbClr val="FFFFFF"/>
                </a:solidFill>
              </a:rPr>
              <a:t>than</a:t>
            </a:r>
            <a:r>
              <a:rPr lang="fr-FR" sz="2800" dirty="0" smtClean="0">
                <a:solidFill>
                  <a:srgbClr val="FFFFFF"/>
                </a:solidFill>
              </a:rPr>
              <a:t> 31W</a:t>
            </a: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endParaRPr lang="fr-FR" sz="2800" dirty="0" smtClean="0">
              <a:solidFill>
                <a:srgbClr val="FFFFFF"/>
              </a:solidFill>
            </a:endParaRP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800" dirty="0" err="1" smtClean="0">
                <a:solidFill>
                  <a:srgbClr val="FFFFFF"/>
                </a:solidFill>
              </a:rPr>
              <a:t>Features</a:t>
            </a:r>
            <a:r>
              <a:rPr lang="fr-FR" sz="2800" dirty="0" smtClean="0">
                <a:solidFill>
                  <a:srgbClr val="FFFFFF"/>
                </a:solidFill>
              </a:rPr>
              <a:t> </a:t>
            </a:r>
            <a:r>
              <a:rPr lang="fr-FR" sz="2800" dirty="0" err="1" smtClean="0">
                <a:solidFill>
                  <a:srgbClr val="FFFFFF"/>
                </a:solidFill>
              </a:rPr>
              <a:t>from</a:t>
            </a:r>
            <a:r>
              <a:rPr lang="fr-FR" sz="2800" dirty="0" smtClean="0">
                <a:solidFill>
                  <a:srgbClr val="FFFFFF"/>
                </a:solidFill>
              </a:rPr>
              <a:t> releases 8 to 12 (CA, 256QAM, </a:t>
            </a:r>
            <a:r>
              <a:rPr lang="fr-FR" sz="2800" dirty="0" err="1" smtClean="0">
                <a:solidFill>
                  <a:srgbClr val="FFFFFF"/>
                </a:solidFill>
              </a:rPr>
              <a:t>eMBMS</a:t>
            </a:r>
            <a:r>
              <a:rPr lang="fr-FR" sz="2800" dirty="0" smtClean="0">
                <a:solidFill>
                  <a:srgbClr val="FFFFFF"/>
                </a:solidFill>
              </a:rPr>
              <a:t>, </a:t>
            </a:r>
            <a:r>
              <a:rPr lang="fr-FR" sz="2800" dirty="0" err="1" smtClean="0">
                <a:solidFill>
                  <a:srgbClr val="FFFFFF"/>
                </a:solidFill>
              </a:rPr>
              <a:t>VoLTE</a:t>
            </a:r>
            <a:r>
              <a:rPr lang="fr-FR" sz="2800" dirty="0" smtClean="0">
                <a:solidFill>
                  <a:srgbClr val="FFFFFF"/>
                </a:solidFill>
              </a:rPr>
              <a:t>, …)</a:t>
            </a:r>
            <a:endParaRPr lang="fr-FR" sz="2800" dirty="0">
              <a:solidFill>
                <a:srgbClr val="FFFFFF"/>
              </a:solidFill>
            </a:endParaRPr>
          </a:p>
        </p:txBody>
      </p:sp>
      <p:sp>
        <p:nvSpPr>
          <p:cNvPr id="6149" name="Text Box 8"/>
          <p:cNvSpPr txBox="1">
            <a:spLocks noChangeArrowheads="1"/>
          </p:cNvSpPr>
          <p:nvPr/>
        </p:nvSpPr>
        <p:spPr bwMode="auto">
          <a:xfrm>
            <a:off x="1524001" y="2076451"/>
            <a:ext cx="14144978" cy="1011797"/>
          </a:xfrm>
          <a:prstGeom prst="rect">
            <a:avLst/>
          </a:prstGeom>
          <a:noFill/>
          <a:ln w="9525">
            <a:noFill/>
            <a:round/>
            <a:headEnd/>
            <a:tailEnd/>
          </a:ln>
        </p:spPr>
        <p:txBody>
          <a:bodyPr lIns="142857" tIns="74286" rIns="142857" bIns="74286">
            <a:spAutoFit/>
          </a:bodyPr>
          <a:lstStyle/>
          <a:p>
            <a:pP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800" dirty="0" err="1">
                <a:solidFill>
                  <a:schemeClr val="bg1"/>
                </a:solidFill>
              </a:rPr>
              <a:t>We</a:t>
            </a:r>
            <a:r>
              <a:rPr lang="fr-FR" sz="2800" dirty="0">
                <a:solidFill>
                  <a:schemeClr val="bg1"/>
                </a:solidFill>
              </a:rPr>
              <a:t> are </a:t>
            </a:r>
            <a:r>
              <a:rPr lang="fr-FR" sz="2800" dirty="0" err="1">
                <a:solidFill>
                  <a:schemeClr val="bg1"/>
                </a:solidFill>
              </a:rPr>
              <a:t>delighted</a:t>
            </a:r>
            <a:r>
              <a:rPr lang="fr-FR" sz="2800" dirty="0">
                <a:solidFill>
                  <a:schemeClr val="bg1"/>
                </a:solidFill>
              </a:rPr>
              <a:t> to </a:t>
            </a:r>
            <a:r>
              <a:rPr lang="fr-FR" sz="2800" dirty="0" err="1" smtClean="0">
                <a:solidFill>
                  <a:schemeClr val="bg1"/>
                </a:solidFill>
              </a:rPr>
              <a:t>be</a:t>
            </a:r>
            <a:r>
              <a:rPr lang="fr-FR" sz="2800" dirty="0" smtClean="0">
                <a:solidFill>
                  <a:schemeClr val="bg1"/>
                </a:solidFill>
              </a:rPr>
              <a:t> </a:t>
            </a:r>
            <a:r>
              <a:rPr lang="fr-FR" sz="2800" dirty="0" err="1" smtClean="0">
                <a:solidFill>
                  <a:schemeClr val="bg1"/>
                </a:solidFill>
              </a:rPr>
              <a:t>at</a:t>
            </a:r>
            <a:r>
              <a:rPr lang="fr-FR" sz="2800" dirty="0" smtClean="0">
                <a:solidFill>
                  <a:schemeClr val="bg1"/>
                </a:solidFill>
              </a:rPr>
              <a:t> the </a:t>
            </a:r>
            <a:r>
              <a:rPr lang="fr-FR" sz="2800" dirty="0" err="1" smtClean="0">
                <a:solidFill>
                  <a:schemeClr val="bg1"/>
                </a:solidFill>
              </a:rPr>
              <a:t>edge</a:t>
            </a:r>
            <a:r>
              <a:rPr lang="fr-FR" sz="2800" dirty="0" smtClean="0">
                <a:solidFill>
                  <a:schemeClr val="bg1"/>
                </a:solidFill>
              </a:rPr>
              <a:t> of 3GPP standard and </a:t>
            </a:r>
            <a:r>
              <a:rPr lang="fr-FR" sz="2800" dirty="0">
                <a:solidFill>
                  <a:schemeClr val="bg1"/>
                </a:solidFill>
              </a:rPr>
              <a:t>continue to </a:t>
            </a:r>
            <a:r>
              <a:rPr lang="fr-FR" sz="2800" dirty="0" err="1">
                <a:solidFill>
                  <a:schemeClr val="bg1"/>
                </a:solidFill>
              </a:rPr>
              <a:t>innovate</a:t>
            </a:r>
            <a:r>
              <a:rPr lang="fr-FR" sz="2800" dirty="0">
                <a:solidFill>
                  <a:schemeClr val="bg1"/>
                </a:solidFill>
              </a:rPr>
              <a:t> </a:t>
            </a:r>
            <a:r>
              <a:rPr lang="fr-FR" sz="2800" dirty="0" err="1">
                <a:solidFill>
                  <a:schemeClr val="bg1"/>
                </a:solidFill>
              </a:rPr>
              <a:t>at</a:t>
            </a:r>
            <a:r>
              <a:rPr lang="fr-FR" sz="2800" dirty="0">
                <a:solidFill>
                  <a:schemeClr val="bg1"/>
                </a:solidFill>
              </a:rPr>
              <a:t> a </a:t>
            </a:r>
            <a:r>
              <a:rPr lang="fr-FR" sz="2800" dirty="0" err="1">
                <a:solidFill>
                  <a:schemeClr val="bg1"/>
                </a:solidFill>
              </a:rPr>
              <a:t>fast</a:t>
            </a:r>
            <a:r>
              <a:rPr lang="fr-FR" sz="2800" dirty="0">
                <a:solidFill>
                  <a:schemeClr val="bg1"/>
                </a:solidFill>
              </a:rPr>
              <a:t> pace. </a:t>
            </a:r>
          </a:p>
        </p:txBody>
      </p:sp>
      <p:sp>
        <p:nvSpPr>
          <p:cNvPr id="6150" name="AutoShape 11" descr="2Q=="/>
          <p:cNvSpPr>
            <a:spLocks noChangeAspect="1" noChangeArrowheads="1"/>
          </p:cNvSpPr>
          <p:nvPr/>
        </p:nvSpPr>
        <p:spPr bwMode="auto">
          <a:xfrm>
            <a:off x="5985935" y="3308351"/>
            <a:ext cx="4284133" cy="2527300"/>
          </a:xfrm>
          <a:prstGeom prst="rect">
            <a:avLst/>
          </a:prstGeom>
          <a:noFill/>
          <a:ln w="9525">
            <a:noFill/>
            <a:miter lim="800000"/>
            <a:headEnd/>
            <a:tailEnd/>
          </a:ln>
        </p:spPr>
        <p:txBody>
          <a:bodyPr lIns="145143" tIns="72571" rIns="145143" bIns="72571"/>
          <a:lstStyle/>
          <a:p>
            <a:endParaRPr lang="fr-FR"/>
          </a:p>
        </p:txBody>
      </p:sp>
      <p:sp>
        <p:nvSpPr>
          <p:cNvPr id="6151" name="AutoShape 13" descr="2Q=="/>
          <p:cNvSpPr>
            <a:spLocks noChangeAspect="1" noChangeArrowheads="1"/>
          </p:cNvSpPr>
          <p:nvPr/>
        </p:nvSpPr>
        <p:spPr bwMode="auto">
          <a:xfrm>
            <a:off x="5985935" y="3308351"/>
            <a:ext cx="4284133" cy="2527300"/>
          </a:xfrm>
          <a:prstGeom prst="rect">
            <a:avLst/>
          </a:prstGeom>
          <a:noFill/>
          <a:ln w="9525">
            <a:noFill/>
            <a:miter lim="800000"/>
            <a:headEnd/>
            <a:tailEnd/>
          </a:ln>
        </p:spPr>
        <p:txBody>
          <a:bodyPr lIns="145143" tIns="72571" rIns="145143" bIns="72571"/>
          <a:lstStyle/>
          <a:p>
            <a:endParaRPr 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45910" y="55033"/>
            <a:ext cx="10498667" cy="827131"/>
          </a:xfrm>
          <a:prstGeom prst="rect">
            <a:avLst/>
          </a:prstGeom>
          <a:noFill/>
          <a:ln w="9525">
            <a:noFill/>
            <a:round/>
            <a:headEnd/>
            <a:tailEnd/>
          </a:ln>
        </p:spPr>
        <p:txBody>
          <a:bodyPr lIns="142857" tIns="74286" rIns="142857" bIns="74286">
            <a:spAutoFit/>
          </a:bodyPr>
          <a:lstStyle/>
          <a:p>
            <a:pPr algn="l">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4400" b="1" dirty="0" err="1" smtClean="0">
                <a:solidFill>
                  <a:srgbClr val="FFFFFF"/>
                </a:solidFill>
                <a:latin typeface="Arial" charset="0"/>
              </a:rPr>
              <a:t>Early</a:t>
            </a:r>
            <a:r>
              <a:rPr lang="fr-FR" sz="4400" b="1" dirty="0" smtClean="0">
                <a:solidFill>
                  <a:srgbClr val="FFFFFF"/>
                </a:solidFill>
                <a:latin typeface="Arial" charset="0"/>
              </a:rPr>
              <a:t> </a:t>
            </a:r>
            <a:r>
              <a:rPr lang="fr-FR" sz="4400" b="1" dirty="0" err="1" smtClean="0">
                <a:solidFill>
                  <a:srgbClr val="FFFFFF"/>
                </a:solidFill>
                <a:latin typeface="Arial" charset="0"/>
              </a:rPr>
              <a:t>adopters</a:t>
            </a:r>
            <a:endParaRPr lang="fr-FR" sz="4400" b="1" dirty="0">
              <a:solidFill>
                <a:srgbClr val="FFFFFF"/>
              </a:solidFill>
              <a:latin typeface="Arial" charset="0"/>
            </a:endParaRPr>
          </a:p>
        </p:txBody>
      </p:sp>
      <p:sp>
        <p:nvSpPr>
          <p:cNvPr id="7171" name="Text Box 9"/>
          <p:cNvSpPr txBox="1">
            <a:spLocks noChangeArrowheads="1"/>
          </p:cNvSpPr>
          <p:nvPr/>
        </p:nvSpPr>
        <p:spPr bwMode="auto">
          <a:xfrm>
            <a:off x="318913" y="2476501"/>
            <a:ext cx="15618178" cy="5505336"/>
          </a:xfrm>
          <a:prstGeom prst="rect">
            <a:avLst/>
          </a:prstGeom>
          <a:noFill/>
          <a:ln w="9525">
            <a:noFill/>
            <a:round/>
            <a:headEnd/>
            <a:tailEnd/>
          </a:ln>
        </p:spPr>
        <p:txBody>
          <a:bodyPr lIns="142857" tIns="74286" rIns="142857" bIns="74286">
            <a:spAutoFit/>
          </a:bodyPr>
          <a:lstStyle/>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endParaRPr lang="fr-FR" dirty="0">
              <a:solidFill>
                <a:srgbClr val="808080"/>
              </a:solidFill>
            </a:endParaRPr>
          </a:p>
          <a:p>
            <a:pPr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dirty="0" smtClean="0">
                <a:solidFill>
                  <a:srgbClr val="808080"/>
                </a:solidFill>
              </a:rPr>
              <a:t> </a:t>
            </a:r>
            <a:r>
              <a:rPr lang="fr-FR" sz="2800" dirty="0" smtClean="0">
                <a:solidFill>
                  <a:srgbClr val="FFFFFF"/>
                </a:solidFill>
              </a:rPr>
              <a:t>Tiers 1 C-RAN / NFV: </a:t>
            </a:r>
            <a:r>
              <a:rPr lang="fr-FR" sz="2800" dirty="0" err="1" smtClean="0">
                <a:solidFill>
                  <a:srgbClr val="FFFFFF"/>
                </a:solidFill>
              </a:rPr>
              <a:t>Execute</a:t>
            </a:r>
            <a:r>
              <a:rPr lang="fr-FR" sz="2800" dirty="0" smtClean="0">
                <a:solidFill>
                  <a:srgbClr val="FFFFFF"/>
                </a:solidFill>
              </a:rPr>
              <a:t> the </a:t>
            </a:r>
            <a:r>
              <a:rPr lang="fr-FR" sz="2800" dirty="0" err="1" smtClean="0">
                <a:solidFill>
                  <a:srgbClr val="FFFFFF"/>
                </a:solidFill>
              </a:rPr>
              <a:t>eNodeB</a:t>
            </a:r>
            <a:r>
              <a:rPr lang="fr-FR" sz="2800" dirty="0" smtClean="0">
                <a:solidFill>
                  <a:srgbClr val="FFFFFF"/>
                </a:solidFill>
              </a:rPr>
              <a:t> </a:t>
            </a:r>
            <a:r>
              <a:rPr lang="fr-FR" sz="2800" dirty="0" err="1" smtClean="0">
                <a:solidFill>
                  <a:srgbClr val="FFFFFF"/>
                </a:solidFill>
              </a:rPr>
              <a:t>inside</a:t>
            </a:r>
            <a:r>
              <a:rPr lang="fr-FR" sz="2800" dirty="0" smtClean="0">
                <a:solidFill>
                  <a:srgbClr val="FFFFFF"/>
                </a:solidFill>
              </a:rPr>
              <a:t> a </a:t>
            </a:r>
            <a:r>
              <a:rPr lang="fr-FR" sz="2800" dirty="0" err="1" smtClean="0">
                <a:solidFill>
                  <a:srgbClr val="FFFFFF"/>
                </a:solidFill>
              </a:rPr>
              <a:t>virtual</a:t>
            </a:r>
            <a:r>
              <a:rPr lang="fr-FR" sz="2800" dirty="0" smtClean="0">
                <a:solidFill>
                  <a:srgbClr val="FFFFFF"/>
                </a:solidFill>
              </a:rPr>
              <a:t> Machine </a:t>
            </a:r>
            <a:r>
              <a:rPr lang="fr-FR" sz="2800" dirty="0" smtClean="0">
                <a:solidFill>
                  <a:srgbClr val="FFFFFF"/>
                </a:solidFill>
              </a:rPr>
              <a:t>on standard x86 hardware.</a:t>
            </a:r>
          </a:p>
          <a:p>
            <a:pPr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endParaRPr lang="fr-FR" sz="2800" dirty="0" smtClean="0">
              <a:solidFill>
                <a:srgbClr val="FFFFFF"/>
              </a:solidFill>
            </a:endParaRPr>
          </a:p>
          <a:p>
            <a:pPr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800" dirty="0" smtClean="0">
                <a:solidFill>
                  <a:srgbClr val="FFFFFF"/>
                </a:solidFill>
              </a:rPr>
              <a:t> Last mile, DAS: </a:t>
            </a:r>
            <a:r>
              <a:rPr lang="fr-FR" sz="2800" dirty="0" err="1" smtClean="0">
                <a:solidFill>
                  <a:srgbClr val="FFFFFF"/>
                </a:solidFill>
              </a:rPr>
              <a:t>Controlling</a:t>
            </a:r>
            <a:r>
              <a:rPr lang="fr-FR" sz="2800" dirty="0" smtClean="0">
                <a:solidFill>
                  <a:srgbClr val="FFFFFF"/>
                </a:solidFill>
              </a:rPr>
              <a:t> multiple </a:t>
            </a:r>
            <a:r>
              <a:rPr lang="fr-FR" sz="2800" dirty="0" err="1" smtClean="0">
                <a:solidFill>
                  <a:srgbClr val="FFFFFF"/>
                </a:solidFill>
              </a:rPr>
              <a:t>cells</a:t>
            </a:r>
            <a:r>
              <a:rPr lang="fr-FR" sz="2800" dirty="0" smtClean="0">
                <a:solidFill>
                  <a:srgbClr val="FFFFFF"/>
                </a:solidFill>
              </a:rPr>
              <a:t> in a building </a:t>
            </a:r>
            <a:r>
              <a:rPr lang="fr-FR" sz="2800" dirty="0" err="1" smtClean="0">
                <a:solidFill>
                  <a:srgbClr val="FFFFFF"/>
                </a:solidFill>
              </a:rPr>
              <a:t>with</a:t>
            </a:r>
            <a:r>
              <a:rPr lang="fr-FR" sz="2800" dirty="0" smtClean="0">
                <a:solidFill>
                  <a:srgbClr val="FFFFFF"/>
                </a:solidFill>
              </a:rPr>
              <a:t> </a:t>
            </a:r>
            <a:r>
              <a:rPr lang="fr-FR" sz="2800" dirty="0" err="1" smtClean="0">
                <a:solidFill>
                  <a:srgbClr val="FFFFFF"/>
                </a:solidFill>
              </a:rPr>
              <a:t>rackable</a:t>
            </a:r>
            <a:r>
              <a:rPr lang="fr-FR" sz="2800" dirty="0" smtClean="0">
                <a:solidFill>
                  <a:srgbClr val="FFFFFF"/>
                </a:solidFill>
              </a:rPr>
              <a:t> PC.</a:t>
            </a:r>
            <a:endParaRPr lang="fr-FR" sz="2800" dirty="0">
              <a:solidFill>
                <a:srgbClr val="FFFFFF"/>
              </a:solidFill>
            </a:endParaRPr>
          </a:p>
          <a:p>
            <a:pPr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endParaRPr lang="fr-FR" sz="2800" dirty="0" smtClean="0">
              <a:solidFill>
                <a:srgbClr val="FFFFFF"/>
              </a:solidFill>
            </a:endParaRPr>
          </a:p>
          <a:p>
            <a:pPr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800" dirty="0" smtClean="0">
                <a:solidFill>
                  <a:srgbClr val="FFFFFF"/>
                </a:solidFill>
              </a:rPr>
              <a:t> </a:t>
            </a:r>
            <a:r>
              <a:rPr lang="fr-FR" sz="2800" dirty="0" err="1" smtClean="0">
                <a:solidFill>
                  <a:srgbClr val="FFFFFF"/>
                </a:solidFill>
              </a:rPr>
              <a:t>Labs</a:t>
            </a:r>
            <a:r>
              <a:rPr lang="fr-FR" sz="2800" dirty="0" smtClean="0">
                <a:solidFill>
                  <a:srgbClr val="FFFFFF"/>
                </a:solidFill>
              </a:rPr>
              <a:t> R&amp;D, </a:t>
            </a:r>
            <a:r>
              <a:rPr lang="fr-FR" sz="2800" dirty="0" err="1" smtClean="0">
                <a:solidFill>
                  <a:srgbClr val="FFFFFF"/>
                </a:solidFill>
              </a:rPr>
              <a:t>University</a:t>
            </a:r>
            <a:r>
              <a:rPr lang="fr-FR" sz="2800" dirty="0" smtClean="0">
                <a:solidFill>
                  <a:srgbClr val="FFFFFF"/>
                </a:solidFill>
              </a:rPr>
              <a:t>: </a:t>
            </a:r>
            <a:r>
              <a:rPr lang="fr-FR" sz="2800" dirty="0" err="1" smtClean="0">
                <a:solidFill>
                  <a:srgbClr val="FFFFFF"/>
                </a:solidFill>
              </a:rPr>
              <a:t>get</a:t>
            </a:r>
            <a:r>
              <a:rPr lang="fr-FR" sz="2800" dirty="0" smtClean="0">
                <a:solidFill>
                  <a:srgbClr val="FFFFFF"/>
                </a:solidFill>
              </a:rPr>
              <a:t> </a:t>
            </a:r>
            <a:r>
              <a:rPr lang="fr-FR" sz="2800" dirty="0" err="1" smtClean="0">
                <a:solidFill>
                  <a:srgbClr val="FFFFFF"/>
                </a:solidFill>
              </a:rPr>
              <a:t>your</a:t>
            </a:r>
            <a:r>
              <a:rPr lang="fr-FR" sz="2800" dirty="0" smtClean="0">
                <a:solidFill>
                  <a:srgbClr val="FFFFFF"/>
                </a:solidFill>
              </a:rPr>
              <a:t> </a:t>
            </a:r>
            <a:r>
              <a:rPr lang="fr-FR" sz="2800" dirty="0" err="1" smtClean="0">
                <a:solidFill>
                  <a:srgbClr val="FFFFFF"/>
                </a:solidFill>
              </a:rPr>
              <a:t>own</a:t>
            </a:r>
            <a:r>
              <a:rPr lang="fr-FR" sz="2800" dirty="0" smtClean="0">
                <a:solidFill>
                  <a:srgbClr val="FFFFFF"/>
                </a:solidFill>
              </a:rPr>
              <a:t> LTE network on desk.</a:t>
            </a:r>
          </a:p>
          <a:p>
            <a:pPr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endParaRPr lang="fr-FR" sz="2800" dirty="0">
              <a:solidFill>
                <a:srgbClr val="FFFFFF"/>
              </a:solidFill>
            </a:endParaRPr>
          </a:p>
          <a:p>
            <a:pPr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800" dirty="0">
                <a:solidFill>
                  <a:srgbClr val="FFFFFF"/>
                </a:solidFill>
              </a:rPr>
              <a:t> Security, Emergency and </a:t>
            </a:r>
            <a:r>
              <a:rPr lang="fr-FR" sz="2800" dirty="0" err="1">
                <a:solidFill>
                  <a:srgbClr val="FFFFFF"/>
                </a:solidFill>
              </a:rPr>
              <a:t>Private</a:t>
            </a:r>
            <a:r>
              <a:rPr lang="fr-FR" sz="2800" dirty="0">
                <a:solidFill>
                  <a:srgbClr val="FFFFFF"/>
                </a:solidFill>
              </a:rPr>
              <a:t> Mobile Radio: </a:t>
            </a:r>
            <a:r>
              <a:rPr lang="fr-FR" sz="2800" dirty="0" smtClean="0">
                <a:solidFill>
                  <a:srgbClr val="FFFFFF"/>
                </a:solidFill>
              </a:rPr>
              <a:t>Embedded ASIC-</a:t>
            </a:r>
            <a:r>
              <a:rPr lang="fr-FR" sz="2800" dirty="0" err="1" smtClean="0">
                <a:solidFill>
                  <a:srgbClr val="FFFFFF"/>
                </a:solidFill>
              </a:rPr>
              <a:t>less</a:t>
            </a:r>
            <a:r>
              <a:rPr lang="fr-FR" sz="2800" dirty="0" smtClean="0">
                <a:solidFill>
                  <a:srgbClr val="FFFFFF"/>
                </a:solidFill>
              </a:rPr>
              <a:t> PC </a:t>
            </a:r>
            <a:r>
              <a:rPr lang="fr-FR" sz="2800" dirty="0" err="1" smtClean="0">
                <a:solidFill>
                  <a:srgbClr val="FFFFFF"/>
                </a:solidFill>
              </a:rPr>
              <a:t>based</a:t>
            </a:r>
            <a:r>
              <a:rPr lang="fr-FR" sz="2800" dirty="0" smtClean="0">
                <a:solidFill>
                  <a:srgbClr val="FFFFFF"/>
                </a:solidFill>
              </a:rPr>
              <a:t> system. </a:t>
            </a:r>
          </a:p>
          <a:p>
            <a:pPr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endParaRPr lang="fr-FR" sz="2800" dirty="0" smtClean="0">
              <a:solidFill>
                <a:srgbClr val="FFFFFF"/>
              </a:solidFill>
            </a:endParaRPr>
          </a:p>
          <a:p>
            <a:pPr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800" dirty="0" smtClean="0">
                <a:solidFill>
                  <a:srgbClr val="FFFFFF"/>
                </a:solidFill>
              </a:rPr>
              <a:t> </a:t>
            </a:r>
            <a:r>
              <a:rPr lang="fr-FR" sz="2800" dirty="0" err="1" smtClean="0">
                <a:solidFill>
                  <a:srgbClr val="FFFFFF"/>
                </a:solidFill>
              </a:rPr>
              <a:t>Capacity</a:t>
            </a:r>
            <a:r>
              <a:rPr lang="fr-FR" sz="2800" dirty="0" smtClean="0">
                <a:solidFill>
                  <a:srgbClr val="FFFFFF"/>
                </a:solidFill>
              </a:rPr>
              <a:t> </a:t>
            </a:r>
            <a:r>
              <a:rPr lang="fr-FR" sz="2800" dirty="0" err="1" smtClean="0">
                <a:solidFill>
                  <a:srgbClr val="FFFFFF"/>
                </a:solidFill>
              </a:rPr>
              <a:t>testing</a:t>
            </a:r>
            <a:r>
              <a:rPr lang="fr-FR" sz="2800" dirty="0" smtClean="0">
                <a:solidFill>
                  <a:srgbClr val="FFFFFF"/>
                </a:solidFill>
              </a:rPr>
              <a:t>: </a:t>
            </a:r>
            <a:r>
              <a:rPr lang="fr-FR" sz="2800" dirty="0" err="1" smtClean="0">
                <a:solidFill>
                  <a:srgbClr val="FFFFFF"/>
                </a:solidFill>
              </a:rPr>
              <a:t>Simulate</a:t>
            </a:r>
            <a:r>
              <a:rPr lang="fr-FR" sz="2800" dirty="0" smtClean="0">
                <a:solidFill>
                  <a:srgbClr val="FFFFFF"/>
                </a:solidFill>
              </a:rPr>
              <a:t> 1000 </a:t>
            </a:r>
            <a:r>
              <a:rPr lang="fr-FR" sz="2800" dirty="0" err="1" smtClean="0">
                <a:solidFill>
                  <a:srgbClr val="FFFFFF"/>
                </a:solidFill>
              </a:rPr>
              <a:t>UEs</a:t>
            </a:r>
            <a:r>
              <a:rPr lang="fr-FR" sz="2800" dirty="0" smtClean="0">
                <a:solidFill>
                  <a:srgbClr val="FFFFFF"/>
                </a:solidFill>
              </a:rPr>
              <a:t> on one 4-</a:t>
            </a:r>
            <a:r>
              <a:rPr lang="fr-FR" sz="2800" dirty="0" err="1" smtClean="0">
                <a:solidFill>
                  <a:srgbClr val="FFFFFF"/>
                </a:solidFill>
              </a:rPr>
              <a:t>cores</a:t>
            </a:r>
            <a:r>
              <a:rPr lang="fr-FR" sz="2800" dirty="0" smtClean="0">
                <a:solidFill>
                  <a:srgbClr val="FFFFFF"/>
                </a:solidFill>
              </a:rPr>
              <a:t> CPU.</a:t>
            </a:r>
          </a:p>
          <a:p>
            <a:pPr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endParaRPr lang="fr-FR" sz="2800" dirty="0" smtClean="0">
              <a:solidFill>
                <a:srgbClr val="FFFFFF"/>
              </a:solidFill>
            </a:endParaRPr>
          </a:p>
          <a:p>
            <a:pPr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800" dirty="0" smtClean="0">
                <a:solidFill>
                  <a:srgbClr val="FFFFFF"/>
                </a:solidFill>
              </a:rPr>
              <a:t> New </a:t>
            </a:r>
            <a:r>
              <a:rPr lang="fr-FR" sz="2800" dirty="0" err="1" smtClean="0">
                <a:solidFill>
                  <a:srgbClr val="FFFFFF"/>
                </a:solidFill>
              </a:rPr>
              <a:t>operator’s</a:t>
            </a:r>
            <a:r>
              <a:rPr lang="fr-FR" sz="2800" dirty="0" smtClean="0">
                <a:solidFill>
                  <a:srgbClr val="FFFFFF"/>
                </a:solidFill>
              </a:rPr>
              <a:t> </a:t>
            </a:r>
            <a:r>
              <a:rPr lang="fr-FR" sz="2800" dirty="0" err="1" smtClean="0">
                <a:solidFill>
                  <a:srgbClr val="FFFFFF"/>
                </a:solidFill>
              </a:rPr>
              <a:t>players</a:t>
            </a:r>
            <a:r>
              <a:rPr lang="fr-FR" sz="2800" dirty="0" smtClean="0">
                <a:solidFill>
                  <a:srgbClr val="FFFFFF"/>
                </a:solidFill>
              </a:rPr>
              <a:t>: </a:t>
            </a:r>
            <a:r>
              <a:rPr lang="fr-FR" sz="2800" dirty="0" err="1" smtClean="0">
                <a:solidFill>
                  <a:srgbClr val="FFFFFF"/>
                </a:solidFill>
              </a:rPr>
              <a:t>Coming</a:t>
            </a:r>
            <a:r>
              <a:rPr lang="fr-FR" sz="2800" dirty="0" smtClean="0">
                <a:solidFill>
                  <a:srgbClr val="FFFFFF"/>
                </a:solidFill>
              </a:rPr>
              <a:t> </a:t>
            </a:r>
            <a:r>
              <a:rPr lang="fr-FR" sz="2800" dirty="0" err="1" smtClean="0">
                <a:solidFill>
                  <a:srgbClr val="FFFFFF"/>
                </a:solidFill>
              </a:rPr>
              <a:t>from</a:t>
            </a:r>
            <a:r>
              <a:rPr lang="fr-FR" sz="2800" dirty="0" smtClean="0">
                <a:solidFill>
                  <a:srgbClr val="FFFFFF"/>
                </a:solidFill>
              </a:rPr>
              <a:t> the « data » world…</a:t>
            </a:r>
          </a:p>
          <a:p>
            <a:pPr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endParaRPr lang="fr-FR" sz="28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 name="Rectangle 30"/>
          <p:cNvSpPr/>
          <p:nvPr/>
        </p:nvSpPr>
        <p:spPr>
          <a:xfrm>
            <a:off x="186251" y="1388533"/>
            <a:ext cx="15460149" cy="690919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Ellipse 19"/>
          <p:cNvSpPr/>
          <p:nvPr/>
        </p:nvSpPr>
        <p:spPr bwMode="auto">
          <a:xfrm>
            <a:off x="2285959" y="4286249"/>
            <a:ext cx="2032015" cy="2161457"/>
          </a:xfrm>
          <a:prstGeom prst="ellipse">
            <a:avLst/>
          </a:prstGeom>
          <a:solidFill>
            <a:schemeClr val="bg1"/>
          </a:solidFill>
          <a:ln w="25400" cap="flat" cmpd="sng" algn="ctr">
            <a:solidFill>
              <a:schemeClr val="tx1">
                <a:lumMod val="50000"/>
                <a:lumOff val="50000"/>
              </a:schemeClr>
            </a:solidFill>
            <a:prstDash val="solid"/>
            <a:round/>
            <a:headEnd type="none" w="med" len="med"/>
            <a:tailEnd type="none" w="med" len="med"/>
          </a:ln>
          <a:effectLst/>
        </p:spPr>
        <p:txBody>
          <a:bodyPr vert="horz" wrap="square" lIns="145143" tIns="72571" rIns="145143" bIns="72571" numCol="1" rtlCol="0" anchor="t" anchorCtr="0" compatLnSpc="1">
            <a:prstTxWarp prst="textNoShape">
              <a:avLst/>
            </a:prstTxWarp>
          </a:bodyPr>
          <a:lstStyle/>
          <a:p>
            <a:pPr algn="l" defTabSz="713115" rtl="0" eaLnBrk="0" fontAlgn="base" hangingPunct="0">
              <a:spcBef>
                <a:spcPct val="0"/>
              </a:spcBef>
              <a:spcAft>
                <a:spcPct val="0"/>
              </a:spcAft>
              <a:buClr>
                <a:srgbClr val="000000"/>
              </a:buClr>
              <a:buSzPct val="100000"/>
            </a:pPr>
            <a:endParaRPr lang="fr-FR" sz="3200" dirty="0" smtClean="0">
              <a:solidFill>
                <a:schemeClr val="bg1"/>
              </a:solidFill>
              <a:latin typeface="Arial Rounded MT Bold" pitchFamily="32" charset="0"/>
            </a:endParaRPr>
          </a:p>
        </p:txBody>
      </p:sp>
      <p:sp>
        <p:nvSpPr>
          <p:cNvPr id="7170" name="Text Box 2"/>
          <p:cNvSpPr txBox="1">
            <a:spLocks noChangeArrowheads="1"/>
          </p:cNvSpPr>
          <p:nvPr/>
        </p:nvSpPr>
        <p:spPr bwMode="auto">
          <a:xfrm>
            <a:off x="550353" y="55034"/>
            <a:ext cx="10498667" cy="827131"/>
          </a:xfrm>
          <a:prstGeom prst="rect">
            <a:avLst/>
          </a:prstGeom>
          <a:noFill/>
          <a:ln w="9525">
            <a:noFill/>
            <a:round/>
            <a:headEnd/>
            <a:tailEnd/>
          </a:ln>
        </p:spPr>
        <p:txBody>
          <a:bodyPr lIns="142857" tIns="74286" rIns="142857" bIns="74286">
            <a:spAutoFit/>
          </a:bodyPr>
          <a:lstStyle/>
          <a:p>
            <a:pPr algn="l">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4400" b="1" dirty="0" err="1" smtClean="0">
                <a:solidFill>
                  <a:srgbClr val="FFFFFF"/>
                </a:solidFill>
                <a:latin typeface="Arial" charset="0"/>
              </a:rPr>
              <a:t>Demo</a:t>
            </a:r>
            <a:r>
              <a:rPr lang="fr-FR" sz="4400" b="1" dirty="0" smtClean="0">
                <a:solidFill>
                  <a:srgbClr val="FFFFFF"/>
                </a:solidFill>
                <a:latin typeface="Arial" charset="0"/>
              </a:rPr>
              <a:t> Architecture</a:t>
            </a:r>
            <a:endParaRPr lang="fr-FR" sz="4400" b="1" dirty="0">
              <a:solidFill>
                <a:srgbClr val="FFFFFF"/>
              </a:solidFill>
              <a:latin typeface="Arial" charset="0"/>
            </a:endParaRPr>
          </a:p>
        </p:txBody>
      </p:sp>
      <p:sp>
        <p:nvSpPr>
          <p:cNvPr id="11" name="Text Box 9"/>
          <p:cNvSpPr txBox="1">
            <a:spLocks noChangeArrowheads="1"/>
          </p:cNvSpPr>
          <p:nvPr/>
        </p:nvSpPr>
        <p:spPr bwMode="auto">
          <a:xfrm>
            <a:off x="6095986" y="6667515"/>
            <a:ext cx="3429024" cy="1211852"/>
          </a:xfrm>
          <a:prstGeom prst="rect">
            <a:avLst/>
          </a:prstGeom>
          <a:noFill/>
          <a:ln w="25400">
            <a:solidFill>
              <a:schemeClr val="bg2"/>
            </a:solidFill>
            <a:round/>
            <a:headEnd/>
            <a:tailEnd/>
          </a:ln>
        </p:spPr>
        <p:txBody>
          <a:bodyPr wrap="square" lIns="142857" tIns="74286" rIns="142857" bIns="74286">
            <a:spAutoFit/>
          </a:bodyPr>
          <a:lstStyle/>
          <a:p>
            <a:pPr algn="ct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dirty="0" err="1" smtClean="0">
                <a:solidFill>
                  <a:srgbClr val="00566C"/>
                </a:solidFill>
              </a:rPr>
              <a:t>Rugged</a:t>
            </a:r>
            <a:r>
              <a:rPr lang="fr-FR" dirty="0" smtClean="0">
                <a:solidFill>
                  <a:srgbClr val="00566C"/>
                </a:solidFill>
              </a:rPr>
              <a:t> POD</a:t>
            </a:r>
          </a:p>
          <a:p>
            <a:pPr algn="ct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1900" dirty="0" smtClean="0">
                <a:solidFill>
                  <a:srgbClr val="00566C"/>
                </a:solidFill>
              </a:rPr>
              <a:t>Up to 96 </a:t>
            </a:r>
            <a:r>
              <a:rPr lang="fr-FR" sz="1900" dirty="0" err="1" smtClean="0">
                <a:solidFill>
                  <a:srgbClr val="00566C"/>
                </a:solidFill>
              </a:rPr>
              <a:t>cores</a:t>
            </a:r>
            <a:endParaRPr lang="fr-FR" sz="1900" dirty="0" smtClean="0">
              <a:solidFill>
                <a:srgbClr val="00566C"/>
              </a:solidFill>
            </a:endParaRPr>
          </a:p>
          <a:p>
            <a:pPr algn="ct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1900" dirty="0" smtClean="0">
                <a:solidFill>
                  <a:srgbClr val="00566C"/>
                </a:solidFill>
              </a:rPr>
              <a:t>Up to 48 </a:t>
            </a:r>
            <a:r>
              <a:rPr lang="fr-FR" sz="1900" dirty="0" err="1" smtClean="0">
                <a:solidFill>
                  <a:srgbClr val="00566C"/>
                </a:solidFill>
              </a:rPr>
              <a:t>Cells</a:t>
            </a:r>
            <a:endParaRPr lang="fr-FR" sz="1900" dirty="0" smtClean="0">
              <a:solidFill>
                <a:srgbClr val="00566C"/>
              </a:solidFill>
            </a:endParaRPr>
          </a:p>
          <a:p>
            <a:pPr algn="ct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1900" dirty="0" smtClean="0">
                <a:solidFill>
                  <a:srgbClr val="00566C"/>
                </a:solidFill>
              </a:rPr>
              <a:t>Up to 16  Macros (3 </a:t>
            </a:r>
            <a:r>
              <a:rPr lang="fr-FR" sz="1900" dirty="0" err="1" smtClean="0">
                <a:solidFill>
                  <a:srgbClr val="00566C"/>
                </a:solidFill>
              </a:rPr>
              <a:t>sectors</a:t>
            </a:r>
            <a:r>
              <a:rPr lang="fr-FR" sz="1900" dirty="0" smtClean="0">
                <a:solidFill>
                  <a:srgbClr val="00566C"/>
                </a:solidFill>
              </a:rPr>
              <a:t>)</a:t>
            </a:r>
          </a:p>
        </p:txBody>
      </p:sp>
      <p:sp>
        <p:nvSpPr>
          <p:cNvPr id="8" name="Text Box 9"/>
          <p:cNvSpPr txBox="1">
            <a:spLocks noChangeArrowheads="1"/>
          </p:cNvSpPr>
          <p:nvPr/>
        </p:nvSpPr>
        <p:spPr bwMode="auto">
          <a:xfrm>
            <a:off x="-575754" y="6572264"/>
            <a:ext cx="2286016" cy="704021"/>
          </a:xfrm>
          <a:prstGeom prst="rect">
            <a:avLst/>
          </a:prstGeom>
          <a:noFill/>
          <a:ln w="9525">
            <a:noFill/>
            <a:round/>
            <a:headEnd/>
            <a:tailEnd/>
          </a:ln>
        </p:spPr>
        <p:txBody>
          <a:bodyPr wrap="square" lIns="142857" tIns="74286" rIns="142857" bIns="74286">
            <a:spAutoFit/>
          </a:bodyPr>
          <a:lstStyle/>
          <a:p>
            <a:pPr algn="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dirty="0" err="1" smtClean="0">
                <a:solidFill>
                  <a:srgbClr val="FFFFFF"/>
                </a:solidFill>
              </a:rPr>
              <a:t>RRHs</a:t>
            </a:r>
            <a:endParaRPr lang="fr-FR" dirty="0" smtClean="0">
              <a:solidFill>
                <a:srgbClr val="FFFFFF"/>
              </a:solidFill>
            </a:endParaRPr>
          </a:p>
          <a:p>
            <a:pPr algn="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dirty="0" smtClean="0">
                <a:solidFill>
                  <a:srgbClr val="FFFFFF"/>
                </a:solidFill>
              </a:rPr>
              <a:t>MIMO 2x2</a:t>
            </a:r>
          </a:p>
          <a:p>
            <a:pPr algn="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dirty="0" smtClean="0">
                <a:solidFill>
                  <a:srgbClr val="FFFFFF"/>
                </a:solidFill>
              </a:rPr>
              <a:t>CPRI</a:t>
            </a:r>
            <a:endParaRPr lang="fr-FR" dirty="0">
              <a:solidFill>
                <a:srgbClr val="FFFFFF"/>
              </a:solidFill>
            </a:endParaRPr>
          </a:p>
        </p:txBody>
      </p:sp>
      <p:sp>
        <p:nvSpPr>
          <p:cNvPr id="19" name="Text Box 9"/>
          <p:cNvSpPr txBox="1">
            <a:spLocks noChangeArrowheads="1"/>
          </p:cNvSpPr>
          <p:nvPr/>
        </p:nvSpPr>
        <p:spPr bwMode="auto">
          <a:xfrm>
            <a:off x="2599268" y="5096684"/>
            <a:ext cx="1524011" cy="457799"/>
          </a:xfrm>
          <a:prstGeom prst="rect">
            <a:avLst/>
          </a:prstGeom>
          <a:noFill/>
          <a:ln w="0">
            <a:noFill/>
            <a:round/>
            <a:headEnd/>
            <a:tailEnd/>
          </a:ln>
        </p:spPr>
        <p:txBody>
          <a:bodyPr wrap="square" lIns="142857" tIns="74286" rIns="142857" bIns="74286">
            <a:spAutoFit/>
          </a:bodyPr>
          <a:lstStyle/>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000" dirty="0" smtClean="0">
                <a:solidFill>
                  <a:srgbClr val="808080"/>
                </a:solidFill>
              </a:rPr>
              <a:t>CPRI</a:t>
            </a:r>
            <a:endParaRPr lang="fr-FR" dirty="0" smtClean="0">
              <a:solidFill>
                <a:srgbClr val="808080"/>
              </a:solidFill>
            </a:endParaRPr>
          </a:p>
        </p:txBody>
      </p:sp>
      <p:cxnSp>
        <p:nvCxnSpPr>
          <p:cNvPr id="23" name="Connecteur droit 22"/>
          <p:cNvCxnSpPr/>
          <p:nvPr/>
        </p:nvCxnSpPr>
        <p:spPr bwMode="auto">
          <a:xfrm rot="5400000">
            <a:off x="7412208" y="3570457"/>
            <a:ext cx="666755" cy="2823"/>
          </a:xfrm>
          <a:prstGeom prst="line">
            <a:avLst/>
          </a:prstGeom>
          <a:solidFill>
            <a:srgbClr val="00B8FF"/>
          </a:solidFill>
          <a:ln w="38100" cap="flat" cmpd="sng" algn="ctr">
            <a:solidFill>
              <a:schemeClr val="bg2"/>
            </a:solidFill>
            <a:prstDash val="solid"/>
            <a:round/>
            <a:headEnd type="none" w="med" len="med"/>
            <a:tailEnd type="none" w="med" len="med"/>
          </a:ln>
          <a:effectLst/>
        </p:spPr>
      </p:cxnSp>
      <p:sp>
        <p:nvSpPr>
          <p:cNvPr id="25" name="Text Box 9"/>
          <p:cNvSpPr txBox="1">
            <a:spLocks noChangeArrowheads="1"/>
          </p:cNvSpPr>
          <p:nvPr/>
        </p:nvSpPr>
        <p:spPr bwMode="auto">
          <a:xfrm>
            <a:off x="6476988" y="1714480"/>
            <a:ext cx="2413017" cy="796354"/>
          </a:xfrm>
          <a:prstGeom prst="rect">
            <a:avLst/>
          </a:prstGeom>
          <a:noFill/>
          <a:ln w="25400">
            <a:solidFill>
              <a:schemeClr val="tx1">
                <a:lumMod val="50000"/>
                <a:lumOff val="50000"/>
              </a:schemeClr>
            </a:solidFill>
            <a:round/>
            <a:headEnd/>
            <a:tailEnd/>
          </a:ln>
        </p:spPr>
        <p:txBody>
          <a:bodyPr wrap="square" lIns="142857" tIns="74286" rIns="142857" bIns="74286">
            <a:spAutoFit/>
          </a:bodyPr>
          <a:lstStyle/>
          <a:p>
            <a:pPr algn="ct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1400" dirty="0" smtClean="0">
                <a:solidFill>
                  <a:schemeClr val="tx2">
                    <a:lumMod val="50000"/>
                  </a:schemeClr>
                </a:solidFill>
              </a:rPr>
              <a:t>Internet </a:t>
            </a:r>
          </a:p>
          <a:p>
            <a:pPr algn="ct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1400" dirty="0" smtClean="0">
                <a:solidFill>
                  <a:schemeClr val="tx2">
                    <a:lumMod val="50000"/>
                  </a:schemeClr>
                </a:solidFill>
              </a:rPr>
              <a:t>and/or </a:t>
            </a:r>
          </a:p>
          <a:p>
            <a:pPr algn="ct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1400" dirty="0" smtClean="0">
                <a:solidFill>
                  <a:schemeClr val="tx2">
                    <a:lumMod val="50000"/>
                  </a:schemeClr>
                </a:solidFill>
              </a:rPr>
              <a:t>S1 </a:t>
            </a:r>
            <a:r>
              <a:rPr lang="fr-FR" sz="1400" dirty="0" err="1" smtClean="0">
                <a:solidFill>
                  <a:schemeClr val="tx2">
                    <a:lumMod val="50000"/>
                  </a:schemeClr>
                </a:solidFill>
              </a:rPr>
              <a:t>link</a:t>
            </a:r>
            <a:endParaRPr lang="fr-FR" sz="1400" dirty="0">
              <a:solidFill>
                <a:schemeClr val="tx2">
                  <a:lumMod val="50000"/>
                </a:schemeClr>
              </a:solidFill>
            </a:endParaRPr>
          </a:p>
        </p:txBody>
      </p:sp>
      <p:pic>
        <p:nvPicPr>
          <p:cNvPr id="21" name="Picture 3"/>
          <p:cNvPicPr>
            <a:picLocks noChangeAspect="1" noChangeArrowheads="1"/>
          </p:cNvPicPr>
          <p:nvPr/>
        </p:nvPicPr>
        <p:blipFill>
          <a:blip r:embed="rId3" cstate="print"/>
          <a:srcRect/>
          <a:stretch>
            <a:fillRect/>
          </a:stretch>
        </p:blipFill>
        <p:spPr bwMode="auto">
          <a:xfrm>
            <a:off x="1710262" y="2476485"/>
            <a:ext cx="1651012" cy="1630211"/>
          </a:xfrm>
          <a:prstGeom prst="rect">
            <a:avLst/>
          </a:prstGeom>
          <a:noFill/>
          <a:ln w="9525">
            <a:noFill/>
            <a:miter lim="800000"/>
            <a:headEnd/>
            <a:tailEnd/>
          </a:ln>
          <a:effectLst/>
        </p:spPr>
      </p:pic>
      <p:pic>
        <p:nvPicPr>
          <p:cNvPr id="22" name="Picture 3"/>
          <p:cNvPicPr>
            <a:picLocks noChangeAspect="1" noChangeArrowheads="1"/>
          </p:cNvPicPr>
          <p:nvPr/>
        </p:nvPicPr>
        <p:blipFill>
          <a:blip r:embed="rId3" cstate="print"/>
          <a:srcRect/>
          <a:stretch>
            <a:fillRect/>
          </a:stretch>
        </p:blipFill>
        <p:spPr bwMode="auto">
          <a:xfrm>
            <a:off x="186251" y="4572000"/>
            <a:ext cx="1651012" cy="1630211"/>
          </a:xfrm>
          <a:prstGeom prst="rect">
            <a:avLst/>
          </a:prstGeom>
          <a:noFill/>
          <a:ln w="9525">
            <a:noFill/>
            <a:miter lim="800000"/>
            <a:headEnd/>
            <a:tailEnd/>
          </a:ln>
          <a:effectLst/>
        </p:spPr>
      </p:pic>
      <p:pic>
        <p:nvPicPr>
          <p:cNvPr id="24" name="Picture 3"/>
          <p:cNvPicPr>
            <a:picLocks noChangeAspect="1" noChangeArrowheads="1"/>
          </p:cNvPicPr>
          <p:nvPr/>
        </p:nvPicPr>
        <p:blipFill>
          <a:blip r:embed="rId3" cstate="print"/>
          <a:srcRect/>
          <a:stretch>
            <a:fillRect/>
          </a:stretch>
        </p:blipFill>
        <p:spPr bwMode="auto">
          <a:xfrm>
            <a:off x="1837262" y="6572264"/>
            <a:ext cx="1651012" cy="1630211"/>
          </a:xfrm>
          <a:prstGeom prst="rect">
            <a:avLst/>
          </a:prstGeom>
          <a:noFill/>
          <a:ln w="9525">
            <a:noFill/>
            <a:miter lim="800000"/>
            <a:headEnd/>
            <a:tailEnd/>
          </a:ln>
          <a:effectLst/>
        </p:spPr>
      </p:pic>
      <p:sp>
        <p:nvSpPr>
          <p:cNvPr id="26" name="Ellipse 25"/>
          <p:cNvSpPr/>
          <p:nvPr/>
        </p:nvSpPr>
        <p:spPr bwMode="auto">
          <a:xfrm>
            <a:off x="11303021" y="4286249"/>
            <a:ext cx="2032016" cy="2161457"/>
          </a:xfrm>
          <a:prstGeom prst="ellipse">
            <a:avLst/>
          </a:prstGeom>
          <a:solidFill>
            <a:schemeClr val="bg1"/>
          </a:solidFill>
          <a:ln w="28575" cap="flat" cmpd="sng" algn="ctr">
            <a:solidFill>
              <a:schemeClr val="tx1">
                <a:lumMod val="50000"/>
                <a:lumOff val="50000"/>
              </a:schemeClr>
            </a:solidFill>
            <a:prstDash val="solid"/>
            <a:round/>
            <a:headEnd type="none" w="med" len="med"/>
            <a:tailEnd type="none" w="med" len="med"/>
          </a:ln>
          <a:effectLst/>
        </p:spPr>
        <p:txBody>
          <a:bodyPr vert="horz" wrap="square" lIns="145143" tIns="72571" rIns="145143" bIns="72571" numCol="1" rtlCol="0" anchor="t" anchorCtr="0" compatLnSpc="1">
            <a:prstTxWarp prst="textNoShape">
              <a:avLst/>
            </a:prstTxWarp>
          </a:bodyPr>
          <a:lstStyle/>
          <a:p>
            <a:pPr algn="l" defTabSz="713115" rtl="0" eaLnBrk="0" fontAlgn="base" hangingPunct="0">
              <a:spcBef>
                <a:spcPct val="0"/>
              </a:spcBef>
              <a:spcAft>
                <a:spcPct val="0"/>
              </a:spcAft>
              <a:buClr>
                <a:srgbClr val="000000"/>
              </a:buClr>
              <a:buSzPct val="100000"/>
            </a:pPr>
            <a:endParaRPr lang="fr-FR" sz="3200" dirty="0" smtClean="0">
              <a:solidFill>
                <a:schemeClr val="bg1"/>
              </a:solidFill>
              <a:latin typeface="Arial Rounded MT Bold" pitchFamily="32" charset="0"/>
            </a:endParaRPr>
          </a:p>
        </p:txBody>
      </p:sp>
      <p:sp>
        <p:nvSpPr>
          <p:cNvPr id="27" name="Text Box 9"/>
          <p:cNvSpPr txBox="1">
            <a:spLocks noChangeArrowheads="1"/>
          </p:cNvSpPr>
          <p:nvPr/>
        </p:nvSpPr>
        <p:spPr bwMode="auto">
          <a:xfrm>
            <a:off x="11684025" y="4727352"/>
            <a:ext cx="3429024" cy="827131"/>
          </a:xfrm>
          <a:prstGeom prst="rect">
            <a:avLst/>
          </a:prstGeom>
          <a:noFill/>
          <a:ln w="9525">
            <a:noFill/>
            <a:round/>
            <a:headEnd/>
            <a:tailEnd/>
          </a:ln>
        </p:spPr>
        <p:txBody>
          <a:bodyPr wrap="square" lIns="142857" tIns="74286" rIns="142857" bIns="74286">
            <a:spAutoFit/>
          </a:bodyPr>
          <a:lstStyle/>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endParaRPr lang="fr-FR" dirty="0">
              <a:solidFill>
                <a:srgbClr val="808080"/>
              </a:solidFill>
            </a:endParaRP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000" dirty="0" smtClean="0">
                <a:solidFill>
                  <a:srgbClr val="808080"/>
                </a:solidFill>
              </a:rPr>
              <a:t>Ethernet</a:t>
            </a: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endParaRPr lang="fr-FR" dirty="0">
              <a:solidFill>
                <a:srgbClr val="808080"/>
              </a:solidFill>
            </a:endParaRPr>
          </a:p>
        </p:txBody>
      </p:sp>
      <p:pic>
        <p:nvPicPr>
          <p:cNvPr id="28" name="Picture 3"/>
          <p:cNvPicPr>
            <a:picLocks noChangeAspect="1" noChangeArrowheads="1"/>
          </p:cNvPicPr>
          <p:nvPr/>
        </p:nvPicPr>
        <p:blipFill>
          <a:blip r:embed="rId3" cstate="print"/>
          <a:srcRect/>
          <a:stretch>
            <a:fillRect/>
          </a:stretch>
        </p:blipFill>
        <p:spPr bwMode="auto">
          <a:xfrm>
            <a:off x="13716039" y="4572000"/>
            <a:ext cx="1651012" cy="1630211"/>
          </a:xfrm>
          <a:prstGeom prst="rect">
            <a:avLst/>
          </a:prstGeom>
          <a:noFill/>
          <a:ln w="9525">
            <a:noFill/>
            <a:miter lim="800000"/>
            <a:headEnd/>
            <a:tailEnd/>
          </a:ln>
          <a:effectLst/>
        </p:spPr>
      </p:pic>
      <p:pic>
        <p:nvPicPr>
          <p:cNvPr id="29" name="Picture 3"/>
          <p:cNvPicPr>
            <a:picLocks noChangeAspect="1" noChangeArrowheads="1"/>
          </p:cNvPicPr>
          <p:nvPr/>
        </p:nvPicPr>
        <p:blipFill>
          <a:blip r:embed="rId3" cstate="print"/>
          <a:srcRect/>
          <a:stretch>
            <a:fillRect/>
          </a:stretch>
        </p:blipFill>
        <p:spPr bwMode="auto">
          <a:xfrm>
            <a:off x="11684025" y="2465536"/>
            <a:ext cx="1651012" cy="1630211"/>
          </a:xfrm>
          <a:prstGeom prst="rect">
            <a:avLst/>
          </a:prstGeom>
          <a:noFill/>
          <a:ln w="9525">
            <a:noFill/>
            <a:miter lim="800000"/>
            <a:headEnd/>
            <a:tailEnd/>
          </a:ln>
          <a:effectLst/>
        </p:spPr>
      </p:pic>
      <p:pic>
        <p:nvPicPr>
          <p:cNvPr id="30" name="Picture 3"/>
          <p:cNvPicPr>
            <a:picLocks noChangeAspect="1" noChangeArrowheads="1"/>
          </p:cNvPicPr>
          <p:nvPr/>
        </p:nvPicPr>
        <p:blipFill>
          <a:blip r:embed="rId3" cstate="print"/>
          <a:srcRect/>
          <a:stretch>
            <a:fillRect/>
          </a:stretch>
        </p:blipFill>
        <p:spPr bwMode="auto">
          <a:xfrm>
            <a:off x="11811026" y="6667515"/>
            <a:ext cx="1651012" cy="1630211"/>
          </a:xfrm>
          <a:prstGeom prst="rect">
            <a:avLst/>
          </a:prstGeom>
          <a:noFill/>
          <a:ln w="9525">
            <a:noFill/>
            <a:miter lim="800000"/>
            <a:headEnd/>
            <a:tailEnd/>
          </a:ln>
          <a:effectLst/>
        </p:spPr>
      </p:pic>
      <p:sp>
        <p:nvSpPr>
          <p:cNvPr id="32" name="Text Box 9"/>
          <p:cNvSpPr txBox="1">
            <a:spLocks noChangeArrowheads="1"/>
          </p:cNvSpPr>
          <p:nvPr/>
        </p:nvSpPr>
        <p:spPr bwMode="auto">
          <a:xfrm>
            <a:off x="13716039" y="6572264"/>
            <a:ext cx="2286016" cy="704021"/>
          </a:xfrm>
          <a:prstGeom prst="rect">
            <a:avLst/>
          </a:prstGeom>
          <a:noFill/>
          <a:ln w="9525">
            <a:noFill/>
            <a:round/>
            <a:headEnd/>
            <a:tailEnd/>
          </a:ln>
        </p:spPr>
        <p:txBody>
          <a:bodyPr wrap="square" lIns="142857" tIns="74286" rIns="142857" bIns="74286">
            <a:spAutoFit/>
          </a:bodyPr>
          <a:lstStyle/>
          <a:p>
            <a:pP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dirty="0" err="1" smtClean="0">
                <a:solidFill>
                  <a:srgbClr val="808080"/>
                </a:solidFill>
              </a:rPr>
              <a:t>RRHs</a:t>
            </a:r>
            <a:endParaRPr lang="fr-FR" dirty="0" smtClean="0">
              <a:solidFill>
                <a:srgbClr val="808080"/>
              </a:solidFill>
            </a:endParaRPr>
          </a:p>
          <a:p>
            <a:pP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dirty="0" smtClean="0">
                <a:solidFill>
                  <a:srgbClr val="808080"/>
                </a:solidFill>
              </a:rPr>
              <a:t>MIMO 2x2</a:t>
            </a:r>
          </a:p>
          <a:p>
            <a:pP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dirty="0" smtClean="0">
                <a:solidFill>
                  <a:srgbClr val="808080"/>
                </a:solidFill>
              </a:rPr>
              <a:t>Ethernet</a:t>
            </a:r>
            <a:endParaRPr lang="fr-FR" dirty="0">
              <a:solidFill>
                <a:srgbClr val="808080"/>
              </a:solidFill>
            </a:endParaRPr>
          </a:p>
        </p:txBody>
      </p:sp>
      <p:pic>
        <p:nvPicPr>
          <p:cNvPr id="1028" name="Picture 4" descr="C:\Documents and Settings\admin\Bureau\RuggedPOD.png"/>
          <p:cNvPicPr>
            <a:picLocks noChangeAspect="1" noChangeArrowheads="1"/>
          </p:cNvPicPr>
          <p:nvPr/>
        </p:nvPicPr>
        <p:blipFill>
          <a:blip r:embed="rId4"/>
          <a:srcRect/>
          <a:stretch>
            <a:fillRect/>
          </a:stretch>
        </p:blipFill>
        <p:spPr bwMode="auto">
          <a:xfrm>
            <a:off x="6476988" y="4094820"/>
            <a:ext cx="2722744" cy="2477444"/>
          </a:xfrm>
          <a:prstGeom prst="rect">
            <a:avLst/>
          </a:prstGeom>
          <a:noFill/>
        </p:spPr>
      </p:pic>
      <p:cxnSp>
        <p:nvCxnSpPr>
          <p:cNvPr id="34" name="Connecteur droit 33"/>
          <p:cNvCxnSpPr/>
          <p:nvPr/>
        </p:nvCxnSpPr>
        <p:spPr bwMode="auto">
          <a:xfrm>
            <a:off x="4571975" y="5427139"/>
            <a:ext cx="1280000" cy="2117"/>
          </a:xfrm>
          <a:prstGeom prst="line">
            <a:avLst/>
          </a:prstGeom>
          <a:solidFill>
            <a:srgbClr val="00B8FF"/>
          </a:solidFill>
          <a:ln w="25400" cap="flat" cmpd="sng" algn="ctr">
            <a:solidFill>
              <a:schemeClr val="tx1">
                <a:lumMod val="50000"/>
                <a:lumOff val="50000"/>
              </a:schemeClr>
            </a:solidFill>
            <a:prstDash val="solid"/>
            <a:round/>
            <a:headEnd type="none" w="med" len="med"/>
            <a:tailEnd type="none" w="med" len="med"/>
          </a:ln>
          <a:effectLst/>
        </p:spPr>
      </p:cxnSp>
      <p:cxnSp>
        <p:nvCxnSpPr>
          <p:cNvPr id="35" name="Connecteur droit 34"/>
          <p:cNvCxnSpPr/>
          <p:nvPr/>
        </p:nvCxnSpPr>
        <p:spPr bwMode="auto">
          <a:xfrm>
            <a:off x="9769020" y="5429256"/>
            <a:ext cx="1280000" cy="2117"/>
          </a:xfrm>
          <a:prstGeom prst="line">
            <a:avLst/>
          </a:prstGeom>
          <a:solidFill>
            <a:srgbClr val="00B8FF"/>
          </a:solidFill>
          <a:ln w="38100" cap="flat" cmpd="sng" algn="ctr">
            <a:solidFill>
              <a:schemeClr val="tx1">
                <a:lumMod val="50000"/>
                <a:lumOff val="50000"/>
              </a:schemeClr>
            </a:solidFill>
            <a:prstDash val="solid"/>
            <a:round/>
            <a:headEnd type="none" w="med" len="med"/>
            <a:tailEnd type="none" w="med" len="med"/>
          </a:ln>
          <a:effectLst/>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555979" y="55033"/>
            <a:ext cx="10498667" cy="827131"/>
          </a:xfrm>
          <a:prstGeom prst="rect">
            <a:avLst/>
          </a:prstGeom>
          <a:noFill/>
          <a:ln w="9525">
            <a:noFill/>
            <a:round/>
            <a:headEnd/>
            <a:tailEnd/>
          </a:ln>
        </p:spPr>
        <p:txBody>
          <a:bodyPr lIns="142857" tIns="74286" rIns="142857" bIns="74286">
            <a:spAutoFit/>
          </a:bodyPr>
          <a:lstStyle/>
          <a:p>
            <a:pPr algn="l">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4400" b="1" dirty="0" err="1" smtClean="0">
                <a:solidFill>
                  <a:srgbClr val="FFFFFF"/>
                </a:solidFill>
                <a:latin typeface="Arial" charset="0"/>
              </a:rPr>
              <a:t>Who</a:t>
            </a:r>
            <a:r>
              <a:rPr lang="fr-FR" sz="4400" b="1" dirty="0" smtClean="0">
                <a:solidFill>
                  <a:srgbClr val="FFFFFF"/>
                </a:solidFill>
                <a:latin typeface="Arial" charset="0"/>
              </a:rPr>
              <a:t> </a:t>
            </a:r>
            <a:r>
              <a:rPr lang="fr-FR" sz="4400" b="1" dirty="0" err="1" smtClean="0">
                <a:solidFill>
                  <a:srgbClr val="FFFFFF"/>
                </a:solidFill>
                <a:latin typeface="Arial" charset="0"/>
              </a:rPr>
              <a:t>is</a:t>
            </a:r>
            <a:r>
              <a:rPr lang="fr-FR" sz="4400" b="1" dirty="0" smtClean="0">
                <a:solidFill>
                  <a:srgbClr val="FFFFFF"/>
                </a:solidFill>
                <a:latin typeface="Arial" charset="0"/>
              </a:rPr>
              <a:t> </a:t>
            </a:r>
            <a:r>
              <a:rPr lang="fr-FR" sz="4400" b="1" dirty="0" err="1" smtClean="0">
                <a:solidFill>
                  <a:srgbClr val="FFFFFF"/>
                </a:solidFill>
                <a:latin typeface="Arial" charset="0"/>
              </a:rPr>
              <a:t>behind</a:t>
            </a:r>
            <a:r>
              <a:rPr lang="fr-FR" sz="4400" b="1" dirty="0" smtClean="0">
                <a:solidFill>
                  <a:srgbClr val="FFFFFF"/>
                </a:solidFill>
                <a:latin typeface="Arial" charset="0"/>
              </a:rPr>
              <a:t> </a:t>
            </a:r>
            <a:r>
              <a:rPr lang="fr-FR" sz="4400" b="1" dirty="0" err="1" smtClean="0">
                <a:solidFill>
                  <a:srgbClr val="FFFFFF"/>
                </a:solidFill>
                <a:latin typeface="Arial" charset="0"/>
              </a:rPr>
              <a:t>this</a:t>
            </a:r>
            <a:r>
              <a:rPr lang="fr-FR" sz="4400" b="1" dirty="0" smtClean="0">
                <a:solidFill>
                  <a:srgbClr val="FFFFFF"/>
                </a:solidFill>
                <a:latin typeface="Arial" charset="0"/>
              </a:rPr>
              <a:t> </a:t>
            </a:r>
            <a:r>
              <a:rPr lang="fr-FR" sz="4400" b="1" dirty="0" err="1" smtClean="0">
                <a:solidFill>
                  <a:srgbClr val="FFFFFF"/>
                </a:solidFill>
                <a:latin typeface="Arial" charset="0"/>
              </a:rPr>
              <a:t>technology</a:t>
            </a:r>
            <a:endParaRPr lang="fr-FR" sz="4400" b="1" dirty="0">
              <a:solidFill>
                <a:srgbClr val="FFFFFF"/>
              </a:solidFill>
              <a:latin typeface="Arial" charset="0"/>
            </a:endParaRPr>
          </a:p>
        </p:txBody>
      </p:sp>
      <p:sp>
        <p:nvSpPr>
          <p:cNvPr id="10246" name="Text Box 6"/>
          <p:cNvSpPr txBox="1">
            <a:spLocks noChangeArrowheads="1"/>
          </p:cNvSpPr>
          <p:nvPr/>
        </p:nvSpPr>
        <p:spPr bwMode="auto">
          <a:xfrm>
            <a:off x="640645" y="2287451"/>
            <a:ext cx="15073488" cy="5690000"/>
          </a:xfrm>
          <a:prstGeom prst="rect">
            <a:avLst/>
          </a:prstGeom>
          <a:noFill/>
          <a:ln w="9525">
            <a:noFill/>
            <a:round/>
            <a:headEnd/>
            <a:tailEnd/>
          </a:ln>
        </p:spPr>
        <p:txBody>
          <a:bodyPr wrap="square" lIns="142857" tIns="74286" rIns="142857" bIns="74286">
            <a:spAutoFit/>
          </a:bodyPr>
          <a:lstStyle/>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400" b="1" dirty="0" smtClean="0">
                <a:solidFill>
                  <a:srgbClr val="000090"/>
                </a:solidFill>
              </a:rPr>
              <a:t>Franck </a:t>
            </a:r>
            <a:r>
              <a:rPr lang="fr-FR" sz="2400" b="1" dirty="0" err="1">
                <a:solidFill>
                  <a:srgbClr val="000090"/>
                </a:solidFill>
              </a:rPr>
              <a:t>Spinelli</a:t>
            </a:r>
            <a:r>
              <a:rPr lang="fr-FR" sz="2400" dirty="0">
                <a:solidFill>
                  <a:srgbClr val="000090"/>
                </a:solidFill>
              </a:rPr>
              <a:t> </a:t>
            </a:r>
            <a:r>
              <a:rPr lang="fr-FR" sz="2400" dirty="0" err="1">
                <a:solidFill>
                  <a:schemeClr val="bg1"/>
                </a:solidFill>
              </a:rPr>
              <a:t>successfully</a:t>
            </a:r>
            <a:r>
              <a:rPr lang="fr-FR" sz="2400" dirty="0">
                <a:solidFill>
                  <a:schemeClr val="bg1"/>
                </a:solidFill>
              </a:rPr>
              <a:t> </a:t>
            </a:r>
            <a:r>
              <a:rPr lang="fr-FR" sz="2400" dirty="0" err="1">
                <a:solidFill>
                  <a:schemeClr val="bg1"/>
                </a:solidFill>
              </a:rPr>
              <a:t>launched</a:t>
            </a:r>
            <a:r>
              <a:rPr lang="fr-FR" sz="2400" dirty="0">
                <a:solidFill>
                  <a:schemeClr val="bg1"/>
                </a:solidFill>
              </a:rPr>
              <a:t> 2 </a:t>
            </a:r>
            <a:r>
              <a:rPr lang="fr-FR" sz="2400" dirty="0" err="1">
                <a:solidFill>
                  <a:schemeClr val="bg1"/>
                </a:solidFill>
              </a:rPr>
              <a:t>companies</a:t>
            </a:r>
            <a:r>
              <a:rPr lang="fr-FR" sz="2400" dirty="0">
                <a:solidFill>
                  <a:schemeClr val="bg1"/>
                </a:solidFill>
              </a:rPr>
              <a:t> (</a:t>
            </a:r>
            <a:r>
              <a:rPr lang="fr-FR" sz="2400" dirty="0" err="1">
                <a:solidFill>
                  <a:schemeClr val="bg1"/>
                </a:solidFill>
              </a:rPr>
              <a:t>still</a:t>
            </a:r>
            <a:r>
              <a:rPr lang="fr-FR" sz="2400" dirty="0">
                <a:solidFill>
                  <a:schemeClr val="bg1"/>
                </a:solidFill>
              </a:rPr>
              <a:t> in business) </a:t>
            </a:r>
            <a:r>
              <a:rPr lang="fr-FR" sz="2400" dirty="0" err="1">
                <a:solidFill>
                  <a:schemeClr val="bg1"/>
                </a:solidFill>
              </a:rPr>
              <a:t>before</a:t>
            </a:r>
            <a:r>
              <a:rPr lang="fr-FR" sz="2400" dirty="0">
                <a:solidFill>
                  <a:schemeClr val="bg1"/>
                </a:solidFill>
              </a:rPr>
              <a:t> </a:t>
            </a:r>
            <a:r>
              <a:rPr lang="fr-FR" sz="2400" dirty="0" err="1">
                <a:solidFill>
                  <a:schemeClr val="bg1"/>
                </a:solidFill>
              </a:rPr>
              <a:t>Amarisoft</a:t>
            </a:r>
            <a:r>
              <a:rPr lang="fr-FR" sz="2400" dirty="0">
                <a:solidFill>
                  <a:schemeClr val="bg1"/>
                </a:solidFill>
              </a:rPr>
              <a:t>.</a:t>
            </a: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400" dirty="0">
                <a:solidFill>
                  <a:srgbClr val="808080"/>
                </a:solidFill>
              </a:rPr>
              <a:t> </a:t>
            </a: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400" b="1" dirty="0">
                <a:solidFill>
                  <a:srgbClr val="000090"/>
                </a:solidFill>
              </a:rPr>
              <a:t>Fabrice </a:t>
            </a:r>
            <a:r>
              <a:rPr lang="fr-FR" sz="2400" b="1" dirty="0" err="1">
                <a:solidFill>
                  <a:srgbClr val="000090"/>
                </a:solidFill>
              </a:rPr>
              <a:t>Bellard</a:t>
            </a:r>
            <a:r>
              <a:rPr lang="fr-FR" sz="2400" dirty="0">
                <a:solidFill>
                  <a:srgbClr val="000090"/>
                </a:solidFill>
              </a:rPr>
              <a:t> </a:t>
            </a:r>
            <a:r>
              <a:rPr lang="fr-FR" sz="2400" dirty="0" err="1">
                <a:solidFill>
                  <a:srgbClr val="FFFFFF"/>
                </a:solidFill>
              </a:rPr>
              <a:t>is</a:t>
            </a:r>
            <a:r>
              <a:rPr lang="fr-FR" sz="2400" dirty="0">
                <a:solidFill>
                  <a:srgbClr val="FFFFFF"/>
                </a:solidFill>
              </a:rPr>
              <a:t> a </a:t>
            </a:r>
            <a:r>
              <a:rPr lang="fr-FR" sz="2400" dirty="0" err="1">
                <a:solidFill>
                  <a:srgbClr val="FFFFFF"/>
                </a:solidFill>
              </a:rPr>
              <a:t>worldwide</a:t>
            </a:r>
            <a:r>
              <a:rPr lang="fr-FR" sz="2400" dirty="0">
                <a:solidFill>
                  <a:srgbClr val="FFFFFF"/>
                </a:solidFill>
              </a:rPr>
              <a:t> </a:t>
            </a:r>
            <a:r>
              <a:rPr lang="fr-FR" sz="2400" dirty="0" err="1">
                <a:solidFill>
                  <a:srgbClr val="FFFFFF"/>
                </a:solidFill>
              </a:rPr>
              <a:t>well</a:t>
            </a:r>
            <a:r>
              <a:rPr lang="fr-FR" sz="2400" dirty="0">
                <a:solidFill>
                  <a:srgbClr val="FFFFFF"/>
                </a:solidFill>
              </a:rPr>
              <a:t>-</a:t>
            </a:r>
            <a:r>
              <a:rPr lang="fr-FR" sz="2400" dirty="0" err="1">
                <a:solidFill>
                  <a:srgbClr val="FFFFFF"/>
                </a:solidFill>
              </a:rPr>
              <a:t>known</a:t>
            </a:r>
            <a:r>
              <a:rPr lang="fr-FR" sz="2400" dirty="0">
                <a:solidFill>
                  <a:srgbClr val="FFFFFF"/>
                </a:solidFill>
              </a:rPr>
              <a:t> </a:t>
            </a:r>
            <a:r>
              <a:rPr lang="fr-FR" sz="2400" dirty="0" smtClean="0">
                <a:solidFill>
                  <a:srgbClr val="FFFFFF"/>
                </a:solidFill>
              </a:rPr>
              <a:t>guru in software. (The </a:t>
            </a:r>
            <a:r>
              <a:rPr lang="fr-FR" sz="2400" dirty="0" err="1" smtClean="0">
                <a:solidFill>
                  <a:srgbClr val="FFFFFF"/>
                </a:solidFill>
              </a:rPr>
              <a:t>father</a:t>
            </a:r>
            <a:r>
              <a:rPr lang="fr-FR" sz="2400" dirty="0" smtClean="0">
                <a:solidFill>
                  <a:srgbClr val="FFFFFF"/>
                </a:solidFill>
              </a:rPr>
              <a:t> of </a:t>
            </a:r>
            <a:r>
              <a:rPr lang="fr-FR" sz="2400" dirty="0" err="1">
                <a:solidFill>
                  <a:srgbClr val="FFFFFF"/>
                </a:solidFill>
              </a:rPr>
              <a:t>ffmpeg</a:t>
            </a:r>
            <a:r>
              <a:rPr lang="fr-FR" sz="2400" dirty="0">
                <a:solidFill>
                  <a:srgbClr val="FFFFFF"/>
                </a:solidFill>
              </a:rPr>
              <a:t> and </a:t>
            </a:r>
            <a:r>
              <a:rPr lang="fr-FR" sz="2400" dirty="0" err="1" smtClean="0">
                <a:solidFill>
                  <a:srgbClr val="FFFFFF"/>
                </a:solidFill>
              </a:rPr>
              <a:t>qemu</a:t>
            </a:r>
            <a:r>
              <a:rPr lang="fr-FR" sz="2400" dirty="0" smtClean="0">
                <a:solidFill>
                  <a:srgbClr val="FFFFFF"/>
                </a:solidFill>
              </a:rPr>
              <a:t> -&gt; KVM)</a:t>
            </a:r>
            <a:r>
              <a:rPr lang="fr-FR" sz="2400" dirty="0" smtClean="0">
                <a:solidFill>
                  <a:srgbClr val="FFFFFF"/>
                </a:solidFill>
              </a:rPr>
              <a:t>.</a:t>
            </a: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endParaRPr lang="fr-FR" sz="2400" dirty="0" smtClean="0">
              <a:solidFill>
                <a:srgbClr val="FFFFFF"/>
              </a:solidFill>
            </a:endParaRP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400" b="1" dirty="0" smtClean="0">
                <a:solidFill>
                  <a:srgbClr val="000090"/>
                </a:solidFill>
              </a:rPr>
              <a:t>Jean-Marie Verdun </a:t>
            </a:r>
            <a:r>
              <a:rPr lang="fr-FR" sz="2400" dirty="0" err="1" smtClean="0">
                <a:solidFill>
                  <a:schemeClr val="bg1"/>
                </a:solidFill>
              </a:rPr>
              <a:t>is</a:t>
            </a:r>
            <a:r>
              <a:rPr lang="fr-FR" sz="2400" b="1" dirty="0" smtClean="0">
                <a:solidFill>
                  <a:schemeClr val="bg1"/>
                </a:solidFill>
              </a:rPr>
              <a:t> </a:t>
            </a:r>
            <a:r>
              <a:rPr lang="fr-FR" sz="2400" dirty="0" smtClean="0">
                <a:solidFill>
                  <a:schemeClr val="bg1"/>
                </a:solidFill>
              </a:rPr>
              <a:t>a computer </a:t>
            </a:r>
            <a:r>
              <a:rPr lang="fr-FR" sz="2400" dirty="0" err="1" smtClean="0">
                <a:solidFill>
                  <a:schemeClr val="bg1"/>
                </a:solidFill>
              </a:rPr>
              <a:t>architect</a:t>
            </a:r>
            <a:r>
              <a:rPr lang="fr-FR" sz="2400" dirty="0" smtClean="0">
                <a:solidFill>
                  <a:schemeClr val="bg1"/>
                </a:solidFill>
              </a:rPr>
              <a:t> </a:t>
            </a:r>
            <a:r>
              <a:rPr lang="fr-FR" sz="2400" dirty="0" err="1" smtClean="0">
                <a:solidFill>
                  <a:schemeClr val="bg1"/>
                </a:solidFill>
              </a:rPr>
              <a:t>who</a:t>
            </a:r>
            <a:r>
              <a:rPr lang="fr-FR" sz="2400" dirty="0" smtClean="0">
                <a:solidFill>
                  <a:schemeClr val="bg1"/>
                </a:solidFill>
              </a:rPr>
              <a:t> </a:t>
            </a:r>
            <a:r>
              <a:rPr lang="fr-FR" sz="2400" dirty="0" err="1" smtClean="0">
                <a:solidFill>
                  <a:schemeClr val="bg1"/>
                </a:solidFill>
              </a:rPr>
              <a:t>worked</a:t>
            </a:r>
            <a:r>
              <a:rPr lang="fr-FR" sz="2400" dirty="0" smtClean="0">
                <a:solidFill>
                  <a:schemeClr val="bg1"/>
                </a:solidFill>
              </a:rPr>
              <a:t> on the </a:t>
            </a:r>
            <a:r>
              <a:rPr lang="fr-FR" sz="2400" dirty="0" err="1" smtClean="0">
                <a:solidFill>
                  <a:schemeClr val="bg1"/>
                </a:solidFill>
              </a:rPr>
              <a:t>biggest</a:t>
            </a:r>
            <a:r>
              <a:rPr lang="fr-FR" sz="2400" dirty="0" smtClean="0">
                <a:solidFill>
                  <a:schemeClr val="bg1"/>
                </a:solidFill>
              </a:rPr>
              <a:t> </a:t>
            </a:r>
            <a:r>
              <a:rPr lang="fr-FR" sz="2400" dirty="0" err="1" smtClean="0">
                <a:solidFill>
                  <a:schemeClr val="bg1"/>
                </a:solidFill>
              </a:rPr>
              <a:t>supercomputer</a:t>
            </a:r>
            <a:r>
              <a:rPr lang="fr-FR" sz="2400" dirty="0" smtClean="0">
                <a:solidFill>
                  <a:schemeClr val="bg1"/>
                </a:solidFill>
              </a:rPr>
              <a:t> in the world. </a:t>
            </a:r>
            <a:endParaRPr lang="fr-FR" sz="2400" dirty="0" smtClean="0">
              <a:solidFill>
                <a:srgbClr val="000090"/>
              </a:solidFill>
            </a:endParaRP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endParaRPr lang="fr-FR" sz="2400" dirty="0" smtClean="0">
              <a:solidFill>
                <a:srgbClr val="FFFFFF"/>
              </a:solidFill>
            </a:endParaRP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400" b="1" dirty="0" smtClean="0">
                <a:solidFill>
                  <a:srgbClr val="000090"/>
                </a:solidFill>
              </a:rPr>
              <a:t>Jean-Jacques </a:t>
            </a:r>
            <a:r>
              <a:rPr lang="fr-FR" sz="2400" b="1" dirty="0" err="1" smtClean="0">
                <a:solidFill>
                  <a:srgbClr val="000090"/>
                </a:solidFill>
              </a:rPr>
              <a:t>Chanut</a:t>
            </a:r>
            <a:r>
              <a:rPr lang="fr-FR" sz="2400" b="1" dirty="0" smtClean="0">
                <a:solidFill>
                  <a:srgbClr val="000090"/>
                </a:solidFill>
              </a:rPr>
              <a:t> </a:t>
            </a:r>
            <a:r>
              <a:rPr lang="fr-FR" sz="2400" dirty="0" err="1" smtClean="0">
                <a:solidFill>
                  <a:schemeClr val="bg1"/>
                </a:solidFill>
              </a:rPr>
              <a:t>is</a:t>
            </a:r>
            <a:r>
              <a:rPr lang="fr-FR" sz="2400" dirty="0" smtClean="0">
                <a:solidFill>
                  <a:schemeClr val="bg1"/>
                </a:solidFill>
              </a:rPr>
              <a:t> </a:t>
            </a:r>
            <a:r>
              <a:rPr lang="fr-FR" sz="2400" dirty="0" err="1" smtClean="0">
                <a:solidFill>
                  <a:schemeClr val="bg1"/>
                </a:solidFill>
              </a:rPr>
              <a:t>mechanical</a:t>
            </a:r>
            <a:r>
              <a:rPr lang="fr-FR" sz="2400" dirty="0" smtClean="0">
                <a:solidFill>
                  <a:schemeClr val="bg1"/>
                </a:solidFill>
              </a:rPr>
              <a:t> and thermal </a:t>
            </a:r>
            <a:r>
              <a:rPr lang="fr-FR" sz="2400" dirty="0" err="1" smtClean="0">
                <a:solidFill>
                  <a:schemeClr val="bg1"/>
                </a:solidFill>
              </a:rPr>
              <a:t>engineer</a:t>
            </a:r>
            <a:r>
              <a:rPr lang="fr-FR" sz="2400" dirty="0" smtClean="0">
                <a:solidFill>
                  <a:schemeClr val="bg1"/>
                </a:solidFill>
              </a:rPr>
              <a:t> on </a:t>
            </a:r>
            <a:r>
              <a:rPr lang="fr-FR" sz="2400" dirty="0" err="1" smtClean="0">
                <a:solidFill>
                  <a:schemeClr val="bg1"/>
                </a:solidFill>
              </a:rPr>
              <a:t>RuggedPOD</a:t>
            </a:r>
            <a:r>
              <a:rPr lang="fr-FR" sz="2400" dirty="0" smtClean="0">
                <a:solidFill>
                  <a:schemeClr val="bg1"/>
                </a:solidFill>
              </a:rPr>
              <a:t> </a:t>
            </a: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endParaRPr lang="fr-FR" sz="2400" dirty="0" smtClean="0">
              <a:solidFill>
                <a:srgbClr val="FFFFFF"/>
              </a:solidFill>
            </a:endParaRP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400" b="1" dirty="0" err="1" smtClean="0">
                <a:solidFill>
                  <a:srgbClr val="000090"/>
                </a:solidFill>
              </a:rPr>
              <a:t>Farshia</a:t>
            </a:r>
            <a:r>
              <a:rPr lang="fr-FR" sz="2400" b="1" dirty="0" smtClean="0">
                <a:solidFill>
                  <a:srgbClr val="000090"/>
                </a:solidFill>
              </a:rPr>
              <a:t> </a:t>
            </a:r>
            <a:r>
              <a:rPr lang="fr-FR" sz="2400" b="1" dirty="0" err="1" smtClean="0">
                <a:solidFill>
                  <a:srgbClr val="000090"/>
                </a:solidFill>
              </a:rPr>
              <a:t>Kamaloudine</a:t>
            </a:r>
            <a:r>
              <a:rPr lang="fr-FR" sz="2400" b="1" dirty="0" smtClean="0">
                <a:solidFill>
                  <a:srgbClr val="000090"/>
                </a:solidFill>
              </a:rPr>
              <a:t> </a:t>
            </a:r>
            <a:r>
              <a:rPr lang="fr-FR" sz="2400" dirty="0" err="1" smtClean="0">
                <a:solidFill>
                  <a:srgbClr val="FFFFFF"/>
                </a:solidFill>
              </a:rPr>
              <a:t>is</a:t>
            </a:r>
            <a:r>
              <a:rPr lang="fr-FR" sz="2400" dirty="0" smtClean="0">
                <a:solidFill>
                  <a:srgbClr val="FFFFFF"/>
                </a:solidFill>
              </a:rPr>
              <a:t> </a:t>
            </a:r>
            <a:r>
              <a:rPr lang="fr-FR" sz="2400" dirty="0" err="1" smtClean="0">
                <a:solidFill>
                  <a:srgbClr val="FFFFFF"/>
                </a:solidFill>
              </a:rPr>
              <a:t>electrical</a:t>
            </a:r>
            <a:r>
              <a:rPr lang="fr-FR" sz="2400" dirty="0" smtClean="0">
                <a:solidFill>
                  <a:srgbClr val="FFFFFF"/>
                </a:solidFill>
              </a:rPr>
              <a:t> </a:t>
            </a:r>
            <a:r>
              <a:rPr lang="fr-FR" sz="2400" dirty="0" err="1" smtClean="0">
                <a:solidFill>
                  <a:srgbClr val="FFFFFF"/>
                </a:solidFill>
              </a:rPr>
              <a:t>engineer</a:t>
            </a:r>
            <a:r>
              <a:rPr lang="fr-FR" sz="2400" dirty="0" smtClean="0">
                <a:solidFill>
                  <a:srgbClr val="FFFFFF"/>
                </a:solidFill>
              </a:rPr>
              <a:t> on </a:t>
            </a:r>
            <a:r>
              <a:rPr lang="fr-FR" sz="2400" dirty="0" err="1" smtClean="0">
                <a:solidFill>
                  <a:srgbClr val="FFFFFF"/>
                </a:solidFill>
              </a:rPr>
              <a:t>RuggedPOD</a:t>
            </a:r>
            <a:endParaRPr lang="fr-FR" sz="2400" dirty="0" smtClean="0">
              <a:solidFill>
                <a:srgbClr val="FFFFFF"/>
              </a:solidFill>
            </a:endParaRP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endParaRPr lang="fr-FR" sz="2400" dirty="0" smtClean="0">
              <a:solidFill>
                <a:srgbClr val="FFFFFF"/>
              </a:solidFill>
            </a:endParaRP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400" b="1" dirty="0" smtClean="0">
                <a:solidFill>
                  <a:srgbClr val="000090"/>
                </a:solidFill>
              </a:rPr>
              <a:t>Maxime Terras </a:t>
            </a:r>
            <a:r>
              <a:rPr lang="fr-FR" sz="2400" dirty="0" err="1" smtClean="0">
                <a:solidFill>
                  <a:srgbClr val="FFFFFF"/>
                </a:solidFill>
              </a:rPr>
              <a:t>is</a:t>
            </a:r>
            <a:r>
              <a:rPr lang="fr-FR" sz="2400" dirty="0" smtClean="0">
                <a:solidFill>
                  <a:srgbClr val="FFFFFF"/>
                </a:solidFill>
              </a:rPr>
              <a:t> network </a:t>
            </a:r>
            <a:r>
              <a:rPr lang="fr-FR" sz="2400" dirty="0" err="1" smtClean="0">
                <a:solidFill>
                  <a:srgbClr val="FFFFFF"/>
                </a:solidFill>
              </a:rPr>
              <a:t>architect</a:t>
            </a:r>
            <a:r>
              <a:rPr lang="fr-FR" sz="2400" dirty="0" smtClean="0">
                <a:solidFill>
                  <a:srgbClr val="FFFFFF"/>
                </a:solidFill>
              </a:rPr>
              <a:t> and </a:t>
            </a:r>
            <a:r>
              <a:rPr lang="fr-FR" sz="2400" dirty="0" err="1" smtClean="0">
                <a:solidFill>
                  <a:srgbClr val="FFFFFF"/>
                </a:solidFill>
              </a:rPr>
              <a:t>firmware</a:t>
            </a:r>
            <a:r>
              <a:rPr lang="fr-FR" sz="2400" dirty="0" smtClean="0">
                <a:solidFill>
                  <a:srgbClr val="FFFFFF"/>
                </a:solidFill>
              </a:rPr>
              <a:t> </a:t>
            </a:r>
            <a:r>
              <a:rPr lang="fr-FR" sz="2400" dirty="0" err="1" smtClean="0">
                <a:solidFill>
                  <a:srgbClr val="FFFFFF"/>
                </a:solidFill>
              </a:rPr>
              <a:t>engineer</a:t>
            </a:r>
            <a:r>
              <a:rPr lang="fr-FR" sz="2400" dirty="0" smtClean="0">
                <a:solidFill>
                  <a:srgbClr val="FFFFFF"/>
                </a:solidFill>
              </a:rPr>
              <a:t> on </a:t>
            </a:r>
            <a:r>
              <a:rPr lang="fr-FR" sz="2400" dirty="0" err="1" smtClean="0">
                <a:solidFill>
                  <a:srgbClr val="FFFFFF"/>
                </a:solidFill>
              </a:rPr>
              <a:t>RuggePOD</a:t>
            </a:r>
            <a:endParaRPr lang="fr-FR" sz="2400" dirty="0" smtClean="0">
              <a:solidFill>
                <a:srgbClr val="FFFFFF"/>
              </a:solidFill>
            </a:endParaRP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endParaRPr lang="fr-FR" sz="2400" dirty="0" smtClean="0">
              <a:solidFill>
                <a:srgbClr val="FFFFFF"/>
              </a:solidFill>
            </a:endParaRP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400" b="1" dirty="0" err="1" smtClean="0">
                <a:solidFill>
                  <a:srgbClr val="000090"/>
                </a:solidFill>
              </a:rPr>
              <a:t>Solofo</a:t>
            </a:r>
            <a:r>
              <a:rPr lang="fr-FR" sz="2400" b="1" dirty="0" smtClean="0">
                <a:solidFill>
                  <a:srgbClr val="000090"/>
                </a:solidFill>
              </a:rPr>
              <a:t> </a:t>
            </a:r>
            <a:r>
              <a:rPr lang="fr-FR" sz="2400" b="1" dirty="0" err="1" smtClean="0">
                <a:solidFill>
                  <a:srgbClr val="000090"/>
                </a:solidFill>
              </a:rPr>
              <a:t>Ramanghali</a:t>
            </a:r>
            <a:r>
              <a:rPr lang="fr-FR" sz="2400" b="1" dirty="0" smtClean="0">
                <a:solidFill>
                  <a:srgbClr val="000090"/>
                </a:solidFill>
              </a:rPr>
              <a:t> </a:t>
            </a:r>
            <a:r>
              <a:rPr lang="fr-FR" sz="2400" dirty="0" err="1" smtClean="0">
                <a:solidFill>
                  <a:srgbClr val="FFFFFF"/>
                </a:solidFill>
              </a:rPr>
              <a:t>is</a:t>
            </a:r>
            <a:r>
              <a:rPr lang="fr-FR" sz="2400" dirty="0" smtClean="0">
                <a:solidFill>
                  <a:srgbClr val="FFFFFF"/>
                </a:solidFill>
              </a:rPr>
              <a:t> a </a:t>
            </a:r>
            <a:r>
              <a:rPr lang="fr-FR" sz="2400" dirty="0" err="1" smtClean="0">
                <a:solidFill>
                  <a:srgbClr val="FFFFFF"/>
                </a:solidFill>
              </a:rPr>
              <a:t>passionnated</a:t>
            </a:r>
            <a:r>
              <a:rPr lang="fr-FR" sz="2400" dirty="0" smtClean="0">
                <a:solidFill>
                  <a:srgbClr val="FFFFFF"/>
                </a:solidFill>
              </a:rPr>
              <a:t> HPC </a:t>
            </a:r>
            <a:r>
              <a:rPr lang="fr-FR" sz="2400" dirty="0" err="1" smtClean="0">
                <a:solidFill>
                  <a:srgbClr val="FFFFFF"/>
                </a:solidFill>
              </a:rPr>
              <a:t>engineer</a:t>
            </a:r>
            <a:r>
              <a:rPr lang="fr-FR" sz="2400" dirty="0" smtClean="0">
                <a:solidFill>
                  <a:srgbClr val="FFFFFF"/>
                </a:solidFill>
              </a:rPr>
              <a:t> </a:t>
            </a: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endParaRPr lang="fr-FR" sz="2400" dirty="0" smtClean="0">
              <a:solidFill>
                <a:srgbClr val="FFFFFF"/>
              </a:solidFill>
            </a:endParaRPr>
          </a:p>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400" b="1" dirty="0" smtClean="0">
                <a:solidFill>
                  <a:srgbClr val="000090"/>
                </a:solidFill>
              </a:rPr>
              <a:t>Thibaud </a:t>
            </a:r>
            <a:r>
              <a:rPr lang="fr-FR" sz="2400" b="1" dirty="0" err="1" smtClean="0">
                <a:solidFill>
                  <a:srgbClr val="000090"/>
                </a:solidFill>
              </a:rPr>
              <a:t>Ecarot</a:t>
            </a:r>
            <a:r>
              <a:rPr lang="fr-FR" sz="2400" b="1" dirty="0" smtClean="0">
                <a:solidFill>
                  <a:srgbClr val="000090"/>
                </a:solidFill>
              </a:rPr>
              <a:t> </a:t>
            </a:r>
            <a:r>
              <a:rPr lang="fr-FR" sz="2400" dirty="0" err="1" smtClean="0">
                <a:solidFill>
                  <a:srgbClr val="FFFFFF"/>
                </a:solidFill>
              </a:rPr>
              <a:t>is</a:t>
            </a:r>
            <a:r>
              <a:rPr lang="fr-FR" sz="2400" dirty="0" smtClean="0">
                <a:solidFill>
                  <a:srgbClr val="FFFFFF"/>
                </a:solidFill>
              </a:rPr>
              <a:t> a </a:t>
            </a:r>
            <a:r>
              <a:rPr lang="fr-FR" sz="2400" dirty="0" err="1" smtClean="0">
                <a:solidFill>
                  <a:srgbClr val="FFFFFF"/>
                </a:solidFill>
              </a:rPr>
              <a:t>PhD</a:t>
            </a:r>
            <a:r>
              <a:rPr lang="fr-FR" sz="2400" dirty="0" smtClean="0">
                <a:solidFill>
                  <a:srgbClr val="FFFFFF"/>
                </a:solidFill>
              </a:rPr>
              <a:t> </a:t>
            </a:r>
            <a:r>
              <a:rPr lang="fr-FR" sz="2400" dirty="0" err="1" smtClean="0">
                <a:solidFill>
                  <a:srgbClr val="FFFFFF"/>
                </a:solidFill>
              </a:rPr>
              <a:t>student</a:t>
            </a:r>
            <a:r>
              <a:rPr lang="fr-FR" sz="2400" dirty="0" smtClean="0">
                <a:solidFill>
                  <a:srgbClr val="FFFFFF"/>
                </a:solidFill>
              </a:rPr>
              <a:t> </a:t>
            </a:r>
            <a:r>
              <a:rPr lang="fr-FR" sz="2400" dirty="0" err="1" smtClean="0">
                <a:solidFill>
                  <a:srgbClr val="FFFFFF"/>
                </a:solidFill>
              </a:rPr>
              <a:t>working</a:t>
            </a:r>
            <a:r>
              <a:rPr lang="fr-FR" sz="2400" dirty="0" smtClean="0">
                <a:solidFill>
                  <a:srgbClr val="FFFFFF"/>
                </a:solidFill>
              </a:rPr>
              <a:t> on POD simulation </a:t>
            </a:r>
            <a:r>
              <a:rPr lang="fr-FR" sz="2400" dirty="0" err="1" smtClean="0">
                <a:solidFill>
                  <a:srgbClr val="FFFFFF"/>
                </a:solidFill>
              </a:rPr>
              <a:t>environment</a:t>
            </a:r>
            <a:endParaRPr lang="fr-FR" sz="24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en-US" dirty="0" smtClean="0"/>
              <a:t>What is next for </a:t>
            </a:r>
            <a:r>
              <a:rPr lang="en-US" dirty="0" err="1" smtClean="0"/>
              <a:t>RuggedPOD</a:t>
            </a:r>
            <a:r>
              <a:rPr lang="en-US" dirty="0" smtClean="0"/>
              <a:t> ?</a:t>
            </a:r>
            <a:endParaRPr lang="en-US" dirty="0"/>
          </a:p>
        </p:txBody>
      </p:sp>
      <p:sp>
        <p:nvSpPr>
          <p:cNvPr id="5" name="Text Box 9"/>
          <p:cNvSpPr txBox="1">
            <a:spLocks noChangeArrowheads="1"/>
          </p:cNvSpPr>
          <p:nvPr/>
        </p:nvSpPr>
        <p:spPr bwMode="auto">
          <a:xfrm>
            <a:off x="318913" y="2476501"/>
            <a:ext cx="15618178" cy="2242904"/>
          </a:xfrm>
          <a:prstGeom prst="rect">
            <a:avLst/>
          </a:prstGeom>
          <a:noFill/>
          <a:ln w="9525">
            <a:noFill/>
            <a:round/>
            <a:headEnd/>
            <a:tailEnd/>
          </a:ln>
        </p:spPr>
        <p:txBody>
          <a:bodyPr lIns="142857" tIns="74286" rIns="142857" bIns="74286">
            <a:spAutoFit/>
          </a:bodyPr>
          <a:lstStyle/>
          <a:p>
            <a:pPr algn="just">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endParaRPr lang="fr-FR" sz="2400" dirty="0" smtClean="0">
              <a:solidFill>
                <a:srgbClr val="FFFFFF"/>
              </a:solidFill>
            </a:endParaRPr>
          </a:p>
          <a:p>
            <a:pPr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800" dirty="0" err="1" smtClean="0">
                <a:solidFill>
                  <a:srgbClr val="FFFFFF"/>
                </a:solidFill>
              </a:rPr>
              <a:t>Build</a:t>
            </a:r>
            <a:r>
              <a:rPr lang="fr-FR" sz="2800" dirty="0" smtClean="0">
                <a:solidFill>
                  <a:srgbClr val="FFFFFF"/>
                </a:solidFill>
              </a:rPr>
              <a:t>  </a:t>
            </a:r>
            <a:r>
              <a:rPr lang="fr-FR" sz="2800" dirty="0" err="1" smtClean="0">
                <a:solidFill>
                  <a:srgbClr val="FFFFFF"/>
                </a:solidFill>
              </a:rPr>
              <a:t>automated</a:t>
            </a:r>
            <a:r>
              <a:rPr lang="fr-FR" sz="2800" dirty="0" smtClean="0">
                <a:solidFill>
                  <a:srgbClr val="FFFFFF"/>
                </a:solidFill>
              </a:rPr>
              <a:t> </a:t>
            </a:r>
            <a:r>
              <a:rPr lang="fr-FR" sz="2800" dirty="0" err="1" smtClean="0">
                <a:solidFill>
                  <a:srgbClr val="FFFFFF"/>
                </a:solidFill>
              </a:rPr>
              <a:t>datacenter</a:t>
            </a:r>
            <a:endParaRPr lang="fr-FR" sz="5400" dirty="0" smtClean="0">
              <a:solidFill>
                <a:srgbClr val="FFFFFF"/>
              </a:solidFill>
            </a:endParaRPr>
          </a:p>
          <a:p>
            <a:pPr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800" dirty="0" smtClean="0">
                <a:solidFill>
                  <a:srgbClr val="FFFFFF"/>
                </a:solidFill>
              </a:rPr>
              <a:t>Move the </a:t>
            </a:r>
            <a:r>
              <a:rPr lang="fr-FR" sz="2800" dirty="0" err="1" smtClean="0">
                <a:solidFill>
                  <a:srgbClr val="FFFFFF"/>
                </a:solidFill>
              </a:rPr>
              <a:t>technology</a:t>
            </a:r>
            <a:r>
              <a:rPr lang="fr-FR" sz="2800" dirty="0" smtClean="0">
                <a:solidFill>
                  <a:srgbClr val="FFFFFF"/>
                </a:solidFill>
              </a:rPr>
              <a:t> to the </a:t>
            </a:r>
            <a:r>
              <a:rPr lang="fr-FR" sz="2800" dirty="0" err="1" smtClean="0">
                <a:solidFill>
                  <a:srgbClr val="FFFFFF"/>
                </a:solidFill>
              </a:rPr>
              <a:t>industrial</a:t>
            </a:r>
            <a:r>
              <a:rPr lang="fr-FR" sz="2800" dirty="0" smtClean="0">
                <a:solidFill>
                  <a:srgbClr val="FFFFFF"/>
                </a:solidFill>
              </a:rPr>
              <a:t> state in </a:t>
            </a:r>
            <a:r>
              <a:rPr lang="fr-FR" sz="2800" dirty="0" err="1" smtClean="0">
                <a:solidFill>
                  <a:srgbClr val="FFFFFF"/>
                </a:solidFill>
              </a:rPr>
              <a:t>North</a:t>
            </a:r>
            <a:r>
              <a:rPr lang="fr-FR" sz="2800" dirty="0" smtClean="0">
                <a:solidFill>
                  <a:srgbClr val="FFFFFF"/>
                </a:solidFill>
              </a:rPr>
              <a:t> </a:t>
            </a:r>
            <a:r>
              <a:rPr lang="fr-FR" sz="2800" dirty="0" err="1" smtClean="0">
                <a:solidFill>
                  <a:srgbClr val="FFFFFF"/>
                </a:solidFill>
              </a:rPr>
              <a:t>America</a:t>
            </a:r>
            <a:r>
              <a:rPr lang="fr-FR" sz="2800" dirty="0" smtClean="0">
                <a:solidFill>
                  <a:srgbClr val="FFFFFF"/>
                </a:solidFill>
              </a:rPr>
              <a:t> / Europe and </a:t>
            </a:r>
            <a:r>
              <a:rPr lang="fr-FR" sz="2800" dirty="0" err="1" smtClean="0">
                <a:solidFill>
                  <a:srgbClr val="FFFFFF"/>
                </a:solidFill>
              </a:rPr>
              <a:t>emerging</a:t>
            </a:r>
            <a:r>
              <a:rPr lang="fr-FR" sz="2800" dirty="0" smtClean="0">
                <a:solidFill>
                  <a:srgbClr val="FFFFFF"/>
                </a:solidFill>
              </a:rPr>
              <a:t> countries</a:t>
            </a:r>
          </a:p>
          <a:p>
            <a:pPr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800" dirty="0" err="1" smtClean="0">
                <a:solidFill>
                  <a:srgbClr val="FFFFFF"/>
                </a:solidFill>
              </a:rPr>
              <a:t>Integrate</a:t>
            </a:r>
            <a:r>
              <a:rPr lang="fr-FR" sz="2800" dirty="0" smtClean="0">
                <a:solidFill>
                  <a:srgbClr val="FFFFFF"/>
                </a:solidFill>
              </a:rPr>
              <a:t> CDN </a:t>
            </a:r>
            <a:r>
              <a:rPr lang="fr-FR" sz="2800" dirty="0" err="1" smtClean="0">
                <a:solidFill>
                  <a:srgbClr val="FFFFFF"/>
                </a:solidFill>
              </a:rPr>
              <a:t>functions</a:t>
            </a:r>
            <a:endParaRPr lang="fr-FR" sz="2800" dirty="0" smtClean="0">
              <a:solidFill>
                <a:srgbClr val="FFFFFF"/>
              </a:solidFill>
            </a:endParaRPr>
          </a:p>
          <a:p>
            <a:pPr algn="just">
              <a:buFontTx/>
              <a:buChar char="-"/>
              <a:tabLst>
                <a:tab pos="0" algn="l"/>
                <a:tab pos="710595" algn="l"/>
                <a:tab pos="1423710" algn="l"/>
                <a:tab pos="2136823" algn="l"/>
                <a:tab pos="2849938" algn="l"/>
                <a:tab pos="3563052" algn="l"/>
                <a:tab pos="4276167" algn="l"/>
                <a:tab pos="4989281" algn="l"/>
                <a:tab pos="5702396" algn="l"/>
                <a:tab pos="6415509" algn="l"/>
                <a:tab pos="7128625" algn="l"/>
                <a:tab pos="7841738" algn="l"/>
                <a:tab pos="8554853" algn="l"/>
                <a:tab pos="9267967" algn="l"/>
                <a:tab pos="9981082" algn="l"/>
                <a:tab pos="10694196" algn="l"/>
                <a:tab pos="11407311" algn="l"/>
                <a:tab pos="12120424" algn="l"/>
                <a:tab pos="12833540" algn="l"/>
                <a:tab pos="13546653" algn="l"/>
                <a:tab pos="14259768" algn="l"/>
              </a:tabLst>
            </a:pPr>
            <a:r>
              <a:rPr lang="fr-FR" sz="2800" dirty="0" err="1" smtClean="0">
                <a:solidFill>
                  <a:srgbClr val="FFFFFF"/>
                </a:solidFill>
              </a:rPr>
              <a:t>Integrate</a:t>
            </a:r>
            <a:r>
              <a:rPr lang="fr-FR" sz="2800" dirty="0" smtClean="0">
                <a:solidFill>
                  <a:srgbClr val="FFFFFF"/>
                </a:solidFill>
              </a:rPr>
              <a:t> real time </a:t>
            </a:r>
            <a:r>
              <a:rPr lang="fr-FR" sz="2800" dirty="0" err="1" smtClean="0">
                <a:solidFill>
                  <a:srgbClr val="FFFFFF"/>
                </a:solidFill>
              </a:rPr>
              <a:t>video</a:t>
            </a:r>
            <a:r>
              <a:rPr lang="fr-FR" sz="2800" dirty="0" smtClean="0">
                <a:solidFill>
                  <a:srgbClr val="FFFFFF"/>
                </a:solidFill>
              </a:rPr>
              <a:t> encoder to the </a:t>
            </a:r>
            <a:r>
              <a:rPr lang="fr-FR" sz="2800" dirty="0" err="1" smtClean="0">
                <a:solidFill>
                  <a:srgbClr val="FFFFFF"/>
                </a:solidFill>
              </a:rPr>
              <a:t>edge</a:t>
            </a:r>
            <a:r>
              <a:rPr lang="fr-FR" sz="2800" dirty="0" smtClean="0">
                <a:solidFill>
                  <a:srgbClr val="FFFFFF"/>
                </a:solidFill>
              </a:rPr>
              <a:t> (</a:t>
            </a:r>
            <a:r>
              <a:rPr lang="fr-FR" sz="2800" dirty="0" err="1" smtClean="0">
                <a:solidFill>
                  <a:srgbClr val="FFFFFF"/>
                </a:solidFill>
              </a:rPr>
              <a:t>partnership</a:t>
            </a:r>
            <a:r>
              <a:rPr lang="fr-FR" sz="2800" dirty="0" smtClean="0">
                <a:solidFill>
                  <a:srgbClr val="FFFFFF"/>
                </a:solidFill>
              </a:rPr>
              <a:t> </a:t>
            </a:r>
            <a:r>
              <a:rPr lang="fr-FR" sz="2800" dirty="0" err="1" smtClean="0">
                <a:solidFill>
                  <a:srgbClr val="FFFFFF"/>
                </a:solidFill>
              </a:rPr>
              <a:t>with</a:t>
            </a:r>
            <a:r>
              <a:rPr lang="fr-FR" sz="2800" dirty="0" smtClean="0">
                <a:solidFill>
                  <a:srgbClr val="FFFFFF"/>
                </a:solidFill>
              </a:rPr>
              <a:t> </a:t>
            </a:r>
            <a:r>
              <a:rPr lang="fr-FR" sz="2800" dirty="0" err="1" smtClean="0">
                <a:solidFill>
                  <a:srgbClr val="FFFFFF"/>
                </a:solidFill>
              </a:rPr>
              <a:t>Vantrix</a:t>
            </a:r>
            <a:r>
              <a:rPr lang="fr-FR" sz="2800" dirty="0" smtClean="0">
                <a:solidFill>
                  <a:srgbClr val="FFFFFF"/>
                </a:solidFill>
              </a:rPr>
              <a:t> in Canada)</a:t>
            </a:r>
            <a:endParaRPr lang="fr-FR" sz="2800" dirty="0" smtClean="0">
              <a:solidFill>
                <a:srgbClr val="FFFFFF"/>
              </a:solidFill>
            </a:endParaRPr>
          </a:p>
        </p:txBody>
      </p:sp>
    </p:spTree>
  </p:cSld>
  <p:clrMapOvr>
    <a:masterClrMapping/>
  </p:clrMapOvr>
  <p:transition advClick="0"/>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0" y="1423"/>
            <a:ext cx="11603869" cy="936540"/>
          </a:xfrm>
        </p:spPr>
        <p:txBody>
          <a:bodyPr/>
          <a:lstStyle/>
          <a:p>
            <a:pPr algn="l"/>
            <a:r>
              <a:rPr lang="en-US" b="0" dirty="0" smtClean="0">
                <a:latin typeface="Helvetica Neue Light"/>
                <a:cs typeface="Helvetica Neue Light"/>
              </a:rPr>
              <a:t>Deployment strategy: Top of the rack style</a:t>
            </a:r>
            <a:endParaRPr lang="en-US" b="0" dirty="0">
              <a:latin typeface="Helvetica Neue Light"/>
              <a:cs typeface="Helvetica Neue Light"/>
            </a:endParaRPr>
          </a:p>
        </p:txBody>
      </p:sp>
      <p:sp>
        <p:nvSpPr>
          <p:cNvPr id="5" name="Rectangle à coins arrondis 4"/>
          <p:cNvSpPr/>
          <p:nvPr/>
        </p:nvSpPr>
        <p:spPr>
          <a:xfrm>
            <a:off x="1096883" y="4232888"/>
            <a:ext cx="698050" cy="711896"/>
          </a:xfrm>
          <a:prstGeom prst="roundRect">
            <a:avLst/>
          </a:prstGeom>
          <a:solidFill>
            <a:schemeClr val="bg1"/>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Net</a:t>
            </a:r>
            <a:endParaRPr lang="en-US" dirty="0">
              <a:solidFill>
                <a:schemeClr val="accent1">
                  <a:lumMod val="50000"/>
                </a:schemeClr>
              </a:solidFill>
            </a:endParaRPr>
          </a:p>
        </p:txBody>
      </p:sp>
      <p:sp>
        <p:nvSpPr>
          <p:cNvPr id="6" name="Rectangle à coins arrondis 5"/>
          <p:cNvSpPr/>
          <p:nvPr/>
        </p:nvSpPr>
        <p:spPr>
          <a:xfrm>
            <a:off x="969883" y="3369385"/>
            <a:ext cx="1815651" cy="711896"/>
          </a:xfrm>
          <a:prstGeom prst="roundRect">
            <a:avLst/>
          </a:prstGeom>
          <a:solidFill>
            <a:schemeClr val="bg1"/>
          </a:solid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Storage</a:t>
            </a:r>
            <a:endParaRPr lang="en-US" dirty="0">
              <a:solidFill>
                <a:schemeClr val="accent1">
                  <a:lumMod val="50000"/>
                </a:schemeClr>
              </a:solidFill>
            </a:endParaRPr>
          </a:p>
        </p:txBody>
      </p:sp>
      <p:sp>
        <p:nvSpPr>
          <p:cNvPr id="7" name="Rectangle à coins arrondis 6"/>
          <p:cNvSpPr/>
          <p:nvPr/>
        </p:nvSpPr>
        <p:spPr>
          <a:xfrm>
            <a:off x="969883" y="2552004"/>
            <a:ext cx="1815651" cy="711896"/>
          </a:xfrm>
          <a:prstGeom prst="roundRect">
            <a:avLst/>
          </a:prstGeom>
          <a:solidFill>
            <a:schemeClr val="bg1"/>
          </a:solidFill>
          <a:ln w="476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Compute</a:t>
            </a:r>
            <a:endParaRPr lang="en-US" dirty="0">
              <a:solidFill>
                <a:schemeClr val="accent1">
                  <a:lumMod val="50000"/>
                </a:schemeClr>
              </a:solidFill>
            </a:endParaRPr>
          </a:p>
        </p:txBody>
      </p:sp>
      <p:sp>
        <p:nvSpPr>
          <p:cNvPr id="9" name="Rectangle à coins arrondis 8"/>
          <p:cNvSpPr/>
          <p:nvPr/>
        </p:nvSpPr>
        <p:spPr>
          <a:xfrm>
            <a:off x="969883" y="937963"/>
            <a:ext cx="1815651" cy="711896"/>
          </a:xfrm>
          <a:prstGeom prst="roundRect">
            <a:avLst/>
          </a:prstGeom>
          <a:solidFill>
            <a:schemeClr val="bg1"/>
          </a:solidFill>
          <a:ln w="476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Compute</a:t>
            </a:r>
            <a:endParaRPr lang="en-US" dirty="0">
              <a:solidFill>
                <a:schemeClr val="accent1">
                  <a:lumMod val="50000"/>
                </a:schemeClr>
              </a:solidFill>
            </a:endParaRPr>
          </a:p>
        </p:txBody>
      </p:sp>
      <p:sp>
        <p:nvSpPr>
          <p:cNvPr id="10" name="Rectangle à coins arrondis 9"/>
          <p:cNvSpPr/>
          <p:nvPr/>
        </p:nvSpPr>
        <p:spPr>
          <a:xfrm>
            <a:off x="969884" y="5901712"/>
            <a:ext cx="1815650" cy="711896"/>
          </a:xfrm>
          <a:prstGeom prst="roundRect">
            <a:avLst/>
          </a:prstGeom>
          <a:solidFill>
            <a:schemeClr val="bg1"/>
          </a:solidFill>
          <a:ln w="476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Compute</a:t>
            </a:r>
            <a:endParaRPr lang="en-US" dirty="0">
              <a:solidFill>
                <a:schemeClr val="accent1">
                  <a:lumMod val="50000"/>
                </a:schemeClr>
              </a:solidFill>
            </a:endParaRPr>
          </a:p>
        </p:txBody>
      </p:sp>
      <p:sp>
        <p:nvSpPr>
          <p:cNvPr id="11" name="Rectangle à coins arrondis 10"/>
          <p:cNvSpPr/>
          <p:nvPr/>
        </p:nvSpPr>
        <p:spPr>
          <a:xfrm>
            <a:off x="969884" y="5106473"/>
            <a:ext cx="1815650" cy="711896"/>
          </a:xfrm>
          <a:prstGeom prst="roundRect">
            <a:avLst/>
          </a:prstGeom>
          <a:solidFill>
            <a:schemeClr val="bg1"/>
          </a:solid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Storage</a:t>
            </a:r>
            <a:endParaRPr lang="en-US" dirty="0">
              <a:solidFill>
                <a:schemeClr val="accent1">
                  <a:lumMod val="50000"/>
                </a:schemeClr>
              </a:solidFill>
            </a:endParaRPr>
          </a:p>
        </p:txBody>
      </p:sp>
      <p:sp>
        <p:nvSpPr>
          <p:cNvPr id="12" name="Rectangle à coins arrondis 11"/>
          <p:cNvSpPr/>
          <p:nvPr/>
        </p:nvSpPr>
        <p:spPr>
          <a:xfrm>
            <a:off x="972272" y="7465398"/>
            <a:ext cx="1813262" cy="711896"/>
          </a:xfrm>
          <a:prstGeom prst="roundRect">
            <a:avLst/>
          </a:prstGeom>
          <a:solidFill>
            <a:schemeClr val="bg1"/>
          </a:solidFill>
          <a:ln w="476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Compute</a:t>
            </a:r>
            <a:endParaRPr lang="en-US" dirty="0">
              <a:solidFill>
                <a:schemeClr val="accent1">
                  <a:lumMod val="50000"/>
                </a:schemeClr>
              </a:solidFill>
            </a:endParaRPr>
          </a:p>
        </p:txBody>
      </p:sp>
      <p:cxnSp>
        <p:nvCxnSpPr>
          <p:cNvPr id="24" name="Connecteur droit 23"/>
          <p:cNvCxnSpPr>
            <a:stCxn id="9" idx="1"/>
          </p:cNvCxnSpPr>
          <p:nvPr/>
        </p:nvCxnSpPr>
        <p:spPr>
          <a:xfrm rot="10800000">
            <a:off x="190509" y="1293911"/>
            <a:ext cx="779375"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rot="10800000">
            <a:off x="355601" y="2921000"/>
            <a:ext cx="614285"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rot="10800000">
            <a:off x="692150" y="3719512"/>
            <a:ext cx="277738"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rot="5400000">
            <a:off x="394494" y="4020344"/>
            <a:ext cx="595312"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 name="Connecteur droit 32"/>
          <p:cNvCxnSpPr/>
          <p:nvPr/>
        </p:nvCxnSpPr>
        <p:spPr>
          <a:xfrm rot="10800000">
            <a:off x="692945" y="4318794"/>
            <a:ext cx="403939"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6" name="Connecteur droit 35"/>
          <p:cNvCxnSpPr/>
          <p:nvPr/>
        </p:nvCxnSpPr>
        <p:spPr>
          <a:xfrm rot="16200000" flipH="1">
            <a:off x="-391712" y="3671491"/>
            <a:ext cx="1494631" cy="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p:nvCxnSpPr>
        <p:spPr>
          <a:xfrm rot="10800000" flipV="1">
            <a:off x="355604" y="4416425"/>
            <a:ext cx="741280" cy="238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0" name="Connecteur droit 39"/>
          <p:cNvCxnSpPr/>
          <p:nvPr/>
        </p:nvCxnSpPr>
        <p:spPr>
          <a:xfrm rot="5400000">
            <a:off x="-1418778" y="2904778"/>
            <a:ext cx="3218556"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3" name="Connecteur droit 42"/>
          <p:cNvCxnSpPr/>
          <p:nvPr/>
        </p:nvCxnSpPr>
        <p:spPr>
          <a:xfrm rot="10800000" flipV="1">
            <a:off x="191295" y="4514850"/>
            <a:ext cx="905589" cy="300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7" name="Connecteur droit 46"/>
          <p:cNvCxnSpPr/>
          <p:nvPr/>
        </p:nvCxnSpPr>
        <p:spPr>
          <a:xfrm rot="10800000">
            <a:off x="692945" y="4808537"/>
            <a:ext cx="403939"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8" name="Connecteur droit 47"/>
          <p:cNvCxnSpPr/>
          <p:nvPr/>
        </p:nvCxnSpPr>
        <p:spPr>
          <a:xfrm rot="5400000">
            <a:off x="396083" y="5106987"/>
            <a:ext cx="595312"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9" name="Connecteur droit 48"/>
          <p:cNvCxnSpPr/>
          <p:nvPr/>
        </p:nvCxnSpPr>
        <p:spPr>
          <a:xfrm rot="10800000">
            <a:off x="694533" y="5403849"/>
            <a:ext cx="277738"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0" name="Connecteur droit 49"/>
          <p:cNvCxnSpPr/>
          <p:nvPr/>
        </p:nvCxnSpPr>
        <p:spPr>
          <a:xfrm rot="10800000" flipV="1">
            <a:off x="355604" y="4695825"/>
            <a:ext cx="741280" cy="238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1" name="Connecteur droit 50"/>
          <p:cNvCxnSpPr/>
          <p:nvPr/>
        </p:nvCxnSpPr>
        <p:spPr>
          <a:xfrm rot="10800000" flipV="1">
            <a:off x="189706" y="4600575"/>
            <a:ext cx="905589" cy="300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2" name="Connecteur droit 51"/>
          <p:cNvCxnSpPr/>
          <p:nvPr/>
        </p:nvCxnSpPr>
        <p:spPr>
          <a:xfrm rot="16200000" flipH="1">
            <a:off x="-391711" y="5443140"/>
            <a:ext cx="1494631" cy="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3" name="Connecteur droit 52"/>
          <p:cNvCxnSpPr/>
          <p:nvPr/>
        </p:nvCxnSpPr>
        <p:spPr>
          <a:xfrm rot="5400000">
            <a:off x="-1420366" y="6212067"/>
            <a:ext cx="3218556"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4" name="Connecteur droit 53"/>
          <p:cNvCxnSpPr/>
          <p:nvPr/>
        </p:nvCxnSpPr>
        <p:spPr>
          <a:xfrm rot="10800000">
            <a:off x="357986" y="6190456"/>
            <a:ext cx="614285"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5" name="Connecteur droit 54"/>
          <p:cNvCxnSpPr/>
          <p:nvPr/>
        </p:nvCxnSpPr>
        <p:spPr>
          <a:xfrm rot="10800000">
            <a:off x="188118" y="7820551"/>
            <a:ext cx="779383"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57" name="Rectangle à coins arrondis 56"/>
          <p:cNvSpPr/>
          <p:nvPr/>
        </p:nvSpPr>
        <p:spPr>
          <a:xfrm>
            <a:off x="1947333" y="4247635"/>
            <a:ext cx="698050" cy="711896"/>
          </a:xfrm>
          <a:prstGeom prst="roundRect">
            <a:avLst/>
          </a:prstGeom>
          <a:solidFill>
            <a:schemeClr val="bg1"/>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Net</a:t>
            </a:r>
            <a:endParaRPr lang="en-US" dirty="0">
              <a:solidFill>
                <a:schemeClr val="accent1">
                  <a:lumMod val="50000"/>
                </a:schemeClr>
              </a:solidFill>
            </a:endParaRPr>
          </a:p>
        </p:txBody>
      </p:sp>
      <p:sp>
        <p:nvSpPr>
          <p:cNvPr id="59" name="Rectangle à coins arrondis 58"/>
          <p:cNvSpPr/>
          <p:nvPr/>
        </p:nvSpPr>
        <p:spPr>
          <a:xfrm>
            <a:off x="1794933" y="2335408"/>
            <a:ext cx="143934" cy="111459"/>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60" name="Rectangle à coins arrondis 59"/>
          <p:cNvSpPr/>
          <p:nvPr/>
        </p:nvSpPr>
        <p:spPr>
          <a:xfrm>
            <a:off x="1794933" y="2145604"/>
            <a:ext cx="143934" cy="111459"/>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61" name="Rectangle à coins arrondis 60"/>
          <p:cNvSpPr/>
          <p:nvPr/>
        </p:nvSpPr>
        <p:spPr>
          <a:xfrm>
            <a:off x="1794933" y="1948029"/>
            <a:ext cx="143934" cy="111459"/>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62" name="Rectangle à coins arrondis 61"/>
          <p:cNvSpPr/>
          <p:nvPr/>
        </p:nvSpPr>
        <p:spPr>
          <a:xfrm>
            <a:off x="1794933" y="1749758"/>
            <a:ext cx="143934" cy="111459"/>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63" name="Rectangle à coins arrondis 62"/>
          <p:cNvSpPr/>
          <p:nvPr/>
        </p:nvSpPr>
        <p:spPr>
          <a:xfrm>
            <a:off x="1794933" y="7271474"/>
            <a:ext cx="143934" cy="111459"/>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64" name="Rectangle à coins arrondis 63"/>
          <p:cNvSpPr/>
          <p:nvPr/>
        </p:nvSpPr>
        <p:spPr>
          <a:xfrm>
            <a:off x="1794933" y="7081670"/>
            <a:ext cx="143934" cy="111459"/>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65" name="Rectangle à coins arrondis 64"/>
          <p:cNvSpPr/>
          <p:nvPr/>
        </p:nvSpPr>
        <p:spPr>
          <a:xfrm>
            <a:off x="1794933" y="6884095"/>
            <a:ext cx="143934" cy="111459"/>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66" name="Rectangle à coins arrondis 65"/>
          <p:cNvSpPr/>
          <p:nvPr/>
        </p:nvSpPr>
        <p:spPr>
          <a:xfrm>
            <a:off x="1794933" y="6685824"/>
            <a:ext cx="143934" cy="111459"/>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67" name="Connecteur droit 66"/>
          <p:cNvCxnSpPr/>
          <p:nvPr/>
        </p:nvCxnSpPr>
        <p:spPr>
          <a:xfrm rot="10800000">
            <a:off x="2645383" y="4320382"/>
            <a:ext cx="403939"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Connecteur droit 67"/>
          <p:cNvCxnSpPr/>
          <p:nvPr/>
        </p:nvCxnSpPr>
        <p:spPr>
          <a:xfrm rot="10800000" flipV="1">
            <a:off x="2645382" y="4418807"/>
            <a:ext cx="741280" cy="238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Connecteur droit 68"/>
          <p:cNvCxnSpPr/>
          <p:nvPr/>
        </p:nvCxnSpPr>
        <p:spPr>
          <a:xfrm rot="10800000" flipV="1">
            <a:off x="2645381" y="4517858"/>
            <a:ext cx="905589" cy="300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0" name="Connecteur droit 69"/>
          <p:cNvCxnSpPr/>
          <p:nvPr/>
        </p:nvCxnSpPr>
        <p:spPr>
          <a:xfrm rot="10800000" flipV="1">
            <a:off x="2645380" y="4603583"/>
            <a:ext cx="905589" cy="300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Connecteur droit 70"/>
          <p:cNvCxnSpPr/>
          <p:nvPr/>
        </p:nvCxnSpPr>
        <p:spPr>
          <a:xfrm rot="10800000" flipV="1">
            <a:off x="2645383" y="4698206"/>
            <a:ext cx="741280" cy="238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Connecteur droit 71"/>
          <p:cNvCxnSpPr/>
          <p:nvPr/>
        </p:nvCxnSpPr>
        <p:spPr>
          <a:xfrm rot="10800000">
            <a:off x="2645383" y="4806949"/>
            <a:ext cx="403939"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Connecteur droit 72"/>
          <p:cNvCxnSpPr/>
          <p:nvPr/>
        </p:nvCxnSpPr>
        <p:spPr>
          <a:xfrm rot="5400000">
            <a:off x="2752460" y="5106987"/>
            <a:ext cx="595312"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Connecteur droit 73"/>
          <p:cNvCxnSpPr/>
          <p:nvPr/>
        </p:nvCxnSpPr>
        <p:spPr>
          <a:xfrm rot="10800000">
            <a:off x="2785534" y="5402261"/>
            <a:ext cx="277738"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5" name="Connecteur droit 74"/>
          <p:cNvCxnSpPr/>
          <p:nvPr/>
        </p:nvCxnSpPr>
        <p:spPr>
          <a:xfrm rot="16200000" flipH="1">
            <a:off x="2639348" y="5447902"/>
            <a:ext cx="1494631" cy="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Connecteur droit 75"/>
          <p:cNvCxnSpPr/>
          <p:nvPr/>
        </p:nvCxnSpPr>
        <p:spPr>
          <a:xfrm rot="10800000">
            <a:off x="2772377" y="6188868"/>
            <a:ext cx="614285"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Connecteur droit 76"/>
          <p:cNvCxnSpPr/>
          <p:nvPr/>
        </p:nvCxnSpPr>
        <p:spPr>
          <a:xfrm rot="5400000">
            <a:off x="1942486" y="6215075"/>
            <a:ext cx="3218556"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8" name="Connecteur droit 77"/>
          <p:cNvCxnSpPr/>
          <p:nvPr/>
        </p:nvCxnSpPr>
        <p:spPr>
          <a:xfrm rot="10800000">
            <a:off x="2785533" y="7825147"/>
            <a:ext cx="779383"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9" name="Connecteur droit 78"/>
          <p:cNvCxnSpPr/>
          <p:nvPr/>
        </p:nvCxnSpPr>
        <p:spPr>
          <a:xfrm rot="5400000">
            <a:off x="2750872" y="4021932"/>
            <a:ext cx="595312"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0" name="Connecteur droit 79"/>
          <p:cNvCxnSpPr/>
          <p:nvPr/>
        </p:nvCxnSpPr>
        <p:spPr>
          <a:xfrm rot="10800000">
            <a:off x="2769996" y="3717924"/>
            <a:ext cx="277738"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1" name="Connecteur droit 80"/>
          <p:cNvCxnSpPr/>
          <p:nvPr/>
        </p:nvCxnSpPr>
        <p:spPr>
          <a:xfrm rot="10800000">
            <a:off x="2785534" y="2924176"/>
            <a:ext cx="614285"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2" name="Connecteur droit 81"/>
          <p:cNvCxnSpPr/>
          <p:nvPr/>
        </p:nvCxnSpPr>
        <p:spPr>
          <a:xfrm rot="16200000" flipH="1">
            <a:off x="2639346" y="3673872"/>
            <a:ext cx="1494631" cy="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3" name="Connecteur droit 82"/>
          <p:cNvCxnSpPr/>
          <p:nvPr/>
        </p:nvCxnSpPr>
        <p:spPr>
          <a:xfrm rot="5400000">
            <a:off x="1940897" y="2907786"/>
            <a:ext cx="3218556"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4" name="Connecteur droit 83"/>
          <p:cNvCxnSpPr/>
          <p:nvPr/>
        </p:nvCxnSpPr>
        <p:spPr>
          <a:xfrm rot="10800000">
            <a:off x="2785541" y="1292323"/>
            <a:ext cx="779375"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7" name="Rectangle à coins arrondis 86"/>
          <p:cNvSpPr/>
          <p:nvPr/>
        </p:nvSpPr>
        <p:spPr>
          <a:xfrm>
            <a:off x="7014212" y="4232888"/>
            <a:ext cx="698050" cy="711896"/>
          </a:xfrm>
          <a:prstGeom prst="roundRect">
            <a:avLst/>
          </a:prstGeom>
          <a:solidFill>
            <a:schemeClr val="bg1"/>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Net</a:t>
            </a:r>
            <a:endParaRPr lang="en-US" dirty="0">
              <a:solidFill>
                <a:schemeClr val="accent1">
                  <a:lumMod val="50000"/>
                </a:schemeClr>
              </a:solidFill>
            </a:endParaRPr>
          </a:p>
        </p:txBody>
      </p:sp>
      <p:sp>
        <p:nvSpPr>
          <p:cNvPr id="88" name="Rectangle à coins arrondis 87"/>
          <p:cNvSpPr/>
          <p:nvPr/>
        </p:nvSpPr>
        <p:spPr>
          <a:xfrm>
            <a:off x="6887212" y="3369385"/>
            <a:ext cx="1815651" cy="711896"/>
          </a:xfrm>
          <a:prstGeom prst="roundRect">
            <a:avLst/>
          </a:prstGeom>
          <a:solidFill>
            <a:schemeClr val="bg1"/>
          </a:solid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Storage</a:t>
            </a:r>
            <a:endParaRPr lang="en-US" dirty="0">
              <a:solidFill>
                <a:schemeClr val="accent1">
                  <a:lumMod val="50000"/>
                </a:schemeClr>
              </a:solidFill>
            </a:endParaRPr>
          </a:p>
        </p:txBody>
      </p:sp>
      <p:sp>
        <p:nvSpPr>
          <p:cNvPr id="89" name="Rectangle à coins arrondis 88"/>
          <p:cNvSpPr/>
          <p:nvPr/>
        </p:nvSpPr>
        <p:spPr>
          <a:xfrm>
            <a:off x="6887212" y="2552004"/>
            <a:ext cx="1815651" cy="711896"/>
          </a:xfrm>
          <a:prstGeom prst="roundRect">
            <a:avLst/>
          </a:prstGeom>
          <a:solidFill>
            <a:schemeClr val="bg1"/>
          </a:solidFill>
          <a:ln w="476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Compute</a:t>
            </a:r>
            <a:endParaRPr lang="en-US" dirty="0">
              <a:solidFill>
                <a:schemeClr val="accent1">
                  <a:lumMod val="50000"/>
                </a:schemeClr>
              </a:solidFill>
            </a:endParaRPr>
          </a:p>
        </p:txBody>
      </p:sp>
      <p:sp>
        <p:nvSpPr>
          <p:cNvPr id="90" name="Rectangle à coins arrondis 89"/>
          <p:cNvSpPr/>
          <p:nvPr/>
        </p:nvSpPr>
        <p:spPr>
          <a:xfrm>
            <a:off x="6887212" y="937963"/>
            <a:ext cx="1815651" cy="711896"/>
          </a:xfrm>
          <a:prstGeom prst="roundRect">
            <a:avLst/>
          </a:prstGeom>
          <a:solidFill>
            <a:schemeClr val="bg1"/>
          </a:solidFill>
          <a:ln w="476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Compute</a:t>
            </a:r>
            <a:endParaRPr lang="en-US" dirty="0">
              <a:solidFill>
                <a:schemeClr val="accent1">
                  <a:lumMod val="50000"/>
                </a:schemeClr>
              </a:solidFill>
            </a:endParaRPr>
          </a:p>
        </p:txBody>
      </p:sp>
      <p:sp>
        <p:nvSpPr>
          <p:cNvPr id="91" name="Rectangle à coins arrondis 90"/>
          <p:cNvSpPr/>
          <p:nvPr/>
        </p:nvSpPr>
        <p:spPr>
          <a:xfrm>
            <a:off x="6887213" y="5901712"/>
            <a:ext cx="1815650" cy="711896"/>
          </a:xfrm>
          <a:prstGeom prst="roundRect">
            <a:avLst/>
          </a:prstGeom>
          <a:solidFill>
            <a:schemeClr val="bg1"/>
          </a:solidFill>
          <a:ln w="476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Compute</a:t>
            </a:r>
            <a:endParaRPr lang="en-US" dirty="0">
              <a:solidFill>
                <a:schemeClr val="accent1">
                  <a:lumMod val="50000"/>
                </a:schemeClr>
              </a:solidFill>
            </a:endParaRPr>
          </a:p>
        </p:txBody>
      </p:sp>
      <p:sp>
        <p:nvSpPr>
          <p:cNvPr id="92" name="Rectangle à coins arrondis 91"/>
          <p:cNvSpPr/>
          <p:nvPr/>
        </p:nvSpPr>
        <p:spPr>
          <a:xfrm>
            <a:off x="6887213" y="5106473"/>
            <a:ext cx="1815650" cy="711896"/>
          </a:xfrm>
          <a:prstGeom prst="roundRect">
            <a:avLst/>
          </a:prstGeom>
          <a:solidFill>
            <a:schemeClr val="bg1"/>
          </a:solid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Storage</a:t>
            </a:r>
            <a:endParaRPr lang="en-US" dirty="0">
              <a:solidFill>
                <a:schemeClr val="accent1">
                  <a:lumMod val="50000"/>
                </a:schemeClr>
              </a:solidFill>
            </a:endParaRPr>
          </a:p>
        </p:txBody>
      </p:sp>
      <p:sp>
        <p:nvSpPr>
          <p:cNvPr id="93" name="Rectangle à coins arrondis 92"/>
          <p:cNvSpPr/>
          <p:nvPr/>
        </p:nvSpPr>
        <p:spPr>
          <a:xfrm>
            <a:off x="6889601" y="7465398"/>
            <a:ext cx="1813262" cy="711896"/>
          </a:xfrm>
          <a:prstGeom prst="roundRect">
            <a:avLst/>
          </a:prstGeom>
          <a:solidFill>
            <a:schemeClr val="bg1"/>
          </a:solidFill>
          <a:ln w="476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Compute</a:t>
            </a:r>
            <a:endParaRPr lang="en-US" dirty="0">
              <a:solidFill>
                <a:schemeClr val="accent1">
                  <a:lumMod val="50000"/>
                </a:schemeClr>
              </a:solidFill>
            </a:endParaRPr>
          </a:p>
        </p:txBody>
      </p:sp>
      <p:cxnSp>
        <p:nvCxnSpPr>
          <p:cNvPr id="94" name="Connecteur droit 93"/>
          <p:cNvCxnSpPr>
            <a:stCxn id="90" idx="1"/>
          </p:cNvCxnSpPr>
          <p:nvPr/>
        </p:nvCxnSpPr>
        <p:spPr>
          <a:xfrm rot="10800000">
            <a:off x="6107838" y="1293911"/>
            <a:ext cx="779375"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5" name="Connecteur droit 94"/>
          <p:cNvCxnSpPr/>
          <p:nvPr/>
        </p:nvCxnSpPr>
        <p:spPr>
          <a:xfrm rot="10800000">
            <a:off x="6272930" y="2921000"/>
            <a:ext cx="614285"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6" name="Connecteur droit 95"/>
          <p:cNvCxnSpPr/>
          <p:nvPr/>
        </p:nvCxnSpPr>
        <p:spPr>
          <a:xfrm rot="10800000">
            <a:off x="6609479" y="3719512"/>
            <a:ext cx="277738"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7" name="Connecteur droit 96"/>
          <p:cNvCxnSpPr/>
          <p:nvPr/>
        </p:nvCxnSpPr>
        <p:spPr>
          <a:xfrm rot="5400000">
            <a:off x="6311823" y="4020344"/>
            <a:ext cx="595312"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8" name="Connecteur droit 97"/>
          <p:cNvCxnSpPr/>
          <p:nvPr/>
        </p:nvCxnSpPr>
        <p:spPr>
          <a:xfrm rot="10800000">
            <a:off x="6610274" y="4318794"/>
            <a:ext cx="403939"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9" name="Connecteur droit 98"/>
          <p:cNvCxnSpPr/>
          <p:nvPr/>
        </p:nvCxnSpPr>
        <p:spPr>
          <a:xfrm rot="16200000" flipH="1">
            <a:off x="5525617" y="3671491"/>
            <a:ext cx="1494631" cy="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0" name="Connecteur droit 99"/>
          <p:cNvCxnSpPr/>
          <p:nvPr/>
        </p:nvCxnSpPr>
        <p:spPr>
          <a:xfrm rot="10800000" flipV="1">
            <a:off x="6272933" y="4416425"/>
            <a:ext cx="741280" cy="238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1" name="Connecteur droit 100"/>
          <p:cNvCxnSpPr/>
          <p:nvPr/>
        </p:nvCxnSpPr>
        <p:spPr>
          <a:xfrm rot="5400000">
            <a:off x="4498551" y="2904778"/>
            <a:ext cx="3218556"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2" name="Connecteur droit 101"/>
          <p:cNvCxnSpPr/>
          <p:nvPr/>
        </p:nvCxnSpPr>
        <p:spPr>
          <a:xfrm rot="10800000" flipV="1">
            <a:off x="6108624" y="4514850"/>
            <a:ext cx="905589" cy="300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3" name="Connecteur droit 102"/>
          <p:cNvCxnSpPr/>
          <p:nvPr/>
        </p:nvCxnSpPr>
        <p:spPr>
          <a:xfrm rot="10800000">
            <a:off x="6610274" y="4808537"/>
            <a:ext cx="403939"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4" name="Connecteur droit 103"/>
          <p:cNvCxnSpPr/>
          <p:nvPr/>
        </p:nvCxnSpPr>
        <p:spPr>
          <a:xfrm rot="5400000">
            <a:off x="6313412" y="5106987"/>
            <a:ext cx="595312"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5" name="Connecteur droit 104"/>
          <p:cNvCxnSpPr/>
          <p:nvPr/>
        </p:nvCxnSpPr>
        <p:spPr>
          <a:xfrm rot="10800000">
            <a:off x="6611862" y="5403849"/>
            <a:ext cx="277738"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6" name="Connecteur droit 105"/>
          <p:cNvCxnSpPr/>
          <p:nvPr/>
        </p:nvCxnSpPr>
        <p:spPr>
          <a:xfrm rot="10800000" flipV="1">
            <a:off x="6272933" y="4695825"/>
            <a:ext cx="741280" cy="238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7" name="Connecteur droit 106"/>
          <p:cNvCxnSpPr/>
          <p:nvPr/>
        </p:nvCxnSpPr>
        <p:spPr>
          <a:xfrm rot="10800000" flipV="1">
            <a:off x="6107035" y="4600575"/>
            <a:ext cx="905589" cy="300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8" name="Connecteur droit 107"/>
          <p:cNvCxnSpPr/>
          <p:nvPr/>
        </p:nvCxnSpPr>
        <p:spPr>
          <a:xfrm rot="16200000" flipH="1">
            <a:off x="5525618" y="5443140"/>
            <a:ext cx="1494631" cy="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9" name="Connecteur droit 108"/>
          <p:cNvCxnSpPr/>
          <p:nvPr/>
        </p:nvCxnSpPr>
        <p:spPr>
          <a:xfrm rot="5400000">
            <a:off x="4496963" y="6212067"/>
            <a:ext cx="3218556"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0" name="Connecteur droit 109"/>
          <p:cNvCxnSpPr/>
          <p:nvPr/>
        </p:nvCxnSpPr>
        <p:spPr>
          <a:xfrm rot="10800000">
            <a:off x="6275315" y="6190456"/>
            <a:ext cx="614285"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1" name="Connecteur droit 110"/>
          <p:cNvCxnSpPr/>
          <p:nvPr/>
        </p:nvCxnSpPr>
        <p:spPr>
          <a:xfrm rot="10800000">
            <a:off x="6105447" y="7820551"/>
            <a:ext cx="779383"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2" name="Rectangle à coins arrondis 111"/>
          <p:cNvSpPr/>
          <p:nvPr/>
        </p:nvSpPr>
        <p:spPr>
          <a:xfrm>
            <a:off x="7864662" y="4247635"/>
            <a:ext cx="698050" cy="711896"/>
          </a:xfrm>
          <a:prstGeom prst="roundRect">
            <a:avLst/>
          </a:prstGeom>
          <a:solidFill>
            <a:schemeClr val="bg1"/>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Net</a:t>
            </a:r>
            <a:endParaRPr lang="en-US" dirty="0">
              <a:solidFill>
                <a:schemeClr val="accent1">
                  <a:lumMod val="50000"/>
                </a:schemeClr>
              </a:solidFill>
            </a:endParaRPr>
          </a:p>
        </p:txBody>
      </p:sp>
      <p:sp>
        <p:nvSpPr>
          <p:cNvPr id="113" name="Rectangle à coins arrondis 112"/>
          <p:cNvSpPr/>
          <p:nvPr/>
        </p:nvSpPr>
        <p:spPr>
          <a:xfrm>
            <a:off x="7712262" y="2335408"/>
            <a:ext cx="143934" cy="111459"/>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114" name="Rectangle à coins arrondis 113"/>
          <p:cNvSpPr/>
          <p:nvPr/>
        </p:nvSpPr>
        <p:spPr>
          <a:xfrm>
            <a:off x="7712262" y="2145604"/>
            <a:ext cx="143934" cy="111459"/>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115" name="Rectangle à coins arrondis 114"/>
          <p:cNvSpPr/>
          <p:nvPr/>
        </p:nvSpPr>
        <p:spPr>
          <a:xfrm>
            <a:off x="7712262" y="1948029"/>
            <a:ext cx="143934" cy="111459"/>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116" name="Rectangle à coins arrondis 115"/>
          <p:cNvSpPr/>
          <p:nvPr/>
        </p:nvSpPr>
        <p:spPr>
          <a:xfrm>
            <a:off x="7712262" y="1749758"/>
            <a:ext cx="143934" cy="111459"/>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117" name="Rectangle à coins arrondis 116"/>
          <p:cNvSpPr/>
          <p:nvPr/>
        </p:nvSpPr>
        <p:spPr>
          <a:xfrm>
            <a:off x="7712262" y="7271474"/>
            <a:ext cx="143934" cy="111459"/>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118" name="Rectangle à coins arrondis 117"/>
          <p:cNvSpPr/>
          <p:nvPr/>
        </p:nvSpPr>
        <p:spPr>
          <a:xfrm>
            <a:off x="7712262" y="7081670"/>
            <a:ext cx="143934" cy="111459"/>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119" name="Rectangle à coins arrondis 118"/>
          <p:cNvSpPr/>
          <p:nvPr/>
        </p:nvSpPr>
        <p:spPr>
          <a:xfrm>
            <a:off x="7712262" y="6884095"/>
            <a:ext cx="143934" cy="111459"/>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120" name="Rectangle à coins arrondis 119"/>
          <p:cNvSpPr/>
          <p:nvPr/>
        </p:nvSpPr>
        <p:spPr>
          <a:xfrm>
            <a:off x="7712262" y="6685824"/>
            <a:ext cx="143934" cy="111459"/>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121" name="Connecteur droit 120"/>
          <p:cNvCxnSpPr/>
          <p:nvPr/>
        </p:nvCxnSpPr>
        <p:spPr>
          <a:xfrm rot="10800000">
            <a:off x="8562712" y="4320382"/>
            <a:ext cx="403939"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2" name="Connecteur droit 121"/>
          <p:cNvCxnSpPr/>
          <p:nvPr/>
        </p:nvCxnSpPr>
        <p:spPr>
          <a:xfrm rot="10800000" flipV="1">
            <a:off x="8562711" y="4418807"/>
            <a:ext cx="741280" cy="238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3" name="Connecteur droit 122"/>
          <p:cNvCxnSpPr/>
          <p:nvPr/>
        </p:nvCxnSpPr>
        <p:spPr>
          <a:xfrm rot="10800000" flipV="1">
            <a:off x="8562710" y="4517858"/>
            <a:ext cx="905589" cy="300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4" name="Connecteur droit 123"/>
          <p:cNvCxnSpPr/>
          <p:nvPr/>
        </p:nvCxnSpPr>
        <p:spPr>
          <a:xfrm rot="10800000" flipV="1">
            <a:off x="8562709" y="4603583"/>
            <a:ext cx="905589" cy="300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5" name="Connecteur droit 124"/>
          <p:cNvCxnSpPr/>
          <p:nvPr/>
        </p:nvCxnSpPr>
        <p:spPr>
          <a:xfrm rot="10800000" flipV="1">
            <a:off x="8562712" y="4698206"/>
            <a:ext cx="741280" cy="238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6" name="Connecteur droit 125"/>
          <p:cNvCxnSpPr/>
          <p:nvPr/>
        </p:nvCxnSpPr>
        <p:spPr>
          <a:xfrm rot="10800000">
            <a:off x="8562712" y="4806949"/>
            <a:ext cx="403939"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7" name="Connecteur droit 126"/>
          <p:cNvCxnSpPr/>
          <p:nvPr/>
        </p:nvCxnSpPr>
        <p:spPr>
          <a:xfrm rot="5400000">
            <a:off x="8669789" y="5106987"/>
            <a:ext cx="595312"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8" name="Connecteur droit 127"/>
          <p:cNvCxnSpPr/>
          <p:nvPr/>
        </p:nvCxnSpPr>
        <p:spPr>
          <a:xfrm rot="10800000">
            <a:off x="8702863" y="5402261"/>
            <a:ext cx="277738"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9" name="Connecteur droit 128"/>
          <p:cNvCxnSpPr/>
          <p:nvPr/>
        </p:nvCxnSpPr>
        <p:spPr>
          <a:xfrm rot="16200000" flipH="1">
            <a:off x="8556677" y="5447902"/>
            <a:ext cx="1494631" cy="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0" name="Connecteur droit 129"/>
          <p:cNvCxnSpPr/>
          <p:nvPr/>
        </p:nvCxnSpPr>
        <p:spPr>
          <a:xfrm rot="10800000">
            <a:off x="8689706" y="6188868"/>
            <a:ext cx="614285"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1" name="Connecteur droit 130"/>
          <p:cNvCxnSpPr/>
          <p:nvPr/>
        </p:nvCxnSpPr>
        <p:spPr>
          <a:xfrm rot="5400000">
            <a:off x="7859815" y="6215075"/>
            <a:ext cx="3218556"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2" name="Connecteur droit 131"/>
          <p:cNvCxnSpPr/>
          <p:nvPr/>
        </p:nvCxnSpPr>
        <p:spPr>
          <a:xfrm rot="10800000">
            <a:off x="8702862" y="7825147"/>
            <a:ext cx="779383"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3" name="Connecteur droit 132"/>
          <p:cNvCxnSpPr/>
          <p:nvPr/>
        </p:nvCxnSpPr>
        <p:spPr>
          <a:xfrm rot="5400000">
            <a:off x="8668201" y="4021932"/>
            <a:ext cx="595312"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4" name="Connecteur droit 133"/>
          <p:cNvCxnSpPr/>
          <p:nvPr/>
        </p:nvCxnSpPr>
        <p:spPr>
          <a:xfrm rot="10800000">
            <a:off x="8687325" y="3717924"/>
            <a:ext cx="277738"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5" name="Connecteur droit 134"/>
          <p:cNvCxnSpPr/>
          <p:nvPr/>
        </p:nvCxnSpPr>
        <p:spPr>
          <a:xfrm rot="10800000">
            <a:off x="8702863" y="2924176"/>
            <a:ext cx="614285"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6" name="Connecteur droit 135"/>
          <p:cNvCxnSpPr/>
          <p:nvPr/>
        </p:nvCxnSpPr>
        <p:spPr>
          <a:xfrm rot="16200000" flipH="1">
            <a:off x="8556675" y="3673872"/>
            <a:ext cx="1494631" cy="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7" name="Connecteur droit 136"/>
          <p:cNvCxnSpPr/>
          <p:nvPr/>
        </p:nvCxnSpPr>
        <p:spPr>
          <a:xfrm rot="5400000">
            <a:off x="7858226" y="2907786"/>
            <a:ext cx="3218556"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8" name="Connecteur droit 137"/>
          <p:cNvCxnSpPr/>
          <p:nvPr/>
        </p:nvCxnSpPr>
        <p:spPr>
          <a:xfrm rot="10800000">
            <a:off x="8702870" y="1292323"/>
            <a:ext cx="779375"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39" name="Rectangle à coins arrondis 138"/>
          <p:cNvSpPr/>
          <p:nvPr/>
        </p:nvSpPr>
        <p:spPr>
          <a:xfrm>
            <a:off x="3807205" y="4250644"/>
            <a:ext cx="698050" cy="711896"/>
          </a:xfrm>
          <a:prstGeom prst="roundRect">
            <a:avLst/>
          </a:prstGeom>
          <a:solidFill>
            <a:schemeClr val="bg1"/>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Net</a:t>
            </a:r>
            <a:endParaRPr lang="en-US" dirty="0">
              <a:solidFill>
                <a:schemeClr val="accent1">
                  <a:lumMod val="50000"/>
                </a:schemeClr>
              </a:solidFill>
            </a:endParaRPr>
          </a:p>
        </p:txBody>
      </p:sp>
      <p:sp>
        <p:nvSpPr>
          <p:cNvPr id="140" name="Rectangle à coins arrondis 139"/>
          <p:cNvSpPr/>
          <p:nvPr/>
        </p:nvSpPr>
        <p:spPr>
          <a:xfrm>
            <a:off x="4937958" y="4233687"/>
            <a:ext cx="698050" cy="711896"/>
          </a:xfrm>
          <a:prstGeom prst="roundRect">
            <a:avLst/>
          </a:prstGeom>
          <a:solidFill>
            <a:schemeClr val="bg1"/>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Net</a:t>
            </a:r>
            <a:endParaRPr lang="en-US" dirty="0">
              <a:solidFill>
                <a:schemeClr val="accent1">
                  <a:lumMod val="50000"/>
                </a:schemeClr>
              </a:solidFill>
            </a:endParaRPr>
          </a:p>
        </p:txBody>
      </p:sp>
      <p:cxnSp>
        <p:nvCxnSpPr>
          <p:cNvPr id="143" name="Connecteur droit 142"/>
          <p:cNvCxnSpPr/>
          <p:nvPr/>
        </p:nvCxnSpPr>
        <p:spPr>
          <a:xfrm rot="5400000" flipH="1" flipV="1">
            <a:off x="1384763" y="4204405"/>
            <a:ext cx="58561" cy="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7" name="Connecteur droit 146"/>
          <p:cNvCxnSpPr/>
          <p:nvPr/>
        </p:nvCxnSpPr>
        <p:spPr>
          <a:xfrm rot="5400000" flipH="1" flipV="1">
            <a:off x="2278947" y="4984047"/>
            <a:ext cx="50619" cy="1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8" name="Connecteur droit 147"/>
          <p:cNvCxnSpPr/>
          <p:nvPr/>
        </p:nvCxnSpPr>
        <p:spPr>
          <a:xfrm rot="10800000">
            <a:off x="1415637" y="4173537"/>
            <a:ext cx="2575339" cy="1588"/>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56" name="Connecteur droit 155"/>
          <p:cNvCxnSpPr/>
          <p:nvPr/>
        </p:nvCxnSpPr>
        <p:spPr>
          <a:xfrm rot="5400000" flipH="1" flipV="1">
            <a:off x="3953926" y="4210587"/>
            <a:ext cx="74099"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9" name="Connecteur droit 158"/>
          <p:cNvCxnSpPr/>
          <p:nvPr/>
        </p:nvCxnSpPr>
        <p:spPr>
          <a:xfrm rot="10800000">
            <a:off x="2305053" y="5010151"/>
            <a:ext cx="2822573" cy="1588"/>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61" name="Connecteur droit 160"/>
          <p:cNvCxnSpPr/>
          <p:nvPr/>
        </p:nvCxnSpPr>
        <p:spPr>
          <a:xfrm rot="16200000" flipV="1">
            <a:off x="5094945" y="4977467"/>
            <a:ext cx="65367" cy="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4" name="Connecteur droit 163"/>
          <p:cNvCxnSpPr/>
          <p:nvPr/>
        </p:nvCxnSpPr>
        <p:spPr>
          <a:xfrm rot="5400000" flipH="1" flipV="1">
            <a:off x="7332921" y="4195044"/>
            <a:ext cx="74099"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5" name="Connecteur droit 164"/>
          <p:cNvCxnSpPr/>
          <p:nvPr/>
        </p:nvCxnSpPr>
        <p:spPr>
          <a:xfrm rot="5400000" flipH="1" flipV="1">
            <a:off x="4262696" y="4210586"/>
            <a:ext cx="74099"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6" name="Connecteur droit 165"/>
          <p:cNvCxnSpPr/>
          <p:nvPr/>
        </p:nvCxnSpPr>
        <p:spPr>
          <a:xfrm rot="10800000">
            <a:off x="4298952" y="4174333"/>
            <a:ext cx="3070224" cy="1589"/>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68" name="Connecteur droit 167"/>
          <p:cNvCxnSpPr/>
          <p:nvPr/>
        </p:nvCxnSpPr>
        <p:spPr>
          <a:xfrm rot="10800000">
            <a:off x="5429439" y="5011740"/>
            <a:ext cx="2822573" cy="1588"/>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69" name="Connecteur droit 168"/>
          <p:cNvCxnSpPr/>
          <p:nvPr/>
        </p:nvCxnSpPr>
        <p:spPr>
          <a:xfrm rot="5400000" flipH="1" flipV="1">
            <a:off x="8214169" y="4981840"/>
            <a:ext cx="74099"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0" name="Connecteur droit 169"/>
          <p:cNvCxnSpPr/>
          <p:nvPr/>
        </p:nvCxnSpPr>
        <p:spPr>
          <a:xfrm rot="16200000" flipV="1">
            <a:off x="5396753" y="4986999"/>
            <a:ext cx="65367" cy="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1" name="Connecteur droit 170"/>
          <p:cNvCxnSpPr>
            <a:endCxn id="139" idx="0"/>
          </p:cNvCxnSpPr>
          <p:nvPr/>
        </p:nvCxnSpPr>
        <p:spPr>
          <a:xfrm rot="5400000">
            <a:off x="3004925" y="3099336"/>
            <a:ext cx="2302613" cy="2"/>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75" name="Connecteur droit 174"/>
          <p:cNvCxnSpPr/>
          <p:nvPr/>
        </p:nvCxnSpPr>
        <p:spPr>
          <a:xfrm rot="5400000">
            <a:off x="4106498" y="6096889"/>
            <a:ext cx="2302613" cy="2"/>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sp>
        <p:nvSpPr>
          <p:cNvPr id="176" name="ZoneTexte 175"/>
          <p:cNvSpPr txBox="1"/>
          <p:nvPr/>
        </p:nvSpPr>
        <p:spPr>
          <a:xfrm>
            <a:off x="10795639" y="5499638"/>
            <a:ext cx="4076476" cy="2677656"/>
          </a:xfrm>
          <a:prstGeom prst="rect">
            <a:avLst/>
          </a:prstGeom>
          <a:noFill/>
        </p:spPr>
        <p:txBody>
          <a:bodyPr wrap="square" rtlCol="0">
            <a:spAutoFit/>
          </a:bodyPr>
          <a:lstStyle/>
          <a:p>
            <a:pPr algn="l"/>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POD deployed in columns</a:t>
            </a:r>
          </a:p>
          <a:p>
            <a:pPr algn="l"/>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1 POD every 50 cm</a:t>
            </a:r>
          </a:p>
          <a:p>
            <a:pPr algn="l"/>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Max POD per column: 24</a:t>
            </a:r>
          </a:p>
          <a:p>
            <a:pPr algn="l"/>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l"/>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RJ45 copper based </a:t>
            </a:r>
            <a:r>
              <a:rPr lang="en-US" sz="2400" dirty="0" err="1" smtClean="0">
                <a:solidFill>
                  <a:srgbClr val="FFFFFF"/>
                </a:solidFill>
                <a:effectLst>
                  <a:outerShdw blurRad="50800" dist="38100" dir="2700000" algn="tl" rotWithShape="0">
                    <a:srgbClr val="000000">
                      <a:alpha val="43000"/>
                    </a:srgbClr>
                  </a:outerShdw>
                </a:effectLst>
                <a:latin typeface="Helvetica Neue Light"/>
                <a:cs typeface="Helvetica Neue Light"/>
              </a:rPr>
              <a:t>connexion</a:t>
            </a: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 10Gbps each</a:t>
            </a:r>
          </a:p>
          <a:p>
            <a:pPr algn="just"/>
            <a:endParaRPr lang="en-US" sz="2400" dirty="0">
              <a:solidFill>
                <a:srgbClr val="FFFFFF"/>
              </a:solidFill>
              <a:effectLst>
                <a:outerShdw blurRad="50800" dist="38100" dir="2700000" algn="tl" rotWithShape="0">
                  <a:srgbClr val="000000">
                    <a:alpha val="43000"/>
                  </a:srgbClr>
                </a:outerShdw>
              </a:effectLst>
              <a:latin typeface="Helvetica Neue Light"/>
              <a:cs typeface="Helvetica Neue Light"/>
            </a:endParaRPr>
          </a:p>
        </p:txBody>
      </p:sp>
      <p:cxnSp>
        <p:nvCxnSpPr>
          <p:cNvPr id="177" name="Connecteur droit 176"/>
          <p:cNvCxnSpPr/>
          <p:nvPr/>
        </p:nvCxnSpPr>
        <p:spPr>
          <a:xfrm rot="5400000">
            <a:off x="8590604" y="2925763"/>
            <a:ext cx="3218556" cy="1588"/>
          </a:xfrm>
          <a:prstGeom prst="line">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8" name="Connecteur droit 177"/>
          <p:cNvCxnSpPr/>
          <p:nvPr/>
        </p:nvCxnSpPr>
        <p:spPr>
          <a:xfrm rot="5400000">
            <a:off x="8589016" y="6209059"/>
            <a:ext cx="3218556" cy="1588"/>
          </a:xfrm>
          <a:prstGeom prst="line">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79" name="ZoneTexte 178"/>
          <p:cNvSpPr txBox="1"/>
          <p:nvPr/>
        </p:nvSpPr>
        <p:spPr>
          <a:xfrm rot="16200000">
            <a:off x="9487049" y="2335408"/>
            <a:ext cx="1082348" cy="338554"/>
          </a:xfrm>
          <a:prstGeom prst="rect">
            <a:avLst/>
          </a:prstGeom>
          <a:noFill/>
        </p:spPr>
        <p:txBody>
          <a:bodyPr wrap="none" rtlCol="0">
            <a:spAutoFit/>
          </a:bodyPr>
          <a:lstStyle/>
          <a:p>
            <a:r>
              <a:rPr lang="en-US" sz="1600" dirty="0" smtClean="0">
                <a:solidFill>
                  <a:schemeClr val="bg1"/>
                </a:solidFill>
                <a:latin typeface="Helvetica Neue Light"/>
                <a:cs typeface="Helvetica Neue Light"/>
              </a:rPr>
              <a:t>10 </a:t>
            </a:r>
            <a:r>
              <a:rPr lang="en-US" sz="1600" dirty="0" err="1" smtClean="0">
                <a:solidFill>
                  <a:schemeClr val="bg1"/>
                </a:solidFill>
                <a:latin typeface="Helvetica Neue Light"/>
                <a:cs typeface="Helvetica Neue Light"/>
              </a:rPr>
              <a:t>m</a:t>
            </a:r>
            <a:r>
              <a:rPr lang="en-US" sz="1600" dirty="0" smtClean="0">
                <a:solidFill>
                  <a:schemeClr val="bg1"/>
                </a:solidFill>
                <a:latin typeface="Helvetica Neue Light"/>
                <a:cs typeface="Helvetica Neue Light"/>
              </a:rPr>
              <a:t> Max</a:t>
            </a:r>
            <a:endParaRPr lang="en-US" sz="1600" dirty="0">
              <a:solidFill>
                <a:schemeClr val="bg1"/>
              </a:solidFill>
              <a:latin typeface="Helvetica Neue Light"/>
              <a:cs typeface="Helvetica Neue Light"/>
            </a:endParaRPr>
          </a:p>
        </p:txBody>
      </p:sp>
      <p:sp>
        <p:nvSpPr>
          <p:cNvPr id="180" name="ZoneTexte 179"/>
          <p:cNvSpPr txBox="1"/>
          <p:nvPr/>
        </p:nvSpPr>
        <p:spPr>
          <a:xfrm rot="16200000">
            <a:off x="9470172" y="5777335"/>
            <a:ext cx="1082348" cy="338554"/>
          </a:xfrm>
          <a:prstGeom prst="rect">
            <a:avLst/>
          </a:prstGeom>
          <a:noFill/>
        </p:spPr>
        <p:txBody>
          <a:bodyPr wrap="none" rtlCol="0">
            <a:spAutoFit/>
          </a:bodyPr>
          <a:lstStyle/>
          <a:p>
            <a:r>
              <a:rPr lang="en-US" sz="1600" dirty="0" smtClean="0">
                <a:solidFill>
                  <a:schemeClr val="bg1"/>
                </a:solidFill>
                <a:latin typeface="Helvetica Neue Light"/>
                <a:cs typeface="Helvetica Neue Light"/>
              </a:rPr>
              <a:t>10 </a:t>
            </a:r>
            <a:r>
              <a:rPr lang="en-US" sz="1600" dirty="0" err="1" smtClean="0">
                <a:solidFill>
                  <a:schemeClr val="bg1"/>
                </a:solidFill>
                <a:latin typeface="Helvetica Neue Light"/>
                <a:cs typeface="Helvetica Neue Light"/>
              </a:rPr>
              <a:t>m</a:t>
            </a:r>
            <a:r>
              <a:rPr lang="en-US" sz="1600" dirty="0" smtClean="0">
                <a:solidFill>
                  <a:schemeClr val="bg1"/>
                </a:solidFill>
                <a:latin typeface="Helvetica Neue Light"/>
                <a:cs typeface="Helvetica Neue Light"/>
              </a:rPr>
              <a:t> Max</a:t>
            </a:r>
            <a:endParaRPr lang="en-US" sz="1600" dirty="0">
              <a:solidFill>
                <a:schemeClr val="bg1"/>
              </a:solidFill>
              <a:latin typeface="Helvetica Neue Light"/>
              <a:cs typeface="Helvetica Neue Light"/>
            </a:endParaRPr>
          </a:p>
        </p:txBody>
      </p:sp>
      <p:sp>
        <p:nvSpPr>
          <p:cNvPr id="181" name="Rectangle à coins arrondis 180"/>
          <p:cNvSpPr/>
          <p:nvPr/>
        </p:nvSpPr>
        <p:spPr>
          <a:xfrm>
            <a:off x="10696043" y="2710189"/>
            <a:ext cx="1815651" cy="711896"/>
          </a:xfrm>
          <a:prstGeom prst="roundRect">
            <a:avLst/>
          </a:prstGeom>
          <a:solidFill>
            <a:schemeClr val="bg1"/>
          </a:solidFill>
          <a:ln w="476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Compute</a:t>
            </a:r>
            <a:endParaRPr lang="en-US" dirty="0">
              <a:solidFill>
                <a:schemeClr val="accent1">
                  <a:lumMod val="50000"/>
                </a:schemeClr>
              </a:solidFill>
            </a:endParaRPr>
          </a:p>
        </p:txBody>
      </p:sp>
      <p:sp>
        <p:nvSpPr>
          <p:cNvPr id="182" name="Rectangle à coins arrondis 181"/>
          <p:cNvSpPr/>
          <p:nvPr/>
        </p:nvSpPr>
        <p:spPr>
          <a:xfrm>
            <a:off x="10696043" y="3610075"/>
            <a:ext cx="1815651" cy="711896"/>
          </a:xfrm>
          <a:prstGeom prst="roundRect">
            <a:avLst/>
          </a:prstGeom>
          <a:solidFill>
            <a:schemeClr val="bg1"/>
          </a:solid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Storage</a:t>
            </a:r>
            <a:endParaRPr lang="en-US" dirty="0">
              <a:solidFill>
                <a:schemeClr val="accent1">
                  <a:lumMod val="50000"/>
                </a:schemeClr>
              </a:solidFill>
            </a:endParaRPr>
          </a:p>
        </p:txBody>
      </p:sp>
      <p:sp>
        <p:nvSpPr>
          <p:cNvPr id="183" name="Rectangle à coins arrondis 182"/>
          <p:cNvSpPr/>
          <p:nvPr/>
        </p:nvSpPr>
        <p:spPr>
          <a:xfrm>
            <a:off x="10696043" y="4656810"/>
            <a:ext cx="698050" cy="711896"/>
          </a:xfrm>
          <a:prstGeom prst="roundRect">
            <a:avLst/>
          </a:prstGeom>
          <a:solidFill>
            <a:schemeClr val="bg1"/>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Net</a:t>
            </a:r>
            <a:endParaRPr lang="en-US" dirty="0">
              <a:solidFill>
                <a:schemeClr val="accent1">
                  <a:lumMod val="50000"/>
                </a:schemeClr>
              </a:solidFill>
            </a:endParaRPr>
          </a:p>
        </p:txBody>
      </p:sp>
      <p:sp>
        <p:nvSpPr>
          <p:cNvPr id="184" name="ZoneTexte 183"/>
          <p:cNvSpPr txBox="1"/>
          <p:nvPr/>
        </p:nvSpPr>
        <p:spPr>
          <a:xfrm>
            <a:off x="12734281" y="2871903"/>
            <a:ext cx="2038238" cy="338554"/>
          </a:xfrm>
          <a:prstGeom prst="rect">
            <a:avLst/>
          </a:prstGeom>
          <a:noFill/>
        </p:spPr>
        <p:txBody>
          <a:bodyPr wrap="square" rtlCol="0">
            <a:spAutoFit/>
          </a:bodyPr>
          <a:lstStyle/>
          <a:p>
            <a:pPr algn="l"/>
            <a:r>
              <a:rPr lang="en-US" sz="16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x2 10Gbps uplink</a:t>
            </a:r>
          </a:p>
        </p:txBody>
      </p:sp>
      <p:sp>
        <p:nvSpPr>
          <p:cNvPr id="185" name="ZoneTexte 184"/>
          <p:cNvSpPr txBox="1"/>
          <p:nvPr/>
        </p:nvSpPr>
        <p:spPr>
          <a:xfrm>
            <a:off x="12734281" y="3808346"/>
            <a:ext cx="2038238" cy="338554"/>
          </a:xfrm>
          <a:prstGeom prst="rect">
            <a:avLst/>
          </a:prstGeom>
          <a:noFill/>
        </p:spPr>
        <p:txBody>
          <a:bodyPr wrap="square" rtlCol="0">
            <a:spAutoFit/>
          </a:bodyPr>
          <a:lstStyle/>
          <a:p>
            <a:pPr algn="l"/>
            <a:r>
              <a:rPr lang="en-US" sz="16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x2 10Gbps uplink</a:t>
            </a:r>
          </a:p>
        </p:txBody>
      </p:sp>
      <p:sp>
        <p:nvSpPr>
          <p:cNvPr id="186" name="ZoneTexte 185"/>
          <p:cNvSpPr txBox="1"/>
          <p:nvPr/>
        </p:nvSpPr>
        <p:spPr>
          <a:xfrm>
            <a:off x="11715162" y="4720370"/>
            <a:ext cx="2263192" cy="584776"/>
          </a:xfrm>
          <a:prstGeom prst="rect">
            <a:avLst/>
          </a:prstGeom>
          <a:noFill/>
        </p:spPr>
        <p:txBody>
          <a:bodyPr wrap="square" rtlCol="0">
            <a:spAutoFit/>
          </a:bodyPr>
          <a:lstStyle/>
          <a:p>
            <a:pPr algn="l"/>
            <a:r>
              <a:rPr lang="en-US" sz="16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x24 10Gbps downlink</a:t>
            </a:r>
          </a:p>
          <a:p>
            <a:pPr algn="l"/>
            <a:r>
              <a:rPr lang="en-US" sz="16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x24 10Gbps uplink</a:t>
            </a: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0" y="1423"/>
            <a:ext cx="11603869" cy="936540"/>
          </a:xfrm>
        </p:spPr>
        <p:txBody>
          <a:bodyPr/>
          <a:lstStyle/>
          <a:p>
            <a:pPr algn="l"/>
            <a:r>
              <a:rPr lang="en-US" b="0" dirty="0" smtClean="0">
                <a:latin typeface="Helvetica Neue Light"/>
                <a:cs typeface="Helvetica Neue Light"/>
              </a:rPr>
              <a:t>Deployment strategy: 2D Torus style</a:t>
            </a:r>
            <a:endParaRPr lang="en-US" b="0" dirty="0">
              <a:latin typeface="Helvetica Neue Light"/>
              <a:cs typeface="Helvetica Neue Light"/>
            </a:endParaRPr>
          </a:p>
        </p:txBody>
      </p:sp>
      <p:cxnSp>
        <p:nvCxnSpPr>
          <p:cNvPr id="53" name="Connecteur droit 52"/>
          <p:cNvCxnSpPr/>
          <p:nvPr/>
        </p:nvCxnSpPr>
        <p:spPr>
          <a:xfrm rot="5400000">
            <a:off x="1167767" y="5271930"/>
            <a:ext cx="626388" cy="158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76" name="ZoneTexte 175"/>
          <p:cNvSpPr txBox="1"/>
          <p:nvPr/>
        </p:nvSpPr>
        <p:spPr>
          <a:xfrm>
            <a:off x="10795639" y="5585916"/>
            <a:ext cx="4076476" cy="2677656"/>
          </a:xfrm>
          <a:prstGeom prst="rect">
            <a:avLst/>
          </a:prstGeom>
          <a:noFill/>
        </p:spPr>
        <p:txBody>
          <a:bodyPr wrap="square" rtlCol="0">
            <a:spAutoFit/>
          </a:bodyPr>
          <a:lstStyle/>
          <a:p>
            <a:pPr algn="l"/>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POD deployed in mesh</a:t>
            </a:r>
          </a:p>
          <a:p>
            <a:pPr algn="l"/>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Virtually no size limit</a:t>
            </a:r>
          </a:p>
          <a:p>
            <a:pPr algn="l"/>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l"/>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RJ45 copper based </a:t>
            </a:r>
            <a:r>
              <a:rPr lang="en-US" sz="2400" dirty="0" err="1" smtClean="0">
                <a:solidFill>
                  <a:srgbClr val="FFFFFF"/>
                </a:solidFill>
                <a:effectLst>
                  <a:outerShdw blurRad="50800" dist="38100" dir="2700000" algn="tl" rotWithShape="0">
                    <a:srgbClr val="000000">
                      <a:alpha val="43000"/>
                    </a:srgbClr>
                  </a:outerShdw>
                </a:effectLst>
                <a:latin typeface="Helvetica Neue Light"/>
                <a:cs typeface="Helvetica Neue Light"/>
              </a:rPr>
              <a:t>connexion</a:t>
            </a: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 10Gbps each 2m standard cables</a:t>
            </a:r>
          </a:p>
          <a:p>
            <a:pPr algn="just"/>
            <a:endParaRPr lang="en-US" sz="2400" dirty="0">
              <a:solidFill>
                <a:srgbClr val="FFFFFF"/>
              </a:solidFill>
              <a:effectLst>
                <a:outerShdw blurRad="50800" dist="38100" dir="2700000" algn="tl" rotWithShape="0">
                  <a:srgbClr val="000000">
                    <a:alpha val="43000"/>
                  </a:srgbClr>
                </a:outerShdw>
              </a:effectLst>
              <a:latin typeface="Helvetica Neue Light"/>
              <a:cs typeface="Helvetica Neue Light"/>
            </a:endParaRPr>
          </a:p>
        </p:txBody>
      </p:sp>
      <p:sp>
        <p:nvSpPr>
          <p:cNvPr id="181" name="Rectangle à coins arrondis 180"/>
          <p:cNvSpPr/>
          <p:nvPr/>
        </p:nvSpPr>
        <p:spPr>
          <a:xfrm>
            <a:off x="10794455" y="2721360"/>
            <a:ext cx="1815651" cy="711896"/>
          </a:xfrm>
          <a:prstGeom prst="roundRect">
            <a:avLst/>
          </a:prstGeom>
          <a:solidFill>
            <a:schemeClr val="bg1"/>
          </a:solidFill>
          <a:ln w="476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Compute</a:t>
            </a:r>
            <a:endParaRPr lang="en-US" dirty="0">
              <a:solidFill>
                <a:schemeClr val="accent1">
                  <a:lumMod val="50000"/>
                </a:schemeClr>
              </a:solidFill>
            </a:endParaRPr>
          </a:p>
        </p:txBody>
      </p:sp>
      <p:sp>
        <p:nvSpPr>
          <p:cNvPr id="182" name="Rectangle à coins arrondis 181"/>
          <p:cNvSpPr/>
          <p:nvPr/>
        </p:nvSpPr>
        <p:spPr>
          <a:xfrm>
            <a:off x="10794455" y="3621246"/>
            <a:ext cx="1815651" cy="711896"/>
          </a:xfrm>
          <a:prstGeom prst="roundRect">
            <a:avLst/>
          </a:prstGeom>
          <a:solidFill>
            <a:schemeClr val="bg1"/>
          </a:solid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Storage</a:t>
            </a:r>
            <a:endParaRPr lang="en-US" dirty="0">
              <a:solidFill>
                <a:schemeClr val="accent1">
                  <a:lumMod val="50000"/>
                </a:schemeClr>
              </a:solidFill>
            </a:endParaRPr>
          </a:p>
        </p:txBody>
      </p:sp>
      <p:sp>
        <p:nvSpPr>
          <p:cNvPr id="183" name="Rectangle à coins arrondis 182"/>
          <p:cNvSpPr/>
          <p:nvPr/>
        </p:nvSpPr>
        <p:spPr>
          <a:xfrm>
            <a:off x="10794455" y="4667981"/>
            <a:ext cx="698050" cy="711896"/>
          </a:xfrm>
          <a:prstGeom prst="roundRect">
            <a:avLst/>
          </a:prstGeom>
          <a:solidFill>
            <a:schemeClr val="bg1"/>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Net</a:t>
            </a:r>
            <a:endParaRPr lang="en-US" dirty="0">
              <a:solidFill>
                <a:schemeClr val="accent1">
                  <a:lumMod val="50000"/>
                </a:schemeClr>
              </a:solidFill>
            </a:endParaRPr>
          </a:p>
        </p:txBody>
      </p:sp>
      <p:sp>
        <p:nvSpPr>
          <p:cNvPr id="184" name="ZoneTexte 183"/>
          <p:cNvSpPr txBox="1"/>
          <p:nvPr/>
        </p:nvSpPr>
        <p:spPr>
          <a:xfrm>
            <a:off x="12832693" y="2883074"/>
            <a:ext cx="2038238" cy="338554"/>
          </a:xfrm>
          <a:prstGeom prst="rect">
            <a:avLst/>
          </a:prstGeom>
          <a:noFill/>
        </p:spPr>
        <p:txBody>
          <a:bodyPr wrap="square" rtlCol="0">
            <a:spAutoFit/>
          </a:bodyPr>
          <a:lstStyle/>
          <a:p>
            <a:pPr algn="l"/>
            <a:r>
              <a:rPr lang="en-US" sz="16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x2 10Gbps uplink</a:t>
            </a:r>
          </a:p>
        </p:txBody>
      </p:sp>
      <p:sp>
        <p:nvSpPr>
          <p:cNvPr id="185" name="ZoneTexte 184"/>
          <p:cNvSpPr txBox="1"/>
          <p:nvPr/>
        </p:nvSpPr>
        <p:spPr>
          <a:xfrm>
            <a:off x="12832693" y="3819517"/>
            <a:ext cx="2038238" cy="338554"/>
          </a:xfrm>
          <a:prstGeom prst="rect">
            <a:avLst/>
          </a:prstGeom>
          <a:noFill/>
        </p:spPr>
        <p:txBody>
          <a:bodyPr wrap="square" rtlCol="0">
            <a:spAutoFit/>
          </a:bodyPr>
          <a:lstStyle/>
          <a:p>
            <a:pPr algn="l"/>
            <a:r>
              <a:rPr lang="en-US" sz="16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x2 10Gbps uplink</a:t>
            </a:r>
          </a:p>
        </p:txBody>
      </p:sp>
      <p:sp>
        <p:nvSpPr>
          <p:cNvPr id="186" name="ZoneTexte 185"/>
          <p:cNvSpPr txBox="1"/>
          <p:nvPr/>
        </p:nvSpPr>
        <p:spPr>
          <a:xfrm>
            <a:off x="11701097" y="4861620"/>
            <a:ext cx="2263192" cy="338554"/>
          </a:xfrm>
          <a:prstGeom prst="rect">
            <a:avLst/>
          </a:prstGeom>
          <a:noFill/>
        </p:spPr>
        <p:txBody>
          <a:bodyPr wrap="square" rtlCol="0">
            <a:spAutoFit/>
          </a:bodyPr>
          <a:lstStyle/>
          <a:p>
            <a:pPr algn="l"/>
            <a:r>
              <a:rPr lang="en-US" sz="16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None</a:t>
            </a:r>
          </a:p>
        </p:txBody>
      </p:sp>
      <p:sp>
        <p:nvSpPr>
          <p:cNvPr id="141" name="Rectangle à coins arrondis 140"/>
          <p:cNvSpPr/>
          <p:nvPr/>
        </p:nvSpPr>
        <p:spPr>
          <a:xfrm>
            <a:off x="615035" y="5585916"/>
            <a:ext cx="1815651" cy="711896"/>
          </a:xfrm>
          <a:prstGeom prst="roundRect">
            <a:avLst/>
          </a:prstGeom>
          <a:solidFill>
            <a:schemeClr val="bg1"/>
          </a:solidFill>
          <a:ln w="476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Compute</a:t>
            </a:r>
            <a:endParaRPr lang="en-US" dirty="0">
              <a:solidFill>
                <a:schemeClr val="accent1">
                  <a:lumMod val="50000"/>
                </a:schemeClr>
              </a:solidFill>
            </a:endParaRPr>
          </a:p>
        </p:txBody>
      </p:sp>
      <p:sp>
        <p:nvSpPr>
          <p:cNvPr id="142" name="Rectangle à coins arrondis 141"/>
          <p:cNvSpPr/>
          <p:nvPr/>
        </p:nvSpPr>
        <p:spPr>
          <a:xfrm>
            <a:off x="615035" y="4247635"/>
            <a:ext cx="1815651" cy="711896"/>
          </a:xfrm>
          <a:prstGeom prst="roundRect">
            <a:avLst/>
          </a:prstGeom>
          <a:solidFill>
            <a:schemeClr val="bg1"/>
          </a:solid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Storage</a:t>
            </a:r>
            <a:endParaRPr lang="en-US" dirty="0">
              <a:solidFill>
                <a:schemeClr val="accent1">
                  <a:lumMod val="50000"/>
                </a:schemeClr>
              </a:solidFill>
            </a:endParaRPr>
          </a:p>
        </p:txBody>
      </p:sp>
      <p:sp>
        <p:nvSpPr>
          <p:cNvPr id="144" name="Rectangle à coins arrondis 143"/>
          <p:cNvSpPr/>
          <p:nvPr/>
        </p:nvSpPr>
        <p:spPr>
          <a:xfrm>
            <a:off x="3827162" y="4247635"/>
            <a:ext cx="1815651" cy="711896"/>
          </a:xfrm>
          <a:prstGeom prst="roundRect">
            <a:avLst/>
          </a:prstGeom>
          <a:solidFill>
            <a:schemeClr val="bg1"/>
          </a:solid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Storage</a:t>
            </a:r>
            <a:endParaRPr lang="en-US" dirty="0">
              <a:solidFill>
                <a:schemeClr val="accent1">
                  <a:lumMod val="50000"/>
                </a:schemeClr>
              </a:solidFill>
            </a:endParaRPr>
          </a:p>
        </p:txBody>
      </p:sp>
      <p:sp>
        <p:nvSpPr>
          <p:cNvPr id="145" name="Rectangle à coins arrondis 144"/>
          <p:cNvSpPr/>
          <p:nvPr/>
        </p:nvSpPr>
        <p:spPr>
          <a:xfrm>
            <a:off x="7154750" y="4247635"/>
            <a:ext cx="1815651" cy="711896"/>
          </a:xfrm>
          <a:prstGeom prst="roundRect">
            <a:avLst/>
          </a:prstGeom>
          <a:solidFill>
            <a:schemeClr val="bg1"/>
          </a:solid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Storage</a:t>
            </a:r>
            <a:endParaRPr lang="en-US" dirty="0">
              <a:solidFill>
                <a:schemeClr val="accent1">
                  <a:lumMod val="50000"/>
                </a:schemeClr>
              </a:solidFill>
            </a:endParaRPr>
          </a:p>
        </p:txBody>
      </p:sp>
      <p:sp>
        <p:nvSpPr>
          <p:cNvPr id="150" name="Rectangle à coins arrondis 149"/>
          <p:cNvSpPr/>
          <p:nvPr/>
        </p:nvSpPr>
        <p:spPr>
          <a:xfrm>
            <a:off x="615035" y="7009708"/>
            <a:ext cx="1815651" cy="711896"/>
          </a:xfrm>
          <a:prstGeom prst="roundRect">
            <a:avLst/>
          </a:prstGeom>
          <a:solidFill>
            <a:schemeClr val="bg1"/>
          </a:solidFill>
          <a:ln w="476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Compute</a:t>
            </a:r>
            <a:endParaRPr lang="en-US" dirty="0">
              <a:solidFill>
                <a:schemeClr val="accent1">
                  <a:lumMod val="50000"/>
                </a:schemeClr>
              </a:solidFill>
            </a:endParaRPr>
          </a:p>
        </p:txBody>
      </p:sp>
      <p:sp>
        <p:nvSpPr>
          <p:cNvPr id="151" name="Rectangle à coins arrondis 150"/>
          <p:cNvSpPr/>
          <p:nvPr/>
        </p:nvSpPr>
        <p:spPr>
          <a:xfrm>
            <a:off x="3827162" y="5585916"/>
            <a:ext cx="1815651" cy="711896"/>
          </a:xfrm>
          <a:prstGeom prst="roundRect">
            <a:avLst/>
          </a:prstGeom>
          <a:solidFill>
            <a:schemeClr val="bg1"/>
          </a:solidFill>
          <a:ln w="476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Compute</a:t>
            </a:r>
            <a:endParaRPr lang="en-US" dirty="0">
              <a:solidFill>
                <a:schemeClr val="accent1">
                  <a:lumMod val="50000"/>
                </a:schemeClr>
              </a:solidFill>
            </a:endParaRPr>
          </a:p>
        </p:txBody>
      </p:sp>
      <p:sp>
        <p:nvSpPr>
          <p:cNvPr id="152" name="Rectangle à coins arrondis 151"/>
          <p:cNvSpPr/>
          <p:nvPr/>
        </p:nvSpPr>
        <p:spPr>
          <a:xfrm>
            <a:off x="3827162" y="7009708"/>
            <a:ext cx="1815651" cy="711896"/>
          </a:xfrm>
          <a:prstGeom prst="roundRect">
            <a:avLst/>
          </a:prstGeom>
          <a:solidFill>
            <a:schemeClr val="bg1"/>
          </a:solidFill>
          <a:ln w="476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Compute</a:t>
            </a:r>
            <a:endParaRPr lang="en-US" dirty="0">
              <a:solidFill>
                <a:schemeClr val="accent1">
                  <a:lumMod val="50000"/>
                </a:schemeClr>
              </a:solidFill>
            </a:endParaRPr>
          </a:p>
        </p:txBody>
      </p:sp>
      <p:sp>
        <p:nvSpPr>
          <p:cNvPr id="153" name="Rectangle à coins arrondis 152"/>
          <p:cNvSpPr/>
          <p:nvPr/>
        </p:nvSpPr>
        <p:spPr>
          <a:xfrm>
            <a:off x="7154750" y="7009708"/>
            <a:ext cx="1815651" cy="711896"/>
          </a:xfrm>
          <a:prstGeom prst="roundRect">
            <a:avLst/>
          </a:prstGeom>
          <a:solidFill>
            <a:schemeClr val="bg1"/>
          </a:solidFill>
          <a:ln w="476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Compute</a:t>
            </a:r>
            <a:endParaRPr lang="en-US" dirty="0">
              <a:solidFill>
                <a:schemeClr val="accent1">
                  <a:lumMod val="50000"/>
                </a:schemeClr>
              </a:solidFill>
            </a:endParaRPr>
          </a:p>
        </p:txBody>
      </p:sp>
      <p:sp>
        <p:nvSpPr>
          <p:cNvPr id="154" name="Rectangle à coins arrondis 153"/>
          <p:cNvSpPr/>
          <p:nvPr/>
        </p:nvSpPr>
        <p:spPr>
          <a:xfrm>
            <a:off x="7154750" y="5585919"/>
            <a:ext cx="1815651" cy="711896"/>
          </a:xfrm>
          <a:prstGeom prst="roundRect">
            <a:avLst/>
          </a:prstGeom>
          <a:solidFill>
            <a:schemeClr val="bg1"/>
          </a:solidFill>
          <a:ln w="476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Compute</a:t>
            </a:r>
            <a:endParaRPr lang="en-US" dirty="0">
              <a:solidFill>
                <a:schemeClr val="accent1">
                  <a:lumMod val="50000"/>
                </a:schemeClr>
              </a:solidFill>
            </a:endParaRPr>
          </a:p>
        </p:txBody>
      </p:sp>
      <p:sp>
        <p:nvSpPr>
          <p:cNvPr id="155" name="Rectangle à coins arrondis 154"/>
          <p:cNvSpPr/>
          <p:nvPr/>
        </p:nvSpPr>
        <p:spPr>
          <a:xfrm>
            <a:off x="615035" y="1420600"/>
            <a:ext cx="1815651" cy="711896"/>
          </a:xfrm>
          <a:prstGeom prst="roundRect">
            <a:avLst/>
          </a:prstGeom>
          <a:solidFill>
            <a:schemeClr val="bg1"/>
          </a:solidFill>
          <a:ln w="476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Compute</a:t>
            </a:r>
            <a:endParaRPr lang="en-US" dirty="0">
              <a:solidFill>
                <a:schemeClr val="accent1">
                  <a:lumMod val="50000"/>
                </a:schemeClr>
              </a:solidFill>
            </a:endParaRPr>
          </a:p>
        </p:txBody>
      </p:sp>
      <p:sp>
        <p:nvSpPr>
          <p:cNvPr id="157" name="Rectangle à coins arrondis 156"/>
          <p:cNvSpPr/>
          <p:nvPr/>
        </p:nvSpPr>
        <p:spPr>
          <a:xfrm>
            <a:off x="615035" y="2844392"/>
            <a:ext cx="1815651" cy="711896"/>
          </a:xfrm>
          <a:prstGeom prst="roundRect">
            <a:avLst/>
          </a:prstGeom>
          <a:solidFill>
            <a:schemeClr val="bg1"/>
          </a:solidFill>
          <a:ln w="476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Compute</a:t>
            </a:r>
            <a:endParaRPr lang="en-US" dirty="0">
              <a:solidFill>
                <a:schemeClr val="accent1">
                  <a:lumMod val="50000"/>
                </a:schemeClr>
              </a:solidFill>
            </a:endParaRPr>
          </a:p>
        </p:txBody>
      </p:sp>
      <p:cxnSp>
        <p:nvCxnSpPr>
          <p:cNvPr id="158" name="Connecteur droit 157"/>
          <p:cNvCxnSpPr/>
          <p:nvPr/>
        </p:nvCxnSpPr>
        <p:spPr>
          <a:xfrm rot="5400000">
            <a:off x="1166177" y="3933646"/>
            <a:ext cx="626388" cy="158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0" name="Connecteur droit 159"/>
          <p:cNvCxnSpPr/>
          <p:nvPr/>
        </p:nvCxnSpPr>
        <p:spPr>
          <a:xfrm rot="5400000">
            <a:off x="1090052" y="2519430"/>
            <a:ext cx="775458" cy="159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2" name="Connecteur droit 161"/>
          <p:cNvCxnSpPr/>
          <p:nvPr/>
        </p:nvCxnSpPr>
        <p:spPr>
          <a:xfrm rot="5400000">
            <a:off x="1124219" y="6650584"/>
            <a:ext cx="711894" cy="635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3" name="Connecteur droit 162"/>
          <p:cNvCxnSpPr>
            <a:stCxn id="152" idx="1"/>
            <a:endCxn id="150" idx="3"/>
          </p:cNvCxnSpPr>
          <p:nvPr/>
        </p:nvCxnSpPr>
        <p:spPr>
          <a:xfrm rot="10800000">
            <a:off x="2430686" y="7365656"/>
            <a:ext cx="1396476"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4" name="Connecteur droit 173"/>
          <p:cNvCxnSpPr/>
          <p:nvPr/>
        </p:nvCxnSpPr>
        <p:spPr>
          <a:xfrm rot="10800000">
            <a:off x="2430686" y="5926043"/>
            <a:ext cx="1396476"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7" name="Connecteur droit 186"/>
          <p:cNvCxnSpPr/>
          <p:nvPr/>
        </p:nvCxnSpPr>
        <p:spPr>
          <a:xfrm rot="10800000">
            <a:off x="2430686" y="4596867"/>
            <a:ext cx="1396476"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8" name="Connecteur droit 187"/>
          <p:cNvCxnSpPr/>
          <p:nvPr/>
        </p:nvCxnSpPr>
        <p:spPr>
          <a:xfrm rot="10800000">
            <a:off x="2430685" y="3270868"/>
            <a:ext cx="1396476"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9" name="Connecteur droit 188"/>
          <p:cNvCxnSpPr/>
          <p:nvPr/>
        </p:nvCxnSpPr>
        <p:spPr>
          <a:xfrm rot="10800000">
            <a:off x="2430686" y="1859629"/>
            <a:ext cx="1396476"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90" name="Rectangle à coins arrondis 189"/>
          <p:cNvSpPr/>
          <p:nvPr/>
        </p:nvSpPr>
        <p:spPr>
          <a:xfrm>
            <a:off x="3827161" y="1420599"/>
            <a:ext cx="1815651" cy="711896"/>
          </a:xfrm>
          <a:prstGeom prst="roundRect">
            <a:avLst/>
          </a:prstGeom>
          <a:solidFill>
            <a:schemeClr val="bg1"/>
          </a:solidFill>
          <a:ln w="476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Compute</a:t>
            </a:r>
            <a:endParaRPr lang="en-US" dirty="0">
              <a:solidFill>
                <a:schemeClr val="accent1">
                  <a:lumMod val="50000"/>
                </a:schemeClr>
              </a:solidFill>
            </a:endParaRPr>
          </a:p>
        </p:txBody>
      </p:sp>
      <p:sp>
        <p:nvSpPr>
          <p:cNvPr id="191" name="Rectangle à coins arrondis 190"/>
          <p:cNvSpPr/>
          <p:nvPr/>
        </p:nvSpPr>
        <p:spPr>
          <a:xfrm>
            <a:off x="3827161" y="2844391"/>
            <a:ext cx="1815651" cy="711896"/>
          </a:xfrm>
          <a:prstGeom prst="roundRect">
            <a:avLst/>
          </a:prstGeom>
          <a:solidFill>
            <a:schemeClr val="bg1"/>
          </a:solidFill>
          <a:ln w="476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Compute</a:t>
            </a:r>
            <a:endParaRPr lang="en-US" dirty="0">
              <a:solidFill>
                <a:schemeClr val="accent1">
                  <a:lumMod val="50000"/>
                </a:schemeClr>
              </a:solidFill>
            </a:endParaRPr>
          </a:p>
        </p:txBody>
      </p:sp>
      <p:sp>
        <p:nvSpPr>
          <p:cNvPr id="192" name="Rectangle à coins arrondis 191"/>
          <p:cNvSpPr/>
          <p:nvPr/>
        </p:nvSpPr>
        <p:spPr>
          <a:xfrm>
            <a:off x="7154750" y="1420599"/>
            <a:ext cx="1815651" cy="711896"/>
          </a:xfrm>
          <a:prstGeom prst="roundRect">
            <a:avLst/>
          </a:prstGeom>
          <a:solidFill>
            <a:schemeClr val="bg1"/>
          </a:solidFill>
          <a:ln w="476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Compute</a:t>
            </a:r>
            <a:endParaRPr lang="en-US" dirty="0">
              <a:solidFill>
                <a:schemeClr val="accent1">
                  <a:lumMod val="50000"/>
                </a:schemeClr>
              </a:solidFill>
            </a:endParaRPr>
          </a:p>
        </p:txBody>
      </p:sp>
      <p:sp>
        <p:nvSpPr>
          <p:cNvPr id="193" name="Rectangle à coins arrondis 192"/>
          <p:cNvSpPr/>
          <p:nvPr/>
        </p:nvSpPr>
        <p:spPr>
          <a:xfrm>
            <a:off x="7154750" y="2844391"/>
            <a:ext cx="1815651" cy="711896"/>
          </a:xfrm>
          <a:prstGeom prst="roundRect">
            <a:avLst/>
          </a:prstGeom>
          <a:solidFill>
            <a:schemeClr val="bg1"/>
          </a:solidFill>
          <a:ln w="4762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50000"/>
                  </a:schemeClr>
                </a:solidFill>
              </a:rPr>
              <a:t>Compute</a:t>
            </a:r>
            <a:endParaRPr lang="en-US" dirty="0">
              <a:solidFill>
                <a:schemeClr val="accent1">
                  <a:lumMod val="50000"/>
                </a:schemeClr>
              </a:solidFill>
            </a:endParaRPr>
          </a:p>
        </p:txBody>
      </p:sp>
      <p:cxnSp>
        <p:nvCxnSpPr>
          <p:cNvPr id="194" name="Connecteur droit 193"/>
          <p:cNvCxnSpPr/>
          <p:nvPr/>
        </p:nvCxnSpPr>
        <p:spPr>
          <a:xfrm rot="10800000">
            <a:off x="5642814" y="1862805"/>
            <a:ext cx="1511937"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5" name="Connecteur droit 194"/>
          <p:cNvCxnSpPr/>
          <p:nvPr/>
        </p:nvCxnSpPr>
        <p:spPr>
          <a:xfrm rot="10800000">
            <a:off x="5642812" y="3274045"/>
            <a:ext cx="1511938"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9" name="Connecteur droit 198"/>
          <p:cNvCxnSpPr/>
          <p:nvPr/>
        </p:nvCxnSpPr>
        <p:spPr>
          <a:xfrm rot="10800000">
            <a:off x="5642812" y="4596868"/>
            <a:ext cx="1511937"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0" name="Connecteur droit 199"/>
          <p:cNvCxnSpPr/>
          <p:nvPr/>
        </p:nvCxnSpPr>
        <p:spPr>
          <a:xfrm rot="10800000">
            <a:off x="5642811" y="5927632"/>
            <a:ext cx="1511937"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1" name="Connecteur droit 200"/>
          <p:cNvCxnSpPr/>
          <p:nvPr/>
        </p:nvCxnSpPr>
        <p:spPr>
          <a:xfrm rot="10800000">
            <a:off x="5642810" y="7367245"/>
            <a:ext cx="1511937"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2" name="Connecteur droit 201"/>
          <p:cNvCxnSpPr/>
          <p:nvPr/>
        </p:nvCxnSpPr>
        <p:spPr>
          <a:xfrm rot="5400000">
            <a:off x="4419639" y="6650585"/>
            <a:ext cx="711894" cy="635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3" name="Connecteur droit 202"/>
          <p:cNvCxnSpPr/>
          <p:nvPr/>
        </p:nvCxnSpPr>
        <p:spPr>
          <a:xfrm rot="5400000">
            <a:off x="4514141" y="5314933"/>
            <a:ext cx="541969"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5" name="Connecteur droit 204"/>
          <p:cNvCxnSpPr/>
          <p:nvPr/>
        </p:nvCxnSpPr>
        <p:spPr>
          <a:xfrm rot="5400000">
            <a:off x="4441041" y="3901168"/>
            <a:ext cx="691346"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7" name="Connecteur droit 206"/>
          <p:cNvCxnSpPr/>
          <p:nvPr/>
        </p:nvCxnSpPr>
        <p:spPr>
          <a:xfrm rot="5400000">
            <a:off x="4431564" y="2488443"/>
            <a:ext cx="711892" cy="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9" name="Connecteur droit 208"/>
          <p:cNvCxnSpPr>
            <a:stCxn id="192" idx="2"/>
          </p:cNvCxnSpPr>
          <p:nvPr/>
        </p:nvCxnSpPr>
        <p:spPr>
          <a:xfrm rot="16200000" flipH="1">
            <a:off x="7706868" y="2488202"/>
            <a:ext cx="711894" cy="47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0" name="Connecteur droit 209"/>
          <p:cNvCxnSpPr/>
          <p:nvPr/>
        </p:nvCxnSpPr>
        <p:spPr>
          <a:xfrm rot="5400000">
            <a:off x="7718176" y="3901168"/>
            <a:ext cx="691346"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1" name="Connecteur droit 210"/>
          <p:cNvCxnSpPr>
            <a:stCxn id="145" idx="2"/>
          </p:cNvCxnSpPr>
          <p:nvPr/>
        </p:nvCxnSpPr>
        <p:spPr>
          <a:xfrm rot="5400000">
            <a:off x="7740880" y="5265015"/>
            <a:ext cx="627181" cy="16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3" name="Connecteur droit 212"/>
          <p:cNvCxnSpPr>
            <a:endCxn id="153" idx="0"/>
          </p:cNvCxnSpPr>
          <p:nvPr/>
        </p:nvCxnSpPr>
        <p:spPr>
          <a:xfrm rot="16200000" flipH="1">
            <a:off x="7698522" y="6645654"/>
            <a:ext cx="711896" cy="1621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6" name="Connecteur droit 215"/>
          <p:cNvCxnSpPr/>
          <p:nvPr/>
        </p:nvCxnSpPr>
        <p:spPr>
          <a:xfrm rot="5400000">
            <a:off x="1238846" y="1176098"/>
            <a:ext cx="482640" cy="636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8" name="Connecteur droit 217"/>
          <p:cNvCxnSpPr/>
          <p:nvPr/>
        </p:nvCxnSpPr>
        <p:spPr>
          <a:xfrm rot="5400000">
            <a:off x="4482026" y="1130218"/>
            <a:ext cx="572811" cy="795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9" name="Connecteur droit 218"/>
          <p:cNvCxnSpPr>
            <a:endCxn id="192" idx="0"/>
          </p:cNvCxnSpPr>
          <p:nvPr/>
        </p:nvCxnSpPr>
        <p:spPr>
          <a:xfrm rot="5400000">
            <a:off x="7822294" y="1178248"/>
            <a:ext cx="482634" cy="206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9" name="Connecteur droit 228"/>
          <p:cNvCxnSpPr/>
          <p:nvPr/>
        </p:nvCxnSpPr>
        <p:spPr>
          <a:xfrm rot="10800000">
            <a:off x="8970402" y="3275633"/>
            <a:ext cx="897499"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1" name="Connecteur droit 230"/>
          <p:cNvCxnSpPr/>
          <p:nvPr/>
        </p:nvCxnSpPr>
        <p:spPr>
          <a:xfrm rot="10800000">
            <a:off x="8970402" y="4595279"/>
            <a:ext cx="897499"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2" name="Connecteur droit 231"/>
          <p:cNvCxnSpPr/>
          <p:nvPr/>
        </p:nvCxnSpPr>
        <p:spPr>
          <a:xfrm rot="10800000">
            <a:off x="9008502" y="5930810"/>
            <a:ext cx="897499"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3" name="Connecteur droit 232"/>
          <p:cNvCxnSpPr/>
          <p:nvPr/>
        </p:nvCxnSpPr>
        <p:spPr>
          <a:xfrm rot="10800000">
            <a:off x="9008502" y="7364068"/>
            <a:ext cx="897499"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4" name="Connecteur droit 233"/>
          <p:cNvCxnSpPr/>
          <p:nvPr/>
        </p:nvCxnSpPr>
        <p:spPr>
          <a:xfrm rot="10800000">
            <a:off x="8970402" y="1858040"/>
            <a:ext cx="897499"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Storage POD</a:t>
            </a:r>
            <a:endParaRPr lang="en-US" dirty="0"/>
          </a:p>
        </p:txBody>
      </p:sp>
      <p:sp>
        <p:nvSpPr>
          <p:cNvPr id="4" name="Rectangle 3"/>
          <p:cNvSpPr/>
          <p:nvPr/>
        </p:nvSpPr>
        <p:spPr>
          <a:xfrm>
            <a:off x="3714007" y="2231886"/>
            <a:ext cx="6100210" cy="584908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Connecteur droit avec flèche 5"/>
          <p:cNvCxnSpPr/>
          <p:nvPr/>
        </p:nvCxnSpPr>
        <p:spPr>
          <a:xfrm flipV="1">
            <a:off x="3714007" y="1808598"/>
            <a:ext cx="6100210" cy="38480"/>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Connecteur droit avec flèche 6"/>
          <p:cNvCxnSpPr/>
          <p:nvPr/>
        </p:nvCxnSpPr>
        <p:spPr>
          <a:xfrm rot="5400000">
            <a:off x="327624" y="5156427"/>
            <a:ext cx="5849083" cy="1588"/>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6254158" y="1289107"/>
            <a:ext cx="1296449" cy="461665"/>
          </a:xfrm>
          <a:prstGeom prst="rect">
            <a:avLst/>
          </a:prstGeom>
          <a:noFill/>
        </p:spPr>
        <p:txBody>
          <a:bodyPr wrap="none" rtlCol="0">
            <a:spAutoFit/>
          </a:bodyPr>
          <a:lstStyle/>
          <a:p>
            <a:r>
              <a:rPr lang="en-US" sz="2400" dirty="0" smtClean="0">
                <a:solidFill>
                  <a:srgbClr val="FFFFFF"/>
                </a:solidFill>
              </a:rPr>
              <a:t>360 mm</a:t>
            </a:r>
            <a:endParaRPr lang="en-US" sz="2400" dirty="0">
              <a:solidFill>
                <a:srgbClr val="FFFFFF"/>
              </a:solidFill>
            </a:endParaRPr>
          </a:p>
        </p:txBody>
      </p:sp>
      <p:sp>
        <p:nvSpPr>
          <p:cNvPr id="13" name="ZoneTexte 12"/>
          <p:cNvSpPr txBox="1"/>
          <p:nvPr/>
        </p:nvSpPr>
        <p:spPr>
          <a:xfrm rot="16200000">
            <a:off x="1954922" y="4579215"/>
            <a:ext cx="1296449" cy="461665"/>
          </a:xfrm>
          <a:prstGeom prst="rect">
            <a:avLst/>
          </a:prstGeom>
          <a:noFill/>
        </p:spPr>
        <p:txBody>
          <a:bodyPr wrap="none" rtlCol="0">
            <a:spAutoFit/>
          </a:bodyPr>
          <a:lstStyle/>
          <a:p>
            <a:r>
              <a:rPr lang="en-US" sz="2400" dirty="0" smtClean="0">
                <a:solidFill>
                  <a:srgbClr val="FFFFFF"/>
                </a:solidFill>
              </a:rPr>
              <a:t>360 mm</a:t>
            </a:r>
            <a:endParaRPr lang="en-US" sz="2400" dirty="0">
              <a:solidFill>
                <a:srgbClr val="FFFFFF"/>
              </a:solidFill>
            </a:endParaRPr>
          </a:p>
        </p:txBody>
      </p:sp>
      <p:sp>
        <p:nvSpPr>
          <p:cNvPr id="14" name="Rectangle 13"/>
          <p:cNvSpPr/>
          <p:nvPr/>
        </p:nvSpPr>
        <p:spPr>
          <a:xfrm>
            <a:off x="1009652" y="2492387"/>
            <a:ext cx="450850" cy="2655176"/>
          </a:xfrm>
          <a:prstGeom prst="rect">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Connecteur droit avec flèche 14"/>
          <p:cNvCxnSpPr/>
          <p:nvPr/>
        </p:nvCxnSpPr>
        <p:spPr>
          <a:xfrm rot="5400000">
            <a:off x="-514790" y="3819974"/>
            <a:ext cx="2655180" cy="2"/>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rot="16200000">
            <a:off x="-66257" y="3555088"/>
            <a:ext cx="1296449" cy="461665"/>
          </a:xfrm>
          <a:prstGeom prst="rect">
            <a:avLst/>
          </a:prstGeom>
          <a:noFill/>
        </p:spPr>
        <p:txBody>
          <a:bodyPr wrap="none" rtlCol="0">
            <a:spAutoFit/>
          </a:bodyPr>
          <a:lstStyle/>
          <a:p>
            <a:r>
              <a:rPr lang="en-US" sz="2400" dirty="0" smtClean="0">
                <a:solidFill>
                  <a:srgbClr val="FFFFFF"/>
                </a:solidFill>
              </a:rPr>
              <a:t>150 mm</a:t>
            </a:r>
            <a:endParaRPr lang="en-US" sz="2400" dirty="0">
              <a:solidFill>
                <a:srgbClr val="FFFFFF"/>
              </a:solidFill>
            </a:endParaRPr>
          </a:p>
        </p:txBody>
      </p:sp>
      <p:cxnSp>
        <p:nvCxnSpPr>
          <p:cNvPr id="18" name="Connecteur droit avec flèche 17"/>
          <p:cNvCxnSpPr/>
          <p:nvPr/>
        </p:nvCxnSpPr>
        <p:spPr>
          <a:xfrm rot="10800000">
            <a:off x="1009654" y="2396082"/>
            <a:ext cx="450848" cy="1589"/>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1" name="ZoneTexte 20"/>
          <p:cNvSpPr txBox="1"/>
          <p:nvPr/>
        </p:nvSpPr>
        <p:spPr>
          <a:xfrm>
            <a:off x="721143" y="1937594"/>
            <a:ext cx="1125278" cy="461665"/>
          </a:xfrm>
          <a:prstGeom prst="rect">
            <a:avLst/>
          </a:prstGeom>
          <a:noFill/>
        </p:spPr>
        <p:txBody>
          <a:bodyPr wrap="none" rtlCol="0">
            <a:spAutoFit/>
          </a:bodyPr>
          <a:lstStyle/>
          <a:p>
            <a:r>
              <a:rPr lang="en-US" sz="2400" dirty="0" smtClean="0">
                <a:solidFill>
                  <a:srgbClr val="FFFFFF"/>
                </a:solidFill>
              </a:rPr>
              <a:t>30 mm</a:t>
            </a:r>
            <a:endParaRPr lang="en-US" sz="2400" dirty="0">
              <a:solidFill>
                <a:srgbClr val="FFFFFF"/>
              </a:solidFill>
            </a:endParaRPr>
          </a:p>
        </p:txBody>
      </p:sp>
      <p:sp>
        <p:nvSpPr>
          <p:cNvPr id="54" name="Rectangle 53"/>
          <p:cNvSpPr/>
          <p:nvPr/>
        </p:nvSpPr>
        <p:spPr>
          <a:xfrm>
            <a:off x="3950417" y="2461248"/>
            <a:ext cx="450850" cy="2655176"/>
          </a:xfrm>
          <a:prstGeom prst="rect">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4401267" y="2461248"/>
            <a:ext cx="450850" cy="2655176"/>
          </a:xfrm>
          <a:prstGeom prst="rect">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4852117" y="2461248"/>
            <a:ext cx="450850" cy="2655176"/>
          </a:xfrm>
          <a:prstGeom prst="rect">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5302967" y="2461248"/>
            <a:ext cx="450850" cy="2655176"/>
          </a:xfrm>
          <a:prstGeom prst="rect">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5747207" y="2461248"/>
            <a:ext cx="450850" cy="2655176"/>
          </a:xfrm>
          <a:prstGeom prst="rect">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198057" y="2461248"/>
            <a:ext cx="450850" cy="2655176"/>
          </a:xfrm>
          <a:prstGeom prst="rect">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6648907" y="2461248"/>
            <a:ext cx="450850" cy="2655176"/>
          </a:xfrm>
          <a:prstGeom prst="rect">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7099757" y="2461248"/>
            <a:ext cx="450850" cy="2655176"/>
          </a:xfrm>
          <a:prstGeom prst="rect">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7550607" y="2461248"/>
            <a:ext cx="450850" cy="2655176"/>
          </a:xfrm>
          <a:prstGeom prst="rect">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8001457" y="2461248"/>
            <a:ext cx="450850" cy="2655176"/>
          </a:xfrm>
          <a:prstGeom prst="rect">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3950417" y="5268824"/>
            <a:ext cx="450850" cy="2655176"/>
          </a:xfrm>
          <a:prstGeom prst="rect">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4401267" y="5268824"/>
            <a:ext cx="450850" cy="2655176"/>
          </a:xfrm>
          <a:prstGeom prst="rect">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4852117" y="5268824"/>
            <a:ext cx="450850" cy="2655176"/>
          </a:xfrm>
          <a:prstGeom prst="rect">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5302967" y="5268824"/>
            <a:ext cx="450850" cy="2655176"/>
          </a:xfrm>
          <a:prstGeom prst="rect">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747207" y="5268824"/>
            <a:ext cx="450850" cy="2655176"/>
          </a:xfrm>
          <a:prstGeom prst="rect">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6198057" y="5268824"/>
            <a:ext cx="450850" cy="2655176"/>
          </a:xfrm>
          <a:prstGeom prst="rect">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6648907" y="5268824"/>
            <a:ext cx="450850" cy="2655176"/>
          </a:xfrm>
          <a:prstGeom prst="rect">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7099757" y="5268824"/>
            <a:ext cx="450850" cy="2655176"/>
          </a:xfrm>
          <a:prstGeom prst="rect">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7550607" y="5268824"/>
            <a:ext cx="450850" cy="2655176"/>
          </a:xfrm>
          <a:prstGeom prst="rect">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8001457" y="5268824"/>
            <a:ext cx="450850" cy="2655176"/>
          </a:xfrm>
          <a:prstGeom prst="rect">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1009651" y="5299963"/>
            <a:ext cx="450850" cy="2655176"/>
          </a:xfrm>
          <a:prstGeom prst="rect">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9130896" y="2492387"/>
            <a:ext cx="450850" cy="2655176"/>
          </a:xfrm>
          <a:prstGeom prst="rect">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9130896" y="5299963"/>
            <a:ext cx="450850" cy="2655176"/>
          </a:xfrm>
          <a:prstGeom prst="rect">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ZoneTexte 77"/>
          <p:cNvSpPr txBox="1"/>
          <p:nvPr/>
        </p:nvSpPr>
        <p:spPr>
          <a:xfrm>
            <a:off x="1578467" y="2676031"/>
            <a:ext cx="1587694" cy="830997"/>
          </a:xfrm>
          <a:prstGeom prst="rect">
            <a:avLst/>
          </a:prstGeom>
          <a:noFill/>
        </p:spPr>
        <p:txBody>
          <a:bodyPr wrap="none" rtlCol="0">
            <a:spAutoFit/>
          </a:bodyPr>
          <a:lstStyle/>
          <a:p>
            <a:r>
              <a:rPr lang="en-US" sz="2400" dirty="0" smtClean="0">
                <a:solidFill>
                  <a:srgbClr val="FFFFFF"/>
                </a:solidFill>
              </a:rPr>
              <a:t>3.5 inches</a:t>
            </a:r>
          </a:p>
          <a:p>
            <a:r>
              <a:rPr lang="en-US" sz="2400" dirty="0" smtClean="0">
                <a:solidFill>
                  <a:srgbClr val="FFFFFF"/>
                </a:solidFill>
              </a:rPr>
              <a:t>drives</a:t>
            </a:r>
            <a:endParaRPr lang="en-US" sz="2400" dirty="0">
              <a:solidFill>
                <a:srgbClr val="FFFFFF"/>
              </a:solidFill>
            </a:endParaRPr>
          </a:p>
        </p:txBody>
      </p:sp>
      <p:sp>
        <p:nvSpPr>
          <p:cNvPr id="79" name="ZoneTexte 78"/>
          <p:cNvSpPr txBox="1"/>
          <p:nvPr/>
        </p:nvSpPr>
        <p:spPr>
          <a:xfrm>
            <a:off x="1578467" y="5873770"/>
            <a:ext cx="1762021" cy="1200328"/>
          </a:xfrm>
          <a:prstGeom prst="rect">
            <a:avLst/>
          </a:prstGeom>
          <a:noFill/>
        </p:spPr>
        <p:txBody>
          <a:bodyPr wrap="none" rtlCol="0">
            <a:spAutoFit/>
          </a:bodyPr>
          <a:lstStyle/>
          <a:p>
            <a:r>
              <a:rPr lang="en-US" sz="2400" dirty="0" smtClean="0">
                <a:solidFill>
                  <a:srgbClr val="FFFFFF"/>
                </a:solidFill>
              </a:rPr>
              <a:t>Storage </a:t>
            </a:r>
          </a:p>
          <a:p>
            <a:r>
              <a:rPr lang="en-US" sz="2400" dirty="0" smtClean="0">
                <a:solidFill>
                  <a:srgbClr val="FFFFFF"/>
                </a:solidFill>
              </a:rPr>
              <a:t>Ctrl based</a:t>
            </a:r>
          </a:p>
          <a:p>
            <a:r>
              <a:rPr lang="en-US" sz="2400" dirty="0" smtClean="0">
                <a:solidFill>
                  <a:srgbClr val="FFFFFF"/>
                </a:solidFill>
              </a:rPr>
              <a:t>On </a:t>
            </a:r>
            <a:r>
              <a:rPr lang="en-US" sz="2400" dirty="0" err="1" smtClean="0">
                <a:solidFill>
                  <a:srgbClr val="FFFFFF"/>
                </a:solidFill>
              </a:rPr>
              <a:t>uServer</a:t>
            </a:r>
            <a:endParaRPr lang="en-US" sz="2400" dirty="0">
              <a:solidFill>
                <a:srgbClr val="FFFFFF"/>
              </a:solidFill>
            </a:endParaRPr>
          </a:p>
        </p:txBody>
      </p:sp>
      <p:sp>
        <p:nvSpPr>
          <p:cNvPr id="80" name="ZoneTexte 79"/>
          <p:cNvSpPr txBox="1"/>
          <p:nvPr/>
        </p:nvSpPr>
        <p:spPr>
          <a:xfrm>
            <a:off x="10365871" y="2906864"/>
            <a:ext cx="5567799" cy="4524315"/>
          </a:xfrm>
          <a:prstGeom prst="rect">
            <a:avLst/>
          </a:prstGeom>
          <a:noFill/>
        </p:spPr>
        <p:txBody>
          <a:bodyPr wrap="square" rtlCol="0">
            <a:spAutoFit/>
          </a:bodyPr>
          <a:lstStyle/>
          <a:p>
            <a:r>
              <a:rPr lang="en-US" sz="2400" dirty="0" smtClean="0">
                <a:solidFill>
                  <a:srgbClr val="FFFFFF"/>
                </a:solidFill>
              </a:rPr>
              <a:t>x40 drives configured in a </a:t>
            </a:r>
          </a:p>
          <a:p>
            <a:r>
              <a:rPr lang="en-US" sz="2400" dirty="0" smtClean="0">
                <a:solidFill>
                  <a:srgbClr val="FFFFFF"/>
                </a:solidFill>
              </a:rPr>
              <a:t>2 layers of 20 drives each </a:t>
            </a:r>
          </a:p>
          <a:p>
            <a:r>
              <a:rPr lang="en-US" sz="2400" dirty="0" smtClean="0">
                <a:solidFill>
                  <a:srgbClr val="FFFFFF"/>
                </a:solidFill>
              </a:rPr>
              <a:t>x20 drives connected to each micro server</a:t>
            </a:r>
          </a:p>
          <a:p>
            <a:r>
              <a:rPr lang="en-US" sz="2400" dirty="0" smtClean="0">
                <a:solidFill>
                  <a:srgbClr val="FFFFFF"/>
                </a:solidFill>
              </a:rPr>
              <a:t>Use port multipliers </a:t>
            </a:r>
          </a:p>
          <a:p>
            <a:r>
              <a:rPr lang="en-US" sz="2400" dirty="0" smtClean="0">
                <a:solidFill>
                  <a:srgbClr val="FFFFFF"/>
                </a:solidFill>
              </a:rPr>
              <a:t>	1:5 -&gt; 6 SATA connection per 	micro 	servers</a:t>
            </a:r>
          </a:p>
          <a:p>
            <a:r>
              <a:rPr lang="en-US" sz="2400" dirty="0" smtClean="0">
                <a:solidFill>
                  <a:srgbClr val="FFFFFF"/>
                </a:solidFill>
              </a:rPr>
              <a:t>Use x1 Marvell 88SE9235 for SATA input on </a:t>
            </a:r>
            <a:r>
              <a:rPr lang="en-US" sz="2400" dirty="0" err="1" smtClean="0">
                <a:solidFill>
                  <a:srgbClr val="FFFFFF"/>
                </a:solidFill>
              </a:rPr>
              <a:t>microservers</a:t>
            </a:r>
            <a:endParaRPr lang="en-US" sz="2400" dirty="0" smtClean="0">
              <a:solidFill>
                <a:srgbClr val="FFFFFF"/>
              </a:solidFill>
            </a:endParaRPr>
          </a:p>
          <a:p>
            <a:endParaRPr lang="en-US" sz="2400" dirty="0" smtClean="0">
              <a:solidFill>
                <a:srgbClr val="FFFFFF"/>
              </a:solidFill>
            </a:endParaRPr>
          </a:p>
          <a:p>
            <a:r>
              <a:rPr lang="en-US" sz="2400" dirty="0" smtClean="0">
                <a:solidFill>
                  <a:srgbClr val="FFFFFF"/>
                </a:solidFill>
              </a:rPr>
              <a:t>Total Bandwidth: 24Gb/s on I/O per server -&gt; 150MB/s per drive</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effectLst>
                  <a:outerShdw blurRad="50800" dist="38100" dir="2700000" algn="tl" rotWithShape="0">
                    <a:srgbClr val="000000">
                      <a:alpha val="43000"/>
                    </a:srgbClr>
                  </a:outerShdw>
                </a:effectLst>
              </a:rPr>
              <a:t>Technology statement and vision</a:t>
            </a:r>
            <a:endParaRPr lang="en-US" dirty="0">
              <a:effectLst>
                <a:outerShdw blurRad="50800" dist="38100" dir="2700000" algn="tl" rotWithShape="0">
                  <a:srgbClr val="000000">
                    <a:alpha val="43000"/>
                  </a:srgbClr>
                </a:outerShdw>
              </a:effectLst>
            </a:endParaRPr>
          </a:p>
        </p:txBody>
      </p:sp>
      <p:pic>
        <p:nvPicPr>
          <p:cNvPr id="4" name="Image 3"/>
          <p:cNvPicPr>
            <a:picLocks noChangeAspect="1"/>
          </p:cNvPicPr>
          <p:nvPr/>
        </p:nvPicPr>
        <p:blipFill>
          <a:blip r:embed="rId2"/>
          <a:stretch>
            <a:fillRect/>
          </a:stretch>
        </p:blipFill>
        <p:spPr>
          <a:xfrm>
            <a:off x="597358" y="1862666"/>
            <a:ext cx="5219242" cy="5122333"/>
          </a:xfrm>
          <a:prstGeom prst="rect">
            <a:avLst/>
          </a:prstGeom>
        </p:spPr>
      </p:pic>
      <p:sp>
        <p:nvSpPr>
          <p:cNvPr id="6" name="ZoneTexte 5"/>
          <p:cNvSpPr txBox="1"/>
          <p:nvPr/>
        </p:nvSpPr>
        <p:spPr>
          <a:xfrm>
            <a:off x="6210860" y="3694157"/>
            <a:ext cx="10045140" cy="1754327"/>
          </a:xfrm>
          <a:prstGeom prst="rect">
            <a:avLst/>
          </a:prstGeom>
          <a:noFill/>
        </p:spPr>
        <p:txBody>
          <a:bodyPr wrap="square" rtlCol="0">
            <a:spAutoFit/>
          </a:bodyPr>
          <a:lstStyle/>
          <a:p>
            <a:r>
              <a:rPr lang="en-US" sz="5400" dirty="0" smtClean="0">
                <a:solidFill>
                  <a:srgbClr val="FFFFFF"/>
                </a:solidFill>
                <a:effectLst>
                  <a:outerShdw blurRad="50800" dist="38100" dir="2700000" algn="tl" rotWithShape="0">
                    <a:srgbClr val="000000">
                      <a:alpha val="43000"/>
                    </a:srgbClr>
                  </a:outerShdw>
                </a:effectLst>
                <a:latin typeface="+mn-lt"/>
              </a:rPr>
              <a:t>“Software is eating the world, yet hardware is still shaping it”</a:t>
            </a:r>
            <a:endParaRPr lang="en-US" sz="5400" dirty="0">
              <a:solidFill>
                <a:srgbClr val="FFFFFF"/>
              </a:solidFill>
              <a:effectLst>
                <a:outerShdw blurRad="50800" dist="38100" dir="2700000" algn="tl" rotWithShape="0">
                  <a:srgbClr val="000000">
                    <a:alpha val="43000"/>
                  </a:srgbClr>
                </a:outerShdw>
              </a:effectLst>
              <a:latin typeface="+mn-lt"/>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Storage POD at a glance</a:t>
            </a:r>
            <a:endParaRPr lang="en-US" dirty="0"/>
          </a:p>
        </p:txBody>
      </p:sp>
      <p:sp>
        <p:nvSpPr>
          <p:cNvPr id="37" name="Ellipse 36"/>
          <p:cNvSpPr/>
          <p:nvPr/>
        </p:nvSpPr>
        <p:spPr>
          <a:xfrm>
            <a:off x="3115908" y="3520993"/>
            <a:ext cx="2347714" cy="242429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320 TB</a:t>
            </a:r>
            <a:endParaRPr lang="en-US" sz="4000" dirty="0"/>
          </a:p>
        </p:txBody>
      </p:sp>
      <p:sp>
        <p:nvSpPr>
          <p:cNvPr id="38" name="Ellipse 37"/>
          <p:cNvSpPr/>
          <p:nvPr/>
        </p:nvSpPr>
        <p:spPr>
          <a:xfrm>
            <a:off x="6405009" y="3520993"/>
            <a:ext cx="2347714" cy="242429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600 W</a:t>
            </a:r>
            <a:endParaRPr lang="en-US" sz="4000" dirty="0"/>
          </a:p>
        </p:txBody>
      </p:sp>
      <p:sp>
        <p:nvSpPr>
          <p:cNvPr id="39" name="Ellipse 38"/>
          <p:cNvSpPr/>
          <p:nvPr/>
        </p:nvSpPr>
        <p:spPr>
          <a:xfrm>
            <a:off x="9578648" y="3520993"/>
            <a:ext cx="2347714" cy="2424290"/>
          </a:xfrm>
          <a:prstGeom prst="ellipse">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40Gbps</a:t>
            </a:r>
            <a:endParaRPr lang="en-US" sz="3600" dirty="0"/>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ruggedpod.png"/>
          <p:cNvPicPr>
            <a:picLocks noChangeAspect="1"/>
          </p:cNvPicPr>
          <p:nvPr/>
        </p:nvPicPr>
        <p:blipFill>
          <a:blip r:embed="rId2"/>
          <a:stretch>
            <a:fillRect/>
          </a:stretch>
        </p:blipFill>
        <p:spPr>
          <a:xfrm>
            <a:off x="0" y="269366"/>
            <a:ext cx="16256000" cy="8128000"/>
          </a:xfrm>
          <a:prstGeom prst="rect">
            <a:avLst/>
          </a:prstGeom>
        </p:spPr>
      </p:pic>
    </p:spTree>
  </p:cSld>
  <p:clrMapOvr>
    <a:masterClrMapping/>
  </p:clrMapOvr>
  <p:transition advClick="0"/>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285581" y="1423"/>
            <a:ext cx="11356775" cy="936540"/>
          </a:xfrm>
        </p:spPr>
        <p:txBody>
          <a:bodyPr/>
          <a:lstStyle/>
          <a:p>
            <a:pPr algn="l"/>
            <a:r>
              <a:rPr lang="en-US" b="0" dirty="0" smtClean="0">
                <a:effectLst>
                  <a:outerShdw blurRad="50800" dist="38100" dir="2700000" algn="tl" rotWithShape="0">
                    <a:srgbClr val="000000">
                      <a:alpha val="43000"/>
                    </a:srgbClr>
                  </a:outerShdw>
                </a:effectLst>
                <a:latin typeface="Helvetica Neue Light"/>
                <a:cs typeface="Helvetica Neue Light"/>
              </a:rPr>
              <a:t>Why outdoor Computing building blocks ?</a:t>
            </a:r>
            <a:endParaRPr lang="en-US" b="0" dirty="0">
              <a:effectLst>
                <a:outerShdw blurRad="50800" dist="38100" dir="2700000" algn="tl" rotWithShape="0">
                  <a:srgbClr val="000000">
                    <a:alpha val="43000"/>
                  </a:srgbClr>
                </a:outerShdw>
              </a:effectLst>
              <a:latin typeface="Helvetica Neue Light"/>
              <a:cs typeface="Helvetica Neue Light"/>
            </a:endParaRPr>
          </a:p>
        </p:txBody>
      </p:sp>
      <p:pic>
        <p:nvPicPr>
          <p:cNvPr id="61" name="Image 60"/>
          <p:cNvPicPr>
            <a:picLocks noChangeAspect="1"/>
          </p:cNvPicPr>
          <p:nvPr/>
        </p:nvPicPr>
        <p:blipFill>
          <a:blip r:embed="rId2"/>
          <a:stretch>
            <a:fillRect/>
          </a:stretch>
        </p:blipFill>
        <p:spPr>
          <a:xfrm>
            <a:off x="11642356" y="1423"/>
            <a:ext cx="4613644" cy="316422"/>
          </a:xfrm>
          <a:prstGeom prst="rect">
            <a:avLst/>
          </a:prstGeom>
        </p:spPr>
      </p:pic>
      <p:pic>
        <p:nvPicPr>
          <p:cNvPr id="46" name="Image 45"/>
          <p:cNvPicPr>
            <a:picLocks noChangeAspect="1"/>
          </p:cNvPicPr>
          <p:nvPr/>
        </p:nvPicPr>
        <p:blipFill>
          <a:blip r:embed="rId3"/>
          <a:stretch>
            <a:fillRect/>
          </a:stretch>
        </p:blipFill>
        <p:spPr>
          <a:xfrm>
            <a:off x="1290510" y="2043395"/>
            <a:ext cx="1778130" cy="1745115"/>
          </a:xfrm>
          <a:prstGeom prst="rect">
            <a:avLst/>
          </a:prstGeom>
          <a:effectLst>
            <a:outerShdw blurRad="50800" dist="38100" dir="2700000" algn="tl" rotWithShape="0">
              <a:srgbClr val="000000">
                <a:alpha val="43000"/>
              </a:srgbClr>
            </a:outerShdw>
          </a:effectLst>
        </p:spPr>
      </p:pic>
      <p:sp>
        <p:nvSpPr>
          <p:cNvPr id="51" name="ZoneTexte 50"/>
          <p:cNvSpPr txBox="1"/>
          <p:nvPr/>
        </p:nvSpPr>
        <p:spPr>
          <a:xfrm>
            <a:off x="931099" y="3463206"/>
            <a:ext cx="2783059" cy="1200329"/>
          </a:xfrm>
          <a:prstGeom prst="rect">
            <a:avLst/>
          </a:prstGeom>
          <a:noFill/>
        </p:spPr>
        <p:txBody>
          <a:bodyPr wrap="square" rtlCol="0">
            <a:spAutoFit/>
          </a:bodyPr>
          <a:lstStyle/>
          <a:p>
            <a:pPr algn="ctr"/>
            <a:r>
              <a:rPr lang="en-US" sz="36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True Free Cooling</a:t>
            </a:r>
          </a:p>
        </p:txBody>
      </p:sp>
      <p:sp>
        <p:nvSpPr>
          <p:cNvPr id="56" name="ZoneTexte 55"/>
          <p:cNvSpPr txBox="1"/>
          <p:nvPr/>
        </p:nvSpPr>
        <p:spPr>
          <a:xfrm>
            <a:off x="3715747" y="3829006"/>
            <a:ext cx="2679667" cy="646331"/>
          </a:xfrm>
          <a:prstGeom prst="rect">
            <a:avLst/>
          </a:prstGeom>
          <a:noFill/>
        </p:spPr>
        <p:txBody>
          <a:bodyPr wrap="square" rtlCol="0">
            <a:spAutoFit/>
          </a:bodyPr>
          <a:lstStyle/>
          <a:p>
            <a:pPr algn="ctr"/>
            <a:r>
              <a:rPr lang="en-US" sz="36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Everywhere</a:t>
            </a:r>
          </a:p>
        </p:txBody>
      </p:sp>
      <p:sp>
        <p:nvSpPr>
          <p:cNvPr id="62" name="ZoneTexte 61"/>
          <p:cNvSpPr txBox="1"/>
          <p:nvPr/>
        </p:nvSpPr>
        <p:spPr>
          <a:xfrm>
            <a:off x="6644636" y="3829006"/>
            <a:ext cx="2963509" cy="646331"/>
          </a:xfrm>
          <a:prstGeom prst="rect">
            <a:avLst/>
          </a:prstGeom>
          <a:noFill/>
        </p:spPr>
        <p:txBody>
          <a:bodyPr wrap="square" rtlCol="0">
            <a:spAutoFit/>
          </a:bodyPr>
          <a:lstStyle/>
          <a:p>
            <a:pPr algn="ctr"/>
            <a:r>
              <a:rPr lang="en-US" sz="36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Fast and Easy</a:t>
            </a:r>
          </a:p>
        </p:txBody>
      </p:sp>
      <p:sp>
        <p:nvSpPr>
          <p:cNvPr id="63" name="ZoneTexte 62"/>
          <p:cNvSpPr txBox="1"/>
          <p:nvPr/>
        </p:nvSpPr>
        <p:spPr>
          <a:xfrm>
            <a:off x="9891192" y="3829006"/>
            <a:ext cx="2289984" cy="646331"/>
          </a:xfrm>
          <a:prstGeom prst="rect">
            <a:avLst/>
          </a:prstGeom>
          <a:noFill/>
        </p:spPr>
        <p:txBody>
          <a:bodyPr wrap="square" rtlCol="0">
            <a:spAutoFit/>
          </a:bodyPr>
          <a:lstStyle/>
          <a:p>
            <a:pPr algn="ctr"/>
            <a:r>
              <a:rPr lang="en-US" sz="36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Standard</a:t>
            </a:r>
          </a:p>
        </p:txBody>
      </p:sp>
      <p:sp>
        <p:nvSpPr>
          <p:cNvPr id="64" name="ZoneTexte 63"/>
          <p:cNvSpPr txBox="1"/>
          <p:nvPr/>
        </p:nvSpPr>
        <p:spPr>
          <a:xfrm>
            <a:off x="12886638" y="3829006"/>
            <a:ext cx="2756641" cy="646331"/>
          </a:xfrm>
          <a:prstGeom prst="rect">
            <a:avLst/>
          </a:prstGeom>
          <a:noFill/>
        </p:spPr>
        <p:txBody>
          <a:bodyPr wrap="square" rtlCol="0">
            <a:spAutoFit/>
          </a:bodyPr>
          <a:lstStyle/>
          <a:p>
            <a:pPr algn="ctr"/>
            <a:r>
              <a:rPr lang="en-US" sz="36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Eco Friendly</a:t>
            </a:r>
          </a:p>
        </p:txBody>
      </p:sp>
      <p:sp>
        <p:nvSpPr>
          <p:cNvPr id="65" name="ZoneTexte 64"/>
          <p:cNvSpPr txBox="1"/>
          <p:nvPr/>
        </p:nvSpPr>
        <p:spPr>
          <a:xfrm>
            <a:off x="519577" y="3675780"/>
            <a:ext cx="3196170" cy="2769989"/>
          </a:xfrm>
          <a:prstGeom prst="rect">
            <a:avLst/>
          </a:prstGeom>
          <a:noFill/>
        </p:spPr>
        <p:txBody>
          <a:bodyPr wrap="square" rtlCol="0">
            <a:spAutoFit/>
          </a:bodyPr>
          <a:lstStyle/>
          <a:p>
            <a:pPr algn="ctr"/>
            <a:endParaRPr lang="en-US" sz="5400" dirty="0" smtClean="0">
              <a:solidFill>
                <a:srgbClr val="FFFFFF"/>
              </a:solidFill>
              <a:effectLst>
                <a:outerShdw blurRad="50800" dist="38100" dir="2700000" algn="tl" rotWithShape="0">
                  <a:srgbClr val="000000">
                    <a:alpha val="43000"/>
                  </a:srgbClr>
                </a:outerShdw>
              </a:effectLst>
              <a:latin typeface="+mn-lt"/>
            </a:endParaRP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No Water Usage</a:t>
            </a:r>
          </a:p>
          <a:p>
            <a:pPr algn="ctr"/>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Ultimate PUE of 1</a:t>
            </a:r>
          </a:p>
          <a:p>
            <a:pPr algn="ctr"/>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CUE optimized</a:t>
            </a:r>
            <a:endParaRPr lang="en-US" sz="2400" dirty="0">
              <a:solidFill>
                <a:srgbClr val="FFFFFF"/>
              </a:solidFill>
              <a:effectLst>
                <a:outerShdw blurRad="50800" dist="38100" dir="2700000" algn="tl" rotWithShape="0">
                  <a:srgbClr val="000000">
                    <a:alpha val="43000"/>
                  </a:srgbClr>
                </a:outerShdw>
              </a:effectLst>
              <a:latin typeface="Helvetica Neue Light"/>
              <a:cs typeface="Helvetica Neue Light"/>
            </a:endParaRPr>
          </a:p>
        </p:txBody>
      </p:sp>
      <p:pic>
        <p:nvPicPr>
          <p:cNvPr id="66" name="Image 65"/>
          <p:cNvPicPr>
            <a:picLocks noChangeAspect="1"/>
          </p:cNvPicPr>
          <p:nvPr/>
        </p:nvPicPr>
        <p:blipFill>
          <a:blip r:embed="rId4"/>
          <a:stretch>
            <a:fillRect/>
          </a:stretch>
        </p:blipFill>
        <p:spPr>
          <a:xfrm>
            <a:off x="7197092" y="2043395"/>
            <a:ext cx="1721410" cy="1759770"/>
          </a:xfrm>
          <a:prstGeom prst="rect">
            <a:avLst/>
          </a:prstGeom>
          <a:effectLst>
            <a:outerShdw blurRad="50800" dist="38100" dir="2700000" algn="tl" rotWithShape="0">
              <a:srgbClr val="000000">
                <a:alpha val="43000"/>
              </a:srgbClr>
            </a:outerShdw>
          </a:effectLst>
        </p:spPr>
      </p:pic>
      <p:pic>
        <p:nvPicPr>
          <p:cNvPr id="67" name="Image 66"/>
          <p:cNvPicPr>
            <a:picLocks noChangeAspect="1"/>
          </p:cNvPicPr>
          <p:nvPr/>
        </p:nvPicPr>
        <p:blipFill>
          <a:blip r:embed="rId5"/>
          <a:stretch>
            <a:fillRect/>
          </a:stretch>
        </p:blipFill>
        <p:spPr>
          <a:xfrm>
            <a:off x="13230658" y="2071929"/>
            <a:ext cx="1733892" cy="1745115"/>
          </a:xfrm>
          <a:prstGeom prst="rect">
            <a:avLst/>
          </a:prstGeom>
          <a:effectLst>
            <a:outerShdw blurRad="50800" dist="38100" dir="2700000" algn="tl" rotWithShape="0">
              <a:srgbClr val="000000">
                <a:alpha val="43000"/>
              </a:srgbClr>
            </a:outerShdw>
          </a:effectLst>
        </p:spPr>
      </p:pic>
      <p:pic>
        <p:nvPicPr>
          <p:cNvPr id="68" name="Image 67"/>
          <p:cNvPicPr>
            <a:picLocks noChangeAspect="1"/>
          </p:cNvPicPr>
          <p:nvPr/>
        </p:nvPicPr>
        <p:blipFill>
          <a:blip r:embed="rId6"/>
          <a:stretch>
            <a:fillRect/>
          </a:stretch>
        </p:blipFill>
        <p:spPr>
          <a:xfrm>
            <a:off x="4310558" y="2071929"/>
            <a:ext cx="1609334" cy="1728544"/>
          </a:xfrm>
          <a:prstGeom prst="rect">
            <a:avLst/>
          </a:prstGeom>
          <a:effectLst>
            <a:outerShdw blurRad="50800" dist="38100" dir="2700000" algn="tl" rotWithShape="0">
              <a:srgbClr val="000000">
                <a:alpha val="43000"/>
              </a:srgbClr>
            </a:outerShdw>
          </a:effectLst>
        </p:spPr>
      </p:pic>
      <p:pic>
        <p:nvPicPr>
          <p:cNvPr id="69" name="Image 68"/>
          <p:cNvPicPr>
            <a:picLocks noChangeAspect="1"/>
          </p:cNvPicPr>
          <p:nvPr/>
        </p:nvPicPr>
        <p:blipFill>
          <a:blip r:embed="rId7"/>
          <a:stretch>
            <a:fillRect/>
          </a:stretch>
        </p:blipFill>
        <p:spPr>
          <a:xfrm>
            <a:off x="10160601" y="2083891"/>
            <a:ext cx="1708650" cy="1745115"/>
          </a:xfrm>
          <a:prstGeom prst="rect">
            <a:avLst/>
          </a:prstGeom>
          <a:effectLst>
            <a:outerShdw blurRad="50800" dist="38100" dir="2700000" algn="tl" rotWithShape="0">
              <a:srgbClr val="000000">
                <a:alpha val="43000"/>
              </a:srgbClr>
            </a:outerShdw>
          </a:effectLst>
        </p:spPr>
      </p:pic>
      <p:sp>
        <p:nvSpPr>
          <p:cNvPr id="71" name="ZoneTexte 70"/>
          <p:cNvSpPr txBox="1"/>
          <p:nvPr/>
        </p:nvSpPr>
        <p:spPr>
          <a:xfrm>
            <a:off x="3715747" y="3675780"/>
            <a:ext cx="2928094" cy="3877985"/>
          </a:xfrm>
          <a:prstGeom prst="rect">
            <a:avLst/>
          </a:prstGeom>
          <a:noFill/>
        </p:spPr>
        <p:txBody>
          <a:bodyPr wrap="square" rtlCol="0">
            <a:spAutoFit/>
          </a:bodyPr>
          <a:lstStyle/>
          <a:p>
            <a:pPr algn="ctr"/>
            <a:endParaRPr lang="en-US" sz="5400" dirty="0" smtClean="0">
              <a:solidFill>
                <a:srgbClr val="FFFFFF"/>
              </a:solidFill>
              <a:effectLst>
                <a:outerShdw blurRad="50800" dist="38100" dir="2700000" algn="tl" rotWithShape="0">
                  <a:srgbClr val="000000">
                    <a:alpha val="43000"/>
                  </a:srgbClr>
                </a:outerShdw>
              </a:effectLst>
              <a:latin typeface="+mn-lt"/>
            </a:endParaRP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Use the unusable</a:t>
            </a:r>
          </a:p>
          <a:p>
            <a:pPr algn="ctr"/>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Building roofs</a:t>
            </a:r>
          </a:p>
          <a:p>
            <a:pPr algn="ctr"/>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Fields, low temp and high humidity ready</a:t>
            </a:r>
          </a:p>
          <a:p>
            <a:pPr algn="ctr"/>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Only way to scale</a:t>
            </a:r>
            <a:endParaRPr lang="en-US" sz="2400" dirty="0">
              <a:solidFill>
                <a:srgbClr val="FFFFFF"/>
              </a:solidFill>
              <a:effectLst>
                <a:outerShdw blurRad="50800" dist="38100" dir="2700000" algn="tl" rotWithShape="0">
                  <a:srgbClr val="000000">
                    <a:alpha val="43000"/>
                  </a:srgbClr>
                </a:outerShdw>
              </a:effectLst>
              <a:latin typeface="Helvetica Neue Light"/>
              <a:cs typeface="Helvetica Neue Light"/>
            </a:endParaRPr>
          </a:p>
        </p:txBody>
      </p:sp>
      <p:sp>
        <p:nvSpPr>
          <p:cNvPr id="72" name="ZoneTexte 71"/>
          <p:cNvSpPr txBox="1"/>
          <p:nvPr/>
        </p:nvSpPr>
        <p:spPr>
          <a:xfrm>
            <a:off x="6643841" y="3675780"/>
            <a:ext cx="2963509" cy="3877985"/>
          </a:xfrm>
          <a:prstGeom prst="rect">
            <a:avLst/>
          </a:prstGeom>
          <a:noFill/>
        </p:spPr>
        <p:txBody>
          <a:bodyPr wrap="square" rtlCol="0">
            <a:spAutoFit/>
          </a:bodyPr>
          <a:lstStyle/>
          <a:p>
            <a:pPr algn="ctr"/>
            <a:endParaRPr lang="en-US" sz="5400" dirty="0" smtClean="0">
              <a:solidFill>
                <a:srgbClr val="FFFFFF"/>
              </a:solidFill>
              <a:effectLst>
                <a:outerShdw blurRad="50800" dist="38100" dir="2700000" algn="tl" rotWithShape="0">
                  <a:srgbClr val="000000">
                    <a:alpha val="43000"/>
                  </a:srgbClr>
                </a:outerShdw>
              </a:effectLst>
              <a:latin typeface="+mn-lt"/>
            </a:endParaRP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Instant deployment</a:t>
            </a:r>
          </a:p>
          <a:p>
            <a:pPr algn="ctr"/>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Fast dismantling</a:t>
            </a:r>
          </a:p>
          <a:p>
            <a:pPr algn="ctr"/>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Highly flexible</a:t>
            </a:r>
          </a:p>
          <a:p>
            <a:pPr algn="ctr"/>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Disaster recovery ready</a:t>
            </a:r>
            <a:endParaRPr lang="en-US" sz="2400" dirty="0">
              <a:solidFill>
                <a:srgbClr val="FFFFFF"/>
              </a:solidFill>
              <a:effectLst>
                <a:outerShdw blurRad="50800" dist="38100" dir="2700000" algn="tl" rotWithShape="0">
                  <a:srgbClr val="000000">
                    <a:alpha val="43000"/>
                  </a:srgbClr>
                </a:outerShdw>
              </a:effectLst>
              <a:latin typeface="Helvetica Neue Light"/>
              <a:cs typeface="Helvetica Neue Light"/>
            </a:endParaRPr>
          </a:p>
        </p:txBody>
      </p:sp>
      <p:sp>
        <p:nvSpPr>
          <p:cNvPr id="79" name="ZoneTexte 78"/>
          <p:cNvSpPr txBox="1"/>
          <p:nvPr/>
        </p:nvSpPr>
        <p:spPr>
          <a:xfrm>
            <a:off x="9506320" y="3675780"/>
            <a:ext cx="2963509" cy="3508653"/>
          </a:xfrm>
          <a:prstGeom prst="rect">
            <a:avLst/>
          </a:prstGeom>
          <a:noFill/>
        </p:spPr>
        <p:txBody>
          <a:bodyPr wrap="square" rtlCol="0">
            <a:spAutoFit/>
          </a:bodyPr>
          <a:lstStyle/>
          <a:p>
            <a:pPr algn="ctr"/>
            <a:endParaRPr lang="en-US" sz="5400" dirty="0" smtClean="0">
              <a:solidFill>
                <a:srgbClr val="FFFFFF"/>
              </a:solidFill>
              <a:effectLst>
                <a:outerShdw blurRad="50800" dist="38100" dir="2700000" algn="tl" rotWithShape="0">
                  <a:srgbClr val="000000">
                    <a:alpha val="43000"/>
                  </a:srgbClr>
                </a:outerShdw>
              </a:effectLst>
              <a:latin typeface="+mn-lt"/>
            </a:endParaRP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x86 and ARM ready</a:t>
            </a:r>
          </a:p>
          <a:p>
            <a:pPr algn="ctr"/>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Add on to your infrastructure</a:t>
            </a:r>
          </a:p>
          <a:p>
            <a:pPr algn="ctr"/>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Bare metal, </a:t>
            </a:r>
            <a:r>
              <a:rPr lang="en-US" sz="2400" dirty="0" err="1" smtClean="0">
                <a:solidFill>
                  <a:srgbClr val="FFFFFF"/>
                </a:solidFill>
                <a:effectLst>
                  <a:outerShdw blurRad="50800" dist="38100" dir="2700000" algn="tl" rotWithShape="0">
                    <a:srgbClr val="000000">
                      <a:alpha val="43000"/>
                    </a:srgbClr>
                  </a:outerShdw>
                </a:effectLst>
                <a:latin typeface="Helvetica Neue Light"/>
                <a:cs typeface="Helvetica Neue Light"/>
              </a:rPr>
              <a:t>Openstack</a:t>
            </a: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 ready </a:t>
            </a:r>
            <a:endParaRPr lang="en-US" sz="2400" dirty="0">
              <a:solidFill>
                <a:srgbClr val="FFFFFF"/>
              </a:solidFill>
              <a:effectLst>
                <a:outerShdw blurRad="50800" dist="38100" dir="2700000" algn="tl" rotWithShape="0">
                  <a:srgbClr val="000000">
                    <a:alpha val="43000"/>
                  </a:srgbClr>
                </a:outerShdw>
              </a:effectLst>
              <a:latin typeface="Helvetica Neue Light"/>
              <a:cs typeface="Helvetica Neue Light"/>
            </a:endParaRPr>
          </a:p>
        </p:txBody>
      </p:sp>
      <p:sp>
        <p:nvSpPr>
          <p:cNvPr id="80" name="ZoneTexte 79"/>
          <p:cNvSpPr txBox="1"/>
          <p:nvPr/>
        </p:nvSpPr>
        <p:spPr>
          <a:xfrm>
            <a:off x="12679770" y="3675780"/>
            <a:ext cx="2963509" cy="2769989"/>
          </a:xfrm>
          <a:prstGeom prst="rect">
            <a:avLst/>
          </a:prstGeom>
          <a:noFill/>
        </p:spPr>
        <p:txBody>
          <a:bodyPr wrap="square" rtlCol="0">
            <a:spAutoFit/>
          </a:bodyPr>
          <a:lstStyle/>
          <a:p>
            <a:pPr algn="ctr"/>
            <a:endParaRPr lang="en-US" sz="5400" dirty="0" smtClean="0">
              <a:solidFill>
                <a:srgbClr val="FFFFFF"/>
              </a:solidFill>
              <a:effectLst>
                <a:outerShdw blurRad="50800" dist="38100" dir="2700000" algn="tl" rotWithShape="0">
                  <a:srgbClr val="000000">
                    <a:alpha val="43000"/>
                  </a:srgbClr>
                </a:outerShdw>
              </a:effectLst>
              <a:latin typeface="+mn-lt"/>
            </a:endParaRP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No buildings</a:t>
            </a:r>
          </a:p>
          <a:p>
            <a:pPr algn="ctr"/>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Fully recyclable</a:t>
            </a:r>
          </a:p>
          <a:p>
            <a:pPr algn="ctr"/>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Less energy</a:t>
            </a:r>
            <a:endParaRPr lang="en-US" sz="2400" dirty="0">
              <a:solidFill>
                <a:srgbClr val="FFFFFF"/>
              </a:solidFill>
              <a:effectLst>
                <a:outerShdw blurRad="50800" dist="38100" dir="2700000" algn="tl" rotWithShape="0">
                  <a:srgbClr val="000000">
                    <a:alpha val="43000"/>
                  </a:srgbClr>
                </a:outerShdw>
              </a:effectLst>
              <a:latin typeface="Helvetica Neue Light"/>
              <a:cs typeface="Helvetica Neue Light"/>
            </a:endParaRPr>
          </a:p>
        </p:txBody>
      </p:sp>
      <p:cxnSp>
        <p:nvCxnSpPr>
          <p:cNvPr id="81" name="Connecteur droit 80"/>
          <p:cNvCxnSpPr/>
          <p:nvPr/>
        </p:nvCxnSpPr>
        <p:spPr>
          <a:xfrm rot="5400000">
            <a:off x="2639169" y="5738524"/>
            <a:ext cx="2151566"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2" name="Connecteur droit 81"/>
          <p:cNvCxnSpPr/>
          <p:nvPr/>
        </p:nvCxnSpPr>
        <p:spPr>
          <a:xfrm rot="5400000">
            <a:off x="5568058" y="5739318"/>
            <a:ext cx="2151566"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3" name="Connecteur droit 82"/>
          <p:cNvCxnSpPr/>
          <p:nvPr/>
        </p:nvCxnSpPr>
        <p:spPr>
          <a:xfrm rot="5400000">
            <a:off x="8061999" y="6107856"/>
            <a:ext cx="289023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4" name="Connecteur droit 83"/>
          <p:cNvCxnSpPr/>
          <p:nvPr/>
        </p:nvCxnSpPr>
        <p:spPr>
          <a:xfrm rot="5400000">
            <a:off x="11420909" y="5923984"/>
            <a:ext cx="2520898"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285581" y="1423"/>
            <a:ext cx="11895595" cy="936540"/>
          </a:xfrm>
        </p:spPr>
        <p:txBody>
          <a:bodyPr/>
          <a:lstStyle/>
          <a:p>
            <a:pPr algn="l"/>
            <a:r>
              <a:rPr lang="en-US" b="0" dirty="0" err="1" smtClean="0">
                <a:effectLst>
                  <a:outerShdw blurRad="50800" dist="38100" dir="2700000" algn="tl" rotWithShape="0">
                    <a:srgbClr val="000000">
                      <a:alpha val="43000"/>
                    </a:srgbClr>
                  </a:outerShdw>
                </a:effectLst>
                <a:latin typeface="Helvetica Neue Light"/>
                <a:cs typeface="Helvetica Neue Light"/>
              </a:rPr>
              <a:t>RuggedPOD</a:t>
            </a:r>
            <a:r>
              <a:rPr lang="en-US" b="0" dirty="0" smtClean="0">
                <a:effectLst>
                  <a:outerShdw blurRad="50800" dist="38100" dir="2700000" algn="tl" rotWithShape="0">
                    <a:srgbClr val="000000">
                      <a:alpha val="43000"/>
                    </a:srgbClr>
                  </a:outerShdw>
                </a:effectLst>
                <a:latin typeface="Helvetica Neue Light"/>
                <a:cs typeface="Helvetica Neue Light"/>
              </a:rPr>
              <a:t> the first outdoor building block</a:t>
            </a:r>
            <a:endParaRPr lang="en-US" b="0" dirty="0">
              <a:effectLst>
                <a:outerShdw blurRad="50800" dist="38100" dir="2700000" algn="tl" rotWithShape="0">
                  <a:srgbClr val="000000">
                    <a:alpha val="43000"/>
                  </a:srgbClr>
                </a:outerShdw>
              </a:effectLst>
              <a:latin typeface="Helvetica Neue Light"/>
              <a:cs typeface="Helvetica Neue Light"/>
            </a:endParaRPr>
          </a:p>
        </p:txBody>
      </p:sp>
      <p:pic>
        <p:nvPicPr>
          <p:cNvPr id="61" name="Image 60"/>
          <p:cNvPicPr>
            <a:picLocks noChangeAspect="1"/>
          </p:cNvPicPr>
          <p:nvPr/>
        </p:nvPicPr>
        <p:blipFill>
          <a:blip r:embed="rId2"/>
          <a:stretch>
            <a:fillRect/>
          </a:stretch>
        </p:blipFill>
        <p:spPr>
          <a:xfrm>
            <a:off x="11642356" y="1423"/>
            <a:ext cx="4613644" cy="316422"/>
          </a:xfrm>
          <a:prstGeom prst="rect">
            <a:avLst/>
          </a:prstGeom>
        </p:spPr>
      </p:pic>
      <p:sp>
        <p:nvSpPr>
          <p:cNvPr id="24" name="ZoneTexte 23"/>
          <p:cNvSpPr txBox="1"/>
          <p:nvPr/>
        </p:nvSpPr>
        <p:spPr>
          <a:xfrm>
            <a:off x="0" y="2907387"/>
            <a:ext cx="6115050" cy="2800767"/>
          </a:xfrm>
          <a:prstGeom prst="rect">
            <a:avLst/>
          </a:prstGeom>
          <a:noFill/>
        </p:spPr>
        <p:txBody>
          <a:bodyPr wrap="square" rtlCol="0">
            <a:spAutoFit/>
          </a:bodyPr>
          <a:lstStyle/>
          <a:p>
            <a:pPr algn="ctr"/>
            <a:r>
              <a:rPr lang="en-US" sz="32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Open Hardware project released under the Open Compute License and GPL for the software side</a:t>
            </a:r>
          </a:p>
          <a:p>
            <a:pPr algn="l"/>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ctr"/>
            <a:endParaRPr lang="en-US" sz="2400" dirty="0">
              <a:solidFill>
                <a:srgbClr val="FFFFFF"/>
              </a:solidFill>
              <a:effectLst>
                <a:outerShdw blurRad="50800" dist="38100" dir="2700000" algn="tl" rotWithShape="0">
                  <a:srgbClr val="000000">
                    <a:alpha val="43000"/>
                  </a:srgbClr>
                </a:outerShdw>
              </a:effectLst>
              <a:latin typeface="Helvetica Neue Light"/>
              <a:cs typeface="Helvetica Neue Light"/>
            </a:endParaRPr>
          </a:p>
        </p:txBody>
      </p:sp>
      <p:pic>
        <p:nvPicPr>
          <p:cNvPr id="25" name="Image 24"/>
          <p:cNvPicPr>
            <a:picLocks noChangeAspect="1"/>
          </p:cNvPicPr>
          <p:nvPr/>
        </p:nvPicPr>
        <p:blipFill>
          <a:blip r:embed="rId3"/>
          <a:stretch>
            <a:fillRect/>
          </a:stretch>
        </p:blipFill>
        <p:spPr>
          <a:xfrm>
            <a:off x="6115050" y="2476500"/>
            <a:ext cx="4025900" cy="4191000"/>
          </a:xfrm>
          <a:prstGeom prst="rect">
            <a:avLst/>
          </a:prstGeom>
          <a:effectLst>
            <a:outerShdw blurRad="50800" dist="38100" dir="2700000" algn="tl" rotWithShape="0">
              <a:srgbClr val="000000">
                <a:alpha val="43000"/>
              </a:srgbClr>
            </a:outerShdw>
          </a:effectLst>
        </p:spPr>
      </p:pic>
      <p:sp>
        <p:nvSpPr>
          <p:cNvPr id="26" name="ZoneTexte 25"/>
          <p:cNvSpPr txBox="1"/>
          <p:nvPr/>
        </p:nvSpPr>
        <p:spPr>
          <a:xfrm>
            <a:off x="152399" y="6233890"/>
            <a:ext cx="7833679" cy="2800767"/>
          </a:xfrm>
          <a:prstGeom prst="rect">
            <a:avLst/>
          </a:prstGeom>
          <a:noFill/>
        </p:spPr>
        <p:txBody>
          <a:bodyPr wrap="square" rtlCol="0">
            <a:spAutoFit/>
          </a:bodyPr>
          <a:lstStyle/>
          <a:p>
            <a:pPr algn="ctr"/>
            <a:r>
              <a:rPr lang="en-US" sz="32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Driven by a talented team of system architects, including some who worked on deploying the biggest supercomputers in the world</a:t>
            </a:r>
          </a:p>
          <a:p>
            <a:pPr algn="l"/>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ctr"/>
            <a:endParaRPr lang="en-US" sz="2400" dirty="0">
              <a:solidFill>
                <a:srgbClr val="FFFFFF"/>
              </a:solidFill>
              <a:effectLst>
                <a:outerShdw blurRad="50800" dist="38100" dir="2700000" algn="tl" rotWithShape="0">
                  <a:srgbClr val="000000">
                    <a:alpha val="43000"/>
                  </a:srgbClr>
                </a:outerShdw>
              </a:effectLst>
              <a:latin typeface="Helvetica Neue Light"/>
              <a:cs typeface="Helvetica Neue Light"/>
            </a:endParaRPr>
          </a:p>
        </p:txBody>
      </p:sp>
      <p:sp>
        <p:nvSpPr>
          <p:cNvPr id="27" name="ZoneTexte 26"/>
          <p:cNvSpPr txBox="1"/>
          <p:nvPr/>
        </p:nvSpPr>
        <p:spPr>
          <a:xfrm>
            <a:off x="10140950" y="2907387"/>
            <a:ext cx="6115050" cy="2431435"/>
          </a:xfrm>
          <a:prstGeom prst="rect">
            <a:avLst/>
          </a:prstGeom>
          <a:noFill/>
        </p:spPr>
        <p:txBody>
          <a:bodyPr wrap="square" rtlCol="0">
            <a:spAutoFit/>
          </a:bodyPr>
          <a:lstStyle/>
          <a:p>
            <a:pPr algn="ctr"/>
            <a:r>
              <a:rPr lang="en-US" sz="32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Sponsored by various industrial partners including Horizon, </a:t>
            </a:r>
            <a:r>
              <a:rPr lang="en-US" sz="3200" dirty="0" err="1" smtClean="0">
                <a:solidFill>
                  <a:srgbClr val="FFFFFF"/>
                </a:solidFill>
                <a:effectLst>
                  <a:outerShdw blurRad="50800" dist="38100" dir="2700000" algn="tl" rotWithShape="0">
                    <a:srgbClr val="000000">
                      <a:alpha val="43000"/>
                    </a:srgbClr>
                  </a:outerShdw>
                </a:effectLst>
                <a:latin typeface="Helvetica Neue Light"/>
                <a:cs typeface="Helvetica Neue Light"/>
              </a:rPr>
              <a:t>Numergy</a:t>
            </a:r>
            <a:r>
              <a:rPr lang="en-US" sz="32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 Enter and Western Digital</a:t>
            </a:r>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 </a:t>
            </a:r>
            <a:endParaRPr lang="en-US" sz="2400" dirty="0">
              <a:solidFill>
                <a:srgbClr val="FFFFFF"/>
              </a:solidFill>
              <a:effectLst>
                <a:outerShdw blurRad="50800" dist="38100" dir="2700000" algn="tl" rotWithShape="0">
                  <a:srgbClr val="000000">
                    <a:alpha val="43000"/>
                  </a:srgbClr>
                </a:outerShdw>
              </a:effectLst>
              <a:latin typeface="Helvetica Neue Light"/>
              <a:cs typeface="Helvetica Neue Light"/>
            </a:endParaRPr>
          </a:p>
        </p:txBody>
      </p:sp>
      <p:sp>
        <p:nvSpPr>
          <p:cNvPr id="28" name="ZoneTexte 27"/>
          <p:cNvSpPr txBox="1"/>
          <p:nvPr/>
        </p:nvSpPr>
        <p:spPr>
          <a:xfrm>
            <a:off x="9405292" y="6233890"/>
            <a:ext cx="6850708" cy="1446550"/>
          </a:xfrm>
          <a:prstGeom prst="rect">
            <a:avLst/>
          </a:prstGeom>
          <a:noFill/>
        </p:spPr>
        <p:txBody>
          <a:bodyPr wrap="square" rtlCol="0">
            <a:spAutoFit/>
          </a:bodyPr>
          <a:lstStyle/>
          <a:p>
            <a:pPr algn="ctr"/>
            <a:r>
              <a:rPr lang="en-US" sz="32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First public demo during OCP Europe Summit in Paris France </a:t>
            </a:r>
            <a:r>
              <a:rPr lang="en-US" sz="3200" dirty="0" err="1" smtClean="0">
                <a:solidFill>
                  <a:srgbClr val="FFFFFF"/>
                </a:solidFill>
                <a:effectLst>
                  <a:outerShdw blurRad="50800" dist="38100" dir="2700000" algn="tl" rotWithShape="0">
                    <a:srgbClr val="000000">
                      <a:alpha val="43000"/>
                    </a:srgbClr>
                  </a:outerShdw>
                </a:effectLst>
                <a:latin typeface="Helvetica Neue Light"/>
                <a:cs typeface="Helvetica Neue Light"/>
              </a:rPr>
              <a:t>october</a:t>
            </a:r>
            <a:r>
              <a:rPr lang="en-US" sz="32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 2014</a:t>
            </a:r>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ctr"/>
            <a:endParaRPr lang="en-US" sz="2400" dirty="0">
              <a:solidFill>
                <a:srgbClr val="FFFFFF"/>
              </a:solidFill>
              <a:effectLst>
                <a:outerShdw blurRad="50800" dist="38100" dir="2700000" algn="tl" rotWithShape="0">
                  <a:srgbClr val="000000">
                    <a:alpha val="43000"/>
                  </a:srgbClr>
                </a:outerShdw>
              </a:effectLst>
              <a:latin typeface="Helvetica Neue Light"/>
              <a:cs typeface="Helvetica Neue Light"/>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97358" y="1423"/>
            <a:ext cx="9001417" cy="936540"/>
          </a:xfrm>
        </p:spPr>
        <p:txBody>
          <a:bodyPr/>
          <a:lstStyle/>
          <a:p>
            <a:pPr algn="l"/>
            <a:r>
              <a:rPr lang="en-US" b="0" dirty="0" err="1" smtClean="0">
                <a:effectLst>
                  <a:outerShdw blurRad="50800" dist="38100" dir="2700000" algn="tl" rotWithShape="0">
                    <a:srgbClr val="000000">
                      <a:alpha val="43000"/>
                    </a:srgbClr>
                  </a:outerShdw>
                </a:effectLst>
                <a:latin typeface="Helvetica Neue Light"/>
                <a:cs typeface="Helvetica Neue Light"/>
              </a:rPr>
              <a:t>RuggedPOD</a:t>
            </a:r>
            <a:r>
              <a:rPr lang="en-US" b="0" dirty="0" smtClean="0">
                <a:effectLst>
                  <a:outerShdw blurRad="50800" dist="38100" dir="2700000" algn="tl" rotWithShape="0">
                    <a:srgbClr val="000000">
                      <a:alpha val="43000"/>
                    </a:srgbClr>
                  </a:outerShdw>
                </a:effectLst>
                <a:latin typeface="Helvetica Neue Light"/>
                <a:cs typeface="Helvetica Neue Light"/>
              </a:rPr>
              <a:t> v1 by Horizon</a:t>
            </a:r>
            <a:endParaRPr lang="en-US" b="0" dirty="0">
              <a:effectLst>
                <a:outerShdw blurRad="50800" dist="38100" dir="2700000" algn="tl" rotWithShape="0">
                  <a:srgbClr val="000000">
                    <a:alpha val="43000"/>
                  </a:srgbClr>
                </a:outerShdw>
              </a:effectLst>
              <a:latin typeface="Helvetica Neue Light"/>
              <a:cs typeface="Helvetica Neue Light"/>
            </a:endParaRPr>
          </a:p>
        </p:txBody>
      </p:sp>
      <p:pic>
        <p:nvPicPr>
          <p:cNvPr id="7" name="Image 6"/>
          <p:cNvPicPr>
            <a:picLocks noChangeAspect="1"/>
          </p:cNvPicPr>
          <p:nvPr/>
        </p:nvPicPr>
        <p:blipFill>
          <a:blip r:embed="rId2"/>
          <a:stretch>
            <a:fillRect/>
          </a:stretch>
        </p:blipFill>
        <p:spPr>
          <a:xfrm>
            <a:off x="5424500" y="2270366"/>
            <a:ext cx="4774587" cy="4784575"/>
          </a:xfrm>
          <a:prstGeom prst="rect">
            <a:avLst/>
          </a:prstGeom>
          <a:effectLst>
            <a:outerShdw blurRad="50800" dist="38100" dir="2700000" algn="tl" rotWithShape="0">
              <a:srgbClr val="000000">
                <a:alpha val="43000"/>
              </a:srgbClr>
            </a:outerShdw>
          </a:effectLst>
        </p:spPr>
      </p:pic>
      <p:pic>
        <p:nvPicPr>
          <p:cNvPr id="9" name="Image 8"/>
          <p:cNvPicPr>
            <a:picLocks noChangeAspect="1"/>
          </p:cNvPicPr>
          <p:nvPr/>
        </p:nvPicPr>
        <p:blipFill>
          <a:blip r:embed="rId3"/>
          <a:stretch>
            <a:fillRect/>
          </a:stretch>
        </p:blipFill>
        <p:spPr>
          <a:xfrm>
            <a:off x="13929179" y="5117946"/>
            <a:ext cx="1854861" cy="1936995"/>
          </a:xfrm>
          <a:prstGeom prst="rect">
            <a:avLst/>
          </a:prstGeom>
          <a:effectLst>
            <a:outerShdw blurRad="50800" dist="38100" dir="2700000" algn="tl" rotWithShape="0">
              <a:srgbClr val="000000">
                <a:alpha val="43000"/>
              </a:srgbClr>
            </a:outerShdw>
          </a:effectLst>
        </p:spPr>
      </p:pic>
      <p:sp>
        <p:nvSpPr>
          <p:cNvPr id="10" name="ZoneTexte 9"/>
          <p:cNvSpPr txBox="1"/>
          <p:nvPr/>
        </p:nvSpPr>
        <p:spPr>
          <a:xfrm>
            <a:off x="0" y="1378461"/>
            <a:ext cx="5907774" cy="7848301"/>
          </a:xfrm>
          <a:prstGeom prst="rect">
            <a:avLst/>
          </a:prstGeom>
          <a:noFill/>
        </p:spPr>
        <p:txBody>
          <a:bodyPr wrap="square" rtlCol="0">
            <a:spAutoFit/>
          </a:bodyPr>
          <a:lstStyle/>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Global Outdoor solution industrialized by Horizon</a:t>
            </a:r>
          </a:p>
          <a:p>
            <a:pPr algn="ctr"/>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l"/>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Up to x4 ATX/</a:t>
            </a:r>
            <a:r>
              <a:rPr lang="en-US" sz="2400" dirty="0" err="1" smtClean="0">
                <a:solidFill>
                  <a:srgbClr val="FFFFFF"/>
                </a:solidFill>
                <a:effectLst>
                  <a:outerShdw blurRad="50800" dist="38100" dir="2700000" algn="tl" rotWithShape="0">
                    <a:srgbClr val="000000">
                      <a:alpha val="43000"/>
                    </a:srgbClr>
                  </a:outerShdw>
                </a:effectLst>
                <a:latin typeface="Helvetica Neue Light"/>
                <a:cs typeface="Helvetica Neue Light"/>
              </a:rPr>
              <a:t>mATX/mITX</a:t>
            </a: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 boards</a:t>
            </a:r>
          </a:p>
          <a:p>
            <a:pPr algn="l"/>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Up to x1 3.5 HDD SATA 6Gbps per board</a:t>
            </a:r>
          </a:p>
          <a:p>
            <a:pPr algn="l"/>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Up to x1 2.5 SSD SATA 6Gbps per board</a:t>
            </a:r>
          </a:p>
          <a:p>
            <a:pPr algn="l"/>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1Gbps, x4 1 </a:t>
            </a:r>
            <a:r>
              <a:rPr lang="en-US" sz="2400" dirty="0" err="1" smtClean="0">
                <a:solidFill>
                  <a:srgbClr val="FFFFFF"/>
                </a:solidFill>
                <a:effectLst>
                  <a:outerShdw blurRad="50800" dist="38100" dir="2700000" algn="tl" rotWithShape="0">
                    <a:srgbClr val="000000">
                      <a:alpha val="43000"/>
                    </a:srgbClr>
                  </a:outerShdw>
                </a:effectLst>
                <a:latin typeface="Helvetica Neue Light"/>
                <a:cs typeface="Helvetica Neue Light"/>
              </a:rPr>
              <a:t>Gbps</a:t>
            </a: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 or x1 10 </a:t>
            </a:r>
            <a:r>
              <a:rPr lang="en-US" sz="2400" dirty="0" err="1" smtClean="0">
                <a:solidFill>
                  <a:srgbClr val="FFFFFF"/>
                </a:solidFill>
                <a:effectLst>
                  <a:outerShdw blurRad="50800" dist="38100" dir="2700000" algn="tl" rotWithShape="0">
                    <a:srgbClr val="000000">
                      <a:alpha val="43000"/>
                    </a:srgbClr>
                  </a:outerShdw>
                </a:effectLst>
                <a:latin typeface="Helvetica Neue Light"/>
                <a:cs typeface="Helvetica Neue Light"/>
              </a:rPr>
              <a:t>Gbps</a:t>
            </a:r>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l"/>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Up to 1kW Thermal performance</a:t>
            </a:r>
          </a:p>
          <a:p>
            <a:pPr algn="l"/>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l"/>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Available with mineral or organic oil </a:t>
            </a:r>
          </a:p>
          <a:p>
            <a:pPr algn="l"/>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Support from -45 to +45 C degrees</a:t>
            </a:r>
          </a:p>
          <a:p>
            <a:pPr algn="l"/>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(rerating apply after 35 C degrees)</a:t>
            </a:r>
          </a:p>
          <a:p>
            <a:pPr algn="l"/>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l"/>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Small and elegant chassis based on pure </a:t>
            </a:r>
          </a:p>
          <a:p>
            <a:pPr algn="l"/>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Aluminum (tank) and stainless steel (bottom and top). Fully recyclable. </a:t>
            </a:r>
            <a:r>
              <a:rPr lang="en-US" sz="2400" b="1" dirty="0" smtClean="0">
                <a:solidFill>
                  <a:srgbClr val="FFFFFF"/>
                </a:solidFill>
                <a:effectLst>
                  <a:outerShdw blurRad="50800" dist="38100" dir="2700000" algn="tl" rotWithShape="0">
                    <a:srgbClr val="000000">
                      <a:alpha val="43000"/>
                    </a:srgbClr>
                  </a:outerShdw>
                </a:effectLst>
                <a:latin typeface="Helvetica Neue Light"/>
                <a:cs typeface="Helvetica Neue Light"/>
              </a:rPr>
              <a:t>IP68 compliant</a:t>
            </a:r>
          </a:p>
          <a:p>
            <a:pPr algn="l"/>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50x50x50 cm box</a:t>
            </a:r>
          </a:p>
          <a:p>
            <a:pPr algn="l"/>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l"/>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Build to last, 5 years outdoor warranty</a:t>
            </a:r>
          </a:p>
          <a:p>
            <a:pPr algn="l"/>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ctr"/>
            <a:endParaRPr lang="en-US" sz="2400" dirty="0">
              <a:solidFill>
                <a:srgbClr val="FFFFFF"/>
              </a:solidFill>
              <a:effectLst>
                <a:outerShdw blurRad="50800" dist="38100" dir="2700000" algn="tl" rotWithShape="0">
                  <a:srgbClr val="000000">
                    <a:alpha val="43000"/>
                  </a:srgbClr>
                </a:outerShdw>
              </a:effectLst>
              <a:latin typeface="Helvetica Neue Light"/>
              <a:cs typeface="Helvetica Neue Light"/>
            </a:endParaRPr>
          </a:p>
        </p:txBody>
      </p:sp>
      <p:sp>
        <p:nvSpPr>
          <p:cNvPr id="11" name="ZoneTexte 10"/>
          <p:cNvSpPr txBox="1"/>
          <p:nvPr/>
        </p:nvSpPr>
        <p:spPr>
          <a:xfrm>
            <a:off x="10199087" y="5117946"/>
            <a:ext cx="3575540" cy="2308324"/>
          </a:xfrm>
          <a:prstGeom prst="rect">
            <a:avLst/>
          </a:prstGeom>
          <a:noFill/>
        </p:spPr>
        <p:txBody>
          <a:bodyPr wrap="square" rtlCol="0">
            <a:spAutoFit/>
          </a:bodyPr>
          <a:lstStyle/>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Cellular cooling technology to lower total weight and reduce raw material efficiency with better cooling performances</a:t>
            </a:r>
            <a:endParaRPr lang="en-US" sz="2400" dirty="0">
              <a:solidFill>
                <a:srgbClr val="FFFFFF"/>
              </a:solidFill>
              <a:effectLst>
                <a:outerShdw blurRad="50800" dist="38100" dir="2700000" algn="tl" rotWithShape="0">
                  <a:srgbClr val="000000">
                    <a:alpha val="43000"/>
                  </a:srgbClr>
                </a:outerShdw>
              </a:effectLst>
              <a:latin typeface="Helvetica Neue Light"/>
              <a:cs typeface="Helvetica Neue Light"/>
            </a:endParaRPr>
          </a:p>
        </p:txBody>
      </p:sp>
      <p:pic>
        <p:nvPicPr>
          <p:cNvPr id="12" name="Image 11"/>
          <p:cNvPicPr>
            <a:picLocks noChangeAspect="1"/>
          </p:cNvPicPr>
          <p:nvPr/>
        </p:nvPicPr>
        <p:blipFill>
          <a:blip r:embed="rId4"/>
          <a:stretch>
            <a:fillRect/>
          </a:stretch>
        </p:blipFill>
        <p:spPr>
          <a:xfrm>
            <a:off x="13929179" y="2697205"/>
            <a:ext cx="1854861" cy="1881485"/>
          </a:xfrm>
          <a:prstGeom prst="rect">
            <a:avLst/>
          </a:prstGeom>
        </p:spPr>
      </p:pic>
      <p:sp>
        <p:nvSpPr>
          <p:cNvPr id="13" name="ZoneTexte 12"/>
          <p:cNvSpPr txBox="1"/>
          <p:nvPr/>
        </p:nvSpPr>
        <p:spPr>
          <a:xfrm>
            <a:off x="10199087" y="2697205"/>
            <a:ext cx="3730092" cy="2308324"/>
          </a:xfrm>
          <a:prstGeom prst="rect">
            <a:avLst/>
          </a:prstGeom>
          <a:noFill/>
        </p:spPr>
        <p:txBody>
          <a:bodyPr wrap="square" rtlCol="0">
            <a:spAutoFit/>
          </a:bodyPr>
          <a:lstStyle/>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Modern remote management interface based on OCP / OCS </a:t>
            </a:r>
            <a:r>
              <a:rPr lang="en-US" sz="2400" dirty="0" err="1" smtClean="0">
                <a:solidFill>
                  <a:srgbClr val="FFFFFF"/>
                </a:solidFill>
                <a:effectLst>
                  <a:outerShdw blurRad="50800" dist="38100" dir="2700000" algn="tl" rotWithShape="0">
                    <a:srgbClr val="000000">
                      <a:alpha val="43000"/>
                    </a:srgbClr>
                  </a:outerShdw>
                </a:effectLst>
                <a:latin typeface="Helvetica Neue Light"/>
                <a:cs typeface="Helvetica Neue Light"/>
              </a:rPr>
              <a:t>ReST</a:t>
            </a: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 open API and advance web and remote CLI</a:t>
            </a:r>
            <a:endParaRPr lang="en-US" sz="2400" dirty="0">
              <a:solidFill>
                <a:srgbClr val="FFFFFF"/>
              </a:solidFill>
              <a:effectLst>
                <a:outerShdw blurRad="50800" dist="38100" dir="2700000" algn="tl" rotWithShape="0">
                  <a:srgbClr val="000000">
                    <a:alpha val="43000"/>
                  </a:srgbClr>
                </a:outerShdw>
              </a:effectLst>
              <a:latin typeface="Helvetica Neue Light"/>
              <a:cs typeface="Helvetica Neue Light"/>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en-US" b="0" dirty="0" err="1" smtClean="0">
                <a:effectLst>
                  <a:outerShdw blurRad="50800" dist="38100" dir="2700000" algn="tl" rotWithShape="0">
                    <a:srgbClr val="000000">
                      <a:alpha val="43000"/>
                    </a:srgbClr>
                  </a:outerShdw>
                </a:effectLst>
                <a:latin typeface="Helvetica Neue Light"/>
                <a:cs typeface="Helvetica Neue Light"/>
              </a:rPr>
              <a:t>RuggedPOD</a:t>
            </a:r>
            <a:r>
              <a:rPr lang="en-US" b="0" dirty="0" smtClean="0">
                <a:effectLst>
                  <a:outerShdw blurRad="50800" dist="38100" dir="2700000" algn="tl" rotWithShape="0">
                    <a:srgbClr val="000000">
                      <a:alpha val="43000"/>
                    </a:srgbClr>
                  </a:outerShdw>
                </a:effectLst>
                <a:latin typeface="Helvetica Neue Light"/>
                <a:cs typeface="Helvetica Neue Light"/>
              </a:rPr>
              <a:t> Roadmap</a:t>
            </a:r>
            <a:endParaRPr lang="en-US" b="0" dirty="0">
              <a:effectLst>
                <a:outerShdw blurRad="50800" dist="38100" dir="2700000" algn="tl" rotWithShape="0">
                  <a:srgbClr val="000000">
                    <a:alpha val="43000"/>
                  </a:srgbClr>
                </a:outerShdw>
              </a:effectLst>
              <a:latin typeface="Helvetica Neue Light"/>
              <a:cs typeface="Helvetica Neue Light"/>
            </a:endParaRPr>
          </a:p>
        </p:txBody>
      </p:sp>
      <p:grpSp>
        <p:nvGrpSpPr>
          <p:cNvPr id="5" name="Grouper 4"/>
          <p:cNvGrpSpPr/>
          <p:nvPr/>
        </p:nvGrpSpPr>
        <p:grpSpPr>
          <a:xfrm>
            <a:off x="1" y="3627463"/>
            <a:ext cx="16255999" cy="1788062"/>
            <a:chOff x="0" y="3854118"/>
            <a:chExt cx="16255999" cy="1788062"/>
          </a:xfrm>
        </p:grpSpPr>
        <p:sp>
          <p:nvSpPr>
            <p:cNvPr id="6" name="Rectangle 5"/>
            <p:cNvSpPr/>
            <p:nvPr/>
          </p:nvSpPr>
          <p:spPr>
            <a:xfrm>
              <a:off x="0" y="4521494"/>
              <a:ext cx="3675521" cy="596452"/>
            </a:xfrm>
            <a:prstGeom prst="rect">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675521" y="4521494"/>
              <a:ext cx="3675521" cy="596452"/>
            </a:xfrm>
            <a:prstGeom prst="rect">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351042" y="4521494"/>
              <a:ext cx="3675521" cy="596452"/>
            </a:xfrm>
            <a:prstGeom prst="rect">
              <a:avLst/>
            </a:prstGeom>
            <a:solidFill>
              <a:schemeClr val="accent2">
                <a:lumMod val="60000"/>
                <a:lumOff val="4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1026563" y="4521494"/>
              <a:ext cx="3675521" cy="596452"/>
            </a:xfrm>
            <a:prstGeom prst="rect">
              <a:avLst/>
            </a:prstGeom>
            <a:solidFill>
              <a:schemeClr val="accent1">
                <a:lumMod val="60000"/>
                <a:lumOff val="4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riangle isocèle 9"/>
            <p:cNvSpPr/>
            <p:nvPr/>
          </p:nvSpPr>
          <p:spPr>
            <a:xfrm rot="5400000">
              <a:off x="14585009" y="3971190"/>
              <a:ext cx="1788062" cy="1553918"/>
            </a:xfrm>
            <a:prstGeom prst="triangle">
              <a:avLst>
                <a:gd name="adj" fmla="val 52152"/>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Image 11"/>
          <p:cNvPicPr>
            <a:picLocks noChangeAspect="1"/>
          </p:cNvPicPr>
          <p:nvPr/>
        </p:nvPicPr>
        <p:blipFill>
          <a:blip r:embed="rId2"/>
          <a:stretch>
            <a:fillRect/>
          </a:stretch>
        </p:blipFill>
        <p:spPr>
          <a:xfrm>
            <a:off x="11360943" y="6027397"/>
            <a:ext cx="1604168" cy="1640793"/>
          </a:xfrm>
          <a:prstGeom prst="rect">
            <a:avLst/>
          </a:prstGeom>
          <a:effectLst>
            <a:outerShdw blurRad="50800" dist="38100" dir="2700000" algn="tl" rotWithShape="0">
              <a:srgbClr val="000000">
                <a:alpha val="43000"/>
              </a:srgbClr>
            </a:outerShdw>
          </a:effectLst>
        </p:spPr>
      </p:pic>
      <p:cxnSp>
        <p:nvCxnSpPr>
          <p:cNvPr id="14" name="Connecteur droit avec flèche 13"/>
          <p:cNvCxnSpPr/>
          <p:nvPr/>
        </p:nvCxnSpPr>
        <p:spPr>
          <a:xfrm>
            <a:off x="2636021" y="3712024"/>
            <a:ext cx="487090" cy="447696"/>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2386759" y="3710436"/>
            <a:ext cx="249262"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5400000">
            <a:off x="1494848" y="3267809"/>
            <a:ext cx="1782233"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rot="10800000" flipV="1">
            <a:off x="10783084" y="3712023"/>
            <a:ext cx="577859" cy="447695"/>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11360942" y="3708847"/>
            <a:ext cx="249262"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rot="5400000">
            <a:off x="10719881" y="3267810"/>
            <a:ext cx="1782233"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p:nvPr/>
        </p:nvCxnSpPr>
        <p:spPr>
          <a:xfrm flipV="1">
            <a:off x="7231334" y="5065560"/>
            <a:ext cx="487090" cy="428216"/>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a:off x="6982072" y="5492187"/>
            <a:ext cx="249262"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rot="5400000">
            <a:off x="6090161" y="5955883"/>
            <a:ext cx="1782234"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Connecteur droit avec flèche 27"/>
          <p:cNvCxnSpPr/>
          <p:nvPr/>
        </p:nvCxnSpPr>
        <p:spPr>
          <a:xfrm flipV="1">
            <a:off x="13393761" y="5065560"/>
            <a:ext cx="487090" cy="428216"/>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a:off x="13144499" y="5492187"/>
            <a:ext cx="249262"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rot="5400000">
            <a:off x="12252588" y="5955883"/>
            <a:ext cx="1782234"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4" name="ZoneTexte 33"/>
          <p:cNvSpPr txBox="1"/>
          <p:nvPr/>
        </p:nvSpPr>
        <p:spPr>
          <a:xfrm>
            <a:off x="2296535" y="666003"/>
            <a:ext cx="4175852" cy="2769989"/>
          </a:xfrm>
          <a:prstGeom prst="rect">
            <a:avLst/>
          </a:prstGeom>
          <a:noFill/>
        </p:spPr>
        <p:txBody>
          <a:bodyPr wrap="square" rtlCol="0">
            <a:spAutoFit/>
          </a:bodyPr>
          <a:lstStyle/>
          <a:p>
            <a:pPr algn="ctr"/>
            <a:endParaRPr lang="en-US" sz="5400" dirty="0" smtClean="0">
              <a:solidFill>
                <a:srgbClr val="FFFFFF"/>
              </a:solidFill>
              <a:effectLst>
                <a:outerShdw blurRad="50800" dist="38100" dir="2700000" algn="tl" rotWithShape="0">
                  <a:srgbClr val="000000">
                    <a:alpha val="43000"/>
                  </a:srgbClr>
                </a:outerShdw>
              </a:effectLst>
              <a:latin typeface="+mn-lt"/>
            </a:endParaRP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March 2015</a:t>
            </a:r>
          </a:p>
          <a:p>
            <a:pPr algn="ctr"/>
            <a:r>
              <a:rPr lang="en-US" sz="2400" dirty="0" err="1" smtClean="0">
                <a:solidFill>
                  <a:srgbClr val="FFFFFF"/>
                </a:solidFill>
                <a:effectLst>
                  <a:outerShdw blurRad="50800" dist="38100" dir="2700000" algn="tl" rotWithShape="0">
                    <a:srgbClr val="000000">
                      <a:alpha val="43000"/>
                    </a:srgbClr>
                  </a:outerShdw>
                </a:effectLst>
                <a:latin typeface="Helvetica Neue Light"/>
                <a:cs typeface="Helvetica Neue Light"/>
              </a:rPr>
              <a:t>RuggedPOD</a:t>
            </a: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 v1 launch during OCP Summit 2015</a:t>
            </a: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Active R&amp;D community program with pre-order</a:t>
            </a:r>
            <a:endParaRPr lang="en-US" sz="2400" dirty="0">
              <a:solidFill>
                <a:srgbClr val="FFFFFF"/>
              </a:solidFill>
              <a:effectLst>
                <a:outerShdw blurRad="50800" dist="38100" dir="2700000" algn="tl" rotWithShape="0">
                  <a:srgbClr val="000000">
                    <a:alpha val="43000"/>
                  </a:srgbClr>
                </a:outerShdw>
              </a:effectLst>
              <a:latin typeface="Helvetica Neue Light"/>
              <a:cs typeface="Helvetica Neue Light"/>
            </a:endParaRPr>
          </a:p>
        </p:txBody>
      </p:sp>
      <p:sp>
        <p:nvSpPr>
          <p:cNvPr id="35" name="ZoneTexte 34"/>
          <p:cNvSpPr txBox="1"/>
          <p:nvPr/>
        </p:nvSpPr>
        <p:spPr>
          <a:xfrm>
            <a:off x="11610203" y="1894182"/>
            <a:ext cx="3091878" cy="2400657"/>
          </a:xfrm>
          <a:prstGeom prst="rect">
            <a:avLst/>
          </a:prstGeom>
          <a:noFill/>
        </p:spPr>
        <p:txBody>
          <a:bodyPr wrap="square" rtlCol="0">
            <a:spAutoFit/>
          </a:bodyPr>
          <a:lstStyle/>
          <a:p>
            <a:pPr algn="ctr"/>
            <a:endParaRPr lang="en-US" sz="5400" dirty="0" smtClean="0">
              <a:solidFill>
                <a:srgbClr val="FFFFFF"/>
              </a:solidFill>
              <a:effectLst>
                <a:outerShdw blurRad="50800" dist="38100" dir="2700000" algn="tl" rotWithShape="0">
                  <a:srgbClr val="000000">
                    <a:alpha val="43000"/>
                  </a:srgbClr>
                </a:outerShdw>
              </a:effectLst>
              <a:latin typeface="+mn-lt"/>
            </a:endParaRP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October 2015</a:t>
            </a: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General availability with storage and network nodes</a:t>
            </a:r>
            <a:endParaRPr lang="en-US" sz="2400" dirty="0">
              <a:solidFill>
                <a:srgbClr val="FFFFFF"/>
              </a:solidFill>
              <a:effectLst>
                <a:outerShdw blurRad="50800" dist="38100" dir="2700000" algn="tl" rotWithShape="0">
                  <a:srgbClr val="000000">
                    <a:alpha val="43000"/>
                  </a:srgbClr>
                </a:outerShdw>
              </a:effectLst>
              <a:latin typeface="Helvetica Neue Light"/>
              <a:cs typeface="Helvetica Neue Light"/>
            </a:endParaRPr>
          </a:p>
        </p:txBody>
      </p:sp>
      <p:sp>
        <p:nvSpPr>
          <p:cNvPr id="36" name="ZoneTexte 35"/>
          <p:cNvSpPr txBox="1"/>
          <p:nvPr/>
        </p:nvSpPr>
        <p:spPr>
          <a:xfrm>
            <a:off x="7351043" y="5065560"/>
            <a:ext cx="4175852" cy="1661994"/>
          </a:xfrm>
          <a:prstGeom prst="rect">
            <a:avLst/>
          </a:prstGeom>
          <a:noFill/>
        </p:spPr>
        <p:txBody>
          <a:bodyPr wrap="square" rtlCol="0">
            <a:spAutoFit/>
          </a:bodyPr>
          <a:lstStyle/>
          <a:p>
            <a:pPr algn="ctr"/>
            <a:endParaRPr lang="en-US" sz="5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December 2015</a:t>
            </a: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First x4 nodes </a:t>
            </a:r>
            <a:r>
              <a:rPr lang="en-US" sz="2400" dirty="0" err="1" smtClean="0">
                <a:solidFill>
                  <a:srgbClr val="FFFFFF"/>
                </a:solidFill>
                <a:effectLst>
                  <a:outerShdw blurRad="50800" dist="38100" dir="2700000" algn="tl" rotWithShape="0">
                    <a:srgbClr val="000000">
                      <a:alpha val="43000"/>
                    </a:srgbClr>
                  </a:outerShdw>
                </a:effectLst>
                <a:latin typeface="Helvetica Neue Light"/>
                <a:cs typeface="Helvetica Neue Light"/>
              </a:rPr>
              <a:t>DaaP</a:t>
            </a: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 delivery</a:t>
            </a:r>
          </a:p>
        </p:txBody>
      </p:sp>
      <p:pic>
        <p:nvPicPr>
          <p:cNvPr id="31" name="Image 30"/>
          <p:cNvPicPr>
            <a:picLocks noChangeAspect="1"/>
          </p:cNvPicPr>
          <p:nvPr/>
        </p:nvPicPr>
        <p:blipFill>
          <a:blip r:embed="rId3"/>
          <a:stretch>
            <a:fillRect/>
          </a:stretch>
        </p:blipFill>
        <p:spPr>
          <a:xfrm>
            <a:off x="311307" y="1521063"/>
            <a:ext cx="1709267" cy="1712843"/>
          </a:xfrm>
          <a:prstGeom prst="rect">
            <a:avLst/>
          </a:prstGeom>
          <a:effectLst>
            <a:outerShdw blurRad="50800" dist="38100" dir="2700000" algn="tl" rotWithShape="0">
              <a:srgbClr val="000000">
                <a:alpha val="43000"/>
              </a:srgbClr>
            </a:outerShdw>
          </a:effectLst>
        </p:spPr>
      </p:pic>
      <p:sp>
        <p:nvSpPr>
          <p:cNvPr id="32" name="ZoneTexte 31"/>
          <p:cNvSpPr txBox="1"/>
          <p:nvPr/>
        </p:nvSpPr>
        <p:spPr>
          <a:xfrm>
            <a:off x="2296535" y="5527226"/>
            <a:ext cx="4175852" cy="1569660"/>
          </a:xfrm>
          <a:prstGeom prst="rect">
            <a:avLst/>
          </a:prstGeom>
          <a:noFill/>
        </p:spPr>
        <p:txBody>
          <a:bodyPr wrap="square" rtlCol="0">
            <a:spAutoFit/>
          </a:bodyPr>
          <a:lstStyle/>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June 2015</a:t>
            </a: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First compute systems delivery for early adopters</a:t>
            </a:r>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ct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1</a:t>
            </a: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 </a:t>
            </a:r>
            <a:r>
              <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rPr>
              <a:t>$US VM deployment starts </a:t>
            </a:r>
            <a:endParaRPr lang="en-US" sz="2400" dirty="0">
              <a:solidFill>
                <a:srgbClr val="FFFFFF"/>
              </a:solidFill>
              <a:effectLst>
                <a:outerShdw blurRad="50800" dist="38100" dir="2700000" algn="tl" rotWithShape="0">
                  <a:srgbClr val="000000">
                    <a:alpha val="43000"/>
                  </a:srgbClr>
                </a:outerShdw>
              </a:effectLst>
              <a:latin typeface="Helvetica Neue Light"/>
              <a:cs typeface="Helvetica Neue Light"/>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en-US" b="0" dirty="0" smtClean="0">
                <a:effectLst>
                  <a:outerShdw blurRad="50800" dist="38100" dir="2700000" algn="tl" rotWithShape="0">
                    <a:srgbClr val="000000">
                      <a:alpha val="43000"/>
                    </a:srgbClr>
                  </a:outerShdw>
                </a:effectLst>
                <a:latin typeface="Helvetica Neue Light"/>
                <a:cs typeface="Helvetica Neue Light"/>
              </a:rPr>
              <a:t>Enter and Horizon partnership</a:t>
            </a:r>
            <a:endParaRPr lang="en-US" b="0" dirty="0">
              <a:effectLst>
                <a:outerShdw blurRad="50800" dist="38100" dir="2700000" algn="tl" rotWithShape="0">
                  <a:srgbClr val="000000">
                    <a:alpha val="43000"/>
                  </a:srgbClr>
                </a:outerShdw>
              </a:effectLst>
              <a:latin typeface="Helvetica Neue Light"/>
              <a:cs typeface="Helvetica Neue Light"/>
            </a:endParaRPr>
          </a:p>
        </p:txBody>
      </p:sp>
      <p:pic>
        <p:nvPicPr>
          <p:cNvPr id="27" name="Image 26"/>
          <p:cNvPicPr>
            <a:picLocks noChangeAspect="1"/>
          </p:cNvPicPr>
          <p:nvPr/>
        </p:nvPicPr>
        <p:blipFill>
          <a:blip r:embed="rId2"/>
          <a:stretch>
            <a:fillRect/>
          </a:stretch>
        </p:blipFill>
        <p:spPr>
          <a:xfrm>
            <a:off x="812800" y="1654674"/>
            <a:ext cx="1667416" cy="1697059"/>
          </a:xfrm>
          <a:prstGeom prst="rect">
            <a:avLst/>
          </a:prstGeom>
          <a:effectLst>
            <a:outerShdw blurRad="50800" dist="38100" dir="2700000" algn="tl" rotWithShape="0">
              <a:srgbClr val="000000">
                <a:alpha val="43000"/>
              </a:srgbClr>
            </a:outerShdw>
          </a:effectLst>
        </p:spPr>
      </p:pic>
      <p:pic>
        <p:nvPicPr>
          <p:cNvPr id="33" name="Image 32"/>
          <p:cNvPicPr>
            <a:picLocks noChangeAspect="1"/>
          </p:cNvPicPr>
          <p:nvPr/>
        </p:nvPicPr>
        <p:blipFill>
          <a:blip r:embed="rId3"/>
          <a:stretch>
            <a:fillRect/>
          </a:stretch>
        </p:blipFill>
        <p:spPr>
          <a:xfrm>
            <a:off x="892090" y="6099014"/>
            <a:ext cx="1588126" cy="1697059"/>
          </a:xfrm>
          <a:prstGeom prst="rect">
            <a:avLst/>
          </a:prstGeom>
          <a:effectLst>
            <a:outerShdw blurRad="50800" dist="38100" dir="2700000" algn="tl" rotWithShape="0">
              <a:srgbClr val="000000">
                <a:alpha val="43000"/>
              </a:srgbClr>
            </a:outerShdw>
          </a:effectLst>
        </p:spPr>
      </p:pic>
      <p:sp>
        <p:nvSpPr>
          <p:cNvPr id="38" name="ZoneTexte 37"/>
          <p:cNvSpPr txBox="1"/>
          <p:nvPr/>
        </p:nvSpPr>
        <p:spPr>
          <a:xfrm>
            <a:off x="3136699" y="937963"/>
            <a:ext cx="8505657" cy="3354765"/>
          </a:xfrm>
          <a:prstGeom prst="rect">
            <a:avLst/>
          </a:prstGeom>
          <a:noFill/>
        </p:spPr>
        <p:txBody>
          <a:bodyPr wrap="square" rtlCol="0">
            <a:spAutoFit/>
          </a:bodyPr>
          <a:lstStyle/>
          <a:p>
            <a:pPr algn="just"/>
            <a:r>
              <a:rPr lang="en-US" sz="2800" i="1" dirty="0" smtClean="0">
                <a:solidFill>
                  <a:srgbClr val="FFFFFF"/>
                </a:solidFill>
                <a:effectLst>
                  <a:outerShdw blurRad="50800" dist="38100" dir="2700000" algn="tl" rotWithShape="0">
                    <a:srgbClr val="000000">
                      <a:alpha val="43000"/>
                    </a:srgbClr>
                  </a:outerShdw>
                </a:effectLst>
                <a:latin typeface="Helvetica Neue Light"/>
                <a:cs typeface="Helvetica Neue Light"/>
              </a:rPr>
              <a:t>“</a:t>
            </a:r>
            <a:r>
              <a:rPr lang="en-US" sz="2800" i="1" dirty="0" err="1" smtClean="0">
                <a:solidFill>
                  <a:srgbClr val="FFFFFF"/>
                </a:solidFill>
                <a:effectLst>
                  <a:outerShdw blurRad="50800" dist="38100" dir="2700000" algn="tl" rotWithShape="0">
                    <a:srgbClr val="000000">
                      <a:alpha val="43000"/>
                    </a:srgbClr>
                  </a:outerShdw>
                </a:effectLst>
                <a:latin typeface="Helvetica Neue Light"/>
                <a:cs typeface="Helvetica Neue Light"/>
              </a:rPr>
              <a:t>RuggedPOD</a:t>
            </a:r>
            <a:r>
              <a:rPr lang="en-US" sz="2800" i="1" dirty="0" smtClean="0">
                <a:solidFill>
                  <a:srgbClr val="FFFFFF"/>
                </a:solidFill>
                <a:effectLst>
                  <a:outerShdw blurRad="50800" dist="38100" dir="2700000" algn="tl" rotWithShape="0">
                    <a:srgbClr val="000000">
                      <a:alpha val="43000"/>
                    </a:srgbClr>
                  </a:outerShdw>
                </a:effectLst>
                <a:latin typeface="Helvetica Neue Light"/>
                <a:cs typeface="Helvetica Neue Light"/>
              </a:rPr>
              <a:t> is designed for disruptive companies willing to shake the Cloud by respecting our environment and providing the right pricing level. We are extremely happy to partner with Enter to reach this goal and start deployment during summer 2015.”</a:t>
            </a:r>
          </a:p>
          <a:p>
            <a:pPr algn="just"/>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just"/>
            <a:r>
              <a:rPr lang="en-US" sz="2400" dirty="0" smtClean="0">
                <a:solidFill>
                  <a:srgbClr val="FFFFFF"/>
                </a:solidFill>
                <a:effectLst>
                  <a:outerShdw blurRad="50800" dist="38100" dir="2700000" algn="tl" rotWithShape="0">
                    <a:srgbClr val="000000">
                      <a:alpha val="43000"/>
                    </a:srgbClr>
                  </a:outerShdw>
                </a:effectLst>
                <a:latin typeface="Helvetica Neue"/>
                <a:cs typeface="Helvetica Neue"/>
              </a:rPr>
              <a:t>Jean-Marie Verdun – Horizon Computing Solutions general manager</a:t>
            </a:r>
            <a:endParaRPr lang="en-US" sz="2400" dirty="0">
              <a:solidFill>
                <a:srgbClr val="FFFFFF"/>
              </a:solidFill>
              <a:effectLst>
                <a:outerShdw blurRad="50800" dist="38100" dir="2700000" algn="tl" rotWithShape="0">
                  <a:srgbClr val="000000">
                    <a:alpha val="43000"/>
                  </a:srgbClr>
                </a:outerShdw>
              </a:effectLst>
              <a:latin typeface="Helvetica Neue"/>
              <a:cs typeface="Helvetica Neue"/>
            </a:endParaRPr>
          </a:p>
        </p:txBody>
      </p:sp>
      <p:sp>
        <p:nvSpPr>
          <p:cNvPr id="39" name="ZoneTexte 38"/>
          <p:cNvSpPr txBox="1"/>
          <p:nvPr/>
        </p:nvSpPr>
        <p:spPr>
          <a:xfrm>
            <a:off x="2865741" y="5752880"/>
            <a:ext cx="10814884" cy="2554545"/>
          </a:xfrm>
          <a:prstGeom prst="rect">
            <a:avLst/>
          </a:prstGeom>
          <a:noFill/>
        </p:spPr>
        <p:txBody>
          <a:bodyPr wrap="square" rtlCol="0">
            <a:spAutoFit/>
          </a:bodyPr>
          <a:lstStyle/>
          <a:p>
            <a:pPr algn="just"/>
            <a:r>
              <a:rPr lang="en-US" sz="2800" i="1" dirty="0" smtClean="0">
                <a:solidFill>
                  <a:srgbClr val="FFFFFF"/>
                </a:solidFill>
                <a:effectLst>
                  <a:outerShdw blurRad="50800" dist="38100" dir="2700000" algn="tl" rotWithShape="0">
                    <a:srgbClr val="000000">
                      <a:alpha val="43000"/>
                    </a:srgbClr>
                  </a:outerShdw>
                </a:effectLst>
                <a:latin typeface="Helvetica Neue Light"/>
                <a:cs typeface="Helvetica Neue Light"/>
              </a:rPr>
              <a:t>“As a disruptive pan </a:t>
            </a:r>
            <a:r>
              <a:rPr lang="en-US" sz="2800" i="1" dirty="0" err="1" smtClean="0">
                <a:solidFill>
                  <a:srgbClr val="FFFFFF"/>
                </a:solidFill>
                <a:effectLst>
                  <a:outerShdw blurRad="50800" dist="38100" dir="2700000" algn="tl" rotWithShape="0">
                    <a:srgbClr val="000000">
                      <a:alpha val="43000"/>
                    </a:srgbClr>
                  </a:outerShdw>
                </a:effectLst>
                <a:latin typeface="Helvetica Neue Light"/>
                <a:cs typeface="Helvetica Neue Light"/>
              </a:rPr>
              <a:t>european</a:t>
            </a:r>
            <a:r>
              <a:rPr lang="en-US" sz="2800" i="1" dirty="0" smtClean="0">
                <a:solidFill>
                  <a:srgbClr val="FFFFFF"/>
                </a:solidFill>
                <a:effectLst>
                  <a:outerShdw blurRad="50800" dist="38100" dir="2700000" algn="tl" rotWithShape="0">
                    <a:srgbClr val="000000">
                      <a:alpha val="43000"/>
                    </a:srgbClr>
                  </a:outerShdw>
                </a:effectLst>
                <a:latin typeface="Helvetica Neue Light"/>
                <a:cs typeface="Helvetica Neue Light"/>
              </a:rPr>
              <a:t> Cloud company we must introduce to the market key technologies which could help our customers to lower there cost, and improve there efficiency. </a:t>
            </a:r>
            <a:r>
              <a:rPr lang="en-US" sz="2800" i="1" dirty="0" err="1" smtClean="0">
                <a:solidFill>
                  <a:srgbClr val="FFFFFF"/>
                </a:solidFill>
                <a:effectLst>
                  <a:outerShdw blurRad="50800" dist="38100" dir="2700000" algn="tl" rotWithShape="0">
                    <a:srgbClr val="000000">
                      <a:alpha val="43000"/>
                    </a:srgbClr>
                  </a:outerShdw>
                </a:effectLst>
                <a:latin typeface="Helvetica Neue Light"/>
                <a:cs typeface="Helvetica Neue Light"/>
              </a:rPr>
              <a:t>RuggedPOD</a:t>
            </a:r>
            <a:r>
              <a:rPr lang="en-US" sz="2800" i="1" dirty="0" smtClean="0">
                <a:solidFill>
                  <a:srgbClr val="FFFFFF"/>
                </a:solidFill>
                <a:effectLst>
                  <a:outerShdw blurRad="50800" dist="38100" dir="2700000" algn="tl" rotWithShape="0">
                    <a:srgbClr val="000000">
                      <a:alpha val="43000"/>
                    </a:srgbClr>
                  </a:outerShdw>
                </a:effectLst>
                <a:latin typeface="Helvetica Neue Light"/>
                <a:cs typeface="Helvetica Neue Light"/>
              </a:rPr>
              <a:t> is one of them, and we are impatient to open the first </a:t>
            </a:r>
            <a:r>
              <a:rPr lang="en-US" sz="2800" i="1" dirty="0" err="1" smtClean="0">
                <a:solidFill>
                  <a:srgbClr val="FFFFFF"/>
                </a:solidFill>
                <a:effectLst>
                  <a:outerShdw blurRad="50800" dist="38100" dir="2700000" algn="tl" rotWithShape="0">
                    <a:srgbClr val="000000">
                      <a:alpha val="43000"/>
                    </a:srgbClr>
                  </a:outerShdw>
                </a:effectLst>
                <a:latin typeface="Helvetica Neue Light"/>
                <a:cs typeface="Helvetica Neue Light"/>
              </a:rPr>
              <a:t>VMs</a:t>
            </a:r>
            <a:r>
              <a:rPr lang="en-US" sz="2800" i="1" dirty="0" smtClean="0">
                <a:solidFill>
                  <a:srgbClr val="FFFFFF"/>
                </a:solidFill>
                <a:effectLst>
                  <a:outerShdw blurRad="50800" dist="38100" dir="2700000" algn="tl" rotWithShape="0">
                    <a:srgbClr val="000000">
                      <a:alpha val="43000"/>
                    </a:srgbClr>
                  </a:outerShdw>
                </a:effectLst>
                <a:latin typeface="Helvetica Neue Light"/>
                <a:cs typeface="Helvetica Neue Light"/>
              </a:rPr>
              <a:t>.”</a:t>
            </a:r>
          </a:p>
          <a:p>
            <a:pPr algn="just"/>
            <a:endParaRPr lang="en-US" sz="2400" dirty="0" smtClean="0">
              <a:solidFill>
                <a:srgbClr val="FFFFFF"/>
              </a:solidFill>
              <a:effectLst>
                <a:outerShdw blurRad="50800" dist="38100" dir="2700000" algn="tl" rotWithShape="0">
                  <a:srgbClr val="000000">
                    <a:alpha val="43000"/>
                  </a:srgbClr>
                </a:outerShdw>
              </a:effectLst>
              <a:latin typeface="Helvetica Neue Light"/>
              <a:cs typeface="Helvetica Neue Light"/>
            </a:endParaRPr>
          </a:p>
          <a:p>
            <a:pPr algn="just"/>
            <a:r>
              <a:rPr lang="en-US" sz="2400" dirty="0" smtClean="0">
                <a:solidFill>
                  <a:srgbClr val="FFFFFF"/>
                </a:solidFill>
                <a:effectLst>
                  <a:outerShdw blurRad="50800" dist="38100" dir="2700000" algn="tl" rotWithShape="0">
                    <a:srgbClr val="000000">
                      <a:alpha val="43000"/>
                    </a:srgbClr>
                  </a:outerShdw>
                </a:effectLst>
                <a:latin typeface="Helvetica Neue"/>
                <a:cs typeface="Helvetica Neue"/>
              </a:rPr>
              <a:t>Ivan </a:t>
            </a:r>
            <a:r>
              <a:rPr lang="en-US" sz="2400" dirty="0" err="1" smtClean="0">
                <a:solidFill>
                  <a:srgbClr val="FFFFFF"/>
                </a:solidFill>
                <a:effectLst>
                  <a:outerShdw blurRad="50800" dist="38100" dir="2700000" algn="tl" rotWithShape="0">
                    <a:srgbClr val="000000">
                      <a:alpha val="43000"/>
                    </a:srgbClr>
                  </a:outerShdw>
                </a:effectLst>
                <a:latin typeface="Helvetica Neue"/>
                <a:cs typeface="Helvetica Neue"/>
              </a:rPr>
              <a:t>Botta</a:t>
            </a:r>
            <a:r>
              <a:rPr lang="en-US" sz="2400" dirty="0" smtClean="0">
                <a:solidFill>
                  <a:srgbClr val="FFFFFF"/>
                </a:solidFill>
                <a:effectLst>
                  <a:outerShdw blurRad="50800" dist="38100" dir="2700000" algn="tl" rotWithShape="0">
                    <a:srgbClr val="000000">
                      <a:alpha val="43000"/>
                    </a:srgbClr>
                  </a:outerShdw>
                </a:effectLst>
                <a:latin typeface="Helvetica Neue"/>
                <a:cs typeface="Helvetica Neue"/>
              </a:rPr>
              <a:t> – Enter president</a:t>
            </a:r>
            <a:endParaRPr lang="en-US" sz="2400" dirty="0">
              <a:solidFill>
                <a:srgbClr val="FFFFFF"/>
              </a:solidFill>
              <a:effectLst>
                <a:outerShdw blurRad="50800" dist="38100" dir="2700000" algn="tl" rotWithShape="0">
                  <a:srgbClr val="000000">
                    <a:alpha val="43000"/>
                  </a:srgbClr>
                </a:outerShdw>
              </a:effectLst>
              <a:latin typeface="Helvetica Neue"/>
              <a:cs typeface="Helvetica Neue"/>
            </a:endParaRPr>
          </a:p>
        </p:txBody>
      </p:sp>
      <p:sp>
        <p:nvSpPr>
          <p:cNvPr id="40" name="Titre 1"/>
          <p:cNvSpPr txBox="1">
            <a:spLocks/>
          </p:cNvSpPr>
          <p:nvPr/>
        </p:nvSpPr>
        <p:spPr>
          <a:xfrm>
            <a:off x="812800" y="4250605"/>
            <a:ext cx="15443200" cy="936540"/>
          </a:xfrm>
          <a:prstGeom prst="rect">
            <a:avLst/>
          </a:prstGeom>
        </p:spPr>
        <p:txBody>
          <a:bodyPr vert="horz" lIns="145143" tIns="72571" rIns="145143" bIns="72571" rtlCol="0" anchor="ctr">
            <a:noAutofit/>
          </a:bodyPr>
          <a:lstStyle/>
          <a:p>
            <a:pPr marL="0" marR="0" lvl="0" indent="0" algn="l" defTabSz="1451427"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FFFFFF"/>
                </a:solidFill>
                <a:effectLst>
                  <a:outerShdw blurRad="50800" dist="38100" dir="2700000" algn="tl" rotWithShape="0">
                    <a:srgbClr val="000000">
                      <a:alpha val="43000"/>
                    </a:srgbClr>
                  </a:outerShdw>
                </a:effectLst>
                <a:uLnTx/>
                <a:uFillTx/>
                <a:latin typeface="Helvetica Neue Light"/>
                <a:ea typeface="+mj-ea"/>
                <a:cs typeface="Helvetica Neue Light"/>
              </a:rPr>
              <a:t>Let’s be disruptive</a:t>
            </a:r>
            <a:r>
              <a:rPr kumimoji="0" lang="en-US" sz="4800" b="0" i="0" u="none" strike="noStrike" kern="1200" cap="none" spc="0" normalizeH="0" noProof="0" dirty="0" smtClean="0">
                <a:ln>
                  <a:noFill/>
                </a:ln>
                <a:solidFill>
                  <a:srgbClr val="FFFFFF"/>
                </a:solidFill>
                <a:effectLst>
                  <a:outerShdw blurRad="50800" dist="38100" dir="2700000" algn="tl" rotWithShape="0">
                    <a:srgbClr val="000000">
                      <a:alpha val="43000"/>
                    </a:srgbClr>
                  </a:outerShdw>
                </a:effectLst>
                <a:uLnTx/>
                <a:uFillTx/>
                <a:latin typeface="Helvetica Neue Light"/>
                <a:ea typeface="+mj-ea"/>
                <a:cs typeface="Helvetica Neue Light"/>
              </a:rPr>
              <a:t> and build a cheap and efficient Cloud</a:t>
            </a:r>
            <a:endParaRPr kumimoji="0" lang="en-US" sz="48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Helvetica Neue Light"/>
              <a:ea typeface="+mj-ea"/>
              <a:cs typeface="Helvetica Neue Light"/>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en-US" dirty="0" smtClean="0"/>
              <a:t>Teamwork</a:t>
            </a:r>
            <a:endParaRPr lang="en-US" dirty="0"/>
          </a:p>
        </p:txBody>
      </p:sp>
      <p:pic>
        <p:nvPicPr>
          <p:cNvPr id="4" name="Image 3" descr="IR_1144.jpg"/>
          <p:cNvPicPr>
            <a:picLocks noChangeAspect="1"/>
          </p:cNvPicPr>
          <p:nvPr/>
        </p:nvPicPr>
        <p:blipFill>
          <a:blip r:embed="rId2"/>
          <a:stretch>
            <a:fillRect/>
          </a:stretch>
        </p:blipFill>
        <p:spPr>
          <a:xfrm>
            <a:off x="812800" y="937963"/>
            <a:ext cx="3048000" cy="3048000"/>
          </a:xfrm>
          <a:prstGeom prst="rect">
            <a:avLst/>
          </a:prstGeom>
        </p:spPr>
      </p:pic>
      <p:pic>
        <p:nvPicPr>
          <p:cNvPr id="5" name="Image 4" descr="RuggedPOD_Team.png"/>
          <p:cNvPicPr>
            <a:picLocks noChangeAspect="1"/>
          </p:cNvPicPr>
          <p:nvPr/>
        </p:nvPicPr>
        <p:blipFill>
          <a:blip r:embed="rId3"/>
          <a:stretch>
            <a:fillRect/>
          </a:stretch>
        </p:blipFill>
        <p:spPr>
          <a:xfrm>
            <a:off x="822616" y="4176606"/>
            <a:ext cx="14937861" cy="4072044"/>
          </a:xfrm>
          <a:prstGeom prst="rect">
            <a:avLst/>
          </a:prstGeom>
        </p:spPr>
      </p:pic>
      <p:sp>
        <p:nvSpPr>
          <p:cNvPr id="6" name="ZoneTexte 5"/>
          <p:cNvSpPr txBox="1"/>
          <p:nvPr/>
        </p:nvSpPr>
        <p:spPr>
          <a:xfrm>
            <a:off x="4116573" y="937963"/>
            <a:ext cx="7333347" cy="2308324"/>
          </a:xfrm>
          <a:prstGeom prst="rect">
            <a:avLst/>
          </a:prstGeom>
          <a:noFill/>
        </p:spPr>
        <p:txBody>
          <a:bodyPr wrap="square" rtlCol="0">
            <a:spAutoFit/>
          </a:bodyPr>
          <a:lstStyle/>
          <a:p>
            <a:pPr algn="just"/>
            <a:r>
              <a:rPr lang="en-US" sz="2400" dirty="0" smtClean="0">
                <a:solidFill>
                  <a:srgbClr val="FFFFFF"/>
                </a:solidFill>
                <a:effectLst>
                  <a:outerShdw blurRad="50800" dist="38100" dir="2700000" algn="tl" rotWithShape="0">
                    <a:srgbClr val="000000">
                      <a:alpha val="43000"/>
                    </a:srgbClr>
                  </a:outerShdw>
                </a:effectLst>
                <a:latin typeface="Helvetica Neue"/>
                <a:cs typeface="Helvetica Neue"/>
              </a:rPr>
              <a:t>First </a:t>
            </a:r>
            <a:r>
              <a:rPr lang="en-US" sz="2400" dirty="0" err="1" smtClean="0">
                <a:solidFill>
                  <a:srgbClr val="FFFFFF"/>
                </a:solidFill>
                <a:effectLst>
                  <a:outerShdw blurRad="50800" dist="38100" dir="2700000" algn="tl" rotWithShape="0">
                    <a:srgbClr val="000000">
                      <a:alpha val="43000"/>
                    </a:srgbClr>
                  </a:outerShdw>
                </a:effectLst>
                <a:latin typeface="Helvetica Neue"/>
                <a:cs typeface="Helvetica Neue"/>
              </a:rPr>
              <a:t>RuggedPOD</a:t>
            </a:r>
            <a:r>
              <a:rPr lang="en-US" sz="2400" dirty="0" smtClean="0">
                <a:solidFill>
                  <a:srgbClr val="FFFFFF"/>
                </a:solidFill>
                <a:effectLst>
                  <a:outerShdw blurRad="50800" dist="38100" dir="2700000" algn="tl" rotWithShape="0">
                    <a:srgbClr val="000000">
                      <a:alpha val="43000"/>
                    </a:srgbClr>
                  </a:outerShdw>
                </a:effectLst>
                <a:latin typeface="Helvetica Neue"/>
                <a:cs typeface="Helvetica Neue"/>
              </a:rPr>
              <a:t> delivered to Enter in June 2015</a:t>
            </a:r>
          </a:p>
          <a:p>
            <a:pPr algn="just"/>
            <a:endParaRPr lang="en-US" sz="2400" dirty="0" smtClean="0">
              <a:solidFill>
                <a:srgbClr val="FFFFFF"/>
              </a:solidFill>
              <a:effectLst>
                <a:outerShdw blurRad="50800" dist="38100" dir="2700000" algn="tl" rotWithShape="0">
                  <a:srgbClr val="000000">
                    <a:alpha val="43000"/>
                  </a:srgbClr>
                </a:outerShdw>
              </a:effectLst>
              <a:latin typeface="Helvetica Neue"/>
              <a:cs typeface="Helvetica Neue"/>
            </a:endParaRPr>
          </a:p>
          <a:p>
            <a:pPr algn="just"/>
            <a:r>
              <a:rPr lang="en-US" sz="2400" dirty="0" smtClean="0">
                <a:solidFill>
                  <a:srgbClr val="FFFFFF"/>
                </a:solidFill>
                <a:effectLst>
                  <a:outerShdw blurRad="50800" dist="38100" dir="2700000" algn="tl" rotWithShape="0">
                    <a:srgbClr val="000000">
                      <a:alpha val="43000"/>
                    </a:srgbClr>
                  </a:outerShdw>
                </a:effectLst>
                <a:latin typeface="Helvetica Neue"/>
                <a:cs typeface="Helvetica Neue"/>
              </a:rPr>
              <a:t>Tremendous thermal results: </a:t>
            </a:r>
            <a:r>
              <a:rPr lang="en-US" sz="2400" dirty="0" err="1" smtClean="0">
                <a:solidFill>
                  <a:srgbClr val="FFFFFF"/>
                </a:solidFill>
                <a:effectLst>
                  <a:outerShdw blurRad="50800" dist="38100" dir="2700000" algn="tl" rotWithShape="0">
                    <a:srgbClr val="000000">
                      <a:alpha val="43000"/>
                    </a:srgbClr>
                  </a:outerShdw>
                </a:effectLst>
                <a:latin typeface="Helvetica Neue"/>
                <a:cs typeface="Helvetica Neue"/>
              </a:rPr>
              <a:t>dT</a:t>
            </a:r>
            <a:r>
              <a:rPr lang="en-US" sz="2400" dirty="0" smtClean="0">
                <a:solidFill>
                  <a:srgbClr val="FFFFFF"/>
                </a:solidFill>
                <a:effectLst>
                  <a:outerShdw blurRad="50800" dist="38100" dir="2700000" algn="tl" rotWithShape="0">
                    <a:srgbClr val="000000">
                      <a:alpha val="43000"/>
                    </a:srgbClr>
                  </a:outerShdw>
                </a:effectLst>
                <a:latin typeface="Helvetica Neue"/>
                <a:cs typeface="Helvetica Neue"/>
              </a:rPr>
              <a:t> &lt; 20 C </a:t>
            </a:r>
          </a:p>
          <a:p>
            <a:pPr algn="just"/>
            <a:endParaRPr lang="en-US" sz="2400" dirty="0" smtClean="0">
              <a:solidFill>
                <a:srgbClr val="FFFFFF"/>
              </a:solidFill>
              <a:effectLst>
                <a:outerShdw blurRad="50800" dist="38100" dir="2700000" algn="tl" rotWithShape="0">
                  <a:srgbClr val="000000">
                    <a:alpha val="43000"/>
                  </a:srgbClr>
                </a:outerShdw>
              </a:effectLst>
              <a:latin typeface="Helvetica Neue"/>
              <a:cs typeface="Helvetica Neue"/>
            </a:endParaRPr>
          </a:p>
          <a:p>
            <a:pPr algn="just"/>
            <a:r>
              <a:rPr lang="en-US" sz="2400" dirty="0" smtClean="0">
                <a:solidFill>
                  <a:srgbClr val="FFFFFF"/>
                </a:solidFill>
                <a:effectLst>
                  <a:outerShdw blurRad="50800" dist="38100" dir="2700000" algn="tl" rotWithShape="0">
                    <a:srgbClr val="000000">
                      <a:alpha val="43000"/>
                    </a:srgbClr>
                  </a:outerShdw>
                </a:effectLst>
                <a:latin typeface="Helvetica Neue"/>
                <a:cs typeface="Helvetica Neue"/>
              </a:rPr>
              <a:t>Full load for 2 weeks with peak </a:t>
            </a:r>
            <a:r>
              <a:rPr lang="en-US" sz="2400" dirty="0" err="1" smtClean="0">
                <a:solidFill>
                  <a:srgbClr val="FFFFFF"/>
                </a:solidFill>
                <a:effectLst>
                  <a:outerShdw blurRad="50800" dist="38100" dir="2700000" algn="tl" rotWithShape="0">
                    <a:srgbClr val="000000">
                      <a:alpha val="43000"/>
                    </a:srgbClr>
                  </a:outerShdw>
                </a:effectLst>
                <a:latin typeface="Helvetica Neue"/>
                <a:cs typeface="Helvetica Neue"/>
              </a:rPr>
              <a:t>ambiant</a:t>
            </a:r>
            <a:r>
              <a:rPr lang="en-US" sz="2400" dirty="0" smtClean="0">
                <a:solidFill>
                  <a:srgbClr val="FFFFFF"/>
                </a:solidFill>
                <a:effectLst>
                  <a:outerShdw blurRad="50800" dist="38100" dir="2700000" algn="tl" rotWithShape="0">
                    <a:srgbClr val="000000">
                      <a:alpha val="43000"/>
                    </a:srgbClr>
                  </a:outerShdw>
                </a:effectLst>
                <a:latin typeface="Helvetica Neue"/>
                <a:cs typeface="Helvetica Neue"/>
              </a:rPr>
              <a:t> at 41 C in Milano </a:t>
            </a:r>
            <a:endParaRPr lang="en-US" sz="2400" dirty="0">
              <a:solidFill>
                <a:srgbClr val="FFFFFF"/>
              </a:solidFill>
              <a:effectLst>
                <a:outerShdw blurRad="50800" dist="38100" dir="2700000" algn="tl" rotWithShape="0">
                  <a:srgbClr val="000000">
                    <a:alpha val="43000"/>
                  </a:srgbClr>
                </a:outerShdw>
              </a:effectLst>
              <a:latin typeface="Helvetica Neue"/>
              <a:cs typeface="Helvetica Neue"/>
            </a:endParaRP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Building a POD for Telco</a:t>
            </a:r>
            <a:endParaRPr lang="en-US" dirty="0"/>
          </a:p>
        </p:txBody>
      </p:sp>
      <p:sp>
        <p:nvSpPr>
          <p:cNvPr id="3" name="Espace réservé du contenu 2"/>
          <p:cNvSpPr>
            <a:spLocks noGrp="1"/>
          </p:cNvSpPr>
          <p:nvPr>
            <p:ph idx="1"/>
          </p:nvPr>
        </p:nvSpPr>
        <p:spPr/>
        <p:txBody>
          <a:bodyPr/>
          <a:lstStyle/>
          <a:p>
            <a:r>
              <a:rPr lang="en-US" dirty="0" smtClean="0"/>
              <a:t>Telco is moving to TCP/IP 4G/LTE bringing tremendous opportunities to move from a proprietary approach to an open world.</a:t>
            </a:r>
          </a:p>
          <a:p>
            <a:r>
              <a:rPr lang="en-US" dirty="0" smtClean="0"/>
              <a:t>Could it be possible to build up a full BBU and Core Network infrastructure in Software ? Using which platform ?</a:t>
            </a:r>
            <a:endParaRPr lang="en-US" dirty="0"/>
          </a:p>
        </p:txBody>
      </p:sp>
    </p:spTree>
  </p:cSld>
  <p:clrMapOvr>
    <a:masterClrMapping/>
  </p:clrMapOvr>
  <p:transition advClick="0"/>
</p:sld>
</file>

<file path=ppt/theme/theme1.xml><?xml version="1.0" encoding="utf-8"?>
<a:theme xmlns:a="http://schemas.openxmlformats.org/drawingml/2006/main" name="theme_horizon">
  <a:themeElements>
    <a:clrScheme name="horizon">
      <a:dk1>
        <a:srgbClr val="2D2D2C"/>
      </a:dk1>
      <a:lt1>
        <a:sysClr val="window" lastClr="FFFFFF"/>
      </a:lt1>
      <a:dk2>
        <a:srgbClr val="00ACD7"/>
      </a:dk2>
      <a:lt2>
        <a:srgbClr val="EEECE1"/>
      </a:lt2>
      <a:accent1>
        <a:srgbClr val="00ACD7"/>
      </a:accent1>
      <a:accent2>
        <a:srgbClr val="82BC00"/>
      </a:accent2>
      <a:accent3>
        <a:srgbClr val="2D2D2C"/>
      </a:accent3>
      <a:accent4>
        <a:srgbClr val="FFFFFF"/>
      </a:accent4>
      <a:accent5>
        <a:srgbClr val="FFFF00"/>
      </a:accent5>
      <a:accent6>
        <a:srgbClr val="D0580E"/>
      </a:accent6>
      <a:hlink>
        <a:srgbClr val="00ACD7"/>
      </a:hlink>
      <a:folHlink>
        <a:srgbClr val="82B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ista Sans OT Medium"/>
        <a:ea typeface="Vista Sans OT Medium"/>
        <a:cs typeface="Vista Sans OT Medium"/>
      </a:majorFont>
      <a:minorFont>
        <a:latin typeface="Vista Sans OT Medium"/>
        <a:ea typeface="Vista Sans OT Medium"/>
        <a:cs typeface="Vista Sans OT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BC300"/>
        </a:solidFill>
        <a:ln w="25400" cap="flat">
          <a:noFill/>
          <a:miter lim="400000"/>
        </a:ln>
        <a:effectLst/>
      </a:spPr>
      <a:bodyPr rot="0" spcFirstLastPara="1" vertOverflow="overflow" horzOverflow="overflow" vert="horz" wrap="square" lIns="25400" tIns="25400" rIns="25400" bIns="25400" numCol="1" spcCol="38100" rtlCol="0" anchor="ctr">
        <a:spAutoFit/>
      </a:bodyPr>
      <a:lstStyle>
        <a:defPPr marL="0" marR="0" indent="0" algn="ctr" defTabSz="381000" rtl="0" fontAlgn="auto" latinLnBrk="1"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Vista Sans O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FBC3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theme_horizon.thmx</Template>
  <TotalTime>9168</TotalTime>
  <Words>1332</Words>
  <Application>Microsoft Macintosh PowerPoint</Application>
  <PresentationFormat>Personnalisé</PresentationFormat>
  <Paragraphs>266</Paragraphs>
  <Slides>21</Slides>
  <Notes>6</Notes>
  <HiddenSlides>0</HiddenSlides>
  <MMClips>0</MMClips>
  <ScaleCrop>false</ScaleCrop>
  <HeadingPairs>
    <vt:vector size="4" baseType="variant">
      <vt:variant>
        <vt:lpstr>Modèle de conception</vt:lpstr>
      </vt:variant>
      <vt:variant>
        <vt:i4>1</vt:i4>
      </vt:variant>
      <vt:variant>
        <vt:lpstr>Titres des diapositives</vt:lpstr>
      </vt:variant>
      <vt:variant>
        <vt:i4>21</vt:i4>
      </vt:variant>
    </vt:vector>
  </HeadingPairs>
  <TitlesOfParts>
    <vt:vector size="22" baseType="lpstr">
      <vt:lpstr>theme_horizon</vt:lpstr>
      <vt:lpstr>Outdoor Computing RuggedPOD update for Telcos</vt:lpstr>
      <vt:lpstr>Technology statement and vision</vt:lpstr>
      <vt:lpstr>Why outdoor Computing building blocks ?</vt:lpstr>
      <vt:lpstr>RuggedPOD the first outdoor building block</vt:lpstr>
      <vt:lpstr>RuggedPOD v1 by Horizon</vt:lpstr>
      <vt:lpstr>RuggedPOD Roadmap</vt:lpstr>
      <vt:lpstr>Enter and Horizon partnership</vt:lpstr>
      <vt:lpstr>Teamwork</vt:lpstr>
      <vt:lpstr>Building a POD for Telco</vt:lpstr>
      <vt:lpstr>RuggedPOD and Amarisoft solution</vt:lpstr>
      <vt:lpstr>Diapositive 11</vt:lpstr>
      <vt:lpstr>Diapositive 12</vt:lpstr>
      <vt:lpstr>Diapositive 13</vt:lpstr>
      <vt:lpstr>Diapositive 14</vt:lpstr>
      <vt:lpstr>Diapositive 15</vt:lpstr>
      <vt:lpstr>What is next for RuggedPOD ?</vt:lpstr>
      <vt:lpstr>Deployment strategy: Top of the rack style</vt:lpstr>
      <vt:lpstr>Deployment strategy: 2D Torus style</vt:lpstr>
      <vt:lpstr>Storage POD</vt:lpstr>
      <vt:lpstr>Storage POD at a glance</vt:lpstr>
      <vt:lpstr>Diapositive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cp:lastModifiedBy>Jean-Marie Verdun</cp:lastModifiedBy>
  <cp:revision>384</cp:revision>
  <dcterms:created xsi:type="dcterms:W3CDTF">2015-09-15T13:17:47Z</dcterms:created>
  <dcterms:modified xsi:type="dcterms:W3CDTF">2015-09-15T14:01:29Z</dcterms:modified>
</cp:coreProperties>
</file>