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14"/>
  </p:notesMasterIdLst>
  <p:sldIdLst>
    <p:sldId id="269" r:id="rId6"/>
    <p:sldId id="272" r:id="rId7"/>
    <p:sldId id="274" r:id="rId8"/>
    <p:sldId id="364" r:id="rId9"/>
    <p:sldId id="365" r:id="rId10"/>
    <p:sldId id="362" r:id="rId11"/>
    <p:sldId id="273" r:id="rId12"/>
    <p:sldId id="357" r:id="rId13"/>
  </p:sldIdLst>
  <p:sldSz cx="24384000" cy="13716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reightSansLFPro" panose="02000506030000020004" pitchFamily="50" charset="0"/>
      <p:regular r:id="rId19"/>
      <p:bold r:id="rId20"/>
      <p:italic r:id="rId21"/>
      <p:boldItalic r:id="rId22"/>
    </p:embeddedFont>
    <p:embeddedFont>
      <p:font typeface="FreightSansLFPro Med" panose="02000606030000020004" pitchFamily="50" charset="0"/>
      <p:regular r:id="rId23"/>
      <p:italic r:id="rId24"/>
    </p:embeddedFont>
    <p:embeddedFont>
      <p:font typeface="FreightSansLFPro SmBd" panose="02000503040000020004" pitchFamily="50" charset="0"/>
      <p:bold r:id="rId25"/>
      <p:boldItalic r:id="rId26"/>
    </p:embeddedFont>
    <p:embeddedFont>
      <p:font typeface="Source Sans Pro" panose="020B0503030403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Haylock" initials="AH" lastIdx="6" clrIdx="0"/>
  <p:cmAuthor id="2" name="Ng, Thomas1" initials="TN" lastIdx="1" clrIdx="1">
    <p:extLst>
      <p:ext uri="{19B8F6BF-5375-455C-9EA6-DF929625EA0E}">
        <p15:presenceInfo xmlns:p15="http://schemas.microsoft.com/office/powerpoint/2012/main" userId="Ng, Thomas1" providerId="None"/>
      </p:ext>
    </p:extLst>
  </p:cmAuthor>
  <p:cmAuthor id="3" name="Damien Weng Kong Chong" initials="DWKC" lastIdx="1" clrIdx="2">
    <p:extLst>
      <p:ext uri="{19B8F6BF-5375-455C-9EA6-DF929625EA0E}">
        <p15:presenceInfo xmlns:p15="http://schemas.microsoft.com/office/powerpoint/2012/main" userId="S::dchong@fb.com::fd2994cb-880e-4c74-b254-6d480844d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985" autoAdjust="0"/>
  </p:normalViewPr>
  <p:slideViewPr>
    <p:cSldViewPr snapToGrid="0">
      <p:cViewPr varScale="1">
        <p:scale>
          <a:sx n="59" d="100"/>
          <a:sy n="59" d="100"/>
        </p:scale>
        <p:origin x="120" y="78"/>
      </p:cViewPr>
      <p:guideLst>
        <p:guide orient="horz" pos="4320"/>
        <p:guide pos="7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s/Charts/Images + Title + Subhead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495301" y="508000"/>
            <a:ext cx="23368002" cy="12700000"/>
          </a:xfrm>
          <a:prstGeom prst="roundRect">
            <a:avLst>
              <a:gd name="adj" fmla="val 279"/>
            </a:avLst>
          </a:prstGeom>
          <a:solidFill>
            <a:srgbClr val="FFFFFF"/>
          </a:solidFill>
          <a:ln w="12700">
            <a:solidFill>
              <a:srgbClr val="DBDEE2"/>
            </a:solidFill>
            <a:miter lim="400000"/>
          </a:ln>
          <a:effectLst>
            <a:outerShdw blurRad="12700" dist="12700" dir="5400000" rotWithShape="0">
              <a:srgbClr val="BBC0C7"/>
            </a:outerShdw>
          </a:effectLst>
        </p:spPr>
        <p:txBody>
          <a:bodyPr lIns="0" tIns="0" rIns="0" bIns="0" anchor="ctr"/>
          <a:lstStyle/>
          <a:p>
            <a:pPr lvl="0" defTabSz="584200">
              <a:lnSpc>
                <a:spcPct val="100000"/>
              </a:lnSpc>
              <a:defRPr sz="6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5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2108" y="900377"/>
            <a:ext cx="21336000" cy="1493690"/>
          </a:xfrm>
          <a:prstGeom prst="rect">
            <a:avLst/>
          </a:prstGeom>
        </p:spPr>
        <p:txBody>
          <a:bodyPr vert="horz" lIns="0" tIns="0" rIns="0" bIns="0"/>
          <a:lstStyle>
            <a:lvl1pPr algn="l" hangingPunct="0">
              <a:defRPr sz="8800" b="1" i="0">
                <a:solidFill>
                  <a:schemeClr val="accent1"/>
                </a:solidFill>
                <a:latin typeface="FreightSansLFPro SmBd"/>
                <a:cs typeface="FreightSansLFPro SmB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42108" y="2394066"/>
            <a:ext cx="21336000" cy="11176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-1041400" hangingPunct="0">
              <a:tabLst/>
              <a:defRPr sz="4800" baseline="0">
                <a:solidFill>
                  <a:schemeClr val="accent6"/>
                </a:solidFill>
                <a:latin typeface="FreightSansLFPro Med"/>
              </a:defRPr>
            </a:lvl1pPr>
            <a:lvl2pPr algn="l">
              <a:defRPr sz="6000" baseline="0">
                <a:solidFill>
                  <a:srgbClr val="5890FF"/>
                </a:solidFill>
                <a:latin typeface="FreightSansLFPro Med"/>
              </a:defRPr>
            </a:lvl2pPr>
            <a:lvl3pPr algn="l">
              <a:defRPr sz="6000" baseline="0">
                <a:solidFill>
                  <a:srgbClr val="5890FF"/>
                </a:solidFill>
                <a:latin typeface="FreightSansLFPro Med"/>
              </a:defRPr>
            </a:lvl3pPr>
            <a:lvl4pPr algn="l">
              <a:defRPr sz="6000" baseline="0">
                <a:solidFill>
                  <a:srgbClr val="5890FF"/>
                </a:solidFill>
                <a:latin typeface="FreightSansLFPro Med"/>
              </a:defRPr>
            </a:lvl4pPr>
            <a:lvl5pPr algn="l">
              <a:defRPr sz="6000" baseline="0">
                <a:solidFill>
                  <a:srgbClr val="5890FF"/>
                </a:solidFill>
                <a:latin typeface="FreightSansLFPro M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3776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324153" y="3080962"/>
            <a:ext cx="21436458" cy="8142288"/>
          </a:xfrm>
          <a:prstGeom prst="rect">
            <a:avLst/>
          </a:prstGeom>
        </p:spPr>
        <p:txBody>
          <a:bodyPr/>
          <a:lstStyle>
            <a:lvl1pPr marL="70167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6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1pPr>
            <a:lvl2pPr marL="685800" indent="-685800" algn="l">
              <a:buClr>
                <a:schemeClr val="accent6"/>
              </a:buClr>
              <a:buFont typeface="Arial" charset="0"/>
              <a:buChar char="•"/>
              <a:defRPr sz="450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marL="2060576" indent="-7048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marL="27654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marL="13811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  <a:lvl6pPr>
              <a:defRPr b="0" i="0">
                <a:latin typeface="FreightSansLFPro Medium" charset="0"/>
                <a:ea typeface="FreightSansLFPro Medium" charset="0"/>
                <a:cs typeface="FreightSansLFPro Medium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  <a:p>
            <a:pPr lvl="3"/>
            <a:r>
              <a:rPr lang="en-US"/>
              <a:t>Sixth level</a:t>
            </a:r>
          </a:p>
          <a:p>
            <a:pPr lvl="3"/>
            <a:r>
              <a:rPr lang="en-US"/>
              <a:t>Seventh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408176" y="1827497"/>
            <a:ext cx="21438112" cy="1069898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48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1pPr>
            <a:lvl2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2pPr>
            <a:lvl3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3pPr>
            <a:lvl4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4pPr>
            <a:lvl5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08176" y="694944"/>
            <a:ext cx="21342096" cy="1010624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7000" b="1" i="0">
                <a:solidFill>
                  <a:schemeClr val="accent1"/>
                </a:solidFill>
                <a:latin typeface="FreightSansLFPro Semibold" charset="0"/>
                <a:ea typeface="FreightSansLFPro Semibold" charset="0"/>
                <a:cs typeface="FreightSansLFPro Semibold" charset="0"/>
              </a:defRPr>
            </a:lvl1pPr>
            <a:lvl2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2267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2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eedback2ocpnic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B8DCF3B2-9C82-409C-9BF5-8FE2A98FFF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32515" y="230060"/>
            <a:ext cx="2954525" cy="2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204DAFB5-094E-4170-A9BA-49F3DF8C2BD0}"/>
              </a:ext>
            </a:extLst>
          </p:cNvPr>
          <p:cNvSpPr/>
          <p:nvPr/>
        </p:nvSpPr>
        <p:spPr>
          <a:xfrm>
            <a:off x="20651903" y="3338760"/>
            <a:ext cx="3284100" cy="703500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ource Sans Pro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sz="3600" b="0" i="0" u="none" strike="noStrike" cap="non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651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</a:t>
            </a:r>
            <a:br>
              <a:rPr lang="en-US" sz="8000" dirty="0"/>
            </a:br>
            <a:r>
              <a:rPr lang="en-US" sz="8000" dirty="0"/>
              <a:t>September 2021</a:t>
            </a:r>
            <a:br>
              <a:rPr lang="en-US" sz="8000" dirty="0"/>
            </a:br>
            <a:r>
              <a:rPr lang="en-US" sz="8000" dirty="0"/>
              <a:t>for Server Workgroup</a:t>
            </a:r>
            <a:endParaRPr lang="en-US" sz="8000" dirty="0">
              <a:solidFill>
                <a:schemeClr val="lt2"/>
              </a:solidFill>
            </a:endParaRPr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br>
              <a:rPr lang="en-US" sz="18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r>
              <a:rPr lang="en-US" sz="3200" dirty="0"/>
              <a:t>Sub-group Project wiki:  </a:t>
            </a:r>
            <a:r>
              <a:rPr lang="en-US" sz="3200" dirty="0">
                <a:hlinkClick r:id="rId3"/>
              </a:rPr>
              <a:t>https://www.opencompute.org/wiki/Server/Mezz</a:t>
            </a:r>
            <a:br>
              <a:rPr lang="en-US" sz="3200" dirty="0"/>
            </a:br>
            <a:endParaRPr lang="en-US" sz="3200" dirty="0"/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r>
              <a:rPr lang="en-US" sz="3200" dirty="0"/>
              <a:t>Mailing List: </a:t>
            </a:r>
            <a:r>
              <a:rPr lang="en-US" sz="3200" dirty="0">
                <a:hlinkClick r:id="rId4"/>
              </a:rPr>
              <a:t>https://ocp-all.groups.io/g/OCP-NIC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Global Summit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NIC3.0 rev1.2 spec published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Feedback form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657D-4836-41CB-A923-8F76F669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OCP Global Summit Experience Lab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C272D-5F8F-4937-B687-E3262F9CB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111889"/>
            <a:ext cx="21031199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Broadcom/Hemal leading the preparation.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1. OCP NIC 3.0 Multi-Host Connectivity and Manageability (Broadcom: Rahul </a:t>
            </a:r>
            <a:r>
              <a:rPr lang="en-US" sz="4000" dirty="0" err="1"/>
              <a:t>Vaddelli</a:t>
            </a:r>
            <a:r>
              <a:rPr lang="en-US" sz="4000" dirty="0"/>
              <a:t> and Adrian Alvarado)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2. OCP NIC 3.0 Device Attestation Using SPDM (Broadcom: Roman </a:t>
            </a:r>
            <a:r>
              <a:rPr lang="en-US" sz="4000" dirty="0" err="1"/>
              <a:t>Bacik</a:t>
            </a:r>
            <a:r>
              <a:rPr lang="en-US" sz="4000" dirty="0"/>
              <a:t>, Facebook: </a:t>
            </a:r>
            <a:r>
              <a:rPr lang="en-US" sz="4000" dirty="0" err="1"/>
              <a:t>Chenxi</a:t>
            </a:r>
            <a:r>
              <a:rPr lang="en-US" sz="4000" dirty="0"/>
              <a:t>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3. Zion: Host with up to 12 OCP NIC 3.0 slots (Facebook)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4. Mechanical Fit-test fixture (Facebook, OCP NIC sub-group)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5. Server with OCP3.0 </a:t>
            </a:r>
            <a:r>
              <a:rPr lang="en-US" sz="4000" dirty="0" err="1"/>
              <a:t>Fiberchannel</a:t>
            </a:r>
            <a:r>
              <a:rPr lang="en-US" sz="4000" dirty="0"/>
              <a:t> HBA (Marvell, OCP NIC sub-group)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6. OCP NIC3.0 in Tall Small Form Factor (TSFF) (Nvidia, OCP NIC sub-group)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7. Interface Sandbox with SFF Slots (TE Connectivity)</a:t>
            </a:r>
            <a:endParaRPr lang="en-US" sz="4400" dirty="0"/>
          </a:p>
          <a:p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DF994-34E7-4B82-BBAA-0F737968E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51" y="11203572"/>
            <a:ext cx="17923423" cy="3060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73E298-4DF3-41A7-8BA4-21B2B4162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253" y="11203572"/>
            <a:ext cx="8047936" cy="218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4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285B-42C3-4D02-B06D-B03564AED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NIC3.0 spec rev1.2 released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60E32-83C3-4AF4-83F0-ABEF3C49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270549"/>
            <a:ext cx="21031199" cy="10408919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Changes is mainly Tall Small Form Factor (TSFF) related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There are also minor changes and clarifications as noted in change list snippet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NIC self-shutdown changes were not included in rev1.2 from feedbacks about alignment with DMTF recommendation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5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0C6AEF-2F7C-47A5-AC4E-05DD4C6BE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760198"/>
              </p:ext>
            </p:extLst>
          </p:nvPr>
        </p:nvGraphicFramePr>
        <p:xfrm>
          <a:off x="10089456" y="8823003"/>
          <a:ext cx="8271116" cy="4663440"/>
        </p:xfrm>
        <a:graphic>
          <a:graphicData uri="http://schemas.openxmlformats.org/drawingml/2006/table">
            <a:tbl>
              <a:tblPr/>
              <a:tblGrid>
                <a:gridCol w="8271116">
                  <a:extLst>
                    <a:ext uri="{9D8B030D-6E8A-4147-A177-3AD203B41FA5}">
                      <a16:colId xmlns:a16="http://schemas.microsoft.com/office/drawing/2014/main" val="10902250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Section 1.2 – Added Molex to the acknowledgements section.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Changed NVIDIA to NVIDIA Corporation.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Section 1.7.2.x – Updated text "Up to PCIe Gen 5 (32 GT/s) support"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Section 3.4.2, 3.5.4 – Clarified that the BIF[2:0]# pins shall not change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states after AUX_PWR_EN is asserted.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Section 3.4.4 – Clarified that the RBT_ISOLATE# signal shall not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state even when the NIC_PWR_GOOD signal is in the don't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 state.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Section 3.7.3 – Added note regarding the use of light pipes above I/O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cage assemblies for TSFF and cage implementations.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Section 3.11 – Clarified power down sequencing diagram -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+12V_EDGE may optionally be disabled in ID Mode. This mirrors the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same behavior for the power up sequencing diagram.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Section 7.1.3 – Updated Safety requirements. 60950-1 was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withdrawn as of 12/20/2020. 62368-1 replaced 60950-1.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649220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521C3D4E-C7A4-47DF-B69B-6F00D79E1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0" y="2718485"/>
            <a:ext cx="1145474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6745618-94CD-4336-9059-80AC6C130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6865" y="8102464"/>
            <a:ext cx="1053930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2632B4-25DE-46BC-94CA-312BA5E6E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610" y="6956951"/>
            <a:ext cx="175884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8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feedback throughout the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0DC40-7579-4689-B6B6-C1AF2C3A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95" y="2305254"/>
            <a:ext cx="8276619" cy="9633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D758EB-FC42-4CC8-B74C-676C72099A73}"/>
              </a:ext>
            </a:extLst>
          </p:cNvPr>
          <p:cNvSpPr txBox="1"/>
          <p:nvPr/>
        </p:nvSpPr>
        <p:spPr>
          <a:xfrm>
            <a:off x="13120914" y="6319391"/>
            <a:ext cx="8461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Provide your feedback at: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https://tinyurl.com/feedback2ocpnic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521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588D5-5DA5-456C-9B59-4334504F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14351" r="16100" b="24658"/>
          <a:stretch/>
        </p:blipFill>
        <p:spPr>
          <a:xfrm>
            <a:off x="2556589" y="8238546"/>
            <a:ext cx="10338317" cy="5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180A-EA37-4154-9EDF-78534590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2021 OCP Global Summit -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6D421-36F1-400A-B4FE-E308506EA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9" y="3640368"/>
            <a:ext cx="11605846" cy="5996353"/>
          </a:xfrm>
        </p:spPr>
        <p:txBody>
          <a:bodyPr/>
          <a:lstStyle/>
          <a:p>
            <a:r>
              <a:rPr lang="en-US" dirty="0"/>
              <a:t>OCP NIC Experience Lab demo coordination</a:t>
            </a:r>
          </a:p>
          <a:p>
            <a:pPr marL="228600" indent="0"/>
            <a:r>
              <a:rPr lang="en-US" dirty="0"/>
              <a:t>2019: Facebook</a:t>
            </a:r>
          </a:p>
          <a:p>
            <a:pPr marL="228600" indent="0"/>
            <a:r>
              <a:rPr lang="en-US" dirty="0"/>
              <a:t>2020: Intel &amp; Nvidia</a:t>
            </a:r>
          </a:p>
          <a:p>
            <a:pPr marL="228600" indent="0"/>
            <a:r>
              <a:rPr lang="en-US" dirty="0"/>
              <a:t>2021: Broadcom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A2D7A-0567-4A46-9700-FA08E7BE0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14" y="4606819"/>
            <a:ext cx="9050013" cy="50299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E13B09-E5B0-4F66-8C75-605D7F5BB9AC}"/>
              </a:ext>
            </a:extLst>
          </p:cNvPr>
          <p:cNvSpPr/>
          <p:nvPr/>
        </p:nvSpPr>
        <p:spPr>
          <a:xfrm>
            <a:off x="5472313" y="3662819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-2020-</a:t>
            </a:r>
          </a:p>
        </p:txBody>
      </p:sp>
    </p:spTree>
    <p:extLst>
      <p:ext uri="{BB962C8B-B14F-4D97-AF65-F5344CB8AC3E}">
        <p14:creationId xmlns:p14="http://schemas.microsoft.com/office/powerpoint/2010/main" val="887095055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8273B7026494185AEAF1BF6489F30" ma:contentTypeVersion="6" ma:contentTypeDescription="Create a new document." ma:contentTypeScope="" ma:versionID="3000c23c33181dee9dfeb29ef80e457e">
  <xsd:schema xmlns:xsd="http://www.w3.org/2001/XMLSchema" xmlns:xs="http://www.w3.org/2001/XMLSchema" xmlns:p="http://schemas.microsoft.com/office/2006/metadata/properties" xmlns:ns2="9fef6069-47b5-48fe-b2a8-48bf8e10de3e" xmlns:ns3="c4bf2cc7-50e3-45df-95d9-4856a06d5cbd" targetNamespace="http://schemas.microsoft.com/office/2006/metadata/properties" ma:root="true" ma:fieldsID="f5d47a4d9715220a65bd3d00d49fe9b9" ns2:_="" ns3:_="">
    <xsd:import namespace="9fef6069-47b5-48fe-b2a8-48bf8e10de3e"/>
    <xsd:import namespace="c4bf2cc7-50e3-45df-95d9-4856a06d5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f6069-47b5-48fe-b2a8-48bf8e10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2cc7-50e3-45df-95d9-4856a06d5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A46322-0084-4039-8155-275F837E2C83}">
  <ds:schemaRefs>
    <ds:schemaRef ds:uri="9fef6069-47b5-48fe-b2a8-48bf8e10de3e"/>
    <ds:schemaRef ds:uri="c4bf2cc7-50e3-45df-95d9-4856a06d5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89D1E5B-2CF2-4077-88A2-99CA5732F4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4357FE-37B1-4DF3-BDD0-5CF835984208}">
  <ds:schemaRefs>
    <ds:schemaRef ds:uri="9fef6069-47b5-48fe-b2a8-48bf8e10de3e"/>
    <ds:schemaRef ds:uri="c4bf2cc7-50e3-45df-95d9-4856a06d5c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26540</TotalTime>
  <Words>458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FreightSansLFPro SmBd</vt:lpstr>
      <vt:lpstr>Calibri</vt:lpstr>
      <vt:lpstr>FreightSansLFPro Semibold</vt:lpstr>
      <vt:lpstr>FreightSansLFPro</vt:lpstr>
      <vt:lpstr>FreightSansLFPro Medium</vt:lpstr>
      <vt:lpstr>Source Sans Pro</vt:lpstr>
      <vt:lpstr>FreightSansLFPro Med</vt:lpstr>
      <vt:lpstr>Arial</vt:lpstr>
      <vt:lpstr>OCP Template</vt:lpstr>
      <vt:lpstr>Custom Design</vt:lpstr>
      <vt:lpstr>PowerPoint Presentation</vt:lpstr>
      <vt:lpstr>PowerPoint Presentation</vt:lpstr>
      <vt:lpstr>Agenda</vt:lpstr>
      <vt:lpstr>OCP Global Summit Experience Lab demo</vt:lpstr>
      <vt:lpstr>NIC3.0 spec rev1.2 released</vt:lpstr>
      <vt:lpstr>Gather feedback throughout the year</vt:lpstr>
      <vt:lpstr>PowerPoint Presentation</vt:lpstr>
      <vt:lpstr>2021 OCP Global Summit -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Weng Kong Chong</dc:creator>
  <cp:lastModifiedBy>Damien Weng Kong Chong</cp:lastModifiedBy>
  <cp:revision>28</cp:revision>
  <dcterms:created xsi:type="dcterms:W3CDTF">2021-04-03T06:06:31Z</dcterms:created>
  <dcterms:modified xsi:type="dcterms:W3CDTF">2021-09-24T04:58:44Z</dcterms:modified>
</cp:coreProperties>
</file>