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sldIdLst>
    <p:sldId id="257" r:id="rId2"/>
    <p:sldId id="267" r:id="rId3"/>
    <p:sldId id="279" r:id="rId4"/>
    <p:sldId id="289" r:id="rId5"/>
    <p:sldId id="295" r:id="rId6"/>
    <p:sldId id="292" r:id="rId7"/>
    <p:sldId id="290" r:id="rId8"/>
    <p:sldId id="291" r:id="rId9"/>
    <p:sldId id="293" r:id="rId10"/>
    <p:sldId id="294" r:id="rId11"/>
    <p:sldId id="266" r:id="rId12"/>
    <p:sldId id="285" r:id="rId13"/>
    <p:sldId id="286" r:id="rId14"/>
    <p:sldId id="287" r:id="rId15"/>
    <p:sldId id="288" r:id="rId16"/>
    <p:sldId id="268" r:id="rId17"/>
    <p:sldId id="271" r:id="rId18"/>
    <p:sldId id="281" r:id="rId1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3">
          <p15:clr>
            <a:srgbClr val="A4A3A4"/>
          </p15:clr>
        </p15:guide>
        <p15:guide id="2" pos="3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9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76" autoAdjust="0"/>
    <p:restoredTop sz="97473" autoAdjust="0"/>
  </p:normalViewPr>
  <p:slideViewPr>
    <p:cSldViewPr snapToGrid="0">
      <p:cViewPr varScale="1">
        <p:scale>
          <a:sx n="99" d="100"/>
          <a:sy n="99" d="100"/>
        </p:scale>
        <p:origin x="72" y="588"/>
      </p:cViewPr>
      <p:guideLst>
        <p:guide orient="horz" pos="303"/>
        <p:guide pos="36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EA451-ABE6-48BF-AF8F-3DCF732512CC}" type="datetimeFigureOut">
              <a:rPr lang="en-US" smtClean="0"/>
              <a:pPr/>
              <a:t>8/30/2017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77F847-ACE7-4DA5-998F-A0B883EC88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0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77F847-ACE7-4DA5-998F-A0B883EC888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650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4972050"/>
            <a:ext cx="2895600" cy="171450"/>
          </a:xfrm>
          <a:prstGeom prst="rect">
            <a:avLst/>
          </a:prstGeom>
        </p:spPr>
        <p:txBody>
          <a:bodyPr/>
          <a:lstStyle>
            <a:lvl1pPr algn="l">
              <a:defRPr lang="en-US" sz="1400" baseline="30000" smtClean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smtClean="0"/>
              <a:t>© Finisar Corporation Confidential.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82000" y="4914900"/>
            <a:ext cx="457200" cy="1714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A20811D-226F-4EEE-8838-5A20C298BEA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43300"/>
            <a:ext cx="9144000" cy="162597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43300"/>
            <a:ext cx="3810000" cy="108585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438030" cy="14859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00300"/>
            <a:ext cx="6934200" cy="800100"/>
          </a:xfrm>
        </p:spPr>
        <p:txBody>
          <a:bodyPr>
            <a:normAutofit/>
          </a:bodyPr>
          <a:lstStyle>
            <a:lvl1pPr algn="l">
              <a:defRPr sz="26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2286000"/>
            <a:ext cx="914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-1" y="3314700"/>
            <a:ext cx="914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091" y="1734817"/>
            <a:ext cx="1815984" cy="3531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4000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42952"/>
            <a:ext cx="8229600" cy="3851672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4000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800102"/>
            <a:ext cx="4038600" cy="379452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2"/>
            <a:ext cx="4038600" cy="3794522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382000" cy="400050"/>
          </a:xfrm>
        </p:spPr>
        <p:txBody>
          <a:bodyPr>
            <a:noAutofit/>
          </a:bodyPr>
          <a:lstStyle>
            <a:lvl1pPr>
              <a:defRPr sz="2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 b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85800" y="1085850"/>
            <a:ext cx="8001000" cy="3543300"/>
          </a:xfrm>
        </p:spPr>
        <p:txBody>
          <a:bodyPr/>
          <a:lstStyle>
            <a:lvl1pPr>
              <a:defRPr sz="2200"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078209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387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53" y="4807744"/>
            <a:ext cx="1543050" cy="335756"/>
          </a:xfrm>
          <a:prstGeom prst="rect">
            <a:avLst/>
          </a:prstGeom>
        </p:spPr>
      </p:pic>
      <p:cxnSp>
        <p:nvCxnSpPr>
          <p:cNvPr id="12" name="Straight Connector 11"/>
          <p:cNvCxnSpPr/>
          <p:nvPr userDrawn="1"/>
        </p:nvCxnSpPr>
        <p:spPr>
          <a:xfrm>
            <a:off x="0" y="4800600"/>
            <a:ext cx="9144000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8229600" cy="4000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42952"/>
            <a:ext cx="8229600" cy="3851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450574" y="4871864"/>
            <a:ext cx="583105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© </a:t>
            </a:r>
            <a:r>
              <a:rPr lang="en-US" sz="900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Finisar</a:t>
            </a:r>
            <a:r>
              <a:rPr lang="en-US" sz="9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cs typeface="Arial" pitchFamily="34" charset="0"/>
              </a:rPr>
              <a:t> Corporation 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8439256" y="4871864"/>
            <a:ext cx="51548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A20811D-226F-4EEE-8838-5A20C298BEA4}" type="slidenum">
              <a:rPr lang="en-US" sz="90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pPr/>
              <a:t>‹#›</a:t>
            </a:fld>
            <a:endParaRPr lang="en-US" sz="9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tx2"/>
        </a:buClr>
        <a:buSzPct val="110000"/>
        <a:buFont typeface="Wingdings" pitchFamily="2" charset="2"/>
        <a:buChar char="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kkL2dk7zMOc" TargetMode="External"/><Relationship Id="rId2" Type="http://schemas.openxmlformats.org/officeDocument/2006/relationships/hyperlink" Target="https://github.com/opencomputeproject/oom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opencomputeproject/oom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200" dirty="0" smtClean="0"/>
              <a:t>OCP Networking Workshop</a:t>
            </a:r>
          </a:p>
          <a:p>
            <a:r>
              <a:rPr lang="en-US" dirty="0" smtClean="0"/>
              <a:t>Sunnyvale, August 2017</a:t>
            </a:r>
          </a:p>
          <a:p>
            <a:endParaRPr lang="en-US" dirty="0"/>
          </a:p>
          <a:p>
            <a:r>
              <a:rPr lang="en-US" sz="1500" b="1" dirty="0" smtClean="0"/>
              <a:t>Don Bollinger</a:t>
            </a:r>
            <a:endParaRPr lang="en-US" sz="1500" b="1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OCP Networking OOM Driver Workshop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QSFP </a:t>
            </a:r>
            <a:r>
              <a:rPr lang="en-US" dirty="0"/>
              <a:t>Memory Layout mapped to /sys/…/</a:t>
            </a:r>
            <a:r>
              <a:rPr lang="en-US" dirty="0" err="1"/>
              <a:t>eeprom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664" y="745208"/>
            <a:ext cx="3448452" cy="39493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26945" y="1135781"/>
            <a:ext cx="56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92266" y="3333130"/>
            <a:ext cx="56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48876" y="3333130"/>
            <a:ext cx="56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794835" y="3323632"/>
            <a:ext cx="56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89157" y="3306277"/>
            <a:ext cx="56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438347" y="3306276"/>
            <a:ext cx="20202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77563" y="3333130"/>
            <a:ext cx="21753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‘F’ here is architected, but not part of the standard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45555" y="972151"/>
            <a:ext cx="1624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/sys/…/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eeprom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Linear address space from 0 to (1 + 128) * 128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7969718" y="865250"/>
            <a:ext cx="664144" cy="3298878"/>
            <a:chOff x="7969718" y="865249"/>
            <a:chExt cx="664144" cy="3539431"/>
          </a:xfrm>
        </p:grpSpPr>
        <p:sp>
          <p:nvSpPr>
            <p:cNvPr id="13" name="TextBox 12"/>
            <p:cNvSpPr txBox="1"/>
            <p:nvPr/>
          </p:nvSpPr>
          <p:spPr>
            <a:xfrm>
              <a:off x="8065972" y="865249"/>
              <a:ext cx="567890" cy="30469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  <a:p>
              <a:r>
                <a:rPr lang="en-US" sz="3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  <a:p>
              <a:r>
                <a:rPr lang="en-US" sz="3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  <a:p>
              <a:r>
                <a:rPr lang="en-US" sz="3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  <a:p>
              <a:r>
                <a:rPr lang="en-US" sz="3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  <a:p>
              <a:r>
                <a:rPr lang="en-US" sz="3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</a:t>
              </a: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69718" y="865250"/>
              <a:ext cx="664144" cy="353943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45715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Rectangle 177"/>
          <p:cNvSpPr/>
          <p:nvPr/>
        </p:nvSpPr>
        <p:spPr>
          <a:xfrm>
            <a:off x="6125791" y="845143"/>
            <a:ext cx="2921955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OOM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was kicked off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by the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OCP Networking group in October 2015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… To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address problems with consistent access to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EEPROM information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optical transceivers during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OCP Interop testing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/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Sponsors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Accton/</a:t>
            </a:r>
            <a:r>
              <a:rPr lang="en-US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Edgecore</a:t>
            </a:r>
            <a:endParaRPr lang="en-US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Big Switch Networks</a:t>
            </a: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Broadcom</a:t>
            </a: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Cumulus Networks</a:t>
            </a:r>
          </a:p>
          <a:p>
            <a:pPr algn="ctr">
              <a:lnSpc>
                <a:spcPct val="150000"/>
              </a:lnSpc>
            </a:pP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Finisar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Open Optics Monitoring and </a:t>
            </a:r>
            <a:r>
              <a:rPr lang="en-US" dirty="0" smtClean="0"/>
              <a:t>Control (OOM)</a:t>
            </a:r>
            <a:endParaRPr lang="en-US" dirty="0"/>
          </a:p>
        </p:txBody>
      </p:sp>
      <p:pic>
        <p:nvPicPr>
          <p:cNvPr id="94" name="Picture 93" descr="QSFP 25FP LR_top 4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1409" y="4041828"/>
            <a:ext cx="828804" cy="74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372" y="4034511"/>
            <a:ext cx="977574" cy="744042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7479" y="4040608"/>
            <a:ext cx="977574" cy="744042"/>
          </a:xfrm>
          <a:prstGeom prst="rect">
            <a:avLst/>
          </a:prstGeom>
        </p:spPr>
      </p:pic>
      <p:pic>
        <p:nvPicPr>
          <p:cNvPr id="97" name="Picture 96" descr="QSFP 25FP LR_top 45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698" y="4047924"/>
            <a:ext cx="828804" cy="74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8" name="Group 97"/>
          <p:cNvGrpSpPr/>
          <p:nvPr/>
        </p:nvGrpSpPr>
        <p:grpSpPr>
          <a:xfrm>
            <a:off x="353409" y="3401353"/>
            <a:ext cx="3340768" cy="466759"/>
            <a:chOff x="-152400" y="4800600"/>
            <a:chExt cx="9448799" cy="838200"/>
          </a:xfrm>
        </p:grpSpPr>
        <p:sp>
          <p:nvSpPr>
            <p:cNvPr id="99" name="Rectangle 98"/>
            <p:cNvSpPr/>
            <p:nvPr/>
          </p:nvSpPr>
          <p:spPr bwMode="auto">
            <a:xfrm>
              <a:off x="3657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0" name="Rectangle 99"/>
            <p:cNvSpPr/>
            <p:nvPr/>
          </p:nvSpPr>
          <p:spPr bwMode="auto">
            <a:xfrm>
              <a:off x="8991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1" name="Rectangle 100"/>
            <p:cNvSpPr/>
            <p:nvPr/>
          </p:nvSpPr>
          <p:spPr bwMode="auto">
            <a:xfrm>
              <a:off x="14325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2" name="Rectangle 101"/>
            <p:cNvSpPr/>
            <p:nvPr/>
          </p:nvSpPr>
          <p:spPr bwMode="auto">
            <a:xfrm>
              <a:off x="19659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3" name="Rectangle 102"/>
            <p:cNvSpPr/>
            <p:nvPr/>
          </p:nvSpPr>
          <p:spPr bwMode="auto">
            <a:xfrm>
              <a:off x="24993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4" name="Rectangle 103"/>
            <p:cNvSpPr/>
            <p:nvPr/>
          </p:nvSpPr>
          <p:spPr bwMode="auto">
            <a:xfrm>
              <a:off x="30327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5" name="Rectangle 104"/>
            <p:cNvSpPr/>
            <p:nvPr/>
          </p:nvSpPr>
          <p:spPr bwMode="auto">
            <a:xfrm>
              <a:off x="35661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6" name="Rectangle 105"/>
            <p:cNvSpPr/>
            <p:nvPr/>
          </p:nvSpPr>
          <p:spPr bwMode="auto">
            <a:xfrm>
              <a:off x="40995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7" name="Rectangle 106"/>
            <p:cNvSpPr/>
            <p:nvPr/>
          </p:nvSpPr>
          <p:spPr bwMode="auto">
            <a:xfrm>
              <a:off x="47548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8" name="Rectangle 107"/>
            <p:cNvSpPr/>
            <p:nvPr/>
          </p:nvSpPr>
          <p:spPr bwMode="auto">
            <a:xfrm>
              <a:off x="52882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9" name="Rectangle 108"/>
            <p:cNvSpPr/>
            <p:nvPr/>
          </p:nvSpPr>
          <p:spPr bwMode="auto">
            <a:xfrm>
              <a:off x="58216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0" name="Rectangle 109"/>
            <p:cNvSpPr/>
            <p:nvPr/>
          </p:nvSpPr>
          <p:spPr bwMode="auto">
            <a:xfrm>
              <a:off x="63550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1" name="Rectangle 110"/>
            <p:cNvSpPr/>
            <p:nvPr/>
          </p:nvSpPr>
          <p:spPr bwMode="auto">
            <a:xfrm>
              <a:off x="68884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2" name="Rectangle 111"/>
            <p:cNvSpPr/>
            <p:nvPr/>
          </p:nvSpPr>
          <p:spPr bwMode="auto">
            <a:xfrm>
              <a:off x="74218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3" name="Rectangle 112"/>
            <p:cNvSpPr/>
            <p:nvPr/>
          </p:nvSpPr>
          <p:spPr bwMode="auto">
            <a:xfrm>
              <a:off x="79552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4" name="Rectangle 113"/>
            <p:cNvSpPr/>
            <p:nvPr/>
          </p:nvSpPr>
          <p:spPr bwMode="auto">
            <a:xfrm>
              <a:off x="84886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5" name="Rectangle 114"/>
            <p:cNvSpPr/>
            <p:nvPr/>
          </p:nvSpPr>
          <p:spPr bwMode="auto">
            <a:xfrm>
              <a:off x="3647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6" name="Rectangle 115"/>
            <p:cNvSpPr/>
            <p:nvPr/>
          </p:nvSpPr>
          <p:spPr bwMode="auto">
            <a:xfrm>
              <a:off x="8981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7" name="Rectangle 116"/>
            <p:cNvSpPr/>
            <p:nvPr/>
          </p:nvSpPr>
          <p:spPr bwMode="auto">
            <a:xfrm>
              <a:off x="14315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8" name="Rectangle 117"/>
            <p:cNvSpPr/>
            <p:nvPr/>
          </p:nvSpPr>
          <p:spPr bwMode="auto">
            <a:xfrm>
              <a:off x="19649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9" name="Rectangle 118"/>
            <p:cNvSpPr/>
            <p:nvPr/>
          </p:nvSpPr>
          <p:spPr bwMode="auto">
            <a:xfrm>
              <a:off x="24983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0" name="Rectangle 119"/>
            <p:cNvSpPr/>
            <p:nvPr/>
          </p:nvSpPr>
          <p:spPr bwMode="auto">
            <a:xfrm>
              <a:off x="30317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1" name="Rectangle 120"/>
            <p:cNvSpPr/>
            <p:nvPr/>
          </p:nvSpPr>
          <p:spPr bwMode="auto">
            <a:xfrm>
              <a:off x="35651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2" name="Rectangle 121"/>
            <p:cNvSpPr/>
            <p:nvPr/>
          </p:nvSpPr>
          <p:spPr bwMode="auto">
            <a:xfrm>
              <a:off x="40985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3" name="Rectangle 122"/>
            <p:cNvSpPr/>
            <p:nvPr/>
          </p:nvSpPr>
          <p:spPr bwMode="auto">
            <a:xfrm>
              <a:off x="47538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4" name="Rectangle 123"/>
            <p:cNvSpPr/>
            <p:nvPr/>
          </p:nvSpPr>
          <p:spPr bwMode="auto">
            <a:xfrm>
              <a:off x="52872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5" name="Rectangle 124"/>
            <p:cNvSpPr/>
            <p:nvPr/>
          </p:nvSpPr>
          <p:spPr bwMode="auto">
            <a:xfrm>
              <a:off x="58206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6" name="Rectangle 125"/>
            <p:cNvSpPr/>
            <p:nvPr/>
          </p:nvSpPr>
          <p:spPr bwMode="auto">
            <a:xfrm>
              <a:off x="63540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7" name="Rectangle 126"/>
            <p:cNvSpPr/>
            <p:nvPr/>
          </p:nvSpPr>
          <p:spPr bwMode="auto">
            <a:xfrm>
              <a:off x="68874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8" name="Rectangle 127"/>
            <p:cNvSpPr/>
            <p:nvPr/>
          </p:nvSpPr>
          <p:spPr bwMode="auto">
            <a:xfrm>
              <a:off x="74208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9" name="Rectangle 128"/>
            <p:cNvSpPr/>
            <p:nvPr/>
          </p:nvSpPr>
          <p:spPr bwMode="auto">
            <a:xfrm>
              <a:off x="79542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0" name="Rectangle 129"/>
            <p:cNvSpPr/>
            <p:nvPr/>
          </p:nvSpPr>
          <p:spPr bwMode="auto">
            <a:xfrm>
              <a:off x="84876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1" name="Rectangle 130"/>
            <p:cNvSpPr/>
            <p:nvPr/>
          </p:nvSpPr>
          <p:spPr bwMode="auto">
            <a:xfrm>
              <a:off x="-152400" y="4800600"/>
              <a:ext cx="9448799" cy="838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4" name="Rectangle 133"/>
          <p:cNvSpPr/>
          <p:nvPr/>
        </p:nvSpPr>
        <p:spPr bwMode="auto">
          <a:xfrm>
            <a:off x="357755" y="2905572"/>
            <a:ext cx="3320571" cy="305063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rgbClr val="87BFD8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1389148" y="2895788"/>
            <a:ext cx="1178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Switch Silicon</a:t>
            </a:r>
            <a:endParaRPr lang="en-US" sz="1400" dirty="0"/>
          </a:p>
        </p:txBody>
      </p:sp>
      <p:sp>
        <p:nvSpPr>
          <p:cNvPr id="136" name="Rectangle 135"/>
          <p:cNvSpPr/>
          <p:nvPr/>
        </p:nvSpPr>
        <p:spPr bwMode="auto">
          <a:xfrm>
            <a:off x="358445" y="1486006"/>
            <a:ext cx="1623974" cy="5706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7" name="Rectangle 136"/>
          <p:cNvSpPr/>
          <p:nvPr/>
        </p:nvSpPr>
        <p:spPr bwMode="auto">
          <a:xfrm>
            <a:off x="2039342" y="1486006"/>
            <a:ext cx="1632888" cy="57061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8" name="Rectangle 137"/>
          <p:cNvSpPr/>
          <p:nvPr/>
        </p:nvSpPr>
        <p:spPr bwMode="auto">
          <a:xfrm>
            <a:off x="357226" y="2427737"/>
            <a:ext cx="681532" cy="422754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rgbClr val="87BFD8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9" name="Up Arrow 138"/>
          <p:cNvSpPr/>
          <p:nvPr/>
        </p:nvSpPr>
        <p:spPr>
          <a:xfrm>
            <a:off x="541325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0" name="Up Arrow 139"/>
          <p:cNvSpPr/>
          <p:nvPr/>
        </p:nvSpPr>
        <p:spPr>
          <a:xfrm>
            <a:off x="730301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1" name="Up Arrow 140"/>
          <p:cNvSpPr/>
          <p:nvPr/>
        </p:nvSpPr>
        <p:spPr>
          <a:xfrm>
            <a:off x="920497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2" name="Up Arrow 141"/>
          <p:cNvSpPr/>
          <p:nvPr/>
        </p:nvSpPr>
        <p:spPr>
          <a:xfrm>
            <a:off x="1094843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Up Arrow 142"/>
          <p:cNvSpPr/>
          <p:nvPr/>
        </p:nvSpPr>
        <p:spPr>
          <a:xfrm>
            <a:off x="1293571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4" name="Up Arrow 143"/>
          <p:cNvSpPr/>
          <p:nvPr/>
        </p:nvSpPr>
        <p:spPr>
          <a:xfrm>
            <a:off x="1482547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5" name="Up Arrow 144"/>
          <p:cNvSpPr/>
          <p:nvPr/>
        </p:nvSpPr>
        <p:spPr>
          <a:xfrm>
            <a:off x="1672743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6" name="Up Arrow 145"/>
          <p:cNvSpPr/>
          <p:nvPr/>
        </p:nvSpPr>
        <p:spPr>
          <a:xfrm>
            <a:off x="1847089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7" name="Up Arrow 146"/>
          <p:cNvSpPr/>
          <p:nvPr/>
        </p:nvSpPr>
        <p:spPr>
          <a:xfrm>
            <a:off x="2083613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8" name="Up Arrow 147"/>
          <p:cNvSpPr/>
          <p:nvPr/>
        </p:nvSpPr>
        <p:spPr>
          <a:xfrm>
            <a:off x="2272589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9" name="Up Arrow 148"/>
          <p:cNvSpPr/>
          <p:nvPr/>
        </p:nvSpPr>
        <p:spPr>
          <a:xfrm>
            <a:off x="2462785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0" name="Up Arrow 149"/>
          <p:cNvSpPr/>
          <p:nvPr/>
        </p:nvSpPr>
        <p:spPr>
          <a:xfrm>
            <a:off x="2637131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1" name="Up Arrow 150"/>
          <p:cNvSpPr/>
          <p:nvPr/>
        </p:nvSpPr>
        <p:spPr>
          <a:xfrm>
            <a:off x="2851709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2" name="Up Arrow 151"/>
          <p:cNvSpPr/>
          <p:nvPr/>
        </p:nvSpPr>
        <p:spPr>
          <a:xfrm>
            <a:off x="3040685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3" name="Up Arrow 152"/>
          <p:cNvSpPr/>
          <p:nvPr/>
        </p:nvSpPr>
        <p:spPr>
          <a:xfrm>
            <a:off x="3230881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4" name="Up Arrow 153"/>
          <p:cNvSpPr/>
          <p:nvPr/>
        </p:nvSpPr>
        <p:spPr>
          <a:xfrm>
            <a:off x="3405227" y="3895129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5" name="Up Arrow 154"/>
          <p:cNvSpPr/>
          <p:nvPr/>
        </p:nvSpPr>
        <p:spPr>
          <a:xfrm flipV="1">
            <a:off x="1933653" y="3250172"/>
            <a:ext cx="168250" cy="138989"/>
          </a:xfrm>
          <a:prstGeom prst="upArrow">
            <a:avLst/>
          </a:prstGeom>
          <a:solidFill>
            <a:schemeClr val="tx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6" name="TextBox 155"/>
          <p:cNvSpPr txBox="1"/>
          <p:nvPr/>
        </p:nvSpPr>
        <p:spPr>
          <a:xfrm>
            <a:off x="391205" y="2442303"/>
            <a:ext cx="628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Installer</a:t>
            </a:r>
          </a:p>
          <a:p>
            <a:pPr algn="ctr"/>
            <a:r>
              <a:rPr lang="en-US" sz="900" dirty="0" smtClean="0"/>
              <a:t>(</a:t>
            </a:r>
            <a:r>
              <a:rPr lang="en-US" sz="900" dirty="0" err="1" smtClean="0"/>
              <a:t>eg</a:t>
            </a:r>
            <a:r>
              <a:rPr lang="en-US" sz="900" dirty="0" smtClean="0"/>
              <a:t> ONIE)</a:t>
            </a:r>
            <a:endParaRPr lang="en-US" sz="900" dirty="0"/>
          </a:p>
        </p:txBody>
      </p:sp>
      <p:sp>
        <p:nvSpPr>
          <p:cNvPr id="157" name="TextBox 156"/>
          <p:cNvSpPr txBox="1"/>
          <p:nvPr/>
        </p:nvSpPr>
        <p:spPr>
          <a:xfrm>
            <a:off x="402337" y="1440476"/>
            <a:ext cx="1536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Forwarding SW</a:t>
            </a:r>
          </a:p>
          <a:p>
            <a:pPr algn="ctr"/>
            <a:r>
              <a:rPr lang="en-US" sz="900" dirty="0" smtClean="0"/>
              <a:t>(Traditional, Distributed, </a:t>
            </a:r>
            <a:br>
              <a:rPr lang="en-US" sz="900" dirty="0" smtClean="0"/>
            </a:br>
            <a:r>
              <a:rPr lang="en-US" sz="900" dirty="0" err="1" smtClean="0"/>
              <a:t>eg</a:t>
            </a:r>
            <a:r>
              <a:rPr lang="en-US" sz="900" dirty="0" smtClean="0"/>
              <a:t> OSPF, BGP, STP </a:t>
            </a:r>
            <a:r>
              <a:rPr lang="en-US" sz="900" dirty="0" err="1" smtClean="0"/>
              <a:t>etc</a:t>
            </a:r>
            <a:r>
              <a:rPr lang="en-US" sz="900" dirty="0" smtClean="0"/>
              <a:t>)</a:t>
            </a:r>
          </a:p>
        </p:txBody>
      </p:sp>
      <p:sp>
        <p:nvSpPr>
          <p:cNvPr id="158" name="TextBox 157"/>
          <p:cNvSpPr txBox="1"/>
          <p:nvPr/>
        </p:nvSpPr>
        <p:spPr>
          <a:xfrm>
            <a:off x="2098244" y="1512429"/>
            <a:ext cx="1536192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Forwarding SW</a:t>
            </a:r>
          </a:p>
          <a:p>
            <a:pPr algn="ctr"/>
            <a:r>
              <a:rPr lang="en-US" sz="900" dirty="0" smtClean="0"/>
              <a:t>(Centralized, </a:t>
            </a:r>
            <a:r>
              <a:rPr lang="en-US" sz="900" dirty="0" err="1" smtClean="0"/>
              <a:t>eg</a:t>
            </a:r>
            <a:r>
              <a:rPr lang="en-US" sz="900" dirty="0" smtClean="0"/>
              <a:t> </a:t>
            </a:r>
            <a:r>
              <a:rPr lang="en-US" sz="900" dirty="0" err="1" smtClean="0"/>
              <a:t>OpenFlow</a:t>
            </a:r>
            <a:r>
              <a:rPr lang="en-US" sz="900" dirty="0" smtClean="0"/>
              <a:t>)</a:t>
            </a:r>
          </a:p>
        </p:txBody>
      </p:sp>
      <p:sp>
        <p:nvSpPr>
          <p:cNvPr id="159" name="Rectangle 158"/>
          <p:cNvSpPr/>
          <p:nvPr/>
        </p:nvSpPr>
        <p:spPr bwMode="auto">
          <a:xfrm>
            <a:off x="356007" y="1057313"/>
            <a:ext cx="616915" cy="373611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0" name="Rectangle 159"/>
          <p:cNvSpPr/>
          <p:nvPr/>
        </p:nvSpPr>
        <p:spPr bwMode="auto">
          <a:xfrm>
            <a:off x="1030530" y="1057313"/>
            <a:ext cx="616915" cy="373611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1" name="Rectangle 160"/>
          <p:cNvSpPr/>
          <p:nvPr/>
        </p:nvSpPr>
        <p:spPr bwMode="auto">
          <a:xfrm>
            <a:off x="1705053" y="1057313"/>
            <a:ext cx="616915" cy="373611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2" name="Rectangle 161"/>
          <p:cNvSpPr/>
          <p:nvPr/>
        </p:nvSpPr>
        <p:spPr bwMode="auto">
          <a:xfrm>
            <a:off x="2379576" y="1057313"/>
            <a:ext cx="616915" cy="373611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3" name="Rectangle 162"/>
          <p:cNvSpPr/>
          <p:nvPr/>
        </p:nvSpPr>
        <p:spPr bwMode="auto">
          <a:xfrm>
            <a:off x="3054097" y="1057313"/>
            <a:ext cx="616915" cy="373611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chemeClr val="accent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4" name="TextBox 163"/>
          <p:cNvSpPr txBox="1"/>
          <p:nvPr/>
        </p:nvSpPr>
        <p:spPr>
          <a:xfrm>
            <a:off x="310212" y="1117567"/>
            <a:ext cx="71526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Monitoring</a:t>
            </a:r>
            <a:endParaRPr lang="en-US" sz="900" dirty="0"/>
          </a:p>
        </p:txBody>
      </p:sp>
      <p:sp>
        <p:nvSpPr>
          <p:cNvPr id="165" name="TextBox 164"/>
          <p:cNvSpPr txBox="1"/>
          <p:nvPr/>
        </p:nvSpPr>
        <p:spPr>
          <a:xfrm>
            <a:off x="1004333" y="1048317"/>
            <a:ext cx="655949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Config</a:t>
            </a:r>
            <a:r>
              <a:rPr lang="en-US" sz="900" dirty="0" smtClean="0"/>
              <a:t> &amp;</a:t>
            </a:r>
          </a:p>
          <a:p>
            <a:pPr algn="ctr"/>
            <a:r>
              <a:rPr lang="en-US" sz="900" dirty="0" smtClean="0"/>
              <a:t>Automate</a:t>
            </a:r>
            <a:endParaRPr lang="en-US" sz="900" dirty="0"/>
          </a:p>
        </p:txBody>
      </p:sp>
      <p:sp>
        <p:nvSpPr>
          <p:cNvPr id="166" name="TextBox 165"/>
          <p:cNvSpPr txBox="1"/>
          <p:nvPr/>
        </p:nvSpPr>
        <p:spPr>
          <a:xfrm>
            <a:off x="1823687" y="1117567"/>
            <a:ext cx="37542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err="1" smtClean="0"/>
              <a:t>QoS</a:t>
            </a:r>
            <a:endParaRPr lang="en-US" sz="900" dirty="0"/>
          </a:p>
        </p:txBody>
      </p:sp>
      <p:sp>
        <p:nvSpPr>
          <p:cNvPr id="167" name="TextBox 166"/>
          <p:cNvSpPr txBox="1"/>
          <p:nvPr/>
        </p:nvSpPr>
        <p:spPr>
          <a:xfrm>
            <a:off x="2402910" y="1117567"/>
            <a:ext cx="56297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Security</a:t>
            </a:r>
            <a:endParaRPr lang="en-US" sz="900" dirty="0"/>
          </a:p>
        </p:txBody>
      </p:sp>
      <p:sp>
        <p:nvSpPr>
          <p:cNvPr id="168" name="TextBox 167"/>
          <p:cNvSpPr txBox="1"/>
          <p:nvPr/>
        </p:nvSpPr>
        <p:spPr>
          <a:xfrm>
            <a:off x="3149952" y="1117567"/>
            <a:ext cx="45878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dirty="0" smtClean="0"/>
              <a:t>Other</a:t>
            </a:r>
            <a:endParaRPr lang="en-US" sz="900" dirty="0"/>
          </a:p>
        </p:txBody>
      </p:sp>
      <p:sp>
        <p:nvSpPr>
          <p:cNvPr id="169" name="Rectangle 168"/>
          <p:cNvSpPr/>
          <p:nvPr/>
        </p:nvSpPr>
        <p:spPr bwMode="auto">
          <a:xfrm>
            <a:off x="357226" y="2111703"/>
            <a:ext cx="3321100" cy="260952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rgbClr val="87BFD8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0" name="TextBox 169"/>
          <p:cNvSpPr txBox="1"/>
          <p:nvPr/>
        </p:nvSpPr>
        <p:spPr>
          <a:xfrm>
            <a:off x="945503" y="2093138"/>
            <a:ext cx="20505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 smtClean="0"/>
              <a:t>Switch Abstraction Interface (SAI)</a:t>
            </a:r>
            <a:endParaRPr lang="en-US" sz="1050" dirty="0"/>
          </a:p>
        </p:txBody>
      </p:sp>
      <p:sp>
        <p:nvSpPr>
          <p:cNvPr id="171" name="Content Placeholder 2"/>
          <p:cNvSpPr txBox="1">
            <a:spLocks/>
          </p:cNvSpPr>
          <p:nvPr/>
        </p:nvSpPr>
        <p:spPr>
          <a:xfrm>
            <a:off x="980052" y="692941"/>
            <a:ext cx="2085975" cy="2908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74320" indent="-274320" algn="l" defTabSz="914400" rtl="0" eaLnBrk="1" latinLnBrk="0" hangingPunct="1">
              <a:spcBef>
                <a:spcPts val="900"/>
              </a:spcBef>
              <a:spcAft>
                <a:spcPts val="0"/>
              </a:spcAft>
              <a:buClr>
                <a:schemeClr val="tx2"/>
              </a:buClr>
              <a:buSzPct val="110000"/>
              <a:buFont typeface="Wingdings" pitchFamily="2" charset="2"/>
              <a:buChar char=""/>
              <a:defRPr sz="16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–"/>
              <a:defRPr sz="110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Font typeface="Arial" pitchFamily="34" charset="0"/>
              <a:buChar char="•"/>
              <a:defRPr sz="1050" kern="1200">
                <a:solidFill>
                  <a:schemeClr val="tx1"/>
                </a:solidFill>
                <a:latin typeface="Helvetica"/>
                <a:ea typeface="+mn-ea"/>
                <a:cs typeface="Helvetica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1608"/>
              </a:spcBef>
              <a:buFont typeface="Wingdings" pitchFamily="2" charset="2"/>
              <a:buNone/>
            </a:pPr>
            <a:r>
              <a:rPr lang="en-US" b="1" spc="100" dirty="0" smtClean="0">
                <a:solidFill>
                  <a:schemeClr val="tx2"/>
                </a:solidFill>
              </a:rPr>
              <a:t>APPLICATIONS</a:t>
            </a:r>
            <a:endParaRPr lang="en-US" sz="1200" dirty="0"/>
          </a:p>
        </p:txBody>
      </p:sp>
      <p:sp>
        <p:nvSpPr>
          <p:cNvPr id="180" name="Rectangle 179"/>
          <p:cNvSpPr/>
          <p:nvPr/>
        </p:nvSpPr>
        <p:spPr>
          <a:xfrm>
            <a:off x="3956355" y="845143"/>
            <a:ext cx="202710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A93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API to </a:t>
            </a:r>
          </a:p>
          <a:p>
            <a:pPr algn="ctr"/>
            <a:r>
              <a:rPr lang="en-US" sz="1400" dirty="0">
                <a:solidFill>
                  <a:srgbClr val="A93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</a:t>
            </a:r>
          </a:p>
          <a:p>
            <a:pPr algn="ctr"/>
            <a:r>
              <a:rPr lang="en-US" sz="1400" dirty="0">
                <a:solidFill>
                  <a:srgbClr val="A93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Applications</a:t>
            </a:r>
          </a:p>
        </p:txBody>
      </p:sp>
      <p:sp>
        <p:nvSpPr>
          <p:cNvPr id="181" name="Rectangle 180"/>
          <p:cNvSpPr/>
          <p:nvPr/>
        </p:nvSpPr>
        <p:spPr>
          <a:xfrm>
            <a:off x="3956355" y="4082608"/>
            <a:ext cx="20271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rgbClr val="A93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Interface to</a:t>
            </a:r>
          </a:p>
          <a:p>
            <a:pPr algn="ctr"/>
            <a:r>
              <a:rPr lang="en-US" sz="1400" dirty="0" smtClean="0">
                <a:solidFill>
                  <a:srgbClr val="A930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Transceiver Module</a:t>
            </a:r>
            <a:endParaRPr lang="en-US" sz="1400" dirty="0">
              <a:solidFill>
                <a:srgbClr val="A930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3" name="Rectangle 182"/>
          <p:cNvSpPr/>
          <p:nvPr/>
        </p:nvSpPr>
        <p:spPr>
          <a:xfrm>
            <a:off x="62607" y="1457754"/>
            <a:ext cx="3827981" cy="2423627"/>
          </a:xfrm>
          <a:prstGeom prst="rect">
            <a:avLst/>
          </a:prstGeom>
          <a:solidFill>
            <a:schemeClr val="bg1">
              <a:alpha val="80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/>
          <p:cNvSpPr/>
          <p:nvPr/>
        </p:nvSpPr>
        <p:spPr bwMode="auto">
          <a:xfrm>
            <a:off x="1097279" y="2427737"/>
            <a:ext cx="4743075" cy="422754"/>
          </a:xfrm>
          <a:prstGeom prst="rect">
            <a:avLst/>
          </a:prstGeom>
          <a:solidFill>
            <a:srgbClr val="F2F2F2"/>
          </a:solidFill>
          <a:ln w="12700" cap="flat" cmpd="sng" algn="ctr">
            <a:solidFill>
              <a:srgbClr val="87BFD8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1789823" y="2463840"/>
            <a:ext cx="105920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Network OS</a:t>
            </a:r>
            <a:endParaRPr lang="en-US" sz="1400" dirty="0"/>
          </a:p>
        </p:txBody>
      </p:sp>
      <p:sp>
        <p:nvSpPr>
          <p:cNvPr id="182" name="TextBox 181"/>
          <p:cNvSpPr txBox="1"/>
          <p:nvPr/>
        </p:nvSpPr>
        <p:spPr>
          <a:xfrm>
            <a:off x="4568162" y="2463840"/>
            <a:ext cx="80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A9302E"/>
                </a:solidFill>
                <a:latin typeface="Arial"/>
                <a:cs typeface="Arial"/>
              </a:rPr>
              <a:t>Decode</a:t>
            </a:r>
            <a:endParaRPr lang="en-US" sz="1400" dirty="0">
              <a:solidFill>
                <a:srgbClr val="A9302E"/>
              </a:solidFill>
              <a:latin typeface="Arial"/>
              <a:cs typeface="Arial"/>
            </a:endParaRPr>
          </a:p>
        </p:txBody>
      </p:sp>
      <p:sp>
        <p:nvSpPr>
          <p:cNvPr id="184" name="Down Arrow 183"/>
          <p:cNvSpPr/>
          <p:nvPr/>
        </p:nvSpPr>
        <p:spPr>
          <a:xfrm rot="10800000">
            <a:off x="4802225" y="1640566"/>
            <a:ext cx="300178" cy="792777"/>
          </a:xfrm>
          <a:prstGeom prst="downArrow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Down Arrow 184"/>
          <p:cNvSpPr/>
          <p:nvPr/>
        </p:nvSpPr>
        <p:spPr>
          <a:xfrm>
            <a:off x="4802225" y="2847908"/>
            <a:ext cx="300178" cy="1203395"/>
          </a:xfrm>
          <a:prstGeom prst="downArrow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516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Inventory with 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59215"/>
            <a:ext cx="5967009" cy="385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Record identifying info from all modules on the switch </a:t>
            </a:r>
            <a:endParaRPr lang="en-US" sz="1800" dirty="0"/>
          </a:p>
          <a:p>
            <a:pPr marL="0" indent="0">
              <a:spcBef>
                <a:spcPts val="1500"/>
              </a:spcBef>
              <a:buNone/>
            </a:pPr>
            <a:r>
              <a:rPr lang="en-US" sz="1800" dirty="0" smtClean="0"/>
              <a:t>Confirm intended vs actual parts</a:t>
            </a:r>
            <a:endParaRPr lang="en-US" sz="18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286500" y="803991"/>
            <a:ext cx="2057400" cy="34240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Key Messages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2896" y="3038210"/>
            <a:ext cx="1781158" cy="13556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38210"/>
            <a:ext cx="4245429" cy="177340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200" y="1700949"/>
            <a:ext cx="7354962" cy="1323439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87BFD8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b="1" i="1" dirty="0" err="1"/>
              <a:t>oom</a:t>
            </a:r>
            <a:r>
              <a:rPr lang="en-US" sz="1600" dirty="0"/>
              <a:t> import *</a:t>
            </a:r>
          </a:p>
          <a:p>
            <a:r>
              <a:rPr lang="en-US" sz="1600" dirty="0" smtClean="0"/>
              <a:t>for </a:t>
            </a:r>
            <a:r>
              <a:rPr lang="en-US" sz="1600" dirty="0"/>
              <a:t>port in </a:t>
            </a:r>
            <a:r>
              <a:rPr lang="en-US" sz="1600" b="1" i="1" dirty="0" err="1"/>
              <a:t>oom</a:t>
            </a:r>
            <a:r>
              <a:rPr lang="en-US" sz="1600" dirty="0" err="1"/>
              <a:t>_get_portlist</a:t>
            </a:r>
            <a:r>
              <a:rPr lang="en-US" sz="1600" dirty="0"/>
              <a:t>(): 	</a:t>
            </a:r>
            <a:r>
              <a:rPr lang="en-US" sz="1600" dirty="0" smtClean="0"/>
              <a:t>                  </a:t>
            </a:r>
            <a:r>
              <a:rPr lang="en-US" sz="1600" dirty="0" smtClean="0">
                <a:solidFill>
                  <a:schemeClr val="accent2"/>
                </a:solidFill>
              </a:rPr>
              <a:t># </a:t>
            </a:r>
            <a:r>
              <a:rPr lang="en-US" sz="1600" dirty="0">
                <a:solidFill>
                  <a:schemeClr val="accent2"/>
                </a:solidFill>
              </a:rPr>
              <a:t>enumerate </a:t>
            </a:r>
            <a:r>
              <a:rPr lang="en-US" sz="1600" dirty="0" smtClean="0">
                <a:solidFill>
                  <a:schemeClr val="accent2"/>
                </a:solidFill>
              </a:rPr>
              <a:t>the </a:t>
            </a:r>
            <a:r>
              <a:rPr lang="en-US" sz="1600" dirty="0">
                <a:solidFill>
                  <a:schemeClr val="accent2"/>
                </a:solidFill>
              </a:rPr>
              <a:t>ports on the </a:t>
            </a:r>
            <a:r>
              <a:rPr lang="en-US" sz="1600" dirty="0" smtClean="0">
                <a:solidFill>
                  <a:schemeClr val="accent2"/>
                </a:solidFill>
              </a:rPr>
              <a:t>switch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 smtClean="0"/>
              <a:t>      inventory  </a:t>
            </a:r>
            <a:r>
              <a:rPr lang="en-US" sz="1600" dirty="0"/>
              <a:t>= </a:t>
            </a:r>
            <a:r>
              <a:rPr lang="en-US" sz="1600" b="1" i="1" dirty="0" err="1"/>
              <a:t>oom</a:t>
            </a:r>
            <a:r>
              <a:rPr lang="en-US" sz="1600" dirty="0" err="1"/>
              <a:t>_get_memory</a:t>
            </a:r>
            <a:r>
              <a:rPr lang="en-US" sz="1600" dirty="0"/>
              <a:t>(port, </a:t>
            </a:r>
            <a:r>
              <a:rPr lang="en-US" sz="1600" dirty="0" smtClean="0"/>
              <a:t>‘SERIAL_ID’)  </a:t>
            </a:r>
            <a:r>
              <a:rPr lang="en-US" sz="1600" dirty="0">
                <a:solidFill>
                  <a:srgbClr val="3C92BA"/>
                </a:solidFill>
              </a:rPr>
              <a:t># </a:t>
            </a:r>
            <a:r>
              <a:rPr lang="en-US" sz="1600" dirty="0" smtClean="0">
                <a:solidFill>
                  <a:srgbClr val="3C92BA"/>
                </a:solidFill>
              </a:rPr>
              <a:t>SERIAL_ID: 23 identifying keys</a:t>
            </a:r>
            <a:endParaRPr lang="en-US" sz="1600" dirty="0">
              <a:solidFill>
                <a:srgbClr val="3C92BA"/>
              </a:solidFill>
            </a:endParaRPr>
          </a:p>
          <a:p>
            <a:r>
              <a:rPr lang="en-US" sz="1600" dirty="0" smtClean="0"/>
              <a:t>      </a:t>
            </a:r>
            <a:r>
              <a:rPr lang="en-US" sz="1600" dirty="0" err="1" smtClean="0"/>
              <a:t>add_record</a:t>
            </a:r>
            <a:r>
              <a:rPr lang="en-US" sz="1600" dirty="0" smtClean="0"/>
              <a:t>(port, inventory)                     </a:t>
            </a:r>
            <a:r>
              <a:rPr lang="en-US" sz="1600" dirty="0">
                <a:solidFill>
                  <a:schemeClr val="accent2"/>
                </a:solidFill>
              </a:rPr>
              <a:t># add this module to the database</a:t>
            </a:r>
          </a:p>
          <a:p>
            <a:r>
              <a:rPr lang="en-US" sz="1600" dirty="0" smtClean="0"/>
              <a:t>      </a:t>
            </a:r>
            <a:r>
              <a:rPr lang="en-US" sz="1600" dirty="0" err="1" smtClean="0"/>
              <a:t>audit_record</a:t>
            </a:r>
            <a:r>
              <a:rPr lang="en-US" sz="1600" dirty="0" smtClean="0"/>
              <a:t>(port, inventory)                   </a:t>
            </a:r>
            <a:r>
              <a:rPr lang="en-US" sz="1600" dirty="0">
                <a:solidFill>
                  <a:schemeClr val="accent2"/>
                </a:solidFill>
              </a:rPr>
              <a:t># check for compliance</a:t>
            </a:r>
          </a:p>
        </p:txBody>
      </p:sp>
    </p:spTree>
    <p:extLst>
      <p:ext uri="{BB962C8B-B14F-4D97-AF65-F5344CB8AC3E}">
        <p14:creationId xmlns:p14="http://schemas.microsoft.com/office/powerpoint/2010/main" val="938715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Health Monitoring with 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59215"/>
            <a:ext cx="5967009" cy="385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Monitor and display key health metrics</a:t>
            </a:r>
            <a:endParaRPr lang="en-US" sz="1800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286500" y="803991"/>
            <a:ext cx="2057400" cy="34240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Key Messages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681" y="2872626"/>
            <a:ext cx="1781158" cy="13556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199" y="1312806"/>
            <a:ext cx="7547579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87BFD8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b="1" i="1" dirty="0" err="1"/>
              <a:t>oom</a:t>
            </a:r>
            <a:r>
              <a:rPr lang="en-US" sz="1600" dirty="0"/>
              <a:t> import *</a:t>
            </a:r>
          </a:p>
          <a:p>
            <a:r>
              <a:rPr lang="en-US" sz="1600" dirty="0" smtClean="0"/>
              <a:t>list = </a:t>
            </a:r>
            <a:r>
              <a:rPr lang="en-US" sz="1600" b="1" i="1" dirty="0" err="1" smtClean="0"/>
              <a:t>oom</a:t>
            </a:r>
            <a:r>
              <a:rPr lang="en-US" sz="1600" dirty="0" err="1" smtClean="0"/>
              <a:t>_get_portlist</a:t>
            </a:r>
            <a:r>
              <a:rPr lang="en-US" sz="1600" dirty="0"/>
              <a:t>(): 	</a:t>
            </a:r>
            <a:r>
              <a:rPr lang="en-US" sz="1600" dirty="0" smtClean="0"/>
              <a:t>                      </a:t>
            </a:r>
            <a:r>
              <a:rPr lang="en-US" sz="1600" dirty="0" smtClean="0">
                <a:solidFill>
                  <a:schemeClr val="accent2"/>
                </a:solidFill>
              </a:rPr>
              <a:t># </a:t>
            </a:r>
            <a:r>
              <a:rPr lang="en-US" sz="1600" dirty="0">
                <a:solidFill>
                  <a:schemeClr val="accent2"/>
                </a:solidFill>
              </a:rPr>
              <a:t>enumerate </a:t>
            </a:r>
            <a:r>
              <a:rPr lang="en-US" sz="1600" dirty="0" smtClean="0">
                <a:solidFill>
                  <a:schemeClr val="accent2"/>
                </a:solidFill>
              </a:rPr>
              <a:t>the </a:t>
            </a:r>
            <a:r>
              <a:rPr lang="en-US" sz="1600" dirty="0">
                <a:solidFill>
                  <a:schemeClr val="accent2"/>
                </a:solidFill>
              </a:rPr>
              <a:t>ports on the </a:t>
            </a:r>
            <a:r>
              <a:rPr lang="en-US" sz="1600" dirty="0" smtClean="0">
                <a:solidFill>
                  <a:schemeClr val="accent2"/>
                </a:solidFill>
              </a:rPr>
              <a:t>switch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 smtClean="0"/>
              <a:t>      health  </a:t>
            </a:r>
            <a:r>
              <a:rPr lang="en-US" sz="1600" dirty="0"/>
              <a:t>= </a:t>
            </a:r>
            <a:r>
              <a:rPr lang="en-US" sz="1600" b="1" i="1" dirty="0" err="1" smtClean="0"/>
              <a:t>oom</a:t>
            </a:r>
            <a:r>
              <a:rPr lang="en-US" sz="1600" dirty="0" err="1" smtClean="0"/>
              <a:t>_get_memory</a:t>
            </a:r>
            <a:r>
              <a:rPr lang="en-US" sz="1600" dirty="0" smtClean="0"/>
              <a:t>(list[53], ‘DOM’)  </a:t>
            </a:r>
            <a:r>
              <a:rPr lang="en-US" sz="1600" dirty="0">
                <a:solidFill>
                  <a:srgbClr val="3C92BA"/>
                </a:solidFill>
              </a:rPr>
              <a:t># </a:t>
            </a:r>
            <a:r>
              <a:rPr lang="en-US" sz="1600" dirty="0" smtClean="0">
                <a:solidFill>
                  <a:srgbClr val="3C92BA"/>
                </a:solidFill>
              </a:rPr>
              <a:t>DOM: Digital Optical Monitoring</a:t>
            </a:r>
            <a:endParaRPr lang="en-US" sz="1600" dirty="0">
              <a:solidFill>
                <a:srgbClr val="3C92BA"/>
              </a:solidFill>
            </a:endParaRPr>
          </a:p>
          <a:p>
            <a:r>
              <a:rPr lang="en-US" sz="1600" dirty="0" smtClean="0"/>
              <a:t>      </a:t>
            </a:r>
            <a:r>
              <a:rPr lang="en-US" sz="1600" dirty="0" err="1" smtClean="0"/>
              <a:t>show_port</a:t>
            </a:r>
            <a:r>
              <a:rPr lang="en-US" sz="1600" dirty="0" smtClean="0"/>
              <a:t>(list[53], health)                            </a:t>
            </a:r>
            <a:r>
              <a:rPr lang="en-US" sz="1600" dirty="0">
                <a:solidFill>
                  <a:schemeClr val="accent2"/>
                </a:solidFill>
              </a:rPr>
              <a:t># </a:t>
            </a:r>
            <a:r>
              <a:rPr lang="en-US" sz="1600" dirty="0" smtClean="0">
                <a:solidFill>
                  <a:schemeClr val="accent2"/>
                </a:solidFill>
              </a:rPr>
              <a:t>Display temp, </a:t>
            </a:r>
            <a:r>
              <a:rPr lang="en-US" sz="1600" dirty="0" smtClean="0">
                <a:solidFill>
                  <a:srgbClr val="3C92BA"/>
                </a:solidFill>
              </a:rPr>
              <a:t>voltage</a:t>
            </a:r>
            <a:r>
              <a:rPr lang="en-US" sz="1600" dirty="0">
                <a:solidFill>
                  <a:srgbClr val="3C92BA"/>
                </a:solidFill>
              </a:rPr>
              <a:t>, </a:t>
            </a:r>
            <a:r>
              <a:rPr lang="en-US" sz="1600" dirty="0" smtClean="0">
                <a:solidFill>
                  <a:srgbClr val="3C92BA"/>
                </a:solidFill>
              </a:rPr>
              <a:t>laser, Rx/</a:t>
            </a:r>
            <a:r>
              <a:rPr lang="en-US" sz="1600" dirty="0" err="1" smtClean="0">
                <a:solidFill>
                  <a:srgbClr val="3C92BA"/>
                </a:solidFill>
              </a:rPr>
              <a:t>Tx</a:t>
            </a:r>
            <a:r>
              <a:rPr lang="en-US" sz="1600" dirty="0" smtClean="0">
                <a:solidFill>
                  <a:srgbClr val="3C92BA"/>
                </a:solidFill>
              </a:rPr>
              <a:t> power</a:t>
            </a:r>
            <a:r>
              <a:rPr lang="en-US" sz="1600" dirty="0" smtClean="0">
                <a:solidFill>
                  <a:schemeClr val="accent2"/>
                </a:solidFill>
              </a:rPr>
              <a:t> </a:t>
            </a:r>
            <a:endParaRPr lang="en-US" sz="1600" dirty="0">
              <a:solidFill>
                <a:schemeClr val="accent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329" y="2433376"/>
            <a:ext cx="3295459" cy="230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6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329" y="2433376"/>
            <a:ext cx="3295459" cy="23059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3136" y="2441972"/>
            <a:ext cx="3231709" cy="22973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Diagnostics and Support with 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59215"/>
            <a:ext cx="7547579" cy="385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Vendor rep adjusts </a:t>
            </a:r>
            <a:r>
              <a:rPr lang="en-US" sz="1800" dirty="0" err="1" smtClean="0"/>
              <a:t>low_temp</a:t>
            </a:r>
            <a:r>
              <a:rPr lang="en-US" sz="1800" dirty="0" smtClean="0"/>
              <a:t> warning threshold to test alert handling</a:t>
            </a:r>
            <a:endParaRPr lang="en-US" sz="18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3620" y="2872625"/>
            <a:ext cx="1781158" cy="13556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199" y="1312806"/>
            <a:ext cx="7502695" cy="107721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87BFD8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b="1" i="1" dirty="0" err="1"/>
              <a:t>oom</a:t>
            </a:r>
            <a:r>
              <a:rPr lang="en-US" sz="1600" dirty="0"/>
              <a:t> import *</a:t>
            </a:r>
          </a:p>
          <a:p>
            <a:r>
              <a:rPr lang="en-US" sz="1600" dirty="0" smtClean="0"/>
              <a:t>list = </a:t>
            </a:r>
            <a:r>
              <a:rPr lang="en-US" sz="1600" b="1" i="1" dirty="0" err="1" smtClean="0"/>
              <a:t>oom</a:t>
            </a:r>
            <a:r>
              <a:rPr lang="en-US" sz="1600" dirty="0" err="1" smtClean="0"/>
              <a:t>_get_portlist</a:t>
            </a:r>
            <a:r>
              <a:rPr lang="en-US" sz="1600" dirty="0"/>
              <a:t>(): 	</a:t>
            </a:r>
            <a:r>
              <a:rPr lang="en-US" sz="1600" dirty="0" smtClean="0"/>
              <a:t>                      </a:t>
            </a:r>
            <a:r>
              <a:rPr lang="en-US" sz="1600" dirty="0" smtClean="0">
                <a:solidFill>
                  <a:schemeClr val="accent2"/>
                </a:solidFill>
              </a:rPr>
              <a:t># </a:t>
            </a:r>
            <a:r>
              <a:rPr lang="en-US" sz="1600" dirty="0">
                <a:solidFill>
                  <a:schemeClr val="accent2"/>
                </a:solidFill>
              </a:rPr>
              <a:t>enumerate </a:t>
            </a:r>
            <a:r>
              <a:rPr lang="en-US" sz="1600" dirty="0" smtClean="0">
                <a:solidFill>
                  <a:schemeClr val="accent2"/>
                </a:solidFill>
              </a:rPr>
              <a:t>the </a:t>
            </a:r>
            <a:r>
              <a:rPr lang="en-US" sz="1600" dirty="0">
                <a:solidFill>
                  <a:schemeClr val="accent2"/>
                </a:solidFill>
              </a:rPr>
              <a:t>ports on the </a:t>
            </a:r>
            <a:r>
              <a:rPr lang="en-US" sz="1600" dirty="0" smtClean="0">
                <a:solidFill>
                  <a:schemeClr val="accent2"/>
                </a:solidFill>
              </a:rPr>
              <a:t>switch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 smtClean="0"/>
              <a:t>      </a:t>
            </a:r>
            <a:r>
              <a:rPr lang="en-US" sz="1600" b="1" i="1" dirty="0" smtClean="0"/>
              <a:t>oom</a:t>
            </a:r>
            <a:r>
              <a:rPr lang="en-US" sz="1600" dirty="0" smtClean="0"/>
              <a:t>_set_keyvalue(list[53], ‘PASSWORD_ENTRY’, secret)  </a:t>
            </a:r>
            <a:r>
              <a:rPr lang="en-US" sz="1600" dirty="0">
                <a:solidFill>
                  <a:srgbClr val="3C92BA"/>
                </a:solidFill>
              </a:rPr>
              <a:t># </a:t>
            </a:r>
            <a:r>
              <a:rPr lang="en-US" sz="1600" dirty="0" smtClean="0">
                <a:solidFill>
                  <a:srgbClr val="3C92BA"/>
                </a:solidFill>
              </a:rPr>
              <a:t>Vendor support password</a:t>
            </a:r>
            <a:endParaRPr lang="en-US" sz="1600" dirty="0">
              <a:solidFill>
                <a:srgbClr val="3C92BA"/>
              </a:solidFill>
            </a:endParaRPr>
          </a:p>
          <a:p>
            <a:r>
              <a:rPr lang="en-US" sz="1600" dirty="0" smtClean="0"/>
              <a:t>      </a:t>
            </a:r>
            <a:r>
              <a:rPr lang="en-US" sz="1600" b="1" i="1" dirty="0" smtClean="0"/>
              <a:t>oom</a:t>
            </a:r>
            <a:r>
              <a:rPr lang="en-US" sz="1600" dirty="0" smtClean="0"/>
              <a:t>_set_keyvalue(list[53</a:t>
            </a:r>
            <a:r>
              <a:rPr lang="en-US" sz="1600" dirty="0"/>
              <a:t>], </a:t>
            </a:r>
            <a:r>
              <a:rPr lang="en-US" sz="1600" dirty="0" smtClean="0"/>
              <a:t>‘TEMP_HIGH_ALARM’, 45.0)  </a:t>
            </a:r>
            <a:r>
              <a:rPr lang="en-US" sz="1600" dirty="0">
                <a:solidFill>
                  <a:schemeClr val="accent2"/>
                </a:solidFill>
              </a:rPr>
              <a:t># </a:t>
            </a:r>
            <a:r>
              <a:rPr lang="en-US" sz="1600" dirty="0" smtClean="0">
                <a:solidFill>
                  <a:schemeClr val="accent2"/>
                </a:solidFill>
              </a:rPr>
              <a:t>Change threshold</a:t>
            </a:r>
            <a:endParaRPr lang="en-US" sz="1600" dirty="0">
              <a:solidFill>
                <a:schemeClr val="accent2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205903" y="4536742"/>
            <a:ext cx="581025" cy="2025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1238250" y="4002397"/>
            <a:ext cx="963704" cy="534345"/>
          </a:xfrm>
          <a:prstGeom prst="straightConnector1">
            <a:avLst/>
          </a:prstGeom>
          <a:ln w="28575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2405954" y="4488291"/>
            <a:ext cx="581025" cy="20257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145077" y="3833120"/>
            <a:ext cx="10613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2"/>
                </a:solidFill>
              </a:rPr>
              <a:t>Old Values</a:t>
            </a:r>
          </a:p>
        </p:txBody>
      </p:sp>
      <p:sp>
        <p:nvSpPr>
          <p:cNvPr id="15" name="TextBox 14"/>
          <p:cNvSpPr txBox="1"/>
          <p:nvPr/>
        </p:nvSpPr>
        <p:spPr>
          <a:xfrm rot="5400000">
            <a:off x="4739845" y="3523660"/>
            <a:ext cx="11532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accent2"/>
                </a:solidFill>
              </a:rPr>
              <a:t>New Values</a:t>
            </a:r>
            <a:endParaRPr lang="en-US" sz="16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78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190" y="3395335"/>
            <a:ext cx="4019550" cy="933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94" y="3762131"/>
            <a:ext cx="1266825" cy="3714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Custom Uses - Vendor Value Added Content with OOM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859215"/>
            <a:ext cx="7547579" cy="385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Trigger flashing pull tab lights with OOM</a:t>
            </a:r>
          </a:p>
          <a:p>
            <a:pPr marL="0" indent="0">
              <a:buNone/>
            </a:pPr>
            <a:r>
              <a:rPr lang="en-US" sz="1800" dirty="0" smtClean="0"/>
              <a:t>Easy documented process to add additional keys to OOM</a:t>
            </a:r>
          </a:p>
          <a:p>
            <a:pPr marL="0" indent="0">
              <a:buNone/>
            </a:pPr>
            <a:r>
              <a:rPr lang="en-US" sz="1800" dirty="0" smtClean="0"/>
              <a:t>In the switch, live, </a:t>
            </a:r>
            <a:r>
              <a:rPr lang="en-US" sz="1800" b="1" i="1" dirty="0" smtClean="0"/>
              <a:t>running normal production workloads</a:t>
            </a:r>
            <a:endParaRPr lang="en-US" sz="1800" b="1" i="1" dirty="0"/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199" y="2276623"/>
            <a:ext cx="7020833" cy="83099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87BFD8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/>
              <a:t>from </a:t>
            </a:r>
            <a:r>
              <a:rPr lang="en-US" sz="1600" b="1" i="1" dirty="0" err="1"/>
              <a:t>oom</a:t>
            </a:r>
            <a:r>
              <a:rPr lang="en-US" sz="1600" dirty="0"/>
              <a:t> import *</a:t>
            </a:r>
          </a:p>
          <a:p>
            <a:r>
              <a:rPr lang="en-US" sz="1600" dirty="0" smtClean="0"/>
              <a:t>list = </a:t>
            </a:r>
            <a:r>
              <a:rPr lang="en-US" sz="1600" b="1" i="1" dirty="0" err="1" smtClean="0"/>
              <a:t>oom</a:t>
            </a:r>
            <a:r>
              <a:rPr lang="en-US" sz="1600" dirty="0" err="1" smtClean="0"/>
              <a:t>_get_portlist</a:t>
            </a:r>
            <a:r>
              <a:rPr lang="en-US" sz="1600" dirty="0"/>
              <a:t>(): 	</a:t>
            </a:r>
            <a:r>
              <a:rPr lang="en-US" sz="1600" dirty="0" smtClean="0"/>
              <a:t>                      </a:t>
            </a:r>
            <a:r>
              <a:rPr lang="en-US" sz="1600" dirty="0" smtClean="0">
                <a:solidFill>
                  <a:schemeClr val="accent2"/>
                </a:solidFill>
              </a:rPr>
              <a:t># </a:t>
            </a:r>
            <a:r>
              <a:rPr lang="en-US" sz="1600" dirty="0">
                <a:solidFill>
                  <a:schemeClr val="accent2"/>
                </a:solidFill>
              </a:rPr>
              <a:t>enumerate </a:t>
            </a:r>
            <a:r>
              <a:rPr lang="en-US" sz="1600" dirty="0" smtClean="0">
                <a:solidFill>
                  <a:schemeClr val="accent2"/>
                </a:solidFill>
              </a:rPr>
              <a:t>the </a:t>
            </a:r>
            <a:r>
              <a:rPr lang="en-US" sz="1600" dirty="0">
                <a:solidFill>
                  <a:schemeClr val="accent2"/>
                </a:solidFill>
              </a:rPr>
              <a:t>ports on the </a:t>
            </a:r>
            <a:r>
              <a:rPr lang="en-US" sz="1600" dirty="0" smtClean="0">
                <a:solidFill>
                  <a:schemeClr val="accent2"/>
                </a:solidFill>
              </a:rPr>
              <a:t>switch</a:t>
            </a:r>
            <a:endParaRPr lang="en-US" sz="1600" dirty="0">
              <a:solidFill>
                <a:schemeClr val="accent2"/>
              </a:solidFill>
            </a:endParaRPr>
          </a:p>
          <a:p>
            <a:r>
              <a:rPr lang="en-US" sz="1600" dirty="0" smtClean="0"/>
              <a:t>      </a:t>
            </a:r>
            <a:r>
              <a:rPr lang="en-US" sz="1600" b="1" i="1" dirty="0" smtClean="0"/>
              <a:t>oom</a:t>
            </a:r>
            <a:r>
              <a:rPr lang="en-US" sz="1600" dirty="0" smtClean="0"/>
              <a:t>_set_keyvalue(list[53], ‘TAB_LIGHTS’, flash)  </a:t>
            </a:r>
            <a:r>
              <a:rPr lang="en-US" sz="1600" dirty="0" smtClean="0">
                <a:solidFill>
                  <a:srgbClr val="3C92BA"/>
                </a:solidFill>
              </a:rPr>
              <a:t># Make the lights flash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732" y="3767904"/>
            <a:ext cx="125730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85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OCP SUMMIT: Interoperability and Open APIs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0" y="803991"/>
            <a:ext cx="2057400" cy="34240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Key Messages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248400" y="1074997"/>
            <a:ext cx="1981200" cy="7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0874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Message 1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Message 2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Message 3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4637" y="754585"/>
            <a:ext cx="4914900" cy="254396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237" y="2128499"/>
            <a:ext cx="2657493" cy="2530946"/>
          </a:xfrm>
          <a:prstGeom prst="rect">
            <a:avLst/>
          </a:prstGeom>
          <a:ln w="38100" cmpd="sng">
            <a:solidFill>
              <a:srgbClr val="FFFFFF"/>
            </a:solidFill>
          </a:ln>
        </p:spPr>
      </p:pic>
      <p:pic>
        <p:nvPicPr>
          <p:cNvPr id="13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614" y="754585"/>
            <a:ext cx="2928645" cy="3904860"/>
          </a:xfrm>
          <a:ln>
            <a:solidFill>
              <a:srgbClr val="FFFFFF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313841" y="3630099"/>
            <a:ext cx="29726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OOM demonstrated at </a:t>
            </a:r>
            <a:b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</a:br>
            <a:r>
              <a:rPr lang="en-US" sz="1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OCP Summit 2016 and 2017</a:t>
            </a:r>
          </a:p>
        </p:txBody>
      </p:sp>
    </p:spTree>
    <p:extLst>
      <p:ext uri="{BB962C8B-B14F-4D97-AF65-F5344CB8AC3E}">
        <p14:creationId xmlns:p14="http://schemas.microsoft.com/office/powerpoint/2010/main" val="2364368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How can you </a:t>
            </a:r>
            <a:r>
              <a:rPr lang="en-US" dirty="0" smtClean="0"/>
              <a:t>Access </a:t>
            </a:r>
            <a:r>
              <a:rPr lang="en-US" dirty="0"/>
              <a:t>&amp; P</a:t>
            </a:r>
            <a:r>
              <a:rPr lang="en-US" dirty="0" smtClean="0"/>
              <a:t>articipate </a:t>
            </a:r>
            <a:r>
              <a:rPr lang="en-US" dirty="0"/>
              <a:t>in OOM?</a:t>
            </a:r>
          </a:p>
        </p:txBody>
      </p:sp>
      <p:sp>
        <p:nvSpPr>
          <p:cNvPr id="6" name="Rectangle 5"/>
          <p:cNvSpPr/>
          <p:nvPr/>
        </p:nvSpPr>
        <p:spPr>
          <a:xfrm>
            <a:off x="6286500" y="803991"/>
            <a:ext cx="2057400" cy="34240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Key Messages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248400" y="1074997"/>
            <a:ext cx="1981200" cy="7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0874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Message 1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Message 2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Message 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286500" y="917336"/>
            <a:ext cx="2057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1600" dirty="0" smtClean="0">
                <a:solidFill>
                  <a:schemeClr val="bg1"/>
                </a:solidFill>
              </a:rPr>
              <a:t>Key Messages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6248400" y="1278675"/>
            <a:ext cx="1981200" cy="9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0874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Message 1</a:t>
            </a:r>
          </a:p>
          <a:p>
            <a:pPr>
              <a:buClr>
                <a:schemeClr val="bg1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Message 2</a:t>
            </a:r>
          </a:p>
          <a:p>
            <a:pPr>
              <a:buClr>
                <a:schemeClr val="bg1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Message 3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57199" y="909046"/>
            <a:ext cx="5490482" cy="3927046"/>
          </a:xfrm>
        </p:spPr>
        <p:txBody>
          <a:bodyPr>
            <a:normAutofit lnSpcReduction="10000"/>
          </a:bodyPr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600" dirty="0"/>
              <a:t>OOM is now an </a:t>
            </a:r>
            <a:r>
              <a:rPr lang="en-US" sz="1600" b="1" dirty="0"/>
              <a:t>OCP </a:t>
            </a:r>
            <a:r>
              <a:rPr lang="en-US" sz="1600" b="1" dirty="0" smtClean="0"/>
              <a:t>Accepted™ </a:t>
            </a:r>
            <a:r>
              <a:rPr lang="en-US" sz="1600" dirty="0" smtClean="0"/>
              <a:t>Project</a:t>
            </a:r>
            <a:endParaRPr lang="en-US" sz="1600" dirty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600" dirty="0"/>
              <a:t>Download, use and improve!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hlinkClick r:id="rId2"/>
              </a:rPr>
              <a:t>https://github.com/opencomputeproject/oom</a:t>
            </a:r>
            <a:r>
              <a:rPr lang="en-US" sz="1600" dirty="0"/>
              <a:t> 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youtu.be/kkL2dk7zMOc</a:t>
            </a:r>
            <a:endParaRPr lang="en-US" sz="1600" dirty="0" smtClean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Share </a:t>
            </a:r>
            <a:r>
              <a:rPr lang="en-US" sz="1600" dirty="0"/>
              <a:t>your use-cases with us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600" dirty="0"/>
              <a:t>Used in Interoperability testing at UNH IOL </a:t>
            </a:r>
            <a:r>
              <a:rPr lang="en-US" sz="1600" dirty="0" err="1"/>
              <a:t>Plugfests</a:t>
            </a:r>
            <a:r>
              <a:rPr lang="en-US" sz="1600" dirty="0" smtClean="0"/>
              <a:t>.</a:t>
            </a:r>
            <a:endParaRPr lang="en-US" sz="1600" dirty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600" dirty="0" smtClean="0"/>
              <a:t>Demonstrated in numerous Linux-based NOSs</a:t>
            </a:r>
            <a:r>
              <a:rPr lang="en-US" sz="1600" dirty="0"/>
              <a:t>, </a:t>
            </a:r>
            <a:r>
              <a:rPr lang="en-US" sz="1600" dirty="0" smtClean="0"/>
              <a:t>white box switches</a:t>
            </a:r>
            <a:r>
              <a:rPr lang="en-US" sz="1600" dirty="0"/>
              <a:t>, evaluation boards and a </a:t>
            </a:r>
            <a:r>
              <a:rPr lang="en-US" sz="1600" dirty="0" smtClean="0"/>
              <a:t>module simulator.</a:t>
            </a:r>
            <a:endParaRPr lang="en-US" sz="1600" dirty="0"/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en-US" sz="1600" dirty="0"/>
              <a:t>200+ keys decoded for QSFP+, QSFP28, SFP</a:t>
            </a:r>
            <a:r>
              <a:rPr lang="en-US" sz="1600" dirty="0" smtClean="0"/>
              <a:t>+… </a:t>
            </a:r>
            <a:r>
              <a:rPr lang="en-US" sz="1600" dirty="0" err="1" smtClean="0"/>
              <a:t>CFPx</a:t>
            </a:r>
            <a:r>
              <a:rPr lang="en-US" sz="1600" dirty="0" smtClean="0"/>
              <a:t> coming next.</a:t>
            </a:r>
            <a:endParaRPr lang="en-US" sz="16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6103" y="2136323"/>
            <a:ext cx="1835706" cy="115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38963" y="3045709"/>
            <a:ext cx="1640652" cy="1248718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67" y="747761"/>
            <a:ext cx="1752609" cy="83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657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Latest OOM News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82650"/>
            <a:ext cx="8229600" cy="3711974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May 2016 – OOM installs as a standard Python Package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August 2016 – OOM Web Service using JSON available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September 2016 – ‘Universal Shim’ developed (Cumulus + ONL)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/>
              <a:t>February 2017 – ‘Universal Python Shim’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No longer need to compile C code to install OOM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600" dirty="0" smtClean="0"/>
              <a:t>Extensible to support any (every) Linux-based </a:t>
            </a:r>
            <a:r>
              <a:rPr lang="en-US" sz="1600" dirty="0" smtClean="0"/>
              <a:t>NOS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August 2017 – Reference Linux Kernel Driver available on </a:t>
            </a:r>
            <a:r>
              <a:rPr lang="en-US" dirty="0" smtClean="0"/>
              <a:t>github</a:t>
            </a:r>
          </a:p>
        </p:txBody>
      </p:sp>
    </p:spTree>
    <p:extLst>
      <p:ext uri="{BB962C8B-B14F-4D97-AF65-F5344CB8AC3E}">
        <p14:creationId xmlns:p14="http://schemas.microsoft.com/office/powerpoint/2010/main" val="3048306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/>
              <a:t>What is Open Optical Monitoring (OOM)?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59215"/>
            <a:ext cx="5508368" cy="38516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smtClean="0"/>
              <a:t>OOM is a </a:t>
            </a:r>
            <a:r>
              <a:rPr lang="en-US" sz="1600" dirty="0"/>
              <a:t>Python package, providing a standard API to </a:t>
            </a:r>
            <a:r>
              <a:rPr lang="en-US" sz="1600" dirty="0" smtClean="0"/>
              <a:t/>
            </a:r>
            <a:br>
              <a:rPr lang="en-US" sz="1600" dirty="0" smtClean="0"/>
            </a:br>
            <a:r>
              <a:rPr lang="en-US" sz="1600" dirty="0" smtClean="0"/>
              <a:t>read</a:t>
            </a:r>
            <a:r>
              <a:rPr lang="en-US" sz="1600" dirty="0"/>
              <a:t>/write optical </a:t>
            </a:r>
            <a:r>
              <a:rPr lang="en-US" sz="1600" dirty="0" smtClean="0"/>
              <a:t>transceiver modules</a:t>
            </a:r>
            <a:r>
              <a:rPr lang="en-US" sz="16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/>
              <a:t>EEPROM data encoded/decoded in key/value pairs.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1600" dirty="0" smtClean="0"/>
              <a:t>Same </a:t>
            </a:r>
            <a:r>
              <a:rPr lang="en-US" sz="1600" dirty="0"/>
              <a:t>API: Any </a:t>
            </a:r>
            <a:r>
              <a:rPr lang="en-US" sz="1600" dirty="0" smtClean="0"/>
              <a:t>Linux-based NOS</a:t>
            </a:r>
            <a:r>
              <a:rPr lang="en-US" sz="1600" dirty="0"/>
              <a:t>, any switch, any module vendor, </a:t>
            </a:r>
            <a:r>
              <a:rPr lang="en-US" sz="1600" dirty="0" smtClean="0"/>
              <a:t>any </a:t>
            </a:r>
            <a:r>
              <a:rPr lang="en-US" sz="1600" dirty="0"/>
              <a:t>module type.</a:t>
            </a:r>
          </a:p>
          <a:p>
            <a:pPr marL="0" indent="0">
              <a:spcBef>
                <a:spcPts val="1500"/>
              </a:spcBef>
              <a:buNone/>
            </a:pPr>
            <a:r>
              <a:rPr lang="en-US" sz="1600" dirty="0" smtClean="0"/>
              <a:t>Open </a:t>
            </a:r>
            <a:r>
              <a:rPr lang="en-US" sz="1600" dirty="0"/>
              <a:t>Source, easy to maintain, easy to extend.</a:t>
            </a:r>
          </a:p>
          <a:p>
            <a:pPr marL="0" indent="0">
              <a:buNone/>
            </a:pP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286500" y="803991"/>
            <a:ext cx="2057400" cy="34240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l">
              <a:buClr>
                <a:schemeClr val="bg1"/>
              </a:buClr>
            </a:pPr>
            <a:r>
              <a:rPr lang="en-US" sz="1600" dirty="0">
                <a:solidFill>
                  <a:schemeClr val="bg1"/>
                </a:solidFill>
              </a:rPr>
              <a:t>Key Messages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6248400" y="1074997"/>
            <a:ext cx="1981200" cy="7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0874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Message 1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Message 2</a:t>
            </a:r>
          </a:p>
          <a:p>
            <a:pPr>
              <a:buClr>
                <a:schemeClr val="bg1"/>
              </a:buClr>
            </a:pPr>
            <a:r>
              <a:rPr lang="en-US" dirty="0">
                <a:solidFill>
                  <a:schemeClr val="bg1"/>
                </a:solidFill>
              </a:rPr>
              <a:t>Message 3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 bwMode="auto">
          <a:xfrm>
            <a:off x="6248400" y="1278675"/>
            <a:ext cx="1981200" cy="985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80000"/>
              <a:buFont typeface="Wingdings" pitchFamily="2" charset="2"/>
              <a:buChar char="u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2pPr>
            <a:lvl3pPr marL="1087438" indent="-17303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80000"/>
              <a:buFont typeface="Arial" charset="0"/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80000"/>
              <a:buFont typeface="Wingdings" pitchFamily="2" charset="2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chemeClr val="bg1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Message 1</a:t>
            </a:r>
          </a:p>
          <a:p>
            <a:pPr>
              <a:buClr>
                <a:schemeClr val="bg1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Message 2</a:t>
            </a:r>
          </a:p>
          <a:p>
            <a:pPr>
              <a:buClr>
                <a:schemeClr val="bg1"/>
              </a:buClr>
            </a:pPr>
            <a:r>
              <a:rPr lang="en-US" sz="1400" dirty="0" smtClean="0">
                <a:solidFill>
                  <a:schemeClr val="bg1"/>
                </a:solidFill>
              </a:rPr>
              <a:t>Message 3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8509" y="1146599"/>
            <a:ext cx="2111740" cy="13343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9091" y="2962833"/>
            <a:ext cx="1781158" cy="1355659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7200" y="2962833"/>
            <a:ext cx="6557501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rgbClr val="87BFD8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 smtClean="0"/>
              <a:t>from </a:t>
            </a:r>
            <a:r>
              <a:rPr lang="en-US" sz="1400" b="1" i="1" dirty="0" err="1"/>
              <a:t>oom</a:t>
            </a:r>
            <a:r>
              <a:rPr lang="en-US" sz="1400" dirty="0"/>
              <a:t> import *</a:t>
            </a:r>
          </a:p>
          <a:p>
            <a:r>
              <a:rPr lang="en-US" sz="1400" dirty="0" smtClean="0"/>
              <a:t>for </a:t>
            </a:r>
            <a:r>
              <a:rPr lang="en-US" sz="1400" dirty="0"/>
              <a:t>port in </a:t>
            </a:r>
            <a:r>
              <a:rPr lang="en-US" sz="1400" b="1" i="1" dirty="0" err="1"/>
              <a:t>oom</a:t>
            </a:r>
            <a:r>
              <a:rPr lang="en-US" sz="1400" dirty="0" err="1"/>
              <a:t>_get_portlist</a:t>
            </a:r>
            <a:r>
              <a:rPr lang="en-US" sz="1400" dirty="0"/>
              <a:t>(): 	</a:t>
            </a:r>
            <a:r>
              <a:rPr lang="en-US" sz="1400" dirty="0" smtClean="0"/>
              <a:t>  </a:t>
            </a:r>
            <a:r>
              <a:rPr lang="en-US" sz="1400" dirty="0" smtClean="0">
                <a:solidFill>
                  <a:schemeClr val="accent2"/>
                </a:solidFill>
              </a:rPr>
              <a:t># </a:t>
            </a:r>
            <a:r>
              <a:rPr lang="en-US" sz="1400" dirty="0">
                <a:solidFill>
                  <a:schemeClr val="accent2"/>
                </a:solidFill>
              </a:rPr>
              <a:t>enumerate </a:t>
            </a:r>
            <a:r>
              <a:rPr lang="en-US" sz="1400" dirty="0" smtClean="0">
                <a:solidFill>
                  <a:schemeClr val="accent2"/>
                </a:solidFill>
              </a:rPr>
              <a:t>the </a:t>
            </a:r>
            <a:r>
              <a:rPr lang="en-US" sz="1400" dirty="0">
                <a:solidFill>
                  <a:schemeClr val="accent2"/>
                </a:solidFill>
              </a:rPr>
              <a:t>ports on the </a:t>
            </a:r>
            <a:r>
              <a:rPr lang="en-US" sz="1400" dirty="0" smtClean="0">
                <a:solidFill>
                  <a:schemeClr val="accent2"/>
                </a:solidFill>
              </a:rPr>
              <a:t>switch</a:t>
            </a:r>
            <a:endParaRPr lang="en-US" sz="1400" dirty="0">
              <a:solidFill>
                <a:schemeClr val="accent2"/>
              </a:solidFill>
            </a:endParaRPr>
          </a:p>
          <a:p>
            <a:r>
              <a:rPr lang="en-US" sz="1400" dirty="0" smtClean="0"/>
              <a:t>     status </a:t>
            </a:r>
            <a:r>
              <a:rPr lang="en-US" sz="1400" dirty="0"/>
              <a:t>= </a:t>
            </a:r>
            <a:r>
              <a:rPr lang="en-US" sz="1400" b="1" i="1" dirty="0" err="1"/>
              <a:t>oom</a:t>
            </a:r>
            <a:r>
              <a:rPr lang="en-US" sz="1400" dirty="0" err="1"/>
              <a:t>_get_memory</a:t>
            </a:r>
            <a:r>
              <a:rPr lang="en-US" sz="1400" dirty="0"/>
              <a:t>(port, 'DOM')  </a:t>
            </a:r>
            <a:r>
              <a:rPr lang="en-US" sz="1400" dirty="0">
                <a:solidFill>
                  <a:srgbClr val="3C92BA"/>
                </a:solidFill>
              </a:rPr>
              <a:t># </a:t>
            </a:r>
            <a:r>
              <a:rPr lang="en-US" sz="1400" dirty="0" smtClean="0">
                <a:solidFill>
                  <a:srgbClr val="3C92BA"/>
                </a:solidFill>
              </a:rPr>
              <a:t>DOM = voltage, temp, {TX</a:t>
            </a:r>
            <a:r>
              <a:rPr lang="en-US" sz="1400" dirty="0">
                <a:solidFill>
                  <a:srgbClr val="3C92BA"/>
                </a:solidFill>
              </a:rPr>
              <a:t>, Rx}Power, </a:t>
            </a:r>
            <a:r>
              <a:rPr lang="en-US" sz="1400" dirty="0" smtClean="0">
                <a:solidFill>
                  <a:srgbClr val="3C92BA"/>
                </a:solidFill>
              </a:rPr>
              <a:t>bias</a:t>
            </a:r>
            <a:endParaRPr lang="en-US" sz="1400" dirty="0">
              <a:solidFill>
                <a:srgbClr val="3C92BA"/>
              </a:solidFill>
            </a:endParaRPr>
          </a:p>
          <a:p>
            <a:r>
              <a:rPr lang="en-US" sz="1400" dirty="0" smtClean="0"/>
              <a:t>     print </a:t>
            </a:r>
            <a:r>
              <a:rPr lang="en-US" sz="1400" dirty="0" err="1"/>
              <a:t>port.port_name</a:t>
            </a:r>
            <a:r>
              <a:rPr lang="en-US" sz="1400" dirty="0"/>
              <a:t> + </a:t>
            </a:r>
            <a:r>
              <a:rPr lang="en-US" sz="1400" dirty="0" err="1"/>
              <a:t>str</a:t>
            </a:r>
            <a:r>
              <a:rPr lang="en-US" sz="1400" dirty="0"/>
              <a:t>(status</a:t>
            </a:r>
            <a:r>
              <a:rPr lang="en-US" sz="1400" dirty="0" smtClean="0"/>
              <a:t>)</a:t>
            </a:r>
          </a:p>
          <a:p>
            <a:endParaRPr lang="en-US" sz="1400" dirty="0" smtClean="0"/>
          </a:p>
          <a:p>
            <a:r>
              <a:rPr lang="en-US" sz="1400" i="1" dirty="0">
                <a:solidFill>
                  <a:srgbClr val="3C92BA"/>
                </a:solidFill>
              </a:rPr>
              <a:t>port0</a:t>
            </a:r>
            <a:r>
              <a:rPr lang="en-US" sz="1400" i="1" dirty="0" smtClean="0">
                <a:solidFill>
                  <a:srgbClr val="3C92BA"/>
                </a:solidFill>
              </a:rPr>
              <a:t>{'VCC</a:t>
            </a:r>
            <a:r>
              <a:rPr lang="en-US" sz="1400" i="1" dirty="0">
                <a:solidFill>
                  <a:srgbClr val="3C92BA"/>
                </a:solidFill>
              </a:rPr>
              <a:t>': 3.30, 'TEMP': 23.55, 'TX_POWER': 0.57, 'RX_POWER': 0.56, 'TX_BIAS': 7.4</a:t>
            </a:r>
            <a:r>
              <a:rPr lang="en-US" sz="1400" i="1" dirty="0" smtClean="0">
                <a:solidFill>
                  <a:srgbClr val="3C92BA"/>
                </a:solidFill>
              </a:rPr>
              <a:t>}</a:t>
            </a:r>
          </a:p>
          <a:p>
            <a:r>
              <a:rPr lang="en-US" sz="1400" i="1" dirty="0" smtClean="0">
                <a:solidFill>
                  <a:srgbClr val="3C92BA"/>
                </a:solidFill>
              </a:rPr>
              <a:t>port1{'VCC</a:t>
            </a:r>
            <a:r>
              <a:rPr lang="en-US" sz="1400" i="1" dirty="0">
                <a:solidFill>
                  <a:srgbClr val="3C92BA"/>
                </a:solidFill>
              </a:rPr>
              <a:t>': </a:t>
            </a:r>
            <a:r>
              <a:rPr lang="en-US" sz="1400" i="1" dirty="0" smtClean="0">
                <a:solidFill>
                  <a:srgbClr val="3C92BA"/>
                </a:solidFill>
              </a:rPr>
              <a:t>3.31, </a:t>
            </a:r>
            <a:r>
              <a:rPr lang="en-US" sz="1400" i="1" dirty="0">
                <a:solidFill>
                  <a:srgbClr val="3C92BA"/>
                </a:solidFill>
              </a:rPr>
              <a:t>'TEMP': </a:t>
            </a:r>
            <a:r>
              <a:rPr lang="en-US" sz="1400" i="1" dirty="0" smtClean="0">
                <a:solidFill>
                  <a:srgbClr val="3C92BA"/>
                </a:solidFill>
              </a:rPr>
              <a:t>24.02, </a:t>
            </a:r>
            <a:r>
              <a:rPr lang="en-US" sz="1400" i="1" dirty="0">
                <a:solidFill>
                  <a:srgbClr val="3C92BA"/>
                </a:solidFill>
              </a:rPr>
              <a:t>'TX_POWER': 0.57, 'RX_POWER': 0.53, 'TX_BIAS': </a:t>
            </a:r>
            <a:r>
              <a:rPr lang="en-US" sz="1400" i="1" dirty="0" smtClean="0">
                <a:solidFill>
                  <a:srgbClr val="3C92BA"/>
                </a:solidFill>
              </a:rPr>
              <a:t>7.3}</a:t>
            </a:r>
            <a:endParaRPr lang="en-US" sz="1400" i="1" dirty="0">
              <a:solidFill>
                <a:srgbClr val="3C92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46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Rectangle 151"/>
          <p:cNvSpPr/>
          <p:nvPr/>
        </p:nvSpPr>
        <p:spPr bwMode="auto">
          <a:xfrm flipV="1">
            <a:off x="488986" y="860724"/>
            <a:ext cx="5683827" cy="3845941"/>
          </a:xfrm>
          <a:prstGeom prst="rect">
            <a:avLst/>
          </a:prstGeom>
          <a:solidFill>
            <a:schemeClr val="bg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642" y="169972"/>
            <a:ext cx="7980732" cy="400050"/>
          </a:xfrm>
        </p:spPr>
        <p:txBody>
          <a:bodyPr>
            <a:noAutofit/>
          </a:bodyPr>
          <a:lstStyle/>
          <a:p>
            <a:r>
              <a:rPr lang="en-US" sz="2200" dirty="0" smtClean="0"/>
              <a:t>Simplified OOM Architecture</a:t>
            </a:r>
            <a:endParaRPr lang="en-US" sz="2200" dirty="0"/>
          </a:p>
        </p:txBody>
      </p:sp>
      <p:sp>
        <p:nvSpPr>
          <p:cNvPr id="74" name="Rectangle 73"/>
          <p:cNvSpPr/>
          <p:nvPr/>
        </p:nvSpPr>
        <p:spPr bwMode="auto">
          <a:xfrm flipV="1">
            <a:off x="869800" y="2898882"/>
            <a:ext cx="3330476" cy="582972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1005395" y="2879997"/>
            <a:ext cx="8707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/>
              <a:t>Network OS</a:t>
            </a:r>
          </a:p>
          <a:p>
            <a:pPr algn="ctr"/>
            <a:r>
              <a:rPr lang="en-US" sz="1100" dirty="0" smtClean="0"/>
              <a:t>(Kernel)</a:t>
            </a:r>
            <a:endParaRPr lang="en-US" sz="1100" dirty="0"/>
          </a:p>
        </p:txBody>
      </p:sp>
      <p:grpSp>
        <p:nvGrpSpPr>
          <p:cNvPr id="3" name="Group 2"/>
          <p:cNvGrpSpPr/>
          <p:nvPr/>
        </p:nvGrpSpPr>
        <p:grpSpPr>
          <a:xfrm>
            <a:off x="1220840" y="4019247"/>
            <a:ext cx="2628395" cy="687419"/>
            <a:chOff x="511188" y="5040835"/>
            <a:chExt cx="3454755" cy="1070702"/>
          </a:xfrm>
        </p:grpSpPr>
        <p:pic>
          <p:nvPicPr>
            <p:cNvPr id="80" name="Picture 79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57341" y="5054785"/>
              <a:ext cx="1388434" cy="1056752"/>
            </a:xfrm>
            <a:prstGeom prst="rect">
              <a:avLst/>
            </a:prstGeom>
          </p:spPr>
        </p:pic>
        <p:pic>
          <p:nvPicPr>
            <p:cNvPr id="81" name="Picture 80" descr="QSFP 25FP LR_top 45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11188" y="5040835"/>
              <a:ext cx="1177138" cy="1058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7" name="Picture 4" descr="FTLX8571D3BCL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14314" y="5103634"/>
              <a:ext cx="1051629" cy="7433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8" name="TextBox 97"/>
          <p:cNvSpPr txBox="1"/>
          <p:nvPr/>
        </p:nvSpPr>
        <p:spPr>
          <a:xfrm>
            <a:off x="2782784" y="3503205"/>
            <a:ext cx="64152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i2c (HW)</a:t>
            </a:r>
            <a:endParaRPr lang="en-US" sz="1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799994" y="3734341"/>
            <a:ext cx="3340768" cy="350069"/>
            <a:chOff x="-152400" y="4800600"/>
            <a:chExt cx="9448799" cy="838200"/>
          </a:xfrm>
        </p:grpSpPr>
        <p:sp>
          <p:nvSpPr>
            <p:cNvPr id="41" name="Rectangle 40"/>
            <p:cNvSpPr/>
            <p:nvPr/>
          </p:nvSpPr>
          <p:spPr bwMode="auto">
            <a:xfrm>
              <a:off x="3657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8991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14325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4" name="Rectangle 43"/>
            <p:cNvSpPr/>
            <p:nvPr/>
          </p:nvSpPr>
          <p:spPr bwMode="auto">
            <a:xfrm>
              <a:off x="19659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5" name="Rectangle 44"/>
            <p:cNvSpPr/>
            <p:nvPr/>
          </p:nvSpPr>
          <p:spPr bwMode="auto">
            <a:xfrm>
              <a:off x="24993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6" name="Rectangle 45"/>
            <p:cNvSpPr/>
            <p:nvPr/>
          </p:nvSpPr>
          <p:spPr bwMode="auto">
            <a:xfrm>
              <a:off x="30327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7" name="Rectangle 46"/>
            <p:cNvSpPr/>
            <p:nvPr/>
          </p:nvSpPr>
          <p:spPr bwMode="auto">
            <a:xfrm>
              <a:off x="35661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8" name="Rectangle 47"/>
            <p:cNvSpPr/>
            <p:nvPr/>
          </p:nvSpPr>
          <p:spPr bwMode="auto">
            <a:xfrm>
              <a:off x="409956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49" name="Rectangle 48"/>
            <p:cNvSpPr/>
            <p:nvPr/>
          </p:nvSpPr>
          <p:spPr bwMode="auto">
            <a:xfrm>
              <a:off x="47548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0" name="Rectangle 49"/>
            <p:cNvSpPr/>
            <p:nvPr/>
          </p:nvSpPr>
          <p:spPr bwMode="auto">
            <a:xfrm>
              <a:off x="52882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1" name="Rectangle 50"/>
            <p:cNvSpPr/>
            <p:nvPr/>
          </p:nvSpPr>
          <p:spPr bwMode="auto">
            <a:xfrm>
              <a:off x="58216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2" name="Rectangle 51"/>
            <p:cNvSpPr/>
            <p:nvPr/>
          </p:nvSpPr>
          <p:spPr bwMode="auto">
            <a:xfrm>
              <a:off x="63550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3" name="Rectangle 52"/>
            <p:cNvSpPr/>
            <p:nvPr/>
          </p:nvSpPr>
          <p:spPr bwMode="auto">
            <a:xfrm>
              <a:off x="68884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4" name="Rectangle 53"/>
            <p:cNvSpPr/>
            <p:nvPr/>
          </p:nvSpPr>
          <p:spPr bwMode="auto">
            <a:xfrm>
              <a:off x="74218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5" name="Rectangle 54"/>
            <p:cNvSpPr/>
            <p:nvPr/>
          </p:nvSpPr>
          <p:spPr bwMode="auto">
            <a:xfrm>
              <a:off x="79552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6" name="Rectangle 55"/>
            <p:cNvSpPr/>
            <p:nvPr/>
          </p:nvSpPr>
          <p:spPr bwMode="auto">
            <a:xfrm>
              <a:off x="8488680" y="52578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7" name="Rectangle 56"/>
            <p:cNvSpPr/>
            <p:nvPr/>
          </p:nvSpPr>
          <p:spPr bwMode="auto">
            <a:xfrm>
              <a:off x="3647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8" name="Rectangle 57"/>
            <p:cNvSpPr/>
            <p:nvPr/>
          </p:nvSpPr>
          <p:spPr bwMode="auto">
            <a:xfrm>
              <a:off x="8981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59" name="Rectangle 58"/>
            <p:cNvSpPr/>
            <p:nvPr/>
          </p:nvSpPr>
          <p:spPr bwMode="auto">
            <a:xfrm>
              <a:off x="14315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0" name="Rectangle 59"/>
            <p:cNvSpPr/>
            <p:nvPr/>
          </p:nvSpPr>
          <p:spPr bwMode="auto">
            <a:xfrm>
              <a:off x="19649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1" name="Rectangle 60"/>
            <p:cNvSpPr/>
            <p:nvPr/>
          </p:nvSpPr>
          <p:spPr bwMode="auto">
            <a:xfrm>
              <a:off x="24983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2" name="Rectangle 61"/>
            <p:cNvSpPr/>
            <p:nvPr/>
          </p:nvSpPr>
          <p:spPr bwMode="auto">
            <a:xfrm>
              <a:off x="30317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3" name="Rectangle 62"/>
            <p:cNvSpPr/>
            <p:nvPr/>
          </p:nvSpPr>
          <p:spPr bwMode="auto">
            <a:xfrm>
              <a:off x="35651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4" name="Rectangle 63"/>
            <p:cNvSpPr/>
            <p:nvPr/>
          </p:nvSpPr>
          <p:spPr bwMode="auto">
            <a:xfrm>
              <a:off x="409857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5" name="Rectangle 64"/>
            <p:cNvSpPr/>
            <p:nvPr/>
          </p:nvSpPr>
          <p:spPr bwMode="auto">
            <a:xfrm>
              <a:off x="47538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6" name="Rectangle 65"/>
            <p:cNvSpPr/>
            <p:nvPr/>
          </p:nvSpPr>
          <p:spPr bwMode="auto">
            <a:xfrm>
              <a:off x="52872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7" name="Rectangle 66"/>
            <p:cNvSpPr/>
            <p:nvPr/>
          </p:nvSpPr>
          <p:spPr bwMode="auto">
            <a:xfrm>
              <a:off x="58206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8" name="Rectangle 67"/>
            <p:cNvSpPr/>
            <p:nvPr/>
          </p:nvSpPr>
          <p:spPr bwMode="auto">
            <a:xfrm>
              <a:off x="63540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9" name="Rectangle 68"/>
            <p:cNvSpPr/>
            <p:nvPr/>
          </p:nvSpPr>
          <p:spPr bwMode="auto">
            <a:xfrm>
              <a:off x="68874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 bwMode="auto">
            <a:xfrm>
              <a:off x="74208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1" name="Rectangle 70"/>
            <p:cNvSpPr/>
            <p:nvPr/>
          </p:nvSpPr>
          <p:spPr bwMode="auto">
            <a:xfrm>
              <a:off x="79542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2" name="Rectangle 71"/>
            <p:cNvSpPr/>
            <p:nvPr/>
          </p:nvSpPr>
          <p:spPr bwMode="auto">
            <a:xfrm>
              <a:off x="8487696" y="4953000"/>
              <a:ext cx="502920" cy="228600"/>
            </a:xfrm>
            <a:prstGeom prst="rect">
              <a:avLst/>
            </a:prstGeom>
            <a:solidFill>
              <a:schemeClr val="bg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3" name="Rectangle 72"/>
            <p:cNvSpPr/>
            <p:nvPr/>
          </p:nvSpPr>
          <p:spPr bwMode="auto">
            <a:xfrm>
              <a:off x="-152400" y="4800600"/>
              <a:ext cx="9448799" cy="838200"/>
            </a:xfrm>
            <a:prstGeom prst="rect">
              <a:avLst/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dist="28398" dir="20006097" algn="ctr" rotWithShape="0">
                <a:schemeClr val="bg1">
                  <a:alpha val="50000"/>
                </a:schemeClr>
              </a:outerShdw>
            </a:effectLst>
          </p:spPr>
          <p:txBody>
            <a:bodyPr vert="horz" wrap="square" lIns="82296" tIns="45720" rIns="82296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31" name="TextBox 130"/>
          <p:cNvSpPr txBox="1"/>
          <p:nvPr/>
        </p:nvSpPr>
        <p:spPr>
          <a:xfrm>
            <a:off x="899844" y="2130920"/>
            <a:ext cx="3344104" cy="427879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400" b="1" dirty="0" smtClean="0"/>
              <a:t>OOM Decode Library</a:t>
            </a:r>
            <a:endParaRPr lang="en-US" sz="1200" b="1" dirty="0"/>
          </a:p>
        </p:txBody>
      </p:sp>
      <p:sp>
        <p:nvSpPr>
          <p:cNvPr id="137" name="Rectangle 136"/>
          <p:cNvSpPr/>
          <p:nvPr/>
        </p:nvSpPr>
        <p:spPr bwMode="auto">
          <a:xfrm flipV="1">
            <a:off x="705678" y="1182483"/>
            <a:ext cx="4883241" cy="2353923"/>
          </a:xfrm>
          <a:prstGeom prst="rect">
            <a:avLst/>
          </a:prstGeom>
          <a:noFill/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>
            <a:outerShdw dist="28398" dir="20006097" algn="ctr" rotWithShape="0">
              <a:schemeClr val="bg1">
                <a:alpha val="50000"/>
              </a:schemeClr>
            </a:outerShdw>
          </a:effectLst>
        </p:spPr>
        <p:txBody>
          <a:bodyPr vert="horz" wrap="square" lIns="82296" tIns="45720" rIns="82296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54912" y="1144229"/>
            <a:ext cx="24893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Network OS (including apps)</a:t>
            </a:r>
            <a:endParaRPr lang="en-US" sz="1400" dirty="0"/>
          </a:p>
        </p:txBody>
      </p:sp>
      <p:sp>
        <p:nvSpPr>
          <p:cNvPr id="145" name="TextBox 144"/>
          <p:cNvSpPr txBox="1"/>
          <p:nvPr/>
        </p:nvSpPr>
        <p:spPr>
          <a:xfrm>
            <a:off x="2623945" y="1410071"/>
            <a:ext cx="771895" cy="45864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050" dirty="0" smtClean="0"/>
              <a:t>Network</a:t>
            </a:r>
            <a:br>
              <a:rPr lang="en-US" sz="1050" dirty="0" smtClean="0"/>
            </a:br>
            <a:r>
              <a:rPr lang="en-US" sz="1050" dirty="0" smtClean="0"/>
              <a:t>Agent</a:t>
            </a:r>
            <a:endParaRPr lang="en-US" sz="1000" dirty="0"/>
          </a:p>
        </p:txBody>
      </p:sp>
      <p:sp>
        <p:nvSpPr>
          <p:cNvPr id="146" name="TextBox 145"/>
          <p:cNvSpPr txBox="1"/>
          <p:nvPr/>
        </p:nvSpPr>
        <p:spPr>
          <a:xfrm>
            <a:off x="1800001" y="1408888"/>
            <a:ext cx="771895" cy="45864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050" dirty="0" smtClean="0"/>
              <a:t>Real time Optical Control</a:t>
            </a:r>
            <a:endParaRPr lang="en-US" sz="1000" dirty="0"/>
          </a:p>
        </p:txBody>
      </p:sp>
      <p:sp>
        <p:nvSpPr>
          <p:cNvPr id="147" name="TextBox 146"/>
          <p:cNvSpPr txBox="1"/>
          <p:nvPr/>
        </p:nvSpPr>
        <p:spPr>
          <a:xfrm>
            <a:off x="982850" y="1408886"/>
            <a:ext cx="771895" cy="458643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050" dirty="0" smtClean="0"/>
              <a:t>Switch </a:t>
            </a:r>
            <a:r>
              <a:rPr lang="en-US" sz="1050" dirty="0" err="1" smtClean="0"/>
              <a:t>Mgmt</a:t>
            </a:r>
            <a:r>
              <a:rPr lang="en-US" sz="1050" dirty="0" smtClean="0"/>
              <a:t> Interface</a:t>
            </a:r>
            <a:endParaRPr lang="en-US" sz="1000" dirty="0"/>
          </a:p>
        </p:txBody>
      </p:sp>
      <p:sp>
        <p:nvSpPr>
          <p:cNvPr id="148" name="TextBox 147"/>
          <p:cNvSpPr txBox="1"/>
          <p:nvPr/>
        </p:nvSpPr>
        <p:spPr>
          <a:xfrm>
            <a:off x="3438210" y="1408887"/>
            <a:ext cx="810363" cy="458643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050" dirty="0" smtClean="0"/>
              <a:t>Open </a:t>
            </a:r>
            <a:r>
              <a:rPr lang="en-US" sz="1050" dirty="0" err="1" smtClean="0"/>
              <a:t>Mgmt</a:t>
            </a:r>
            <a:r>
              <a:rPr lang="en-US" sz="1050" dirty="0" smtClean="0"/>
              <a:t> Interface</a:t>
            </a:r>
            <a:endParaRPr lang="en-US" sz="1000" dirty="0"/>
          </a:p>
        </p:txBody>
      </p:sp>
      <p:sp>
        <p:nvSpPr>
          <p:cNvPr id="153" name="TextBox 152"/>
          <p:cNvSpPr txBox="1"/>
          <p:nvPr/>
        </p:nvSpPr>
        <p:spPr>
          <a:xfrm>
            <a:off x="381131" y="860724"/>
            <a:ext cx="10596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Switch</a:t>
            </a:r>
            <a:endParaRPr lang="en-US" sz="1400" dirty="0"/>
          </a:p>
        </p:txBody>
      </p:sp>
      <p:sp>
        <p:nvSpPr>
          <p:cNvPr id="158" name="TextBox 157"/>
          <p:cNvSpPr txBox="1"/>
          <p:nvPr/>
        </p:nvSpPr>
        <p:spPr>
          <a:xfrm>
            <a:off x="6550149" y="4549715"/>
            <a:ext cx="771895" cy="156951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100" dirty="0" smtClean="0"/>
              <a:t>Open Source</a:t>
            </a:r>
            <a:endParaRPr lang="en-US" sz="1050" dirty="0"/>
          </a:p>
        </p:txBody>
      </p:sp>
      <p:sp>
        <p:nvSpPr>
          <p:cNvPr id="159" name="TextBox 158"/>
          <p:cNvSpPr txBox="1"/>
          <p:nvPr/>
        </p:nvSpPr>
        <p:spPr>
          <a:xfrm>
            <a:off x="7577036" y="4549715"/>
            <a:ext cx="1199956" cy="15515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en-US" sz="1100" dirty="0" smtClean="0"/>
              <a:t>Vendor Specific</a:t>
            </a:r>
            <a:endParaRPr lang="en-US" sz="1050" dirty="0"/>
          </a:p>
        </p:txBody>
      </p:sp>
      <p:sp>
        <p:nvSpPr>
          <p:cNvPr id="100" name="Up-Down Arrow 99"/>
          <p:cNvSpPr/>
          <p:nvPr/>
        </p:nvSpPr>
        <p:spPr>
          <a:xfrm>
            <a:off x="2428583" y="3498569"/>
            <a:ext cx="175656" cy="235772"/>
          </a:xfrm>
          <a:prstGeom prst="up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01" name="TextBox 100"/>
          <p:cNvSpPr txBox="1"/>
          <p:nvPr/>
        </p:nvSpPr>
        <p:spPr>
          <a:xfrm>
            <a:off x="2105433" y="3130116"/>
            <a:ext cx="771895" cy="292488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050" dirty="0" smtClean="0"/>
              <a:t>Drivers, etc.</a:t>
            </a:r>
            <a:endParaRPr lang="en-US" sz="1000" dirty="0"/>
          </a:p>
        </p:txBody>
      </p:sp>
      <p:sp>
        <p:nvSpPr>
          <p:cNvPr id="102" name="Up-Down Arrow 101"/>
          <p:cNvSpPr/>
          <p:nvPr/>
        </p:nvSpPr>
        <p:spPr>
          <a:xfrm>
            <a:off x="2424607" y="2558799"/>
            <a:ext cx="179632" cy="585480"/>
          </a:xfrm>
          <a:prstGeom prst="upDownArrow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grpSp>
        <p:nvGrpSpPr>
          <p:cNvPr id="8" name="Group 7"/>
          <p:cNvGrpSpPr/>
          <p:nvPr/>
        </p:nvGrpSpPr>
        <p:grpSpPr>
          <a:xfrm>
            <a:off x="1241378" y="1880869"/>
            <a:ext cx="2702710" cy="252773"/>
            <a:chOff x="1450021" y="2733298"/>
            <a:chExt cx="2550065" cy="375387"/>
          </a:xfrm>
        </p:grpSpPr>
        <p:sp>
          <p:nvSpPr>
            <p:cNvPr id="104" name="Up-Down Arrow 103"/>
            <p:cNvSpPr/>
            <p:nvPr/>
          </p:nvSpPr>
          <p:spPr>
            <a:xfrm>
              <a:off x="1450021" y="2733298"/>
              <a:ext cx="175656" cy="355513"/>
            </a:xfrm>
            <a:prstGeom prst="up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6" name="Up-Down Arrow 105"/>
            <p:cNvSpPr/>
            <p:nvPr/>
          </p:nvSpPr>
          <p:spPr>
            <a:xfrm>
              <a:off x="2253294" y="2747581"/>
              <a:ext cx="175656" cy="355513"/>
            </a:xfrm>
            <a:prstGeom prst="up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7" name="Up-Down Arrow 106"/>
            <p:cNvSpPr/>
            <p:nvPr/>
          </p:nvSpPr>
          <p:spPr>
            <a:xfrm>
              <a:off x="3056520" y="2739143"/>
              <a:ext cx="175656" cy="355513"/>
            </a:xfrm>
            <a:prstGeom prst="up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108" name="Up-Down Arrow 107"/>
            <p:cNvSpPr/>
            <p:nvPr/>
          </p:nvSpPr>
          <p:spPr>
            <a:xfrm>
              <a:off x="3824430" y="2753172"/>
              <a:ext cx="175656" cy="355513"/>
            </a:xfrm>
            <a:prstGeom prst="upDown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3609585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 for an Optical EEPROM Driver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MUST</a:t>
            </a:r>
          </a:p>
          <a:p>
            <a:pPr lvl="1"/>
            <a:r>
              <a:rPr lang="en-US" dirty="0" smtClean="0"/>
              <a:t>Read </a:t>
            </a:r>
            <a:r>
              <a:rPr lang="en-US" u="sng" dirty="0" smtClean="0"/>
              <a:t>&amp; Write</a:t>
            </a:r>
          </a:p>
          <a:p>
            <a:pPr lvl="1"/>
            <a:r>
              <a:rPr lang="en-US" dirty="0" smtClean="0"/>
              <a:t>Multiple I2C addresses (for SFP)</a:t>
            </a:r>
          </a:p>
          <a:p>
            <a:pPr lvl="1"/>
            <a:r>
              <a:rPr lang="en-US" dirty="0" smtClean="0"/>
              <a:t>Multiple Pages, up to the </a:t>
            </a:r>
            <a:r>
              <a:rPr lang="en-US" u="sng" dirty="0" smtClean="0"/>
              <a:t>architected</a:t>
            </a:r>
            <a:r>
              <a:rPr lang="en-US" dirty="0" smtClean="0"/>
              <a:t> limit (128 pages, &gt;16KB)</a:t>
            </a:r>
          </a:p>
          <a:p>
            <a:endParaRPr lang="en-US" dirty="0" smtClean="0"/>
          </a:p>
          <a:p>
            <a:r>
              <a:rPr lang="en-US" dirty="0" smtClean="0"/>
              <a:t>High Priority</a:t>
            </a:r>
          </a:p>
          <a:p>
            <a:pPr lvl="1"/>
            <a:r>
              <a:rPr lang="en-US" dirty="0" smtClean="0"/>
              <a:t>No internal read/write buffer (128+ pages: &gt;16K of EEPROM data)</a:t>
            </a:r>
          </a:p>
          <a:p>
            <a:pPr lvl="1"/>
            <a:r>
              <a:rPr lang="en-US" dirty="0" smtClean="0"/>
              <a:t>One driver for all flavors of both SFP and QSFP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chemeClr val="tx2">
                    <a:lumMod val="75000"/>
                  </a:schemeClr>
                </a:solidFill>
              </a:rPr>
              <a:t>Note, we have a driver that meets these requirements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https://github.com/opencomputeproject/oom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i="1" dirty="0">
              <a:solidFill>
                <a:schemeClr val="tx2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734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2211" y="1130809"/>
            <a:ext cx="3295459" cy="230593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332396" y="3176337"/>
            <a:ext cx="567890" cy="346509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those requirements?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capabilities are only accessible from paged areas</a:t>
            </a:r>
          </a:p>
          <a:p>
            <a:pPr lvl="1"/>
            <a:r>
              <a:rPr lang="en-US" dirty="0" smtClean="0"/>
              <a:t>QSFP alarm/warning thresholds - page 3</a:t>
            </a:r>
          </a:p>
          <a:p>
            <a:r>
              <a:rPr lang="en-US" dirty="0" smtClean="0"/>
              <a:t>Some capabilities require write</a:t>
            </a:r>
          </a:p>
          <a:p>
            <a:pPr lvl="1"/>
            <a:r>
              <a:rPr lang="en-US" dirty="0" smtClean="0"/>
              <a:t>Software </a:t>
            </a:r>
            <a:r>
              <a:rPr lang="en-US" dirty="0" err="1" smtClean="0"/>
              <a:t>TX_Disable</a:t>
            </a:r>
            <a:endParaRPr lang="en-US" dirty="0" smtClean="0"/>
          </a:p>
          <a:p>
            <a:r>
              <a:rPr lang="en-US" dirty="0" smtClean="0"/>
              <a:t>New features use both</a:t>
            </a:r>
          </a:p>
          <a:p>
            <a:pPr lvl="1"/>
            <a:r>
              <a:rPr lang="en-US" dirty="0" smtClean="0"/>
              <a:t>Connectivity Diagnostics (flashing lights)</a:t>
            </a:r>
          </a:p>
          <a:p>
            <a:r>
              <a:rPr lang="en-US" dirty="0" smtClean="0"/>
              <a:t>Future features need more pages</a:t>
            </a:r>
          </a:p>
          <a:p>
            <a:pPr lvl="1"/>
            <a:r>
              <a:rPr lang="en-US" dirty="0" smtClean="0"/>
              <a:t>T2DOC – fetch data from far end transceiver</a:t>
            </a:r>
          </a:p>
          <a:p>
            <a:r>
              <a:rPr lang="en-US" dirty="0" smtClean="0"/>
              <a:t>Upcoming QSFP-DD (8 channels) will require more pages just to represent the MSA standard info per channel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556859" y="806676"/>
            <a:ext cx="481263" cy="2887622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6833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potential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sysfs</a:t>
            </a:r>
          </a:p>
          <a:p>
            <a:pPr lvl="1"/>
            <a:r>
              <a:rPr lang="en-US" dirty="0" smtClean="0"/>
              <a:t>Which attributes to expose via sysfs?</a:t>
            </a:r>
          </a:p>
          <a:p>
            <a:pPr lvl="1"/>
            <a:r>
              <a:rPr lang="en-US" dirty="0" smtClean="0"/>
              <a:t>What names to use for sysfs attributes?</a:t>
            </a:r>
          </a:p>
          <a:p>
            <a:pPr lvl="1"/>
            <a:r>
              <a:rPr lang="en-US" dirty="0" smtClean="0"/>
              <a:t>What directory names to use (/sys/bus/i2c…?  /sys/class/</a:t>
            </a:r>
            <a:r>
              <a:rPr lang="en-US" dirty="0" err="1" smtClean="0"/>
              <a:t>eeprom</a:t>
            </a:r>
            <a:r>
              <a:rPr lang="en-US" dirty="0" smtClean="0"/>
              <a:t>? …)</a:t>
            </a:r>
          </a:p>
          <a:p>
            <a:pPr lvl="1"/>
            <a:r>
              <a:rPr lang="en-US" dirty="0" smtClean="0"/>
              <a:t>sysfs buffer limit of 4KB?  Do we need to check/limit?</a:t>
            </a:r>
          </a:p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Port to name mapping (keeping the driver platform independent)</a:t>
            </a:r>
          </a:p>
          <a:p>
            <a:pPr lvl="1"/>
            <a:r>
              <a:rPr lang="en-US" dirty="0" smtClean="0"/>
              <a:t>Specifying which ports use which driver?</a:t>
            </a:r>
          </a:p>
          <a:p>
            <a:pPr lvl="1"/>
            <a:r>
              <a:rPr lang="en-US" dirty="0" smtClean="0"/>
              <a:t>Specifying </a:t>
            </a:r>
            <a:r>
              <a:rPr lang="en-US" dirty="0" err="1" smtClean="0"/>
              <a:t>dev_id</a:t>
            </a:r>
            <a:r>
              <a:rPr lang="en-US" dirty="0" smtClean="0"/>
              <a:t> values to the driver (size?  SFP/QSFP? …)</a:t>
            </a:r>
          </a:p>
          <a:p>
            <a:r>
              <a:rPr lang="en-US" dirty="0" smtClean="0"/>
              <a:t>How big is the EEPROM?</a:t>
            </a:r>
          </a:p>
          <a:p>
            <a:pPr lvl="1"/>
            <a:r>
              <a:rPr lang="en-US" dirty="0" smtClean="0"/>
              <a:t>Check </a:t>
            </a:r>
            <a:r>
              <a:rPr lang="en-US" dirty="0" err="1" smtClean="0"/>
              <a:t>pageable</a:t>
            </a:r>
            <a:r>
              <a:rPr lang="en-US" dirty="0" smtClean="0"/>
              <a:t> bit?  QSFP beyond page 3?  </a:t>
            </a:r>
          </a:p>
          <a:p>
            <a:pPr lvl="1"/>
            <a:r>
              <a:rPr lang="en-US" dirty="0" smtClean="0"/>
              <a:t>Configurable?  Writable sysfs attribute?  The architected limit?</a:t>
            </a:r>
          </a:p>
        </p:txBody>
      </p:sp>
    </p:spTree>
    <p:extLst>
      <p:ext uri="{BB962C8B-B14F-4D97-AF65-F5344CB8AC3E}">
        <p14:creationId xmlns:p14="http://schemas.microsoft.com/office/powerpoint/2010/main" val="11229556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potential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Interrupt handling, on device add/remove (including user space</a:t>
            </a:r>
            <a:r>
              <a:rPr lang="en-US" dirty="0" smtClean="0"/>
              <a:t>?)</a:t>
            </a:r>
          </a:p>
          <a:p>
            <a:pPr lvl="1"/>
            <a:r>
              <a:rPr lang="en-US" dirty="0" smtClean="0"/>
              <a:t>Do we have to check presence on every device access?</a:t>
            </a:r>
          </a:p>
          <a:p>
            <a:pPr lvl="1"/>
            <a:r>
              <a:rPr lang="en-US" dirty="0" smtClean="0"/>
              <a:t>Do we have to read the ‘</a:t>
            </a:r>
            <a:r>
              <a:rPr lang="en-US" dirty="0" err="1" smtClean="0"/>
              <a:t>pageable</a:t>
            </a:r>
            <a:r>
              <a:rPr lang="en-US" dirty="0" smtClean="0"/>
              <a:t>’ register on every device access?</a:t>
            </a:r>
            <a:endParaRPr lang="en-US" dirty="0"/>
          </a:p>
          <a:p>
            <a:r>
              <a:rPr lang="en-US" dirty="0" smtClean="0"/>
              <a:t>I2C modes – do we really need </a:t>
            </a:r>
            <a:r>
              <a:rPr lang="en-US" dirty="0" err="1" smtClean="0"/>
              <a:t>smbus</a:t>
            </a:r>
            <a:r>
              <a:rPr lang="en-US" dirty="0" smtClean="0"/>
              <a:t>{byte, word, block} and i2c?</a:t>
            </a:r>
          </a:p>
          <a:p>
            <a:r>
              <a:rPr lang="en-US" dirty="0" smtClean="0"/>
              <a:t>How to handle i2c_smbus_read_xxx failures?  Error or retry?</a:t>
            </a:r>
          </a:p>
          <a:p>
            <a:r>
              <a:rPr lang="en-US" dirty="0" smtClean="0"/>
              <a:t>CFP/MDIO – probably a different driver?</a:t>
            </a:r>
          </a:p>
        </p:txBody>
      </p:sp>
    </p:spTree>
    <p:extLst>
      <p:ext uri="{BB962C8B-B14F-4D97-AF65-F5344CB8AC3E}">
        <p14:creationId xmlns:p14="http://schemas.microsoft.com/office/powerpoint/2010/main" val="22230363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Collaboration, Distribution, Adoption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Who is interested in collaborating?</a:t>
            </a:r>
          </a:p>
          <a:p>
            <a:pPr lvl="1"/>
            <a:r>
              <a:rPr lang="en-US" dirty="0"/>
              <a:t>Development</a:t>
            </a:r>
          </a:p>
          <a:p>
            <a:pPr lvl="1"/>
            <a:r>
              <a:rPr lang="en-US" dirty="0"/>
              <a:t>Code Review</a:t>
            </a:r>
          </a:p>
          <a:p>
            <a:pPr lvl="1"/>
            <a:r>
              <a:rPr lang="en-US" dirty="0"/>
              <a:t>Test</a:t>
            </a:r>
          </a:p>
          <a:p>
            <a:r>
              <a:rPr lang="en-US" dirty="0" smtClean="0"/>
              <a:t>Where should the reference copy reside?</a:t>
            </a:r>
          </a:p>
          <a:p>
            <a:r>
              <a:rPr lang="en-US" dirty="0" smtClean="0"/>
              <a:t>Who is interested in adopting this driver?</a:t>
            </a:r>
          </a:p>
          <a:p>
            <a:pPr lvl="1"/>
            <a:r>
              <a:rPr lang="en-US" dirty="0" smtClean="0"/>
              <a:t>Does ONL (and others) automatically adopt the </a:t>
            </a:r>
            <a:r>
              <a:rPr lang="en-US" dirty="0" err="1" smtClean="0"/>
              <a:t>accton</a:t>
            </a:r>
            <a:r>
              <a:rPr lang="en-US" dirty="0" smtClean="0"/>
              <a:t> driver?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435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SFP Memory Layout mapped to /sys/…/</a:t>
            </a:r>
            <a:r>
              <a:rPr lang="en-US" dirty="0" err="1" smtClean="0"/>
              <a:t>eeprom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527" y="750771"/>
            <a:ext cx="5794158" cy="393673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4046" y="1732547"/>
            <a:ext cx="56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4795" y="3030354"/>
            <a:ext cx="56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57599" y="1634690"/>
            <a:ext cx="56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87025" y="3288050"/>
            <a:ext cx="13090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15038" y="3288050"/>
            <a:ext cx="56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2416" y="3288050"/>
            <a:ext cx="56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F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4674" y="3288049"/>
            <a:ext cx="5678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45555" y="972151"/>
            <a:ext cx="1624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/sys/…/</a:t>
            </a:r>
            <a:r>
              <a:rPr lang="en-US" sz="1600" dirty="0" err="1" smtClean="0">
                <a:latin typeface="Arial" pitchFamily="34" charset="0"/>
                <a:cs typeface="Arial" pitchFamily="34" charset="0"/>
              </a:rPr>
              <a:t>eeprom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1600" dirty="0" smtClean="0">
                <a:latin typeface="Arial" pitchFamily="34" charset="0"/>
                <a:cs typeface="Arial" pitchFamily="34" charset="0"/>
              </a:rPr>
              <a:t>Linear address space from 0 to (3 + 128) * 128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7969718" y="865249"/>
            <a:ext cx="664144" cy="3539431"/>
            <a:chOff x="7969718" y="865249"/>
            <a:chExt cx="664144" cy="3539431"/>
          </a:xfrm>
        </p:grpSpPr>
        <p:sp>
          <p:nvSpPr>
            <p:cNvPr id="13" name="TextBox 12"/>
            <p:cNvSpPr txBox="1"/>
            <p:nvPr/>
          </p:nvSpPr>
          <p:spPr>
            <a:xfrm>
              <a:off x="8065972" y="865249"/>
              <a:ext cx="56789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A</a:t>
              </a:r>
            </a:p>
            <a:p>
              <a:r>
                <a:rPr lang="en-US" sz="3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B</a:t>
              </a:r>
            </a:p>
            <a:p>
              <a:r>
                <a:rPr lang="en-US" sz="3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C</a:t>
              </a:r>
            </a:p>
            <a:p>
              <a:r>
                <a:rPr lang="en-US" sz="3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D</a:t>
              </a:r>
            </a:p>
            <a:p>
              <a:r>
                <a:rPr lang="en-US" sz="3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E</a:t>
              </a:r>
            </a:p>
            <a:p>
              <a:r>
                <a:rPr lang="en-US" sz="3200" dirty="0" smtClean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F</a:t>
              </a:r>
            </a:p>
            <a:p>
              <a:r>
                <a:rPr lang="en-US" sz="3200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  <a:t>G</a:t>
              </a:r>
              <a:endParaRPr lang="en-US" sz="32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69718" y="865250"/>
              <a:ext cx="664144" cy="3539430"/>
            </a:xfrm>
            <a:prstGeom prst="rect">
              <a:avLst/>
            </a:prstGeom>
            <a:noFill/>
            <a:ln w="1905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10816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inisar">
      <a:dk1>
        <a:srgbClr val="000000"/>
      </a:dk1>
      <a:lt1>
        <a:srgbClr val="FFFFFF"/>
      </a:lt1>
      <a:dk2>
        <a:srgbClr val="00549E"/>
      </a:dk2>
      <a:lt2>
        <a:srgbClr val="6D6E71"/>
      </a:lt2>
      <a:accent1>
        <a:srgbClr val="749DD2"/>
      </a:accent1>
      <a:accent2>
        <a:srgbClr val="3C92BA"/>
      </a:accent2>
      <a:accent3>
        <a:srgbClr val="645C87"/>
      </a:accent3>
      <a:accent4>
        <a:srgbClr val="84A370"/>
      </a:accent4>
      <a:accent5>
        <a:srgbClr val="EBC843"/>
      </a:accent5>
      <a:accent6>
        <a:srgbClr val="A9302E"/>
      </a:accent6>
      <a:hlink>
        <a:srgbClr val="EEB211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1600" dirty="0" err="1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7618</TotalTime>
  <Words>938</Words>
  <Application>Microsoft Office PowerPoint</Application>
  <PresentationFormat>On-screen Show (16:9)</PresentationFormat>
  <Paragraphs>222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Helvetica</vt:lpstr>
      <vt:lpstr>Wingdings</vt:lpstr>
      <vt:lpstr>Office Theme</vt:lpstr>
      <vt:lpstr>OCP Networking OOM Driver Workshop</vt:lpstr>
      <vt:lpstr>What is Open Optical Monitoring (OOM)?</vt:lpstr>
      <vt:lpstr>Simplified OOM Architecture</vt:lpstr>
      <vt:lpstr>Requirements for an Optical EEPROM Driver</vt:lpstr>
      <vt:lpstr>Why those requirements?</vt:lpstr>
      <vt:lpstr>Other potential requirements</vt:lpstr>
      <vt:lpstr>Other potential requirements</vt:lpstr>
      <vt:lpstr>Collaboration, Distribution, Adoption</vt:lpstr>
      <vt:lpstr>SFP Memory Layout mapped to /sys/…/eeprom</vt:lpstr>
      <vt:lpstr>QSFP Memory Layout mapped to /sys/…/eeprom</vt:lpstr>
      <vt:lpstr>Open Optics Monitoring and Control (OOM)</vt:lpstr>
      <vt:lpstr>Inventory with OOM</vt:lpstr>
      <vt:lpstr>Health Monitoring with OOM</vt:lpstr>
      <vt:lpstr>Diagnostics and Support with OOM</vt:lpstr>
      <vt:lpstr>Custom Uses - Vendor Value Added Content with OOM</vt:lpstr>
      <vt:lpstr>OCP SUMMIT: Interoperability and Open APIs</vt:lpstr>
      <vt:lpstr>How can you Access &amp; Participate in OOM?</vt:lpstr>
      <vt:lpstr>Latest OOM News</vt:lpstr>
    </vt:vector>
  </TitlesOfParts>
  <Company>Grizli777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Jules</dc:creator>
  <cp:lastModifiedBy>chris</cp:lastModifiedBy>
  <cp:revision>368</cp:revision>
  <dcterms:created xsi:type="dcterms:W3CDTF">2015-02-11T18:47:24Z</dcterms:created>
  <dcterms:modified xsi:type="dcterms:W3CDTF">2017-08-31T03:40:25Z</dcterms:modified>
</cp:coreProperties>
</file>