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4"/>
    <p:sldMasterId id="2147483657" r:id="rId5"/>
  </p:sldMasterIdLst>
  <p:notesMasterIdLst>
    <p:notesMasterId r:id="rId18"/>
  </p:notesMasterIdLst>
  <p:sldIdLst>
    <p:sldId id="269" r:id="rId6"/>
    <p:sldId id="272" r:id="rId7"/>
    <p:sldId id="274" r:id="rId8"/>
    <p:sldId id="363" r:id="rId9"/>
    <p:sldId id="380" r:id="rId10"/>
    <p:sldId id="371" r:id="rId11"/>
    <p:sldId id="273" r:id="rId12"/>
    <p:sldId id="258" r:id="rId13"/>
    <p:sldId id="259" r:id="rId14"/>
    <p:sldId id="260" r:id="rId15"/>
    <p:sldId id="376" r:id="rId16"/>
    <p:sldId id="362" r:id="rId17"/>
  </p:sldIdLst>
  <p:sldSz cx="24384000" cy="13716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FreightSansLFPro" panose="02000506030000020004" pitchFamily="50" charset="0"/>
      <p:regular r:id="rId23"/>
      <p:bold r:id="rId24"/>
      <p:italic r:id="rId25"/>
      <p:boldItalic r:id="rId26"/>
    </p:embeddedFont>
    <p:embeddedFont>
      <p:font typeface="FreightSansLFPro Med" panose="02000606030000020004" pitchFamily="50" charset="0"/>
      <p:regular r:id="rId27"/>
      <p:italic r:id="rId28"/>
    </p:embeddedFont>
    <p:embeddedFont>
      <p:font typeface="FreightSansLFPro SmBd" panose="02000503040000020004" pitchFamily="50" charset="0"/>
      <p:bold r:id="rId29"/>
      <p:boldItalic r:id="rId30"/>
    </p:embeddedFont>
    <p:embeddedFont>
      <p:font typeface="Source Sans Pro" panose="020B050303040302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chna Haylock" initials="AH" lastIdx="6" clrIdx="0"/>
  <p:cmAuthor id="2" name="Ng, Thomas1" initials="TN" lastIdx="1" clrIdx="1">
    <p:extLst>
      <p:ext uri="{19B8F6BF-5375-455C-9EA6-DF929625EA0E}">
        <p15:presenceInfo xmlns:p15="http://schemas.microsoft.com/office/powerpoint/2012/main" userId="Ng, Thomas1" providerId="None"/>
      </p:ext>
    </p:extLst>
  </p:cmAuthor>
  <p:cmAuthor id="3" name="Damien Weng Kong Chong" initials="DWKC" lastIdx="1" clrIdx="2">
    <p:extLst>
      <p:ext uri="{19B8F6BF-5375-455C-9EA6-DF929625EA0E}">
        <p15:presenceInfo xmlns:p15="http://schemas.microsoft.com/office/powerpoint/2012/main" userId="S::dchong@fb.com::fd2994cb-880e-4c74-b254-6d480844d9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985" autoAdjust="0"/>
  </p:normalViewPr>
  <p:slideViewPr>
    <p:cSldViewPr snapToGrid="0">
      <p:cViewPr varScale="1">
        <p:scale>
          <a:sx n="53" d="100"/>
          <a:sy n="53" d="100"/>
        </p:scale>
        <p:origin x="144" y="1404"/>
      </p:cViewPr>
      <p:guideLst>
        <p:guide orient="horz" pos="4320"/>
        <p:guide pos="76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ableStyles" Target="tableStyle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10a0c64a2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10a0c64a2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10a0c64a2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10a0c64a2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10a0c64a2f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10a0c64a2f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End Bumper copy 1">
  <p:cSld name="OCP17 End Bumper copy 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 descr="slide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01ED-B654-7449-9635-334A4910BB6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EA28-F498-AD43-B938-06BEC22B7F0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AAC3B8-2690-294A-8867-8D93CDBD49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01ED-B654-7449-9635-334A4910BB6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EA28-F498-AD43-B938-06BEC22B7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8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grams/Charts/Images + Title + Subhead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495301" y="508000"/>
            <a:ext cx="23368002" cy="12700000"/>
          </a:xfrm>
          <a:prstGeom prst="roundRect">
            <a:avLst>
              <a:gd name="adj" fmla="val 279"/>
            </a:avLst>
          </a:prstGeom>
          <a:solidFill>
            <a:srgbClr val="FFFFFF"/>
          </a:solidFill>
          <a:ln w="12700">
            <a:solidFill>
              <a:srgbClr val="DBDEE2"/>
            </a:solidFill>
            <a:miter lim="400000"/>
          </a:ln>
          <a:effectLst>
            <a:outerShdw blurRad="12700" dist="12700" dir="5400000" rotWithShape="0">
              <a:srgbClr val="BBC0C7"/>
            </a:outerShdw>
          </a:effectLst>
        </p:spPr>
        <p:txBody>
          <a:bodyPr lIns="0" tIns="0" rIns="0" bIns="0" anchor="ctr"/>
          <a:lstStyle/>
          <a:p>
            <a:pPr lvl="0" defTabSz="584200">
              <a:lnSpc>
                <a:spcPct val="100000"/>
              </a:lnSpc>
              <a:defRPr sz="6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sz="54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42108" y="900377"/>
            <a:ext cx="21336000" cy="1493690"/>
          </a:xfrm>
          <a:prstGeom prst="rect">
            <a:avLst/>
          </a:prstGeom>
        </p:spPr>
        <p:txBody>
          <a:bodyPr vert="horz" lIns="0" tIns="0" rIns="0" bIns="0"/>
          <a:lstStyle>
            <a:lvl1pPr algn="l" hangingPunct="0">
              <a:defRPr sz="8800" b="1" i="0">
                <a:solidFill>
                  <a:schemeClr val="accent1"/>
                </a:solidFill>
                <a:latin typeface="FreightSansLFPro SmBd"/>
                <a:cs typeface="FreightSansLFPro SmB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42108" y="2394066"/>
            <a:ext cx="21336000" cy="1117600"/>
          </a:xfrm>
          <a:prstGeom prst="rect">
            <a:avLst/>
          </a:prstGeom>
        </p:spPr>
        <p:txBody>
          <a:bodyPr vert="horz" lIns="0" tIns="0" rIns="0" bIns="0"/>
          <a:lstStyle>
            <a:lvl1pPr algn="l" defTabSz="-1041400" hangingPunct="0">
              <a:tabLst/>
              <a:defRPr sz="4800" baseline="0">
                <a:solidFill>
                  <a:schemeClr val="accent6"/>
                </a:solidFill>
                <a:latin typeface="FreightSansLFPro Med"/>
              </a:defRPr>
            </a:lvl1pPr>
            <a:lvl2pPr algn="l">
              <a:defRPr sz="6000" baseline="0">
                <a:solidFill>
                  <a:srgbClr val="5890FF"/>
                </a:solidFill>
                <a:latin typeface="FreightSansLFPro Med"/>
              </a:defRPr>
            </a:lvl2pPr>
            <a:lvl3pPr algn="l">
              <a:defRPr sz="6000" baseline="0">
                <a:solidFill>
                  <a:srgbClr val="5890FF"/>
                </a:solidFill>
                <a:latin typeface="FreightSansLFPro Med"/>
              </a:defRPr>
            </a:lvl3pPr>
            <a:lvl4pPr algn="l">
              <a:defRPr sz="6000" baseline="0">
                <a:solidFill>
                  <a:srgbClr val="5890FF"/>
                </a:solidFill>
                <a:latin typeface="FreightSansLFPro Med"/>
              </a:defRPr>
            </a:lvl4pPr>
            <a:lvl5pPr algn="l">
              <a:defRPr sz="6000" baseline="0">
                <a:solidFill>
                  <a:srgbClr val="5890FF"/>
                </a:solidFill>
                <a:latin typeface="FreightSansLFPro Me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137763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324153" y="3080962"/>
            <a:ext cx="21436458" cy="8142288"/>
          </a:xfrm>
          <a:prstGeom prst="rect">
            <a:avLst/>
          </a:prstGeom>
        </p:spPr>
        <p:txBody>
          <a:bodyPr/>
          <a:lstStyle>
            <a:lvl1pPr marL="701676" indent="-6794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6000" b="0" i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1pPr>
            <a:lvl2pPr marL="685800" indent="-685800" algn="l">
              <a:buClr>
                <a:schemeClr val="accent6"/>
              </a:buClr>
              <a:buFont typeface="Arial" charset="0"/>
              <a:buChar char="•"/>
              <a:defRPr sz="450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2pPr>
            <a:lvl3pPr marL="2060576" indent="-7048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5000" b="0" i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3pPr>
            <a:lvl4pPr marL="2765426" indent="-6794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5000" b="0" i="0" baseline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4pPr>
            <a:lvl5pPr marL="1381126" indent="-6794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5000" b="0" i="0" baseline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5pPr>
            <a:lvl6pPr>
              <a:defRPr b="0" i="0">
                <a:latin typeface="FreightSansLFPro Medium" charset="0"/>
                <a:ea typeface="FreightSansLFPro Medium" charset="0"/>
                <a:cs typeface="FreightSansLFPro Medium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4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3"/>
            <a:r>
              <a:rPr lang="en-US"/>
              <a:t>Fifth level</a:t>
            </a:r>
          </a:p>
          <a:p>
            <a:pPr lvl="3"/>
            <a:r>
              <a:rPr lang="en-US"/>
              <a:t>Sixth level</a:t>
            </a:r>
          </a:p>
          <a:p>
            <a:pPr lvl="3"/>
            <a:r>
              <a:rPr lang="en-US"/>
              <a:t>Seventh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1408176" y="1827497"/>
            <a:ext cx="21438112" cy="1069898"/>
          </a:xfrm>
          <a:prstGeom prst="rect">
            <a:avLst/>
          </a:prstGeom>
        </p:spPr>
        <p:txBody>
          <a:bodyPr lIns="0" tIns="0" rIns="0" bIns="0"/>
          <a:lstStyle>
            <a:lvl1pPr algn="l" hangingPunct="0">
              <a:defRPr sz="48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1pPr>
            <a:lvl2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2pPr>
            <a:lvl3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3pPr>
            <a:lvl4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4pPr>
            <a:lvl5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08176" y="694944"/>
            <a:ext cx="21342096" cy="1010624"/>
          </a:xfrm>
          <a:prstGeom prst="rect">
            <a:avLst/>
          </a:prstGeom>
        </p:spPr>
        <p:txBody>
          <a:bodyPr lIns="0" tIns="0" rIns="0" bIns="0"/>
          <a:lstStyle>
            <a:lvl1pPr algn="l" hangingPunct="0">
              <a:defRPr sz="7000" b="1" i="0">
                <a:solidFill>
                  <a:schemeClr val="accent1"/>
                </a:solidFill>
                <a:latin typeface="FreightSansLFPro Semibold" charset="0"/>
                <a:ea typeface="FreightSansLFPro Semibold" charset="0"/>
                <a:cs typeface="FreightSansLFPro Semibold" charset="0"/>
              </a:defRPr>
            </a:lvl1pPr>
            <a:lvl2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2pPr>
            <a:lvl3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3pPr>
            <a:lvl4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4pPr>
            <a:lvl5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822679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1676400" y="2668270"/>
            <a:ext cx="10439400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12268200" y="2668270"/>
            <a:ext cx="10439400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4902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600" cy="1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22721600" cy="91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219215" lvl="0" indent="-914411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2438430" lvl="1" indent="-84667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3657646" lvl="2" indent="-84667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4876861" lvl="3" indent="-846677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6096076" lvl="4" indent="-84667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7315291" lvl="5" indent="-84667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8534507" lvl="6" indent="-846677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9753722" lvl="7" indent="-84667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0972937" lvl="8" indent="-84667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200" cy="10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51456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4"/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1676400" y="2576830"/>
            <a:ext cx="21031199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feedback2ocpnic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compute.org/wiki/Server/Mezz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s://ocp-all.groups.io/g/OCP-NI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958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600" cy="15272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 fontScale="90000"/>
          </a:bodyPr>
          <a:lstStyle/>
          <a:p>
            <a:pPr>
              <a:buClr>
                <a:schemeClr val="dk1"/>
              </a:buClr>
              <a:buSzPct val="39285"/>
            </a:pPr>
            <a:r>
              <a:rPr lang="en" dirty="0"/>
              <a:t>Thermal WG: 2022 Focus Area</a:t>
            </a:r>
            <a:endParaRPr dirty="0"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22721600" cy="91104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 fontScale="55000" lnSpcReduction="20000"/>
          </a:bodyPr>
          <a:lstStyle/>
          <a:p>
            <a:pPr marL="0" indent="0">
              <a:buNone/>
            </a:pPr>
            <a:endParaRPr/>
          </a:p>
          <a:p>
            <a:pPr marL="0" indent="0">
              <a:spcBef>
                <a:spcPts val="3200"/>
              </a:spcBef>
              <a:buNone/>
            </a:pPr>
            <a:r>
              <a:rPr lang="en"/>
              <a:t>Cable available:</a:t>
            </a:r>
            <a:endParaRPr/>
          </a:p>
          <a:p>
            <a:pPr marL="0" indent="0">
              <a:spcBef>
                <a:spcPts val="3200"/>
              </a:spcBef>
              <a:buNone/>
            </a:pPr>
            <a:r>
              <a:rPr lang="en"/>
              <a:t>	MLNX: OSFP, no QDD (check which vendor use for the QDD test)</a:t>
            </a:r>
            <a:endParaRPr/>
          </a:p>
          <a:p>
            <a:pPr indent="0">
              <a:spcBef>
                <a:spcPts val="3200"/>
              </a:spcBef>
              <a:buNone/>
            </a:pPr>
            <a:r>
              <a:rPr lang="en"/>
              <a:t>Molex: QSFP-DD AEC, check with an updated list</a:t>
            </a:r>
            <a:endParaRPr/>
          </a:p>
          <a:p>
            <a:pPr indent="0">
              <a:spcBef>
                <a:spcPts val="3200"/>
              </a:spcBef>
              <a:buNone/>
            </a:pPr>
            <a:r>
              <a:rPr lang="en"/>
              <a:t>Amphenol: QSFP-DD, OSFP, check with the cable group</a:t>
            </a:r>
            <a:endParaRPr/>
          </a:p>
          <a:p>
            <a:pPr indent="0">
              <a:spcBef>
                <a:spcPts val="3200"/>
              </a:spcBef>
              <a:buNone/>
            </a:pPr>
            <a:r>
              <a:rPr lang="en"/>
              <a:t>Meta: check with cable vendors</a:t>
            </a:r>
            <a:endParaRPr/>
          </a:p>
          <a:p>
            <a:pPr marL="0" indent="0">
              <a:spcBef>
                <a:spcPts val="3200"/>
              </a:spcBef>
              <a:buNone/>
            </a:pPr>
            <a:r>
              <a:rPr lang="en"/>
              <a:t>Testing fixture:</a:t>
            </a:r>
            <a:endParaRPr/>
          </a:p>
          <a:p>
            <a:pPr marL="0" indent="0">
              <a:spcBef>
                <a:spcPts val="3200"/>
              </a:spcBef>
              <a:buNone/>
            </a:pPr>
            <a:r>
              <a:rPr lang="en"/>
              <a:t>	OCP3 test fixture - no NIC card - MLNX can help run the test</a:t>
            </a:r>
            <a:endParaRPr/>
          </a:p>
          <a:p>
            <a:pPr marL="0" indent="0">
              <a:spcBef>
                <a:spcPts val="3200"/>
              </a:spcBef>
              <a:buNone/>
            </a:pPr>
            <a:r>
              <a:rPr lang="en"/>
              <a:t>	HPE - check the existing OCP3 test fixture (Pranay HPE)</a:t>
            </a:r>
            <a:endParaRPr/>
          </a:p>
          <a:p>
            <a:pPr marL="0" indent="0">
              <a:spcBef>
                <a:spcPts val="3200"/>
              </a:spcBef>
              <a:buNone/>
            </a:pPr>
            <a:endParaRPr/>
          </a:p>
          <a:p>
            <a:pPr marL="0" indent="0">
              <a:spcBef>
                <a:spcPts val="3200"/>
              </a:spcBef>
              <a:spcAft>
                <a:spcPts val="3200"/>
              </a:spcAft>
              <a:buNone/>
            </a:pPr>
            <a:r>
              <a:rPr lang="en"/>
              <a:t>	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DBE3-885C-42C7-BDEB-41F19E21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for events &amp; workshops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8ED4B-FBCA-4103-A774-398BAE09D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99" y="2527293"/>
            <a:ext cx="21031199" cy="7211358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ONUG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dirty="0"/>
              <a:t>New Jersey, April 27-28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dirty="0"/>
              <a:t>OCP Foundation asking OCP NIC sub-group interest to participate in demo of NIC solutions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dirty="0"/>
              <a:t>Was In-person event, May change to virtual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748E72-5A03-4807-99B0-3ABDAFCC4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712" y="8233040"/>
            <a:ext cx="12546176" cy="52966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8184D3-82FD-4400-BA3D-3F151FB68B4D}"/>
              </a:ext>
            </a:extLst>
          </p:cNvPr>
          <p:cNvSpPr/>
          <p:nvPr/>
        </p:nvSpPr>
        <p:spPr>
          <a:xfrm>
            <a:off x="14364995" y="2527293"/>
            <a:ext cx="91871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Lack of interest from group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34067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A77E-06DC-46D7-969D-89221697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Gather feedback throughout the year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E0DC40-7579-4689-B6B6-C1AF2C3AE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095" y="2305254"/>
            <a:ext cx="8276619" cy="96334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D758EB-FC42-4CC8-B74C-676C72099A73}"/>
              </a:ext>
            </a:extLst>
          </p:cNvPr>
          <p:cNvSpPr txBox="1"/>
          <p:nvPr/>
        </p:nvSpPr>
        <p:spPr>
          <a:xfrm>
            <a:off x="13120914" y="6319391"/>
            <a:ext cx="84618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Provide your feedback at:</a:t>
            </a:r>
            <a:br>
              <a:rPr lang="en-US" sz="3200" dirty="0"/>
            </a:br>
            <a:r>
              <a:rPr lang="en-US" sz="3200" dirty="0">
                <a:hlinkClick r:id="rId3"/>
              </a:rPr>
              <a:t>https://tinyurl.com/feedback2ocpnic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5218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7;p13">
            <a:extLst>
              <a:ext uri="{FF2B5EF4-FFF2-40B4-BE49-F238E27FC236}">
                <a16:creationId xmlns:a16="http://schemas.microsoft.com/office/drawing/2014/main" id="{B8DCF3B2-9C82-409C-9BF5-8FE2A98FFF0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832515" y="230060"/>
            <a:ext cx="2954525" cy="29545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8;p13">
            <a:extLst>
              <a:ext uri="{FF2B5EF4-FFF2-40B4-BE49-F238E27FC236}">
                <a16:creationId xmlns:a16="http://schemas.microsoft.com/office/drawing/2014/main" id="{204DAFB5-094E-4170-A9BA-49F3DF8C2BD0}"/>
              </a:ext>
            </a:extLst>
          </p:cNvPr>
          <p:cNvSpPr/>
          <p:nvPr/>
        </p:nvSpPr>
        <p:spPr>
          <a:xfrm>
            <a:off x="20651903" y="3338760"/>
            <a:ext cx="3284100" cy="703500"/>
          </a:xfrm>
          <a:prstGeom prst="roundRect">
            <a:avLst>
              <a:gd name="adj" fmla="val 16667"/>
            </a:avLst>
          </a:prstGeom>
          <a:solidFill>
            <a:srgbClr val="8DC73E"/>
          </a:solidFill>
          <a:ln>
            <a:noFill/>
          </a:ln>
        </p:spPr>
        <p:txBody>
          <a:bodyPr spcFirstLastPara="1" wrap="square" lIns="91400" tIns="45725" rIns="91400" bIns="45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Source Sans Pro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SERVER</a:t>
            </a:r>
            <a:endParaRPr sz="3600" b="0" i="0" u="none" strike="noStrike" cap="none">
              <a:solidFill>
                <a:srgbClr val="5F6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66A4FD-4D8D-4DFC-81DF-16356EA27581}"/>
              </a:ext>
            </a:extLst>
          </p:cNvPr>
          <p:cNvSpPr txBox="1"/>
          <p:nvPr/>
        </p:nvSpPr>
        <p:spPr>
          <a:xfrm>
            <a:off x="1488231" y="4042260"/>
            <a:ext cx="15418837" cy="7107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8000" dirty="0"/>
              <a:t>OCP NIC Community Update</a:t>
            </a:r>
            <a:br>
              <a:rPr lang="en-US" sz="8000" dirty="0"/>
            </a:br>
            <a:r>
              <a:rPr lang="en-US" sz="8000" dirty="0"/>
              <a:t>February 2022</a:t>
            </a:r>
          </a:p>
          <a:p>
            <a:pPr lvl="0">
              <a:lnSpc>
                <a:spcPct val="100000"/>
              </a:lnSpc>
            </a:pPr>
            <a:r>
              <a:rPr lang="en-US" sz="8000" dirty="0"/>
              <a:t>For Server Workgroup</a:t>
            </a:r>
            <a:br>
              <a:rPr lang="en-US" sz="8000" dirty="0"/>
            </a:br>
            <a:br>
              <a:rPr lang="en-US" sz="1800" dirty="0">
                <a:solidFill>
                  <a:srgbClr val="5F6062"/>
                </a:solidFill>
              </a:rPr>
            </a:br>
            <a:br>
              <a:rPr lang="en-US" sz="3200" dirty="0">
                <a:solidFill>
                  <a:srgbClr val="5F6062"/>
                </a:solidFill>
              </a:rPr>
            </a:br>
            <a:br>
              <a:rPr lang="en-US" sz="3200" dirty="0">
                <a:solidFill>
                  <a:srgbClr val="5F6062"/>
                </a:solidFill>
              </a:rPr>
            </a:br>
            <a:br>
              <a:rPr lang="en-US" sz="3200" dirty="0">
                <a:solidFill>
                  <a:srgbClr val="5F6062"/>
                </a:solidFill>
              </a:rPr>
            </a:br>
            <a:r>
              <a:rPr lang="en-US" sz="3200" dirty="0"/>
              <a:t>Sub-group Project wiki:  </a:t>
            </a:r>
            <a:r>
              <a:rPr lang="en-US" sz="3200" dirty="0">
                <a:hlinkClick r:id="rId3"/>
              </a:rPr>
              <a:t>https://www.opencompute.org/wiki/Server/Mezz</a:t>
            </a:r>
            <a:br>
              <a:rPr lang="en-US" sz="3200" dirty="0"/>
            </a:br>
            <a:endParaRPr lang="en-US" sz="3200" dirty="0"/>
          </a:p>
          <a:p>
            <a:pPr marL="0" lvl="0" indent="0">
              <a:lnSpc>
                <a:spcPct val="70000"/>
              </a:lnSpc>
              <a:spcBef>
                <a:spcPts val="1800"/>
              </a:spcBef>
              <a:buClr>
                <a:srgbClr val="FF0000"/>
              </a:buClr>
              <a:buSzPts val="3600"/>
            </a:pPr>
            <a:r>
              <a:rPr lang="en-US" sz="3200" dirty="0"/>
              <a:t>Mailing List: </a:t>
            </a:r>
            <a:r>
              <a:rPr lang="en-US" sz="3200" dirty="0">
                <a:hlinkClick r:id="rId4"/>
              </a:rPr>
              <a:t>https://ocp-all.groups.io/g/OCP-NIC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41E7DE-721C-4522-8833-70548689F2D7}"/>
              </a:ext>
            </a:extLst>
          </p:cNvPr>
          <p:cNvGrpSpPr/>
          <p:nvPr/>
        </p:nvGrpSpPr>
        <p:grpSpPr>
          <a:xfrm>
            <a:off x="20651903" y="4042260"/>
            <a:ext cx="3422802" cy="3754385"/>
            <a:chOff x="4123142" y="4885516"/>
            <a:chExt cx="3422802" cy="3754385"/>
          </a:xfrm>
        </p:grpSpPr>
        <p:pic>
          <p:nvPicPr>
            <p:cNvPr id="11" name="Picture 10" descr="A circuit board&#10;&#10;Description automatically generated">
              <a:extLst>
                <a:ext uri="{FF2B5EF4-FFF2-40B4-BE49-F238E27FC236}">
                  <a16:creationId xmlns:a16="http://schemas.microsoft.com/office/drawing/2014/main" id="{F6E37A53-D2EE-4C62-9A7C-B339CBCB9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23142" y="4885516"/>
              <a:ext cx="3422802" cy="3422802"/>
            </a:xfrm>
            <a:prstGeom prst="rect">
              <a:avLst/>
            </a:prstGeom>
          </p:spPr>
        </p:pic>
        <p:sp>
          <p:nvSpPr>
            <p:cNvPr id="12" name="Google Shape;139;p21">
              <a:extLst>
                <a:ext uri="{FF2B5EF4-FFF2-40B4-BE49-F238E27FC236}">
                  <a16:creationId xmlns:a16="http://schemas.microsoft.com/office/drawing/2014/main" id="{86E2F441-AADB-4594-8C42-929557CFAAA3}"/>
                </a:ext>
              </a:extLst>
            </p:cNvPr>
            <p:cNvSpPr/>
            <p:nvPr/>
          </p:nvSpPr>
          <p:spPr>
            <a:xfrm>
              <a:off x="4211413" y="7976734"/>
              <a:ext cx="3205640" cy="663167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wrap="square" lIns="91400" tIns="45725" rIns="91400" bIns="457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Source Sans Pro"/>
                <a:buNone/>
              </a:pPr>
              <a:r>
                <a:rPr lang="en-US" sz="3600" b="0" i="0" u="none" strike="noStrike" cap="none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NIC3.0</a:t>
              </a:r>
              <a:endParaRPr sz="3600" b="0" i="0" u="none" strike="noStrike" cap="none" dirty="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756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DBE3-885C-42C7-BDEB-41F19E21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8ED4B-FBCA-4103-A774-398BAE09D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99" y="3386829"/>
            <a:ext cx="21031199" cy="7211358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PCIe Gen5 SI test fixture update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Thermal Workgroup 2022 focus area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NIC sub-group discussion bin list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032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A77E-06DC-46D7-969D-89221697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/>
              <a:t>SI PCIe Gen5 test fixture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0BAF0-0453-4746-9751-D10692DBE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399" y="2326276"/>
            <a:ext cx="14017060" cy="9306091"/>
          </a:xfrm>
        </p:spPr>
        <p:txBody>
          <a:bodyPr wrap="square" anchor="t">
            <a:normAutofit/>
          </a:bodyPr>
          <a:lstStyle/>
          <a:p>
            <a:pPr marL="228600" indent="0"/>
            <a:r>
              <a:rPr lang="en-US" dirty="0"/>
              <a:t>CLB Gen5 status: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800" dirty="0" err="1"/>
              <a:t>Gerbered</a:t>
            </a:r>
            <a:r>
              <a:rPr lang="en-US" sz="4800" dirty="0"/>
              <a:t> in January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800" dirty="0"/>
              <a:t>PCB material to arrive after CNY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228600" indent="0"/>
            <a:endParaRPr lang="en-US" dirty="0"/>
          </a:p>
          <a:p>
            <a:pPr marL="228600" indent="0"/>
            <a:r>
              <a:rPr lang="en-US" dirty="0"/>
              <a:t>CBB Gen 5 Status: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800" dirty="0"/>
              <a:t>Based on Gen4 design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800"/>
              <a:t>Updates to align with PCI CEM 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800" dirty="0"/>
              <a:t>To be staffed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2C4DF2-FE89-435E-A69E-6DD1CF10C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3189" y="2668270"/>
            <a:ext cx="7130074" cy="39519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6F2B7B-06D1-4FA6-A8EF-C48BED2A9CBC}"/>
              </a:ext>
            </a:extLst>
          </p:cNvPr>
          <p:cNvSpPr txBox="1"/>
          <p:nvPr/>
        </p:nvSpPr>
        <p:spPr>
          <a:xfrm>
            <a:off x="18135087" y="2326276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/>
              <a:t>Netlist block diagram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259D99-31B0-4C29-84BD-B6D76326E8DD}"/>
              </a:ext>
            </a:extLst>
          </p:cNvPr>
          <p:cNvSpPr txBox="1"/>
          <p:nvPr/>
        </p:nvSpPr>
        <p:spPr>
          <a:xfrm>
            <a:off x="17714829" y="6978088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/>
              <a:t>OCP3 SFF CLB Gen5 ECAD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AC8DE0-77C2-4439-A71C-74D5A1410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8304" y="7452986"/>
            <a:ext cx="6273134" cy="47560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2AF5E20-71D8-4D7F-9DE0-5CF0F1391D94}"/>
              </a:ext>
            </a:extLst>
          </p:cNvPr>
          <p:cNvSpPr txBox="1"/>
          <p:nvPr/>
        </p:nvSpPr>
        <p:spPr>
          <a:xfrm>
            <a:off x="18599686" y="8855167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Calibration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F7AA15-D1AC-47A0-9A9C-7909690A4CB3}"/>
              </a:ext>
            </a:extLst>
          </p:cNvPr>
          <p:cNvSpPr txBox="1"/>
          <p:nvPr/>
        </p:nvSpPr>
        <p:spPr>
          <a:xfrm>
            <a:off x="16578251" y="9675122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CLB board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E05C93-FB2F-477D-BCB8-B8A3854765DD}"/>
              </a:ext>
            </a:extLst>
          </p:cNvPr>
          <p:cNvSpPr txBox="1"/>
          <p:nvPr/>
        </p:nvSpPr>
        <p:spPr>
          <a:xfrm>
            <a:off x="18135087" y="12266590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Impedance Coupon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1AF4E5-0122-4A7F-A551-2360FF79B557}"/>
              </a:ext>
            </a:extLst>
          </p:cNvPr>
          <p:cNvSpPr txBox="1"/>
          <p:nvPr/>
        </p:nvSpPr>
        <p:spPr>
          <a:xfrm>
            <a:off x="20231034" y="9723794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CLB board 2</a:t>
            </a:r>
          </a:p>
        </p:txBody>
      </p:sp>
    </p:spTree>
    <p:extLst>
      <p:ext uri="{BB962C8B-B14F-4D97-AF65-F5344CB8AC3E}">
        <p14:creationId xmlns:p14="http://schemas.microsoft.com/office/powerpoint/2010/main" val="865358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2FFD3-E2C2-47E1-B959-DC08F9A20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WG: 2022 focus area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FDF26-AED7-43EF-B75B-8FAE4DFB5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399" y="2668270"/>
            <a:ext cx="21031199" cy="8702675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Standardize Generic Pluggable thermal model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dirty="0"/>
              <a:t>Development &amp; Validation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dirty="0"/>
              <a:t>Covering below form factors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dirty="0"/>
              <a:t>SFP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dirty="0"/>
              <a:t>QSFP up to 400G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dirty="0"/>
              <a:t>QSFP-DD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dirty="0"/>
              <a:t>OSFP-RHS (only limit to TSFF)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2000250" lvl="2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89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73DCD-0DB4-4570-A8C2-61BCC0F02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2022 Discussion bin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746B1-1B51-4B96-8E12-8614AC8B4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270549"/>
            <a:ext cx="21031199" cy="8702675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5400" dirty="0"/>
              <a:t>SFF/TSFF Thermal test fixture with PCIe Gen5 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5400" dirty="0"/>
              <a:t>DMTF NIC self-shutdown recommendation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5400" dirty="0"/>
              <a:t>1G NCSI/RGMII side-band support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5400" dirty="0"/>
              <a:t>Next-gen speeds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5400" dirty="0"/>
              <a:t>PCIe Gen6 support</a:t>
            </a:r>
          </a:p>
          <a:p>
            <a:pPr marL="2457450" lvl="3" indent="-857250">
              <a:buFont typeface="Arial" panose="020B0604020202020204" pitchFamily="34" charset="0"/>
              <a:buChar char="•"/>
            </a:pPr>
            <a:r>
              <a:rPr lang="en-US" sz="5400" dirty="0"/>
              <a:t>PCI-SIG spec at rev0.7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5400" dirty="0"/>
              <a:t>800G Ethernet port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5400" dirty="0"/>
              <a:t>Elegant cable-up solution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5400" dirty="0"/>
              <a:t>Zion uses 4C+ vertical connector to 4C+ saddle mount connector cable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87281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1588D5-5DA5-456C-9B59-4334504FAE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5" t="14351" r="16100" b="24658"/>
          <a:stretch/>
        </p:blipFill>
        <p:spPr>
          <a:xfrm>
            <a:off x="2556589" y="8238546"/>
            <a:ext cx="10338317" cy="507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84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600" cy="15272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 fontScale="90000"/>
          </a:bodyPr>
          <a:lstStyle/>
          <a:p>
            <a:r>
              <a:rPr lang="en" dirty="0"/>
              <a:t>Thermal WG: Recap of 2021</a:t>
            </a:r>
            <a:endParaRPr dirty="0"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22721600" cy="91104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/>
          <a:p>
            <a:pPr>
              <a:buAutoNum type="arabicPeriod"/>
            </a:pPr>
            <a:r>
              <a:rPr lang="en"/>
              <a:t>Mainly focus on the QSFP-DD thermal model</a:t>
            </a:r>
            <a:endParaRPr/>
          </a:p>
          <a:p>
            <a:pPr lvl="1">
              <a:buAutoNum type="alphaLcPeriod"/>
            </a:pPr>
            <a:r>
              <a:rPr lang="en"/>
              <a:t>Thermal model standardization</a:t>
            </a:r>
            <a:endParaRPr/>
          </a:p>
          <a:p>
            <a:pPr lvl="2">
              <a:buAutoNum type="romanLcPeriod"/>
            </a:pPr>
            <a:r>
              <a:rPr lang="en"/>
              <a:t>Monitoring point</a:t>
            </a:r>
            <a:endParaRPr/>
          </a:p>
          <a:p>
            <a:pPr lvl="2">
              <a:buAutoNum type="romanLcPeriod"/>
            </a:pPr>
            <a:r>
              <a:rPr lang="en"/>
              <a:t>Heat map</a:t>
            </a:r>
            <a:endParaRPr/>
          </a:p>
          <a:p>
            <a:pPr lvl="2">
              <a:buAutoNum type="romanLcPeriod"/>
            </a:pPr>
            <a:r>
              <a:rPr lang="en"/>
              <a:t>Model with stand-alone NIC or testing chamber</a:t>
            </a:r>
            <a:endParaRPr/>
          </a:p>
          <a:p>
            <a:pPr>
              <a:buAutoNum type="arabicPeriod"/>
            </a:pPr>
            <a:r>
              <a:rPr lang="en"/>
              <a:t>TSFF thermal analysis to quantify the gain from SFF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600" cy="15272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 fontScale="90000"/>
          </a:bodyPr>
          <a:lstStyle/>
          <a:p>
            <a:r>
              <a:rPr lang="en" dirty="0"/>
              <a:t>Thermal WG: 2022 Focus Area</a:t>
            </a:r>
            <a:endParaRPr dirty="0"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22721600" cy="91104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 fontScale="85000" lnSpcReduction="20000"/>
          </a:bodyPr>
          <a:lstStyle/>
          <a:p>
            <a:pPr>
              <a:buSzPct val="100000"/>
            </a:pPr>
            <a:r>
              <a:rPr lang="en" dirty="0"/>
              <a:t>Standardize </a:t>
            </a:r>
          </a:p>
          <a:p>
            <a:pPr lvl="1">
              <a:buSzPct val="100000"/>
            </a:pPr>
            <a:r>
              <a:rPr lang="en" dirty="0"/>
              <a:t>What model to use for the simulation - active cable (QDD, OSFP)</a:t>
            </a:r>
            <a:endParaRPr dirty="0"/>
          </a:p>
          <a:p>
            <a:pPr lvl="2"/>
            <a:r>
              <a:rPr lang="en" dirty="0"/>
              <a:t>SFP</a:t>
            </a:r>
            <a:endParaRPr dirty="0"/>
          </a:p>
          <a:p>
            <a:pPr lvl="2"/>
            <a:r>
              <a:rPr lang="en" dirty="0"/>
              <a:t>QSFP &gt; 400G</a:t>
            </a:r>
            <a:endParaRPr dirty="0"/>
          </a:p>
          <a:p>
            <a:pPr lvl="2"/>
            <a:r>
              <a:rPr lang="en" dirty="0"/>
              <a:t>QSFP-DD</a:t>
            </a:r>
            <a:endParaRPr dirty="0"/>
          </a:p>
          <a:p>
            <a:pPr lvl="2"/>
            <a:r>
              <a:rPr lang="en" dirty="0"/>
              <a:t>OSFP-RHS (only limit to TSFF)</a:t>
            </a:r>
            <a:endParaRPr dirty="0"/>
          </a:p>
          <a:p>
            <a:pPr lvl="1">
              <a:buSzPct val="100000"/>
            </a:pPr>
            <a:r>
              <a:rPr lang="en" dirty="0"/>
              <a:t>Simplified model</a:t>
            </a:r>
            <a:endParaRPr dirty="0"/>
          </a:p>
          <a:p>
            <a:pPr>
              <a:buSzPct val="100000"/>
            </a:pPr>
            <a:r>
              <a:rPr lang="en" dirty="0"/>
              <a:t>Validate</a:t>
            </a:r>
            <a:endParaRPr dirty="0"/>
          </a:p>
          <a:p>
            <a:pPr lvl="1">
              <a:buSzPct val="100000"/>
            </a:pPr>
            <a:r>
              <a:rPr lang="en" dirty="0"/>
              <a:t>Run the test with different cables, how big the difference will be</a:t>
            </a:r>
          </a:p>
          <a:p>
            <a:pPr lvl="2"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Same test fixture</a:t>
            </a:r>
            <a:endParaRPr dirty="0"/>
          </a:p>
          <a:p>
            <a:pPr lvl="2"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Same card</a:t>
            </a:r>
            <a:endParaRPr dirty="0"/>
          </a:p>
          <a:p>
            <a:pPr lvl="1">
              <a:buSzPct val="100000"/>
              <a:buFont typeface="Courier New" panose="02070309020205020404" pitchFamily="49" charset="0"/>
              <a:buChar char="o"/>
            </a:pPr>
            <a:r>
              <a:rPr lang="en" dirty="0"/>
              <a:t>Design a test fixture to help standardize the test environment (HPE)</a:t>
            </a:r>
            <a:endParaRPr dirty="0"/>
          </a:p>
          <a:p>
            <a:pPr>
              <a:buSzPct val="100000"/>
            </a:pPr>
            <a:r>
              <a:rPr lang="en" dirty="0"/>
              <a:t>AEC</a:t>
            </a:r>
            <a:endParaRPr dirty="0"/>
          </a:p>
          <a:p>
            <a:pPr lvl="1">
              <a:buSzPct val="100000"/>
            </a:pPr>
            <a:r>
              <a:rPr lang="en" dirty="0"/>
              <a:t>Get the AEC model and quantify in the NIC environment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CP Template">
  <a:themeElements>
    <a:clrScheme name="OCP Template">
      <a:dk1>
        <a:srgbClr val="5F6061"/>
      </a:dk1>
      <a:lt1>
        <a:srgbClr val="613202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P Template">
  <a:themeElements>
    <a:clrScheme name="OCP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98273B7026494185AEAF1BF6489F30" ma:contentTypeVersion="6" ma:contentTypeDescription="Create a new document." ma:contentTypeScope="" ma:versionID="3000c23c33181dee9dfeb29ef80e457e">
  <xsd:schema xmlns:xsd="http://www.w3.org/2001/XMLSchema" xmlns:xs="http://www.w3.org/2001/XMLSchema" xmlns:p="http://schemas.microsoft.com/office/2006/metadata/properties" xmlns:ns2="9fef6069-47b5-48fe-b2a8-48bf8e10de3e" xmlns:ns3="c4bf2cc7-50e3-45df-95d9-4856a06d5cbd" targetNamespace="http://schemas.microsoft.com/office/2006/metadata/properties" ma:root="true" ma:fieldsID="f5d47a4d9715220a65bd3d00d49fe9b9" ns2:_="" ns3:_="">
    <xsd:import namespace="9fef6069-47b5-48fe-b2a8-48bf8e10de3e"/>
    <xsd:import namespace="c4bf2cc7-50e3-45df-95d9-4856a06d5c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f6069-47b5-48fe-b2a8-48bf8e10de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f2cc7-50e3-45df-95d9-4856a06d5cb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4357FE-37B1-4DF3-BDD0-5CF835984208}">
  <ds:schemaRefs>
    <ds:schemaRef ds:uri="9fef6069-47b5-48fe-b2a8-48bf8e10de3e"/>
    <ds:schemaRef ds:uri="c4bf2cc7-50e3-45df-95d9-4856a06d5cb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89D1E5B-2CF2-4077-88A2-99CA5732F4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A46322-0084-4039-8155-275F837E2C83}">
  <ds:schemaRefs>
    <ds:schemaRef ds:uri="9fef6069-47b5-48fe-b2a8-48bf8e10de3e"/>
    <ds:schemaRef ds:uri="c4bf2cc7-50e3-45df-95d9-4856a06d5cb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68420</TotalTime>
  <Words>459</Words>
  <Application>Microsoft Office PowerPoint</Application>
  <PresentationFormat>Custom</PresentationFormat>
  <Paragraphs>85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Wingdings</vt:lpstr>
      <vt:lpstr>FreightSansLFPro</vt:lpstr>
      <vt:lpstr>FreightSansLFPro Medium</vt:lpstr>
      <vt:lpstr>Calibri</vt:lpstr>
      <vt:lpstr>Source Sans Pro</vt:lpstr>
      <vt:lpstr>FreightSansLFPro Med</vt:lpstr>
      <vt:lpstr>Courier New</vt:lpstr>
      <vt:lpstr>FreightSansLFPro Semibold</vt:lpstr>
      <vt:lpstr>Arial</vt:lpstr>
      <vt:lpstr>FreightSansLFPro SmBd</vt:lpstr>
      <vt:lpstr>OCP Template</vt:lpstr>
      <vt:lpstr>Custom Design</vt:lpstr>
      <vt:lpstr>PowerPoint Presentation</vt:lpstr>
      <vt:lpstr>PowerPoint Presentation</vt:lpstr>
      <vt:lpstr>Agenda</vt:lpstr>
      <vt:lpstr>SI PCIe Gen5 test fixture update</vt:lpstr>
      <vt:lpstr>Thermal WG: 2022 focus area</vt:lpstr>
      <vt:lpstr>General 2022 Discussion bin list</vt:lpstr>
      <vt:lpstr>PowerPoint Presentation</vt:lpstr>
      <vt:lpstr>Thermal WG: Recap of 2021</vt:lpstr>
      <vt:lpstr>Thermal WG: 2022 Focus Area</vt:lpstr>
      <vt:lpstr>Thermal WG: 2022 Focus Area</vt:lpstr>
      <vt:lpstr>Interest for events &amp; workshops</vt:lpstr>
      <vt:lpstr>Gather feedback throughout the year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Damien Weng Kong Chong</dc:creator>
  <cp:lastModifiedBy>Damien Weng Kong Chong</cp:lastModifiedBy>
  <cp:revision>41</cp:revision>
  <dcterms:created xsi:type="dcterms:W3CDTF">2021-04-03T06:06:31Z</dcterms:created>
  <dcterms:modified xsi:type="dcterms:W3CDTF">2022-02-23T16:21:20Z</dcterms:modified>
</cp:coreProperties>
</file>