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41" r:id="rId1"/>
    <p:sldMasterId id="2147484436" r:id="rId2"/>
  </p:sldMasterIdLst>
  <p:notesMasterIdLst>
    <p:notesMasterId r:id="rId14"/>
  </p:notesMasterIdLst>
  <p:sldIdLst>
    <p:sldId id="263" r:id="rId3"/>
    <p:sldId id="256" r:id="rId4"/>
    <p:sldId id="262" r:id="rId5"/>
    <p:sldId id="258" r:id="rId6"/>
    <p:sldId id="266" r:id="rId7"/>
    <p:sldId id="265" r:id="rId8"/>
    <p:sldId id="257" r:id="rId9"/>
    <p:sldId id="268" r:id="rId10"/>
    <p:sldId id="259" r:id="rId11"/>
    <p:sldId id="267" r:id="rId12"/>
    <p:sldId id="264" r:id="rId13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577">
          <p15:clr>
            <a:srgbClr val="A4A3A4"/>
          </p15:clr>
        </p15:guide>
        <p15:guide id="3" pos="180">
          <p15:clr>
            <a:srgbClr val="A4A3A4"/>
          </p15:clr>
        </p15:guide>
        <p15:guide id="4" orient="horz" pos="3082">
          <p15:clr>
            <a:srgbClr val="A4A3A4"/>
          </p15:clr>
        </p15:guide>
        <p15:guide id="5" pos="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60"/>
  </p:normalViewPr>
  <p:slideViewPr>
    <p:cSldViewPr snapToGrid="0">
      <p:cViewPr>
        <p:scale>
          <a:sx n="150" d="100"/>
          <a:sy n="150" d="100"/>
        </p:scale>
        <p:origin x="-96" y="-36"/>
      </p:cViewPr>
      <p:guideLst>
        <p:guide orient="horz" pos="3072"/>
        <p:guide pos="5577"/>
        <p:guide pos="180"/>
        <p:guide orient="horz" pos="3082"/>
        <p:guide pos="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DBAC1-241C-4526-B203-7FA6562367E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9327D-DA13-4385-9549-978FB39B4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2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9327D-DA13-4385-9549-978FB39B4B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4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9033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87708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4378676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0166" y="267705"/>
            <a:ext cx="4285279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0166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4754075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67706"/>
            <a:ext cx="4865304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993007370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67706"/>
            <a:ext cx="4297680" cy="664797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</a:t>
            </a:r>
            <a:br>
              <a:rPr lang="en-US" dirty="0"/>
            </a:br>
            <a:r>
              <a:rPr lang="en-US" dirty="0"/>
              <a:t>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59646"/>
            <a:ext cx="4297680" cy="2388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8229640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_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64797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</p:spTree>
    <p:extLst>
      <p:ext uri="{BB962C8B-B14F-4D97-AF65-F5344CB8AC3E}">
        <p14:creationId xmlns:p14="http://schemas.microsoft.com/office/powerpoint/2010/main" val="1775402808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364208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8301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83454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9296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3694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defRPr lang="en-US" sz="5400" i="0" dirty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2562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divider slide title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75578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title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52019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40191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52161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58696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467409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/>
          <p:cNvPicPr>
            <a:picLocks noChangeAspect="1"/>
          </p:cNvPicPr>
          <p:nvPr/>
        </p:nvPicPr>
        <p:blipFill>
          <a:blip r:embed="rId3">
            <a:alphaModFix amt="57962"/>
            <a:extLst/>
          </a:blip>
          <a:stretch>
            <a:fillRect/>
          </a:stretch>
        </p:blipFill>
        <p:spPr>
          <a:xfrm>
            <a:off x="-803255" y="-985840"/>
            <a:ext cx="2547879" cy="2550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asted-image.pdf"/>
          <p:cNvPicPr>
            <a:picLocks noChangeAspect="1"/>
          </p:cNvPicPr>
          <p:nvPr/>
        </p:nvPicPr>
        <p:blipFill>
          <a:blip r:embed="rId3">
            <a:alphaModFix amt="43973"/>
            <a:extLst/>
          </a:blip>
          <a:stretch>
            <a:fillRect/>
          </a:stretch>
        </p:blipFill>
        <p:spPr>
          <a:xfrm>
            <a:off x="6073795" y="-2599731"/>
            <a:ext cx="4734547" cy="474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9852" y="625625"/>
            <a:ext cx="1116197" cy="1117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df"/>
          <p:cNvPicPr>
            <a:picLocks noChangeAspect="1"/>
          </p:cNvPicPr>
          <p:nvPr/>
        </p:nvPicPr>
        <p:blipFill>
          <a:blip r:embed="rId3">
            <a:alphaModFix amt="37655"/>
            <a:extLst/>
          </a:blip>
          <a:stretch>
            <a:fillRect/>
          </a:stretch>
        </p:blipFill>
        <p:spPr>
          <a:xfrm>
            <a:off x="5081502" y="1140035"/>
            <a:ext cx="1534751" cy="153653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26449" y="3921057"/>
            <a:ext cx="8091101" cy="4732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marL="0" marR="0" indent="0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7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OCP Engineering Workshop </a:t>
            </a: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25 September 2017</a:t>
            </a:r>
            <a:r>
              <a:rPr kumimoji="0" lang="en-US" sz="15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|  Dallas, TX</a:t>
            </a:r>
            <a:endParaRPr kumimoji="0" lang="en-US" sz="675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249904"/>
      </p:ext>
    </p:extLst>
  </p:cSld>
  <p:clrMapOvr>
    <a:masterClrMapping/>
  </p:clrMapOvr>
  <p:transition spd="med"/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8BC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asted-image.png"/>
          <p:cNvPicPr>
            <a:picLocks noChangeAspect="1"/>
          </p:cNvPicPr>
          <p:nvPr/>
        </p:nvPicPr>
        <p:blipFill>
          <a:blip r:embed="rId2">
            <a:alphaModFix amt="64538"/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/>
          <p:cNvPicPr>
            <a:picLocks noChangeAspect="1"/>
          </p:cNvPicPr>
          <p:nvPr/>
        </p:nvPicPr>
        <p:blipFill>
          <a:blip r:embed="rId3">
            <a:alphaModFix amt="40073"/>
            <a:extLst/>
          </a:blip>
          <a:stretch>
            <a:fillRect/>
          </a:stretch>
        </p:blipFill>
        <p:spPr>
          <a:xfrm>
            <a:off x="-803255" y="1252535"/>
            <a:ext cx="2547879" cy="2550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asted-image.pdf"/>
          <p:cNvPicPr>
            <a:picLocks noChangeAspect="1"/>
          </p:cNvPicPr>
          <p:nvPr/>
        </p:nvPicPr>
        <p:blipFill>
          <a:blip r:embed="rId3">
            <a:alphaModFix amt="43973"/>
            <a:extLst/>
          </a:blip>
          <a:stretch>
            <a:fillRect/>
          </a:stretch>
        </p:blipFill>
        <p:spPr>
          <a:xfrm>
            <a:off x="6073795" y="-361356"/>
            <a:ext cx="4734547" cy="474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pdf"/>
          <p:cNvPicPr>
            <a:picLocks noChangeAspect="1"/>
          </p:cNvPicPr>
          <p:nvPr/>
        </p:nvPicPr>
        <p:blipFill>
          <a:blip r:embed="rId3">
            <a:alphaModFix amt="53671"/>
            <a:extLst/>
          </a:blip>
          <a:stretch>
            <a:fillRect/>
          </a:stretch>
        </p:blipFill>
        <p:spPr>
          <a:xfrm>
            <a:off x="2627210" y="4197501"/>
            <a:ext cx="1766432" cy="1768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asted-image.pdf"/>
          <p:cNvPicPr>
            <a:picLocks noChangeAspect="1"/>
          </p:cNvPicPr>
          <p:nvPr/>
        </p:nvPicPr>
        <p:blipFill>
          <a:blip r:embed="rId3">
            <a:alphaModFix amt="37655"/>
            <a:extLst/>
          </a:blip>
          <a:stretch>
            <a:fillRect/>
          </a:stretch>
        </p:blipFill>
        <p:spPr>
          <a:xfrm>
            <a:off x="3654628" y="-357040"/>
            <a:ext cx="1534751" cy="153653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557213" y="1960960"/>
            <a:ext cx="8029575" cy="6500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5025" spc="-50">
                <a:solidFill>
                  <a:srgbClr val="FFFFFF"/>
                </a:solidFill>
                <a:latin typeface="+mn-lt"/>
                <a:ea typeface="+mn-ea"/>
                <a:cs typeface="+mn-cs"/>
                <a:sym typeface="Berthold Akzidenz Grotesk BE Bold Condense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557213" y="2550772"/>
            <a:ext cx="8029575" cy="5372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700" spc="-27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5"/>
          </p:nvPr>
        </p:nvSpPr>
        <p:spPr>
          <a:xfrm>
            <a:off x="572207" y="4154760"/>
            <a:ext cx="7558088" cy="2320635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 sz="5400" spc="-53">
                <a:solidFill>
                  <a:srgbClr val="FFFFFF"/>
                </a:solidFill>
                <a:latin typeface="Berthold Akzidenz Grotesk BE Bold"/>
                <a:ea typeface="Berthold Akzidenz Grotesk BE Bold"/>
                <a:cs typeface="Berthold Akzidenz Grotesk BE Bold"/>
                <a:sym typeface="Berthold Akzidenz Grotesk BE Bold"/>
              </a:defRPr>
            </a:pPr>
            <a:r>
              <a:rPr lang="en-US"/>
              <a:t>Click to edit Master text styles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 sz="5400" spc="-53">
                <a:solidFill>
                  <a:srgbClr val="FFFFFF"/>
                </a:solidFill>
                <a:latin typeface="Berthold Akzidenz Grotesk BE Bold"/>
                <a:ea typeface="Berthold Akzidenz Grotesk BE Bold"/>
                <a:cs typeface="Berthold Akzidenz Grotesk BE Bold"/>
                <a:sym typeface="Berthold Akzidenz Grotesk BE Bold"/>
              </a:defRPr>
            </a:pPr>
            <a:r>
              <a:rPr lang="en-US"/>
              <a:t>Second level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8411566" y="4864894"/>
            <a:ext cx="133350" cy="13202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43466" y="463618"/>
            <a:ext cx="5228701" cy="2654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marL="0" marR="0" indent="0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5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OCP Engineering Workshop – 25 September 2017 – Dallas, TX</a:t>
            </a:r>
          </a:p>
        </p:txBody>
      </p:sp>
    </p:spTree>
    <p:extLst>
      <p:ext uri="{BB962C8B-B14F-4D97-AF65-F5344CB8AC3E}">
        <p14:creationId xmlns:p14="http://schemas.microsoft.com/office/powerpoint/2010/main" val="1519402985"/>
      </p:ext>
    </p:extLst>
  </p:cSld>
  <p:clrMapOvr>
    <a:masterClrMapping/>
  </p:clrMapOvr>
  <p:transition spd="med"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766865"/>
      </p:ext>
    </p:extLst>
  </p:cSld>
  <p:clrMapOvr>
    <a:masterClrMapping/>
  </p:clrMapOvr>
  <p:transition spd="med"/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01" y="5274934"/>
            <a:ext cx="5228701" cy="2654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marL="0" marR="0" indent="0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5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OCP Engineering Workshop – 10 August 2016 – Durham, NH</a:t>
            </a:r>
          </a:p>
        </p:txBody>
      </p:sp>
    </p:spTree>
    <p:extLst>
      <p:ext uri="{BB962C8B-B14F-4D97-AF65-F5344CB8AC3E}">
        <p14:creationId xmlns:p14="http://schemas.microsoft.com/office/powerpoint/2010/main" val="3488261724"/>
      </p:ext>
    </p:extLst>
  </p:cSld>
  <p:clrMapOvr>
    <a:masterClrMapping/>
  </p:clrMapOvr>
  <p:transition spd="med"/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9033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06557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88114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94959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Bulleted body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11117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6198249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291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6676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8694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4970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8" y="264629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19" y="1280160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75678912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19" y="1280160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806211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1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 page title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411100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74" y="4832722"/>
            <a:ext cx="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850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274" y="4832722"/>
            <a:ext cx="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850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274" y="4832722"/>
            <a:ext cx="141064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850" b="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850" b="0" kern="1200" dirty="0" err="1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8776" y="4832722"/>
            <a:ext cx="19236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r>
              <a:rPr lang="en-US" sz="850" kern="12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of Y</a:t>
            </a:r>
          </a:p>
        </p:txBody>
      </p:sp>
      <p:sp>
        <p:nvSpPr>
          <p:cNvPr id="15" name="fl"/>
          <p:cNvSpPr txBox="1"/>
          <p:nvPr/>
        </p:nvSpPr>
        <p:spPr>
          <a:xfrm>
            <a:off x="0" y="4815840"/>
            <a:ext cx="9144000" cy="1384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1000" b="0" i="0" u="none" baseline="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82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27" r:id="rId1"/>
    <p:sldLayoutId id="2147484431" r:id="rId2"/>
    <p:sldLayoutId id="2147484432" r:id="rId3"/>
    <p:sldLayoutId id="2147484422" r:id="rId4"/>
    <p:sldLayoutId id="2147484400" r:id="rId5"/>
    <p:sldLayoutId id="2147484405" r:id="rId6"/>
    <p:sldLayoutId id="2147484367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  <p:sldLayoutId id="2147484435" r:id="rId15"/>
    <p:sldLayoutId id="2147484407" r:id="rId16"/>
    <p:sldLayoutId id="2147484433" r:id="rId17"/>
    <p:sldLayoutId id="2147484434" r:id="rId18"/>
    <p:sldLayoutId id="2147484425" r:id="rId19"/>
    <p:sldLayoutId id="2147484424" r:id="rId20"/>
    <p:sldLayoutId id="2147484423" r:id="rId21"/>
    <p:sldLayoutId id="2147484428" r:id="rId22"/>
    <p:sldLayoutId id="2147484429" r:id="rId23"/>
    <p:sldLayoutId id="2147484430" r:id="rId24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ng"/>
          <p:cNvPicPr>
            <a:picLocks noChangeAspect="1"/>
          </p:cNvPicPr>
          <p:nvPr/>
        </p:nvPicPr>
        <p:blipFill>
          <a:blip r:embed="rId8">
            <a:alphaModFix amt="71410"/>
            <a:extLst/>
          </a:blip>
          <a:stretch>
            <a:fillRect/>
          </a:stretch>
        </p:blipFill>
        <p:spPr>
          <a:xfrm>
            <a:off x="-197963" y="4121944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pdf"/>
          <p:cNvPicPr>
            <a:picLocks noChangeAspect="1"/>
          </p:cNvPicPr>
          <p:nvPr/>
        </p:nvPicPr>
        <p:blipFill>
          <a:blip r:embed="rId9">
            <a:alphaModFix amt="26808"/>
            <a:extLst/>
          </a:blip>
          <a:stretch>
            <a:fillRect/>
          </a:stretch>
        </p:blipFill>
        <p:spPr>
          <a:xfrm>
            <a:off x="-511100" y="3678918"/>
            <a:ext cx="2008074" cy="2010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pdf"/>
          <p:cNvPicPr>
            <a:picLocks noChangeAspect="1"/>
          </p:cNvPicPr>
          <p:nvPr/>
        </p:nvPicPr>
        <p:blipFill>
          <a:blip r:embed="rId9">
            <a:alphaModFix amt="10145"/>
            <a:extLst/>
          </a:blip>
          <a:stretch>
            <a:fillRect/>
          </a:stretch>
        </p:blipFill>
        <p:spPr>
          <a:xfrm>
            <a:off x="6073795" y="3039069"/>
            <a:ext cx="4734547" cy="474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/>
          <p:cNvPicPr>
            <a:picLocks noChangeAspect="1"/>
          </p:cNvPicPr>
          <p:nvPr/>
        </p:nvPicPr>
        <p:blipFill>
          <a:blip r:embed="rId9">
            <a:alphaModFix amt="36617"/>
            <a:extLst/>
          </a:blip>
          <a:stretch>
            <a:fillRect/>
          </a:stretch>
        </p:blipFill>
        <p:spPr>
          <a:xfrm>
            <a:off x="3346351" y="4149875"/>
            <a:ext cx="698699" cy="69951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57213" y="421481"/>
            <a:ext cx="8029575" cy="421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57212" y="1516463"/>
            <a:ext cx="8029575" cy="377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2pPr>
              <a:spcBef>
                <a:spcPts val="1500"/>
              </a:spcBef>
              <a:buClrTx/>
            </a:lvl2pPr>
            <a:lvl3pPr marL="766859" indent="-258859">
              <a:spcBef>
                <a:spcPts val="1200"/>
              </a:spcBef>
              <a:buClrTx/>
              <a:defRPr sz="5600" spc="-56"/>
            </a:lvl3pPr>
            <a:lvl4pPr marL="1021164" indent="-266656">
              <a:spcBef>
                <a:spcPts val="2400"/>
              </a:spcBef>
              <a:buClrTx/>
              <a:defRPr sz="5600" spc="-56"/>
            </a:lvl4pPr>
            <a:lvl5pPr marL="1264793" indent="-252089">
              <a:spcBef>
                <a:spcPts val="2400"/>
              </a:spcBef>
              <a:buClrTx/>
              <a:defRPr sz="3800" spc="-38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" name="fl"/>
          <p:cNvSpPr txBox="1"/>
          <p:nvPr/>
        </p:nvSpPr>
        <p:spPr>
          <a:xfrm>
            <a:off x="0" y="4850130"/>
            <a:ext cx="9144000" cy="161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marL="0" marR="0" indent="0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7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8262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</p:sldLayoutIdLst>
  <p:transition spd="med">
    <p:wipe dir="r"/>
  </p:transition>
  <p:hf hdr="0" ftr="0" dt="0"/>
  <p:txStyles>
    <p:titleStyle>
      <a:lvl1pPr marL="0" marR="0" indent="0" algn="l" defTabSz="307181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-34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1pPr>
      <a:lvl2pPr marL="0" marR="0" indent="85725" algn="l" defTabSz="307181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-34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2pPr>
      <a:lvl3pPr marL="0" marR="0" indent="171450" algn="l" defTabSz="307181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-34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3pPr>
      <a:lvl4pPr marL="0" marR="0" indent="257175" algn="l" defTabSz="307181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-34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4pPr>
      <a:lvl5pPr marL="0" marR="0" indent="342900" algn="l" defTabSz="307181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-34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5pPr>
      <a:lvl6pPr marL="0" marR="0" indent="428625" algn="l" defTabSz="307181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-34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6pPr>
      <a:lvl7pPr marL="0" marR="0" indent="514350" algn="l" defTabSz="307181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-34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7pPr>
      <a:lvl8pPr marL="0" marR="0" indent="600075" algn="l" defTabSz="307181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-34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8pPr>
      <a:lvl9pPr marL="0" marR="0" indent="685800" algn="l" defTabSz="307181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-34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Vista Sans OT Medium"/>
        </a:defRPr>
      </a:lvl9pPr>
    </p:titleStyle>
    <p:bodyStyle>
      <a:lvl1pPr marL="120775" marR="0" indent="-120775" algn="l" defTabSz="307181" eaLnBrk="1" latinLnBrk="0" hangingPunct="1">
        <a:lnSpc>
          <a:spcPct val="90000"/>
        </a:lnSpc>
        <a:spcBef>
          <a:spcPts val="1050"/>
        </a:spcBef>
        <a:spcAft>
          <a:spcPts val="0"/>
        </a:spcAft>
        <a:buClr>
          <a:srgbClr val="8EC04F"/>
        </a:buClr>
        <a:buSzPct val="65000"/>
        <a:buFontTx/>
        <a:buChar char="▪"/>
        <a:tabLst/>
        <a:defRPr sz="2250" b="0" i="0" u="none" strike="noStrike" cap="none" spc="-22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1pPr>
      <a:lvl2pPr marL="225006" marR="0" indent="-134519" algn="l" defTabSz="307181" eaLnBrk="1" latinLnBrk="0" hangingPunct="1">
        <a:lnSpc>
          <a:spcPct val="90000"/>
        </a:lnSpc>
        <a:spcBef>
          <a:spcPts val="1050"/>
        </a:spcBef>
        <a:spcAft>
          <a:spcPts val="0"/>
        </a:spcAft>
        <a:buClr>
          <a:srgbClr val="8EC04F"/>
        </a:buClr>
        <a:buSzPct val="65000"/>
        <a:buFontTx/>
        <a:buChar char="▪"/>
        <a:tabLst/>
        <a:defRPr sz="2250" b="0" i="0" u="none" strike="noStrike" cap="none" spc="-22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2pPr>
      <a:lvl3pPr marL="294506" marR="0" indent="-104006" algn="l" defTabSz="307181" eaLnBrk="1" latinLnBrk="0" hangingPunct="1">
        <a:lnSpc>
          <a:spcPct val="90000"/>
        </a:lnSpc>
        <a:spcBef>
          <a:spcPts val="1050"/>
        </a:spcBef>
        <a:spcAft>
          <a:spcPts val="0"/>
        </a:spcAft>
        <a:buClr>
          <a:srgbClr val="8EC04F"/>
        </a:buClr>
        <a:buSzPct val="54999"/>
        <a:buFontTx/>
        <a:buChar char="▪"/>
        <a:tabLst/>
        <a:defRPr sz="2250" b="0" i="0" u="none" strike="noStrike" cap="none" spc="-22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3pPr>
      <a:lvl4pPr marL="390079" marR="0" indent="-107139" algn="l" defTabSz="307181" eaLnBrk="1" latinLnBrk="0" hangingPunct="1">
        <a:lnSpc>
          <a:spcPct val="90000"/>
        </a:lnSpc>
        <a:spcBef>
          <a:spcPts val="1050"/>
        </a:spcBef>
        <a:spcAft>
          <a:spcPts val="0"/>
        </a:spcAft>
        <a:buClr>
          <a:srgbClr val="8EC04F"/>
        </a:buClr>
        <a:buSzPct val="45000"/>
        <a:buFontTx/>
        <a:buChar char="▪"/>
        <a:tabLst/>
        <a:defRPr sz="2250" b="0" i="0" u="none" strike="noStrike" cap="none" spc="-22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4pPr>
      <a:lvl5pPr marL="529027" marR="0" indent="-149264" algn="l" defTabSz="307181" eaLnBrk="1" latinLnBrk="0" hangingPunct="1">
        <a:lnSpc>
          <a:spcPct val="90000"/>
        </a:lnSpc>
        <a:spcBef>
          <a:spcPts val="1050"/>
        </a:spcBef>
        <a:spcAft>
          <a:spcPts val="0"/>
        </a:spcAft>
        <a:buClr>
          <a:srgbClr val="8EC04F"/>
        </a:buClr>
        <a:buSzPct val="45000"/>
        <a:buFontTx/>
        <a:buChar char="▪"/>
        <a:tabLst/>
        <a:defRPr sz="2250" b="0" i="0" u="none" strike="noStrike" cap="none" spc="-22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5pPr>
      <a:lvl6pPr marL="625851" marR="0" indent="-149264" algn="l" defTabSz="307181" eaLnBrk="1" latinLnBrk="0" hangingPunct="1">
        <a:lnSpc>
          <a:spcPct val="90000"/>
        </a:lnSpc>
        <a:spcBef>
          <a:spcPts val="1050"/>
        </a:spcBef>
        <a:spcAft>
          <a:spcPts val="0"/>
        </a:spcAft>
        <a:buClr>
          <a:srgbClr val="8EC04F"/>
        </a:buClr>
        <a:buSzPct val="45000"/>
        <a:buFontTx/>
        <a:buChar char="▪"/>
        <a:tabLst/>
        <a:defRPr sz="2250" b="0" i="0" u="none" strike="noStrike" cap="none" spc="-22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6pPr>
      <a:lvl7pPr marL="722674" marR="0" indent="-149264" algn="l" defTabSz="307181" eaLnBrk="1" latinLnBrk="0" hangingPunct="1">
        <a:lnSpc>
          <a:spcPct val="90000"/>
        </a:lnSpc>
        <a:spcBef>
          <a:spcPts val="1050"/>
        </a:spcBef>
        <a:spcAft>
          <a:spcPts val="0"/>
        </a:spcAft>
        <a:buClr>
          <a:srgbClr val="8EC04F"/>
        </a:buClr>
        <a:buSzPct val="45000"/>
        <a:buFontTx/>
        <a:buChar char="▪"/>
        <a:tabLst/>
        <a:defRPr sz="2250" b="0" i="0" u="none" strike="noStrike" cap="none" spc="-22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7pPr>
      <a:lvl8pPr marL="819497" marR="0" indent="-149264" algn="l" defTabSz="307181" eaLnBrk="1" latinLnBrk="0" hangingPunct="1">
        <a:lnSpc>
          <a:spcPct val="90000"/>
        </a:lnSpc>
        <a:spcBef>
          <a:spcPts val="1050"/>
        </a:spcBef>
        <a:spcAft>
          <a:spcPts val="0"/>
        </a:spcAft>
        <a:buClr>
          <a:srgbClr val="8EC04F"/>
        </a:buClr>
        <a:buSzPct val="45000"/>
        <a:buFontTx/>
        <a:buChar char="▪"/>
        <a:tabLst/>
        <a:defRPr sz="2250" b="0" i="0" u="none" strike="noStrike" cap="none" spc="-22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8pPr>
      <a:lvl9pPr marL="916321" marR="0" indent="-149264" algn="l" defTabSz="307181" eaLnBrk="1" latinLnBrk="0" hangingPunct="1">
        <a:lnSpc>
          <a:spcPct val="90000"/>
        </a:lnSpc>
        <a:spcBef>
          <a:spcPts val="1050"/>
        </a:spcBef>
        <a:spcAft>
          <a:spcPts val="0"/>
        </a:spcAft>
        <a:buClr>
          <a:srgbClr val="8EC04F"/>
        </a:buClr>
        <a:buSzPct val="45000"/>
        <a:buFontTx/>
        <a:buChar char="▪"/>
        <a:tabLst/>
        <a:defRPr sz="2250" b="0" i="0" u="none" strike="noStrike" cap="none" spc="-22" baseline="0">
          <a:ln>
            <a:noFill/>
          </a:ln>
          <a:solidFill>
            <a:srgbClr val="606060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30718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1pPr>
      <a:lvl2pPr marL="0" marR="0" indent="85725" algn="r" defTabSz="30718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2pPr>
      <a:lvl3pPr marL="0" marR="0" indent="171450" algn="r" defTabSz="30718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3pPr>
      <a:lvl4pPr marL="0" marR="0" indent="257175" algn="r" defTabSz="30718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4pPr>
      <a:lvl5pPr marL="0" marR="0" indent="342900" algn="r" defTabSz="30718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5pPr>
      <a:lvl6pPr marL="0" marR="0" indent="428625" algn="r" defTabSz="30718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6pPr>
      <a:lvl7pPr marL="0" marR="0" indent="514350" algn="r" defTabSz="30718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7pPr>
      <a:lvl8pPr marL="0" marR="0" indent="600075" algn="r" defTabSz="30718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8pPr>
      <a:lvl9pPr marL="0" marR="0" indent="685800" algn="r" defTabSz="30718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ista Sans OT Reg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ip:jon_lewis@dell.com" TargetMode="External"/><Relationship Id="rId2" Type="http://schemas.openxmlformats.org/officeDocument/2006/relationships/hyperlink" Target="mailto:jon.lewis@dell.com" TargetMode="External"/><Relationship Id="rId1" Type="http://schemas.openxmlformats.org/officeDocument/2006/relationships/slideLayout" Target="../slideLayouts/slideLayout30.xml"/><Relationship Id="rId5" Type="http://schemas.openxmlformats.org/officeDocument/2006/relationships/hyperlink" Target="tel:+1-214-505-5924" TargetMode="External"/><Relationship Id="rId4" Type="http://schemas.openxmlformats.org/officeDocument/2006/relationships/hyperlink" Target="tel:+1-512-723-076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FirstPage"/>
          <p:cNvSpPr txBox="1"/>
          <p:nvPr/>
        </p:nvSpPr>
        <p:spPr>
          <a:xfrm>
            <a:off x="0" y="4805680"/>
            <a:ext cx="153953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6200" tIns="76200" rIns="76200" bIns="76200" numCol="1" spcCol="38100" rtlCol="0" anchor="ctr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1792857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66" y="0"/>
            <a:ext cx="8029575" cy="421481"/>
          </a:xfrm>
        </p:spPr>
        <p:txBody>
          <a:bodyPr/>
          <a:lstStyle/>
          <a:p>
            <a:r>
              <a:rPr lang="en-US" dirty="0"/>
              <a:t>Proposed pinout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6847" y="-1635545"/>
            <a:ext cx="4615063" cy="872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290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the current trajectory it would be nice to get together more frequently in targeted groups for discussions to close open items:</a:t>
            </a:r>
          </a:p>
          <a:p>
            <a:pPr lvl="1"/>
            <a:r>
              <a:rPr lang="en-US" dirty="0"/>
              <a:t>Mechanical:  Faceplate, latching mechanism, ...</a:t>
            </a:r>
          </a:p>
          <a:p>
            <a:pPr lvl="1"/>
            <a:r>
              <a:rPr lang="en-US" dirty="0"/>
              <a:t>Pinout:  definition of pins, new features, 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Contact information:</a:t>
            </a:r>
          </a:p>
          <a:p>
            <a:pPr marL="452313" lvl="1" indent="0">
              <a:spcBef>
                <a:spcPts val="0"/>
              </a:spcBef>
              <a:buNone/>
            </a:pPr>
            <a:r>
              <a:rPr lang="en-US" sz="850" b="1" dirty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Jon Lewis | </a:t>
            </a:r>
            <a:r>
              <a:rPr lang="en-US" sz="700" dirty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Distinguished Engineer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313" lvl="1" indent="0">
              <a:spcBef>
                <a:spcPts val="0"/>
              </a:spcBef>
              <a:buNone/>
            </a:pPr>
            <a:r>
              <a:rPr lang="en-US" sz="700" b="1" dirty="0">
                <a:solidFill>
                  <a:srgbClr val="007CB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Dell</a:t>
            </a:r>
            <a:r>
              <a:rPr lang="en-US" sz="700" dirty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8080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EMC</a:t>
            </a:r>
            <a:r>
              <a:rPr lang="en-US" sz="700" dirty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| Infrastructure Solutions Group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313" lvl="1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700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jon.lewis@dell.com</a:t>
            </a:r>
            <a:r>
              <a:rPr lang="en-US" sz="700" dirty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  |   IM/Skype: </a:t>
            </a:r>
            <a:r>
              <a:rPr lang="en-US" sz="700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jon_lewis@dell.com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313" lvl="1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Office:  </a:t>
            </a:r>
            <a:r>
              <a:rPr lang="en-US" sz="700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(512) 723-0767</a:t>
            </a:r>
            <a:r>
              <a:rPr lang="en-US" sz="700" dirty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  | Mobile:  </a:t>
            </a:r>
            <a:r>
              <a:rPr lang="en-US" sz="700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(214) 505-5924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313" lvl="1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1F497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One Dell Way, MS RR5-31; Round Rock, TX 78682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60148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2207" y="2661762"/>
            <a:ext cx="8029575" cy="537257"/>
          </a:xfrm>
        </p:spPr>
        <p:txBody>
          <a:bodyPr/>
          <a:lstStyle/>
          <a:p>
            <a:r>
              <a:rPr lang="en-US" dirty="0"/>
              <a:t>Dell EMC Update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72207" y="4154760"/>
            <a:ext cx="7558088" cy="841256"/>
          </a:xfrm>
        </p:spPr>
        <p:txBody>
          <a:bodyPr/>
          <a:lstStyle/>
          <a:p>
            <a:r>
              <a:rPr lang="en-US" dirty="0"/>
              <a:t>Jon Lewis</a:t>
            </a:r>
          </a:p>
          <a:p>
            <a:r>
              <a:rPr lang="en-US" dirty="0"/>
              <a:t>Distinguished Engineer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OCP NIC 3.0</a:t>
            </a:r>
          </a:p>
        </p:txBody>
      </p:sp>
    </p:spTree>
    <p:extLst>
      <p:ext uri="{BB962C8B-B14F-4D97-AF65-F5344CB8AC3E}">
        <p14:creationId xmlns:p14="http://schemas.microsoft.com/office/powerpoint/2010/main" val="8612021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Form Factor Update</a:t>
            </a:r>
          </a:p>
          <a:p>
            <a:r>
              <a:rPr lang="en-US" dirty="0"/>
              <a:t>Pinout:</a:t>
            </a:r>
          </a:p>
          <a:p>
            <a:pPr lvl="1"/>
            <a:r>
              <a:rPr lang="en-US" dirty="0"/>
              <a:t>Proposed changes to some pins/features</a:t>
            </a:r>
          </a:p>
          <a:p>
            <a:pPr lvl="1"/>
            <a:r>
              <a:rPr lang="en-US" dirty="0"/>
              <a:t>Pinout proposal for Connector A and B</a:t>
            </a:r>
          </a:p>
          <a:p>
            <a:r>
              <a:rPr lang="en-US" dirty="0"/>
              <a:t>Closing thoughts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89919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19" y="1124618"/>
            <a:ext cx="6658837" cy="3819741"/>
          </a:xfrm>
        </p:spPr>
        <p:txBody>
          <a:bodyPr>
            <a:normAutofit/>
          </a:bodyPr>
          <a:lstStyle/>
          <a:p>
            <a:r>
              <a:rPr lang="en-US" dirty="0"/>
              <a:t>Enumeration 14:  76 mm x 115 mm </a:t>
            </a:r>
          </a:p>
          <a:p>
            <a:r>
              <a:rPr lang="en-US" dirty="0"/>
              <a:t>Top-side </a:t>
            </a:r>
            <a:r>
              <a:rPr lang="en-US" dirty="0" err="1"/>
              <a:t>keepout</a:t>
            </a:r>
            <a:r>
              <a:rPr lang="en-US" dirty="0"/>
              <a:t>:  11.0 mm</a:t>
            </a:r>
          </a:p>
          <a:p>
            <a:r>
              <a:rPr lang="en-US" dirty="0"/>
              <a:t>Bottom-side </a:t>
            </a:r>
            <a:r>
              <a:rPr lang="en-US" dirty="0" err="1"/>
              <a:t>keepout</a:t>
            </a:r>
            <a:r>
              <a:rPr lang="en-US" dirty="0"/>
              <a:t>:  2.25 mm &lt; x &lt; 2.67 mm</a:t>
            </a:r>
          </a:p>
          <a:p>
            <a:pPr lvl="1"/>
            <a:r>
              <a:rPr lang="en-US" dirty="0"/>
              <a:t>Really need the NIC vendors to finalize this number.</a:t>
            </a:r>
          </a:p>
          <a:p>
            <a:r>
              <a:rPr lang="en-US" dirty="0"/>
              <a:t>Motherboard Thickness:  Agree with 0.062”, 0.076” and 0.093” +/- 10% tolerances.</a:t>
            </a:r>
          </a:p>
          <a:p>
            <a:pPr lvl="1"/>
            <a:r>
              <a:rPr lang="en-US" dirty="0"/>
              <a:t>Allows a wide range of layer counts and materials to be supported.</a:t>
            </a:r>
          </a:p>
          <a:p>
            <a:r>
              <a:rPr lang="en-US" dirty="0"/>
              <a:t>Connector A = SFF-TA-1002 style 168 pin straddle mount connector.</a:t>
            </a:r>
          </a:p>
          <a:p>
            <a:r>
              <a:rPr lang="en-US" dirty="0"/>
              <a:t>Connector B </a:t>
            </a:r>
            <a:r>
              <a:rPr lang="en-US" dirty="0">
                <a:sym typeface="Wingdings" panose="05000000000000000000" pitchFamily="2" charset="2"/>
              </a:rPr>
              <a:t> Proposing 140 pin to allow a full x16.  </a:t>
            </a:r>
          </a:p>
          <a:p>
            <a:r>
              <a:rPr lang="en-US" dirty="0">
                <a:sym typeface="Wingdings" panose="05000000000000000000" pitchFamily="2" charset="2"/>
              </a:rPr>
              <a:t>RJ-45 connectors should be mid-plane mounted. (3D models available)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1x1 max top side height is 8.8 mm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1x4 max top side height is 10.0 mm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718" y="68580"/>
            <a:ext cx="3853282" cy="22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10047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717" y="3714920"/>
            <a:ext cx="1672609" cy="118135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607" y="85350"/>
            <a:ext cx="7955280" cy="64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30718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75" b="0" i="0" u="none" strike="noStrike" cap="none" spc="-34" baseline="0">
                <a:ln>
                  <a:noFill/>
                </a:ln>
                <a:solidFill>
                  <a:srgbClr val="606060"/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Vista Sans OT Medium"/>
              </a:defRPr>
            </a:lvl1pPr>
            <a:lvl2pPr marL="0" marR="0" indent="85725" algn="l" defTabSz="30718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75" b="0" i="0" u="none" strike="noStrike" cap="none" spc="-34" baseline="0">
                <a:ln>
                  <a:noFill/>
                </a:ln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Vista Sans OT Medium"/>
              </a:defRPr>
            </a:lvl2pPr>
            <a:lvl3pPr marL="0" marR="0" indent="171450" algn="l" defTabSz="30718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75" b="0" i="0" u="none" strike="noStrike" cap="none" spc="-34" baseline="0">
                <a:ln>
                  <a:noFill/>
                </a:ln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Vista Sans OT Medium"/>
              </a:defRPr>
            </a:lvl3pPr>
            <a:lvl4pPr marL="0" marR="0" indent="257175" algn="l" defTabSz="30718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75" b="0" i="0" u="none" strike="noStrike" cap="none" spc="-34" baseline="0">
                <a:ln>
                  <a:noFill/>
                </a:ln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Vista Sans OT Medium"/>
              </a:defRPr>
            </a:lvl4pPr>
            <a:lvl5pPr marL="0" marR="0" indent="342900" algn="l" defTabSz="30718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75" b="0" i="0" u="none" strike="noStrike" cap="none" spc="-34" baseline="0">
                <a:ln>
                  <a:noFill/>
                </a:ln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Vista Sans OT Medium"/>
              </a:defRPr>
            </a:lvl5pPr>
            <a:lvl6pPr marL="0" marR="0" indent="428625" algn="l" defTabSz="30718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75" b="0" i="0" u="none" strike="noStrike" cap="none" spc="-34" baseline="0">
                <a:ln>
                  <a:noFill/>
                </a:ln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Vista Sans OT Medium"/>
              </a:defRPr>
            </a:lvl6pPr>
            <a:lvl7pPr marL="0" marR="0" indent="514350" algn="l" defTabSz="30718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75" b="0" i="0" u="none" strike="noStrike" cap="none" spc="-34" baseline="0">
                <a:ln>
                  <a:noFill/>
                </a:ln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Vista Sans OT Medium"/>
              </a:defRPr>
            </a:lvl7pPr>
            <a:lvl8pPr marL="0" marR="0" indent="600075" algn="l" defTabSz="30718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75" b="0" i="0" u="none" strike="noStrike" cap="none" spc="-34" baseline="0">
                <a:ln>
                  <a:noFill/>
                </a:ln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Vista Sans OT Medium"/>
              </a:defRPr>
            </a:lvl8pPr>
            <a:lvl9pPr marL="0" marR="0" indent="685800" algn="l" defTabSz="30718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75" b="0" i="0" u="none" strike="noStrike" cap="none" spc="-34" baseline="0">
                <a:ln>
                  <a:noFill/>
                </a:ln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Vista Sans OT Medium"/>
              </a:defRPr>
            </a:lvl9pPr>
          </a:lstStyle>
          <a:p>
            <a:pPr fontAlgn="auto"/>
            <a:r>
              <a:rPr lang="en-US" kern="0"/>
              <a:t>Faceplate Spec Definition</a:t>
            </a: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179" y="730250"/>
            <a:ext cx="5143273" cy="4075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>
            <a:lvl1pPr marL="120775" marR="0" indent="-120775" algn="l" defTabSz="307181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SzPct val="65000"/>
              <a:buFont typeface="Arial" pitchFamily="34" charset="0"/>
              <a:buChar char="•"/>
              <a:tabLst/>
              <a:defRPr sz="1400" b="0" i="0" u="none" strike="noStrike" cap="none" spc="-22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defRPr>
            </a:lvl1pPr>
            <a:lvl2pPr marL="573088" marR="0" indent="-231775" algn="l" defTabSz="307181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SzPct val="65000"/>
              <a:buFont typeface="Museo Sans For Dell" pitchFamily="2" charset="0"/>
              <a:buChar char="–"/>
              <a:tabLst/>
              <a:defRPr sz="1200" b="0" i="0" u="none" strike="noStrike" cap="none" spc="-22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defRPr>
            </a:lvl2pPr>
            <a:lvl3pPr marL="766859" marR="0" indent="-258859" algn="l" defTabSz="307181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SzPct val="54999"/>
              <a:buFontTx/>
              <a:buChar char="▪"/>
              <a:tabLst/>
              <a:defRPr sz="1000" b="0" i="0" u="none" strike="noStrike" cap="none" spc="-56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defRPr>
            </a:lvl3pPr>
            <a:lvl4pPr marL="1021164" marR="0" indent="-266656" algn="l" defTabSz="307181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SzPct val="45000"/>
              <a:buFontTx/>
              <a:buChar char="▪"/>
              <a:tabLst/>
              <a:defRPr sz="1000" b="0" i="0" u="none" strike="noStrike" cap="none" spc="-56" baseline="0">
                <a:ln>
                  <a:noFill/>
                </a:ln>
                <a:solidFill>
                  <a:schemeClr val="bg2"/>
                </a:solidFill>
                <a:uFillTx/>
                <a:latin typeface="Museo Sans For Dell" pitchFamily="2" charset="0"/>
                <a:ea typeface="Helvetica"/>
                <a:cs typeface="Helvetica"/>
                <a:sym typeface="Helvetica"/>
              </a:defRPr>
            </a:lvl4pPr>
            <a:lvl5pPr marL="1264793" marR="0" indent="-252089" algn="l" defTabSz="307181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SzPct val="45000"/>
              <a:buFontTx/>
              <a:buChar char="▪"/>
              <a:tabLst/>
              <a:defRPr sz="1200" b="0" i="0" u="none" strike="noStrike" cap="none" spc="-38" baseline="0">
                <a:ln>
                  <a:noFill/>
                </a:ln>
                <a:solidFill>
                  <a:schemeClr val="tx1"/>
                </a:solidFill>
                <a:uFillTx/>
                <a:latin typeface="Museo Sans For Dell" pitchFamily="2" charset="0"/>
                <a:ea typeface="Helvetica"/>
                <a:cs typeface="Helvetica"/>
                <a:sym typeface="Helvetica"/>
              </a:defRPr>
            </a:lvl5pPr>
            <a:lvl6pPr marL="625851" marR="0" indent="-149264" algn="l" defTabSz="307181" eaLnBrk="1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8EC04F"/>
              </a:buClr>
              <a:buSzPct val="45000"/>
              <a:buFontTx/>
              <a:buChar char="▪"/>
              <a:tabLst/>
              <a:defRPr sz="1800" b="0" i="0" u="none" strike="noStrike" cap="none" spc="-22" baseline="0">
                <a:ln>
                  <a:noFill/>
                </a:ln>
                <a:solidFill>
                  <a:srgbClr val="60606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722674" marR="0" indent="-149264" algn="l" defTabSz="307181" eaLnBrk="1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8EC04F"/>
              </a:buClr>
              <a:buSzPct val="45000"/>
              <a:buFontTx/>
              <a:buChar char="▪"/>
              <a:tabLst/>
              <a:defRPr sz="1800" b="0" i="0" u="none" strike="noStrike" cap="none" spc="-22" baseline="0">
                <a:ln>
                  <a:noFill/>
                </a:ln>
                <a:solidFill>
                  <a:srgbClr val="60606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819497" marR="0" indent="-149264" algn="l" defTabSz="307181" eaLnBrk="1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8EC04F"/>
              </a:buClr>
              <a:buSzPct val="45000"/>
              <a:buFontTx/>
              <a:buChar char="▪"/>
              <a:tabLst/>
              <a:defRPr sz="1800" b="0" i="0" u="none" strike="noStrike" cap="none" spc="-22" baseline="0">
                <a:ln>
                  <a:noFill/>
                </a:ln>
                <a:solidFill>
                  <a:srgbClr val="60606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916321" marR="0" indent="-149264" algn="l" defTabSz="307181" eaLnBrk="1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8EC04F"/>
              </a:buClr>
              <a:buSzPct val="45000"/>
              <a:buFontTx/>
              <a:buChar char="▪"/>
              <a:tabLst/>
              <a:defRPr sz="1800" b="0" i="0" u="none" strike="noStrike" cap="none" spc="-22" baseline="0">
                <a:ln>
                  <a:noFill/>
                </a:ln>
                <a:solidFill>
                  <a:srgbClr val="60606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285750" indent="-285750" fontAlgn="auto"/>
            <a:r>
              <a:rPr lang="en-US" kern="0" dirty="0"/>
              <a:t>Dell prefers design similar to the design shown:</a:t>
            </a:r>
          </a:p>
          <a:p>
            <a:pPr marL="858838" lvl="1" indent="-285750" fontAlgn="auto">
              <a:buFont typeface="Arial" panose="020B0604020202020204" pitchFamily="34" charset="0"/>
              <a:buChar char="•"/>
            </a:pPr>
            <a:r>
              <a:rPr lang="en-US" kern="0" dirty="0"/>
              <a:t>Enables EMI solution on card.</a:t>
            </a:r>
          </a:p>
          <a:p>
            <a:pPr marL="858838" lvl="1" indent="-285750" fontAlgn="auto">
              <a:buFont typeface="Arial" panose="020B0604020202020204" pitchFamily="34" charset="0"/>
              <a:buChar char="•"/>
            </a:pPr>
            <a:r>
              <a:rPr lang="en-US" kern="0" dirty="0"/>
              <a:t>Enables convenient space for latching.</a:t>
            </a:r>
          </a:p>
          <a:p>
            <a:pPr marL="858838" lvl="1" indent="-285750" fontAlgn="auto">
              <a:buFont typeface="Arial" panose="020B0604020202020204" pitchFamily="34" charset="0"/>
              <a:buChar char="•"/>
            </a:pPr>
            <a:r>
              <a:rPr lang="en-US" kern="0" dirty="0"/>
              <a:t>Minimizes vertical stack.</a:t>
            </a:r>
          </a:p>
          <a:p>
            <a:pPr marL="285750" indent="-285750" fontAlgn="auto"/>
            <a:r>
              <a:rPr lang="en-US" kern="0" dirty="0"/>
              <a:t>Design intent and spec details:</a:t>
            </a:r>
          </a:p>
          <a:p>
            <a:pPr marL="858838" lvl="1" indent="-285750" fontAlgn="auto">
              <a:buFont typeface="Arial" panose="020B0604020202020204" pitchFamily="34" charset="0"/>
              <a:buChar char="•"/>
            </a:pPr>
            <a:r>
              <a:rPr lang="en-US" kern="0" dirty="0"/>
              <a:t>Top/Bottom fold over and are inserted into the chassis.  </a:t>
            </a:r>
          </a:p>
          <a:p>
            <a:pPr marL="858838" lvl="1" indent="-285750" fontAlgn="auto">
              <a:buFont typeface="Arial" panose="020B0604020202020204" pitchFamily="34" charset="0"/>
              <a:buChar char="•"/>
            </a:pPr>
            <a:r>
              <a:rPr lang="en-US" kern="0" dirty="0"/>
              <a:t>Left/Right side EMI seal flush against rear wall.</a:t>
            </a:r>
          </a:p>
          <a:p>
            <a:pPr marL="858838" lvl="1" indent="-285750" fontAlgn="auto">
              <a:buFont typeface="Arial" panose="020B0604020202020204" pitchFamily="34" charset="0"/>
              <a:buChar char="•"/>
            </a:pPr>
            <a:r>
              <a:rPr lang="en-US" kern="0" dirty="0"/>
              <a:t>EMI fingers need to compress to be flush with top/bottom flanges.</a:t>
            </a:r>
          </a:p>
          <a:p>
            <a:pPr marL="858838" lvl="1" indent="-285750" fontAlgn="auto">
              <a:buFont typeface="Arial" panose="020B0604020202020204" pitchFamily="34" charset="0"/>
              <a:buChar char="•"/>
            </a:pPr>
            <a:r>
              <a:rPr lang="en-US" kern="0" dirty="0"/>
              <a:t>Proposal gives flexibility for different connectors.</a:t>
            </a:r>
          </a:p>
          <a:p>
            <a:pPr marL="285750" indent="-285750" fontAlgn="auto"/>
            <a:r>
              <a:rPr lang="en-US" kern="0" dirty="0"/>
              <a:t>Open Items, in order:</a:t>
            </a:r>
          </a:p>
          <a:p>
            <a:pPr marL="858838" lvl="1" indent="-285750" fontAlgn="auto">
              <a:buFont typeface="Arial" panose="020B0604020202020204" pitchFamily="34" charset="0"/>
              <a:buChar char="•"/>
            </a:pPr>
            <a:r>
              <a:rPr lang="en-US" kern="0" dirty="0"/>
              <a:t>Do we need to protect the entire underside of card for installation? </a:t>
            </a:r>
          </a:p>
          <a:p>
            <a:pPr marL="858838" lvl="1" indent="-285750" fontAlgn="auto">
              <a:buFont typeface="Arial" panose="020B0604020202020204" pitchFamily="34" charset="0"/>
              <a:buChar char="•"/>
            </a:pPr>
            <a:r>
              <a:rPr lang="en-US" kern="0" dirty="0"/>
              <a:t>Retention mechanism selection and definition (internal/external/both?)</a:t>
            </a:r>
          </a:p>
          <a:p>
            <a:pPr marL="1052609" lvl="2" indent="-285750" fontAlgn="auto">
              <a:buFont typeface="Arial" panose="020B0604020202020204" pitchFamily="34" charset="0"/>
              <a:buChar char="•"/>
            </a:pPr>
            <a:r>
              <a:rPr lang="en-US" dirty="0"/>
              <a:t>Options for latching could include ¼ turn retention.</a:t>
            </a:r>
            <a:endParaRPr lang="en-US" kern="0" dirty="0"/>
          </a:p>
          <a:p>
            <a:pPr marL="858838" lvl="1" indent="-285750" fontAlgn="auto">
              <a:buFont typeface="Arial" panose="020B0604020202020204" pitchFamily="34" charset="0"/>
              <a:buChar char="•"/>
            </a:pPr>
            <a:r>
              <a:rPr lang="en-US" kern="0" dirty="0"/>
              <a:t>Should EMI fingers be on card or designed into chassis?</a:t>
            </a:r>
          </a:p>
          <a:p>
            <a:pPr marL="858838" lvl="1" indent="-285750" fontAlgn="auto">
              <a:buFont typeface="Arial" panose="020B0604020202020204" pitchFamily="34" charset="0"/>
              <a:buChar char="•"/>
            </a:pPr>
            <a:r>
              <a:rPr lang="en-US" kern="0" dirty="0"/>
              <a:t>Do we need to specify LED locations, definitions, …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452" y="80530"/>
            <a:ext cx="3565526" cy="1199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682" y="1741860"/>
            <a:ext cx="3565526" cy="1106084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6207281" y="1044723"/>
            <a:ext cx="2747434" cy="460509"/>
          </a:xfrm>
          <a:prstGeom prst="borderCallout1">
            <a:avLst>
              <a:gd name="adj1" fmla="val -2795"/>
              <a:gd name="adj2" fmla="val 56884"/>
              <a:gd name="adj3" fmla="val -149606"/>
              <a:gd name="adj4" fmla="val 80201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Gasketing behind these surfaces on card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709868" y="729565"/>
            <a:ext cx="2082092" cy="313434"/>
          </a:xfrm>
          <a:prstGeom prst="straightConnector1">
            <a:avLst/>
          </a:prstGeom>
          <a:ln w="19050" cmpd="sng"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ine Callout 1 10"/>
          <p:cNvSpPr/>
          <p:nvPr/>
        </p:nvSpPr>
        <p:spPr>
          <a:xfrm>
            <a:off x="6099685" y="2948463"/>
            <a:ext cx="2448629" cy="438919"/>
          </a:xfrm>
          <a:prstGeom prst="borderCallout1">
            <a:avLst>
              <a:gd name="adj1" fmla="val 115006"/>
              <a:gd name="adj2" fmla="val 21423"/>
              <a:gd name="adj3" fmla="val 229547"/>
              <a:gd name="adj4" fmla="val 14674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EMI fingers are beyond keep out but must compress to keep out</a:t>
            </a:r>
          </a:p>
        </p:txBody>
      </p:sp>
    </p:spTree>
    <p:extLst>
      <p:ext uri="{BB962C8B-B14F-4D97-AF65-F5344CB8AC3E}">
        <p14:creationId xmlns:p14="http://schemas.microsoft.com/office/powerpoint/2010/main" val="2217487391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Wider Card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998220"/>
            <a:ext cx="4974085" cy="3713297"/>
          </a:xfrm>
        </p:spPr>
        <p:txBody>
          <a:bodyPr/>
          <a:lstStyle/>
          <a:p>
            <a:r>
              <a:rPr lang="en-US" dirty="0"/>
              <a:t>For the wider board Dell EMC would like to see the board grow to the right instead of the left.</a:t>
            </a:r>
          </a:p>
          <a:p>
            <a:pPr lvl="1"/>
            <a:r>
              <a:rPr lang="en-US" dirty="0"/>
              <a:t>Prefer a x16 on the additional section</a:t>
            </a:r>
          </a:p>
          <a:p>
            <a:pPr lvl="1"/>
            <a:r>
              <a:rPr lang="en-US" dirty="0"/>
              <a:t>Grow width to support additional 140 pin  </a:t>
            </a:r>
          </a:p>
          <a:p>
            <a:r>
              <a:rPr lang="en-US" dirty="0"/>
              <a:t>Top picture:  Single connector instead of 2 connectors.  Not sure if this is possible but would represent the minimum width for a wider card = ~127mm.</a:t>
            </a:r>
          </a:p>
          <a:p>
            <a:r>
              <a:rPr lang="en-US" dirty="0"/>
              <a:t>Bottom picture:  Connector B = 140 pins from the current concept models for the connector suppliers.  The would make the card ~138mm.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360" y="2852568"/>
            <a:ext cx="1984953" cy="2040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361" y="709352"/>
            <a:ext cx="1984953" cy="19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47419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8" y="105163"/>
            <a:ext cx="7955280" cy="640080"/>
          </a:xfrm>
        </p:spPr>
        <p:txBody>
          <a:bodyPr/>
          <a:lstStyle/>
          <a:p>
            <a:r>
              <a:rPr lang="en-US" dirty="0"/>
              <a:t>Proposed Pinout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79" y="917780"/>
            <a:ext cx="7955279" cy="3882820"/>
          </a:xfrm>
        </p:spPr>
        <p:txBody>
          <a:bodyPr>
            <a:normAutofit/>
          </a:bodyPr>
          <a:lstStyle/>
          <a:p>
            <a:r>
              <a:rPr lang="en-US" dirty="0"/>
              <a:t>Power</a:t>
            </a:r>
          </a:p>
          <a:p>
            <a:pPr lvl="1"/>
            <a:r>
              <a:rPr lang="en-US" dirty="0"/>
              <a:t>Repurpose the 12VAUX pins</a:t>
            </a:r>
          </a:p>
          <a:p>
            <a:pPr lvl="1"/>
            <a:r>
              <a:rPr lang="en-US" dirty="0"/>
              <a:t>6 – 12V pins ~= 79W which should be sufficient (assume 1.1A per pin)</a:t>
            </a:r>
          </a:p>
          <a:p>
            <a:pPr lvl="1"/>
            <a:r>
              <a:rPr lang="en-US" dirty="0"/>
              <a:t>MAIN_EN:  Signal from System to NIC indicating main power available.</a:t>
            </a:r>
          </a:p>
          <a:p>
            <a:pPr lvl="1"/>
            <a:r>
              <a:rPr lang="en-US" dirty="0"/>
              <a:t>PWR_GOOD:  Signal from NIC to System indicating VRs are operating nominally.</a:t>
            </a:r>
          </a:p>
          <a:p>
            <a:pPr lvl="2"/>
            <a:r>
              <a:rPr lang="en-US" dirty="0"/>
              <a:t>Includes all NIC rails.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" y="2561412"/>
            <a:ext cx="3429479" cy="2381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55" y="2531269"/>
            <a:ext cx="3010626" cy="24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77269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Pinout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967740"/>
            <a:ext cx="7955279" cy="3743777"/>
          </a:xfrm>
        </p:spPr>
        <p:txBody>
          <a:bodyPr>
            <a:normAutofit/>
          </a:bodyPr>
          <a:lstStyle/>
          <a:p>
            <a:r>
              <a:rPr lang="en-US" dirty="0"/>
              <a:t>Deprecate CLK_REQ</a:t>
            </a:r>
          </a:p>
          <a:p>
            <a:r>
              <a:rPr lang="en-US" dirty="0"/>
              <a:t>Systems Management:</a:t>
            </a:r>
          </a:p>
          <a:p>
            <a:pPr lvl="1"/>
            <a:r>
              <a:rPr lang="en-US" dirty="0"/>
              <a:t>One </a:t>
            </a:r>
            <a:r>
              <a:rPr lang="en-US" dirty="0" err="1"/>
              <a:t>SMBus</a:t>
            </a:r>
            <a:endParaRPr lang="en-US" dirty="0"/>
          </a:p>
          <a:p>
            <a:pPr lvl="2"/>
            <a:r>
              <a:rPr lang="en-US" dirty="0"/>
              <a:t>Includes FRU and temp sensor</a:t>
            </a:r>
          </a:p>
          <a:p>
            <a:pPr lvl="1"/>
            <a:r>
              <a:rPr lang="en-US" dirty="0"/>
              <a:t>One NC-SI RBT bus (including arbitration pins)</a:t>
            </a:r>
          </a:p>
          <a:p>
            <a:pPr lvl="1"/>
            <a:r>
              <a:rPr lang="en-US" dirty="0"/>
              <a:t>Add at least one “addressing” pin to enable dual OCP NIC 3.0 on the same management bus:  SLOT_ID</a:t>
            </a:r>
          </a:p>
          <a:p>
            <a:pPr lvl="2"/>
            <a:r>
              <a:rPr lang="en-US" dirty="0"/>
              <a:t>I2C address changed</a:t>
            </a:r>
          </a:p>
          <a:p>
            <a:pPr lvl="2"/>
            <a:r>
              <a:rPr lang="en-US" dirty="0"/>
              <a:t>NC-SI package ID changed (This assumes that the maximum number of OCP NIC 3.0 cards on a bus is 2.  Additional addressing pins would be necessary if that increased.)</a:t>
            </a:r>
          </a:p>
          <a:p>
            <a:r>
              <a:rPr lang="en-US" dirty="0"/>
              <a:t>Multi-Host:  For Gen4/5 </a:t>
            </a:r>
            <a:r>
              <a:rPr lang="en-US" dirty="0" err="1"/>
              <a:t>PCIe</a:t>
            </a:r>
            <a:r>
              <a:rPr lang="en-US" dirty="0"/>
              <a:t> x4 ports seem to be an optimal choice </a:t>
            </a:r>
          </a:p>
          <a:p>
            <a:pPr lvl="1"/>
            <a:r>
              <a:rPr lang="en-US" dirty="0"/>
              <a:t>4 x {PERST#, WAKE#, REFCLK}</a:t>
            </a:r>
          </a:p>
          <a:p>
            <a:pPr lvl="2"/>
            <a:r>
              <a:rPr lang="en-US" dirty="0"/>
              <a:t>REFCLK likely still required prior to Gen 5 </a:t>
            </a:r>
            <a:r>
              <a:rPr lang="en-US" dirty="0" err="1"/>
              <a:t>PCIe</a:t>
            </a:r>
            <a:r>
              <a:rPr lang="en-US" dirty="0"/>
              <a:t>!</a:t>
            </a:r>
          </a:p>
          <a:p>
            <a:r>
              <a:rPr lang="en-US" dirty="0"/>
              <a:t>Connector B: (140 pin to include x16)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12V pins – 5 additional pins to increase power to ~145W (nominal assuming 1.1A per pin)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Multi-host support (4 sets of PERST#, WAKE#, REFCLK)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78300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8" y="105163"/>
            <a:ext cx="7955280" cy="640080"/>
          </a:xfrm>
        </p:spPr>
        <p:txBody>
          <a:bodyPr/>
          <a:lstStyle/>
          <a:p>
            <a:r>
              <a:rPr lang="en-US" dirty="0"/>
              <a:t>Pinout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19" y="605360"/>
            <a:ext cx="5424075" cy="3882820"/>
          </a:xfrm>
        </p:spPr>
        <p:txBody>
          <a:bodyPr/>
          <a:lstStyle/>
          <a:p>
            <a:r>
              <a:rPr lang="en-US" dirty="0"/>
              <a:t>Presence/Bifurcation</a:t>
            </a:r>
          </a:p>
          <a:p>
            <a:pPr lvl="1"/>
            <a:r>
              <a:rPr lang="en-US" dirty="0"/>
              <a:t>Dual-purpose the existing 3 presence pins and add 2 pins (</a:t>
            </a:r>
            <a:r>
              <a:rPr lang="en-US" dirty="0" err="1"/>
              <a:t>BIFn</a:t>
            </a:r>
            <a:r>
              <a:rPr lang="en-US" dirty="0"/>
              <a:t>#).</a:t>
            </a:r>
          </a:p>
          <a:p>
            <a:pPr lvl="2"/>
            <a:r>
              <a:rPr lang="en-US" dirty="0"/>
              <a:t>Allows for bidirectional bifurcation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0" y="1424940"/>
            <a:ext cx="2742127" cy="3406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565" y="2356542"/>
            <a:ext cx="4280535" cy="2517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140" y="125244"/>
            <a:ext cx="340796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88636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dellEMC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" id="{909C6701-41DF-4736-81A4-671C461AD590}" vid="{934F9361-1737-48FE-AAB6-7F3777A1C9B9}"/>
    </a:ext>
  </a:extLst>
</a:theme>
</file>

<file path=ppt/theme/theme2.xml><?xml version="1.0" encoding="utf-8"?>
<a:theme xmlns:a="http://schemas.openxmlformats.org/drawingml/2006/main" name="Whi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hite">
      <a:majorFont>
        <a:latin typeface="Vista Sans OT Medium"/>
        <a:ea typeface="Vista Sans OT Medium"/>
        <a:cs typeface="Vista Sans OT Medium"/>
      </a:majorFont>
      <a:minorFont>
        <a:latin typeface="Berthold Akzidenz Grotesk BE Bold Condensed"/>
        <a:ea typeface="Berthold Akzidenz Grotesk BE Bold Condensed"/>
        <a:cs typeface="Berthold Akzidenz Grotesk BE Bold Condens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C300"/>
        </a:solidFill>
        <a:ln w="381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71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ista Sans O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BC3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6200" tIns="76200" rIns="76200" bIns="76200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CP_Engineering_Workshop_2017_Dell-EMC_v0p1.pptx" id="{6B3A27BC-1108-445E-A811-91ED0A0348F9}" vid="{6C382547-7010-4308-929D-EA58859EEB6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4135</TotalTime>
  <Words>708</Words>
  <Application>Microsoft Office PowerPoint</Application>
  <PresentationFormat>On-screen Show (16:9)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Avenir Medium</vt:lpstr>
      <vt:lpstr>Berthold Akzidenz Grotesk BE Bold</vt:lpstr>
      <vt:lpstr>Berthold Akzidenz Grotesk BE Bold Condensed</vt:lpstr>
      <vt:lpstr>Museo For Dell 300</vt:lpstr>
      <vt:lpstr>Museo Sans For Dell</vt:lpstr>
      <vt:lpstr>Arial</vt:lpstr>
      <vt:lpstr>Arial</vt:lpstr>
      <vt:lpstr>Arial Black</vt:lpstr>
      <vt:lpstr>Calibri</vt:lpstr>
      <vt:lpstr>Courier New</vt:lpstr>
      <vt:lpstr>Helvetica</vt:lpstr>
      <vt:lpstr>Times New Roman</vt:lpstr>
      <vt:lpstr>Vista Sans OT Medium</vt:lpstr>
      <vt:lpstr>Wingdings</vt:lpstr>
      <vt:lpstr>dellEMC</vt:lpstr>
      <vt:lpstr>White</vt:lpstr>
      <vt:lpstr>PowerPoint Presentation</vt:lpstr>
      <vt:lpstr>PowerPoint Presentation</vt:lpstr>
      <vt:lpstr>Agenda</vt:lpstr>
      <vt:lpstr>Form Factor</vt:lpstr>
      <vt:lpstr>PowerPoint Presentation</vt:lpstr>
      <vt:lpstr>Wider Card Consideration</vt:lpstr>
      <vt:lpstr>Proposed Pinout Description</vt:lpstr>
      <vt:lpstr>Pinout - continued</vt:lpstr>
      <vt:lpstr>Pinout - continued</vt:lpstr>
      <vt:lpstr>Proposed pinout</vt:lpstr>
      <vt:lpstr>Closing Thoughts</vt:lpstr>
    </vt:vector>
  </TitlesOfParts>
  <Company>Dell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Dell/HPE/TE OCP NIC 3.0</dc:title>
  <dc:creator>Lewis, Jon</dc:creator>
  <cp:keywords>No Restrictions</cp:keywords>
  <cp:lastModifiedBy>Jia Ning</cp:lastModifiedBy>
  <cp:revision>51</cp:revision>
  <cp:lastPrinted>2017-09-24T03:47:50Z</cp:lastPrinted>
  <dcterms:created xsi:type="dcterms:W3CDTF">2017-09-21T13:54:59Z</dcterms:created>
  <dcterms:modified xsi:type="dcterms:W3CDTF">2017-09-25T07:35:55Z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3d525e94-0565-4851-93a4-a316e8a0492f</vt:lpwstr>
  </property>
  <property fmtid="{D5CDD505-2E9C-101B-9397-08002B2CF9AE}" pid="3" name="Document Creator">
    <vt:lpwstr/>
  </property>
  <property fmtid="{D5CDD505-2E9C-101B-9397-08002B2CF9AE}" pid="4" name="titusconfig">
    <vt:lpwstr>0.6CorpGlobal</vt:lpwstr>
  </property>
  <property fmtid="{D5CDD505-2E9C-101B-9397-08002B2CF9AE}" pid="5" name="Document Editor">
    <vt:lpwstr/>
  </property>
  <property fmtid="{D5CDD505-2E9C-101B-9397-08002B2CF9AE}" pid="6" name="Classification">
    <vt:lpwstr>No Restrictions</vt:lpwstr>
  </property>
  <property fmtid="{D5CDD505-2E9C-101B-9397-08002B2CF9AE}" pid="7" name="Sublabels">
    <vt:lpwstr/>
  </property>
</Properties>
</file>