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80" r:id="rId3"/>
    <p:sldId id="281" r:id="rId4"/>
    <p:sldId id="282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4" autoAdjust="0"/>
    <p:restoredTop sz="95833" autoAdjust="0"/>
  </p:normalViewPr>
  <p:slideViewPr>
    <p:cSldViewPr snapToGrid="0">
      <p:cViewPr varScale="1">
        <p:scale>
          <a:sx n="84" d="100"/>
          <a:sy n="84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72BCF1-D28A-47DE-824C-B8279F00CBC9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13812712-6D78-43EF-8C3D-99B7D27FDB18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1400" dirty="0"/>
            <a:t>Flipping the ASIC to top side -&gt;</a:t>
          </a:r>
          <a:r>
            <a:rPr lang="zh-CN" altLang="en-US" sz="1400" dirty="0"/>
            <a:t> </a:t>
          </a:r>
          <a:r>
            <a:rPr lang="en-US" altLang="zh-CN" sz="1400" dirty="0"/>
            <a:t>Flexible</a:t>
          </a:r>
          <a:r>
            <a:rPr lang="zh-CN" altLang="en-US" sz="1400" dirty="0"/>
            <a:t> </a:t>
          </a:r>
          <a:r>
            <a:rPr lang="en-US" altLang="zh-CN" sz="1400" dirty="0"/>
            <a:t>HS</a:t>
          </a:r>
          <a:r>
            <a:rPr lang="zh-CN" altLang="en-US" sz="1400" dirty="0"/>
            <a:t> </a:t>
          </a:r>
          <a:r>
            <a:rPr lang="en-US" altLang="zh-CN" sz="1400"/>
            <a:t>height</a:t>
          </a:r>
          <a:endParaRPr lang="en-US" sz="1400" dirty="0"/>
        </a:p>
      </dgm:t>
    </dgm:pt>
    <dgm:pt modelId="{8AE401DE-9FEC-449A-8EFB-DE6F6D65DA42}" type="parTrans" cxnId="{48972F53-C8BA-433C-8072-93C27F46C32D}">
      <dgm:prSet/>
      <dgm:spPr/>
      <dgm:t>
        <a:bodyPr/>
        <a:lstStyle/>
        <a:p>
          <a:endParaRPr lang="en-US"/>
        </a:p>
      </dgm:t>
    </dgm:pt>
    <dgm:pt modelId="{CDB22FA6-553B-4455-8E6C-51B0BEA6A5E9}" type="sibTrans" cxnId="{48972F53-C8BA-433C-8072-93C27F46C32D}">
      <dgm:prSet/>
      <dgm:spPr/>
      <dgm:t>
        <a:bodyPr/>
        <a:lstStyle/>
        <a:p>
          <a:endParaRPr lang="en-US"/>
        </a:p>
      </dgm:t>
    </dgm:pt>
    <dgm:pt modelId="{778E9C7C-EA02-47F7-8CC1-0E53201FB826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1400" dirty="0"/>
            <a:t>Getting rid of side connectors -&gt; Wider ASIC heat sink</a:t>
          </a:r>
        </a:p>
      </dgm:t>
    </dgm:pt>
    <dgm:pt modelId="{601A7225-F0DC-4A89-B683-AEA44F6D82CA}" type="parTrans" cxnId="{21001B06-CEA8-4BBB-8C40-394D9ECC648B}">
      <dgm:prSet/>
      <dgm:spPr/>
      <dgm:t>
        <a:bodyPr/>
        <a:lstStyle/>
        <a:p>
          <a:endParaRPr lang="en-US"/>
        </a:p>
      </dgm:t>
    </dgm:pt>
    <dgm:pt modelId="{FA407058-DD2B-41E2-98DD-EEF1CAA10AA1}" type="sibTrans" cxnId="{21001B06-CEA8-4BBB-8C40-394D9ECC648B}">
      <dgm:prSet/>
      <dgm:spPr/>
      <dgm:t>
        <a:bodyPr/>
        <a:lstStyle/>
        <a:p>
          <a:endParaRPr lang="en-US"/>
        </a:p>
      </dgm:t>
    </dgm:pt>
    <dgm:pt modelId="{C1FCCAD1-06B6-476C-BCF4-2955FFBE3695}">
      <dgm:prSet phldrT="[Text]" custT="1"/>
      <dgm:spPr/>
      <dgm:t>
        <a:bodyPr/>
        <a:lstStyle/>
        <a:p>
          <a:r>
            <a:rPr lang="en-US" sz="2000" dirty="0"/>
            <a:t>Lower ASIC Tcase</a:t>
          </a:r>
        </a:p>
      </dgm:t>
    </dgm:pt>
    <dgm:pt modelId="{F2118CE5-7434-4AA8-8333-B562281382DF}" type="parTrans" cxnId="{B72C6A65-0AD2-4171-B857-A67BD1576B1D}">
      <dgm:prSet/>
      <dgm:spPr/>
      <dgm:t>
        <a:bodyPr/>
        <a:lstStyle/>
        <a:p>
          <a:endParaRPr lang="en-US"/>
        </a:p>
      </dgm:t>
    </dgm:pt>
    <dgm:pt modelId="{51BAEECC-87FC-47E1-A7F2-225482147AE0}" type="sibTrans" cxnId="{B72C6A65-0AD2-4171-B857-A67BD1576B1D}">
      <dgm:prSet/>
      <dgm:spPr/>
      <dgm:t>
        <a:bodyPr/>
        <a:lstStyle/>
        <a:p>
          <a:endParaRPr lang="en-US"/>
        </a:p>
      </dgm:t>
    </dgm:pt>
    <dgm:pt modelId="{47F43FF7-E7D3-43E4-8AD7-69F63CA5EBE0}" type="pres">
      <dgm:prSet presAssocID="{2F72BCF1-D28A-47DE-824C-B8279F00CBC9}" presName="Name0" presStyleCnt="0">
        <dgm:presLayoutVars>
          <dgm:dir/>
          <dgm:resizeHandles val="exact"/>
        </dgm:presLayoutVars>
      </dgm:prSet>
      <dgm:spPr/>
    </dgm:pt>
    <dgm:pt modelId="{AE991A6B-E8B1-4AA5-8572-D3C0077117BF}" type="pres">
      <dgm:prSet presAssocID="{2F72BCF1-D28A-47DE-824C-B8279F00CBC9}" presName="vNodes" presStyleCnt="0"/>
      <dgm:spPr/>
    </dgm:pt>
    <dgm:pt modelId="{C97CF023-6CB8-4649-883F-4D2B2844ADDF}" type="pres">
      <dgm:prSet presAssocID="{13812712-6D78-43EF-8C3D-99B7D27FDB18}" presName="node" presStyleLbl="node1" presStyleIdx="0" presStyleCnt="3" custScaleX="255002" custScaleY="1743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53EE5FF-4E12-4CA9-9B00-7D3B7084A3FA}" type="pres">
      <dgm:prSet presAssocID="{CDB22FA6-553B-4455-8E6C-51B0BEA6A5E9}" presName="spacerT" presStyleCnt="0"/>
      <dgm:spPr/>
    </dgm:pt>
    <dgm:pt modelId="{E65273D0-ED3A-4A20-8493-CC101EDC84E1}" type="pres">
      <dgm:prSet presAssocID="{CDB22FA6-553B-4455-8E6C-51B0BEA6A5E9}" presName="sibTrans" presStyleLbl="sibTrans2D1" presStyleIdx="0" presStyleCnt="2" custScaleX="44399" custScaleY="44399"/>
      <dgm:spPr/>
      <dgm:t>
        <a:bodyPr/>
        <a:lstStyle/>
        <a:p>
          <a:endParaRPr lang="en-US"/>
        </a:p>
      </dgm:t>
    </dgm:pt>
    <dgm:pt modelId="{2C406585-84D8-4AE7-B874-3507F96FBA75}" type="pres">
      <dgm:prSet presAssocID="{CDB22FA6-553B-4455-8E6C-51B0BEA6A5E9}" presName="spacerB" presStyleCnt="0"/>
      <dgm:spPr/>
    </dgm:pt>
    <dgm:pt modelId="{A4984EDA-E7D8-40A2-AA0B-DEAE3FB01E79}" type="pres">
      <dgm:prSet presAssocID="{778E9C7C-EA02-47F7-8CC1-0E53201FB826}" presName="node" presStyleLbl="node1" presStyleIdx="1" presStyleCnt="3" custScaleX="253636" custScaleY="1702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7B8B042-D898-406E-9EFD-48B6822AEB37}" type="pres">
      <dgm:prSet presAssocID="{2F72BCF1-D28A-47DE-824C-B8279F00CBC9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955CA61B-CA88-44D3-B027-EC58F64B9401}" type="pres">
      <dgm:prSet presAssocID="{2F72BCF1-D28A-47DE-824C-B8279F00CBC9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35F5FFEA-2BD9-4FCD-960F-6F4EEBD4EBFD}" type="pres">
      <dgm:prSet presAssocID="{2F72BCF1-D28A-47DE-824C-B8279F00CBC9}" presName="lastNode" presStyleLbl="node1" presStyleIdx="2" presStyleCnt="3" custScaleX="39402" custScaleY="39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9C67FA-526D-49C8-87FC-76B2885D2DA5}" type="presOf" srcId="{2F72BCF1-D28A-47DE-824C-B8279F00CBC9}" destId="{47F43FF7-E7D3-43E4-8AD7-69F63CA5EBE0}" srcOrd="0" destOrd="0" presId="urn:microsoft.com/office/officeart/2005/8/layout/equation2"/>
    <dgm:cxn modelId="{9FBF567D-C719-458A-A2D0-74A1599AA5FB}" type="presOf" srcId="{FA407058-DD2B-41E2-98DD-EEF1CAA10AA1}" destId="{27B8B042-D898-406E-9EFD-48B6822AEB37}" srcOrd="0" destOrd="0" presId="urn:microsoft.com/office/officeart/2005/8/layout/equation2"/>
    <dgm:cxn modelId="{48972F53-C8BA-433C-8072-93C27F46C32D}" srcId="{2F72BCF1-D28A-47DE-824C-B8279F00CBC9}" destId="{13812712-6D78-43EF-8C3D-99B7D27FDB18}" srcOrd="0" destOrd="0" parTransId="{8AE401DE-9FEC-449A-8EFB-DE6F6D65DA42}" sibTransId="{CDB22FA6-553B-4455-8E6C-51B0BEA6A5E9}"/>
    <dgm:cxn modelId="{837D590D-05B5-4344-B025-910173425FB6}" type="presOf" srcId="{13812712-6D78-43EF-8C3D-99B7D27FDB18}" destId="{C97CF023-6CB8-4649-883F-4D2B2844ADDF}" srcOrd="0" destOrd="0" presId="urn:microsoft.com/office/officeart/2005/8/layout/equation2"/>
    <dgm:cxn modelId="{B72C6A65-0AD2-4171-B857-A67BD1576B1D}" srcId="{2F72BCF1-D28A-47DE-824C-B8279F00CBC9}" destId="{C1FCCAD1-06B6-476C-BCF4-2955FFBE3695}" srcOrd="2" destOrd="0" parTransId="{F2118CE5-7434-4AA8-8333-B562281382DF}" sibTransId="{51BAEECC-87FC-47E1-A7F2-225482147AE0}"/>
    <dgm:cxn modelId="{A014C23E-B85C-436E-9D52-076EB0DC56AF}" type="presOf" srcId="{CDB22FA6-553B-4455-8E6C-51B0BEA6A5E9}" destId="{E65273D0-ED3A-4A20-8493-CC101EDC84E1}" srcOrd="0" destOrd="0" presId="urn:microsoft.com/office/officeart/2005/8/layout/equation2"/>
    <dgm:cxn modelId="{00D08FA7-E5DA-4BA7-8D40-078BE96C8583}" type="presOf" srcId="{FA407058-DD2B-41E2-98DD-EEF1CAA10AA1}" destId="{955CA61B-CA88-44D3-B027-EC58F64B9401}" srcOrd="1" destOrd="0" presId="urn:microsoft.com/office/officeart/2005/8/layout/equation2"/>
    <dgm:cxn modelId="{21001B06-CEA8-4BBB-8C40-394D9ECC648B}" srcId="{2F72BCF1-D28A-47DE-824C-B8279F00CBC9}" destId="{778E9C7C-EA02-47F7-8CC1-0E53201FB826}" srcOrd="1" destOrd="0" parTransId="{601A7225-F0DC-4A89-B683-AEA44F6D82CA}" sibTransId="{FA407058-DD2B-41E2-98DD-EEF1CAA10AA1}"/>
    <dgm:cxn modelId="{7D78D249-E71A-4A3F-99DB-F5656B7B76B6}" type="presOf" srcId="{778E9C7C-EA02-47F7-8CC1-0E53201FB826}" destId="{A4984EDA-E7D8-40A2-AA0B-DEAE3FB01E79}" srcOrd="0" destOrd="0" presId="urn:microsoft.com/office/officeart/2005/8/layout/equation2"/>
    <dgm:cxn modelId="{AD778911-4F20-410E-B049-4C0B4C339B3A}" type="presOf" srcId="{C1FCCAD1-06B6-476C-BCF4-2955FFBE3695}" destId="{35F5FFEA-2BD9-4FCD-960F-6F4EEBD4EBFD}" srcOrd="0" destOrd="0" presId="urn:microsoft.com/office/officeart/2005/8/layout/equation2"/>
    <dgm:cxn modelId="{24A3BA7C-4AE0-43B5-BDCD-28181139B04B}" type="presParOf" srcId="{47F43FF7-E7D3-43E4-8AD7-69F63CA5EBE0}" destId="{AE991A6B-E8B1-4AA5-8572-D3C0077117BF}" srcOrd="0" destOrd="0" presId="urn:microsoft.com/office/officeart/2005/8/layout/equation2"/>
    <dgm:cxn modelId="{F6EEA4D1-D68E-428A-8566-206021BA7424}" type="presParOf" srcId="{AE991A6B-E8B1-4AA5-8572-D3C0077117BF}" destId="{C97CF023-6CB8-4649-883F-4D2B2844ADDF}" srcOrd="0" destOrd="0" presId="urn:microsoft.com/office/officeart/2005/8/layout/equation2"/>
    <dgm:cxn modelId="{8B3E3C8D-00C2-4D90-8E93-3F7B21F29460}" type="presParOf" srcId="{AE991A6B-E8B1-4AA5-8572-D3C0077117BF}" destId="{153EE5FF-4E12-4CA9-9B00-7D3B7084A3FA}" srcOrd="1" destOrd="0" presId="urn:microsoft.com/office/officeart/2005/8/layout/equation2"/>
    <dgm:cxn modelId="{624E9B16-B705-49BE-861D-DFE1B6EEB4ED}" type="presParOf" srcId="{AE991A6B-E8B1-4AA5-8572-D3C0077117BF}" destId="{E65273D0-ED3A-4A20-8493-CC101EDC84E1}" srcOrd="2" destOrd="0" presId="urn:microsoft.com/office/officeart/2005/8/layout/equation2"/>
    <dgm:cxn modelId="{81C9CF47-98DC-48D0-AC8D-E9BFC79605BE}" type="presParOf" srcId="{AE991A6B-E8B1-4AA5-8572-D3C0077117BF}" destId="{2C406585-84D8-4AE7-B874-3507F96FBA75}" srcOrd="3" destOrd="0" presId="urn:microsoft.com/office/officeart/2005/8/layout/equation2"/>
    <dgm:cxn modelId="{0E12F997-2C9A-413E-A3CC-7B8CA08C3920}" type="presParOf" srcId="{AE991A6B-E8B1-4AA5-8572-D3C0077117BF}" destId="{A4984EDA-E7D8-40A2-AA0B-DEAE3FB01E79}" srcOrd="4" destOrd="0" presId="urn:microsoft.com/office/officeart/2005/8/layout/equation2"/>
    <dgm:cxn modelId="{0CDB8DA5-2625-471A-8A27-6281B6D3A162}" type="presParOf" srcId="{47F43FF7-E7D3-43E4-8AD7-69F63CA5EBE0}" destId="{27B8B042-D898-406E-9EFD-48B6822AEB37}" srcOrd="1" destOrd="0" presId="urn:microsoft.com/office/officeart/2005/8/layout/equation2"/>
    <dgm:cxn modelId="{6F5179EC-8844-480A-A94C-35AECBF2D08A}" type="presParOf" srcId="{27B8B042-D898-406E-9EFD-48B6822AEB37}" destId="{955CA61B-CA88-44D3-B027-EC58F64B9401}" srcOrd="0" destOrd="0" presId="urn:microsoft.com/office/officeart/2005/8/layout/equation2"/>
    <dgm:cxn modelId="{E7074C2E-7F74-4779-8806-2897E62ADAF7}" type="presParOf" srcId="{47F43FF7-E7D3-43E4-8AD7-69F63CA5EBE0}" destId="{35F5FFEA-2BD9-4FCD-960F-6F4EEBD4EBF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CF023-6CB8-4649-883F-4D2B2844ADDF}">
      <dsp:nvSpPr>
        <dsp:cNvPr id="0" name=""/>
        <dsp:cNvSpPr/>
      </dsp:nvSpPr>
      <dsp:spPr>
        <a:xfrm>
          <a:off x="795765" y="22681"/>
          <a:ext cx="4855557" cy="331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sz="1400" kern="1200" dirty="0"/>
            <a:t>Flipping the ASIC to top side -&gt;</a:t>
          </a:r>
          <a:r>
            <a:rPr lang="zh-CN" altLang="en-US" sz="1400" kern="1200" dirty="0"/>
            <a:t> </a:t>
          </a:r>
          <a:r>
            <a:rPr lang="en-US" altLang="zh-CN" sz="1400" kern="1200" dirty="0"/>
            <a:t>Flexible</a:t>
          </a:r>
          <a:r>
            <a:rPr lang="zh-CN" altLang="en-US" sz="1400" kern="1200" dirty="0"/>
            <a:t> </a:t>
          </a:r>
          <a:r>
            <a:rPr lang="en-US" altLang="zh-CN" sz="1400" kern="1200" dirty="0"/>
            <a:t>HS</a:t>
          </a:r>
          <a:r>
            <a:rPr lang="zh-CN" altLang="en-US" sz="1400" kern="1200" dirty="0"/>
            <a:t> </a:t>
          </a:r>
          <a:r>
            <a:rPr lang="en-US" altLang="zh-CN" sz="1400" kern="1200"/>
            <a:t>height</a:t>
          </a:r>
          <a:endParaRPr lang="en-US" sz="1400" kern="1200" dirty="0"/>
        </a:p>
      </dsp:txBody>
      <dsp:txXfrm>
        <a:off x="795765" y="22681"/>
        <a:ext cx="4855557" cy="331889"/>
      </dsp:txXfrm>
    </dsp:sp>
    <dsp:sp modelId="{E65273D0-ED3A-4A20-8493-CC101EDC84E1}">
      <dsp:nvSpPr>
        <dsp:cNvPr id="0" name=""/>
        <dsp:cNvSpPr/>
      </dsp:nvSpPr>
      <dsp:spPr>
        <a:xfrm>
          <a:off x="2978374" y="509185"/>
          <a:ext cx="490339" cy="49033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043368" y="696691"/>
        <a:ext cx="360351" cy="115327"/>
      </dsp:txXfrm>
    </dsp:sp>
    <dsp:sp modelId="{A4984EDA-E7D8-40A2-AA0B-DEAE3FB01E79}">
      <dsp:nvSpPr>
        <dsp:cNvPr id="0" name=""/>
        <dsp:cNvSpPr/>
      </dsp:nvSpPr>
      <dsp:spPr>
        <a:xfrm>
          <a:off x="808770" y="1154139"/>
          <a:ext cx="4829547" cy="3241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sz="1400" kern="1200" dirty="0"/>
            <a:t>Getting rid of side connectors -&gt; Wider ASIC heat sink</a:t>
          </a:r>
        </a:p>
      </dsp:txBody>
      <dsp:txXfrm>
        <a:off x="808770" y="1154139"/>
        <a:ext cx="4829547" cy="324196"/>
      </dsp:txXfrm>
    </dsp:sp>
    <dsp:sp modelId="{27B8B042-D898-406E-9EFD-48B6822AEB37}">
      <dsp:nvSpPr>
        <dsp:cNvPr id="0" name=""/>
        <dsp:cNvSpPr/>
      </dsp:nvSpPr>
      <dsp:spPr>
        <a:xfrm>
          <a:off x="5936941" y="396341"/>
          <a:ext cx="605511" cy="7083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5936941" y="538008"/>
        <a:ext cx="423858" cy="425000"/>
      </dsp:txXfrm>
    </dsp:sp>
    <dsp:sp modelId="{35F5FFEA-2BD9-4FCD-960F-6F4EEBD4EBFD}">
      <dsp:nvSpPr>
        <dsp:cNvPr id="0" name=""/>
        <dsp:cNvSpPr/>
      </dsp:nvSpPr>
      <dsp:spPr>
        <a:xfrm>
          <a:off x="6793797" y="245"/>
          <a:ext cx="1500526" cy="15005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Lower ASIC Tcase</a:t>
          </a:r>
        </a:p>
      </dsp:txBody>
      <dsp:txXfrm>
        <a:off x="7013544" y="219992"/>
        <a:ext cx="1061032" cy="10610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33E7C-92BE-624F-9C7E-62CC7BB8689A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E62E8-9129-814B-8B68-47EA9E913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03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E62E8-9129-814B-8B68-47EA9E9134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37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E62E8-9129-814B-8B68-47EA9E9134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83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E62E8-9129-814B-8B68-47EA9E9134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72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E62E8-9129-814B-8B68-47EA9E9134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34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19B5-B9FE-4857-864A-CE33F29ABE53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019B5-B9FE-4857-864A-CE33F29ABE53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01DF4-AA7B-4C31-BB24-11EBFED0A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7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748" y="1122363"/>
            <a:ext cx="10681252" cy="2387600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defTabSz="914377"/>
            <a:r>
              <a:rPr lang="en-US" sz="5070" dirty="0">
                <a:solidFill>
                  <a:srgbClr val="606060"/>
                </a:solidFill>
                <a:latin typeface="+mn-lt"/>
              </a:rPr>
              <a:t>Thermal Simulation Discussion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1180" y="5138928"/>
            <a:ext cx="4694646" cy="1427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rgbClr val="6B6A6A"/>
                </a:solidFill>
              </a:rPr>
              <a:t>09/06/2017</a:t>
            </a:r>
            <a:endParaRPr lang="en-US" sz="1400" dirty="0">
              <a:solidFill>
                <a:srgbClr val="6B6A6A"/>
              </a:solidFill>
            </a:endParaRPr>
          </a:p>
          <a:p>
            <a:pPr algn="l"/>
            <a:r>
              <a:rPr lang="en-US" sz="1400" dirty="0">
                <a:solidFill>
                  <a:srgbClr val="6B6A6A"/>
                </a:solidFill>
              </a:rPr>
              <a:t>Yueming Li, Thermal Engineer, Facebook</a:t>
            </a:r>
          </a:p>
          <a:p>
            <a:pPr algn="l"/>
            <a:r>
              <a:rPr lang="en-US" sz="1400" dirty="0">
                <a:solidFill>
                  <a:srgbClr val="6B6A6A"/>
                </a:solidFill>
              </a:rPr>
              <a:t>John Fernandes, Thermal Engineer, Facebook</a:t>
            </a:r>
          </a:p>
          <a:p>
            <a:pPr algn="l"/>
            <a:r>
              <a:rPr lang="en-US" sz="1400" dirty="0">
                <a:solidFill>
                  <a:srgbClr val="6B6A6A"/>
                </a:solidFill>
              </a:rPr>
              <a:t>Joshua Held, Mechanical Engineer, Facebook</a:t>
            </a:r>
          </a:p>
          <a:p>
            <a:pPr algn="l"/>
            <a:r>
              <a:rPr lang="en-US" sz="1400" dirty="0">
                <a:solidFill>
                  <a:srgbClr val="6B6A6A"/>
                </a:solidFill>
              </a:rPr>
              <a:t>Jia Ning, Hardware Engineer, Facebook</a:t>
            </a:r>
          </a:p>
          <a:p>
            <a:pPr algn="l"/>
            <a:endParaRPr lang="en-US" sz="1400" dirty="0">
              <a:solidFill>
                <a:srgbClr val="6B6A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79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7C354554-84C7-4A41-8B12-D897B65EF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40" y="103824"/>
            <a:ext cx="10515600" cy="848213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defTabSz="914377"/>
            <a:r>
              <a:rPr lang="en-US" sz="5070" dirty="0">
                <a:solidFill>
                  <a:srgbClr val="606060"/>
                </a:solidFill>
                <a:latin typeface="+mn-lt"/>
              </a:rPr>
              <a:t>Comparison of Major Options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28E7EE-3D70-4C9E-8143-7357702E2B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5" t="19495" r="20139" b="24028"/>
          <a:stretch/>
        </p:blipFill>
        <p:spPr>
          <a:xfrm>
            <a:off x="5670069" y="1092758"/>
            <a:ext cx="2480994" cy="14869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B0BF7F-56AC-4D92-ABD8-D88633CF025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63" t="21386" r="14931" b="24500"/>
          <a:stretch/>
        </p:blipFill>
        <p:spPr>
          <a:xfrm>
            <a:off x="8559413" y="1092758"/>
            <a:ext cx="2776245" cy="1484188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120740"/>
              </p:ext>
            </p:extLst>
          </p:nvPr>
        </p:nvGraphicFramePr>
        <p:xfrm>
          <a:off x="693740" y="3017419"/>
          <a:ext cx="10641918" cy="22594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4765">
                  <a:extLst>
                    <a:ext uri="{9D8B030D-6E8A-4147-A177-3AD203B41FA5}">
                      <a16:colId xmlns:a16="http://schemas.microsoft.com/office/drawing/2014/main" val="1615196169"/>
                    </a:ext>
                  </a:extLst>
                </a:gridCol>
                <a:gridCol w="2911642">
                  <a:extLst>
                    <a:ext uri="{9D8B030D-6E8A-4147-A177-3AD203B41FA5}">
                      <a16:colId xmlns:a16="http://schemas.microsoft.com/office/drawing/2014/main" val="2151089520"/>
                    </a:ext>
                  </a:extLst>
                </a:gridCol>
                <a:gridCol w="3080085">
                  <a:extLst>
                    <a:ext uri="{9D8B030D-6E8A-4147-A177-3AD203B41FA5}">
                      <a16:colId xmlns:a16="http://schemas.microsoft.com/office/drawing/2014/main" val="229301695"/>
                    </a:ext>
                  </a:extLst>
                </a:gridCol>
                <a:gridCol w="2865426">
                  <a:extLst>
                    <a:ext uri="{9D8B030D-6E8A-4147-A177-3AD203B41FA5}">
                      <a16:colId xmlns:a16="http://schemas.microsoft.com/office/drawing/2014/main" val="263297310"/>
                    </a:ext>
                  </a:extLst>
                </a:gridCol>
              </a:tblGrid>
              <a:tr h="4227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Option 7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Option 13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Option 14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347092"/>
                  </a:ext>
                </a:extLst>
              </a:tr>
              <a:tr h="3077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Small Form</a:t>
                      </a:r>
                      <a:r>
                        <a:rPr lang="en-US" sz="1100" u="none" strike="noStrike" baseline="0" dirty="0">
                          <a:effectLst/>
                        </a:rPr>
                        <a:t> Factor </a:t>
                      </a:r>
                      <a:r>
                        <a:rPr lang="en-US" sz="1100" u="none" strike="noStrike" dirty="0">
                          <a:effectLst/>
                        </a:rPr>
                        <a:t>Size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78x110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78x110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74x110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023903"/>
                  </a:ext>
                </a:extLst>
              </a:tr>
              <a:tr h="3077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Drop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(@150LFM)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8.81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mr-IN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 Pa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mr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2431109"/>
                  </a:ext>
                </a:extLst>
              </a:tr>
              <a:tr h="3077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ASIC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HS Size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45mm (L) x 59.8mm (W)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45mm (L) x 63.3 mm (W)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45mm (L) x 66mm (W)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4316994"/>
                  </a:ext>
                </a:extLst>
              </a:tr>
              <a:tr h="30778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ASIC HS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Fin Height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7.56mm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7.2mm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7.2mm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690903"/>
                  </a:ext>
                </a:extLst>
              </a:tr>
              <a:tr h="2977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ASIC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Tcase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107.8°C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97.5°C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93.1°C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11781"/>
                  </a:ext>
                </a:extLst>
              </a:tr>
              <a:tr h="3077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QSFP Tcase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69.7°C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71.9°C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70.4°C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31868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9C7EBF6-8568-4B50-B1B1-9B255ECC49F8}"/>
              </a:ext>
            </a:extLst>
          </p:cNvPr>
          <p:cNvSpPr txBox="1"/>
          <p:nvPr/>
        </p:nvSpPr>
        <p:spPr>
          <a:xfrm>
            <a:off x="693741" y="5415753"/>
            <a:ext cx="11342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Conditions for simulation results above in the chart: </a:t>
            </a:r>
            <a:r>
              <a:rPr lang="en-US" sz="1400" b="1" i="1" u="sng" dirty="0"/>
              <a:t>150 LFM, cold-aisle cases, ASIC power 25W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2E44293-AC55-4D58-BFA1-9DA1A27E1EF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9" t="21950" r="17410" b="23056"/>
          <a:stretch/>
        </p:blipFill>
        <p:spPr>
          <a:xfrm>
            <a:off x="2668555" y="1090967"/>
            <a:ext cx="2544147" cy="1488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078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7C354554-84C7-4A41-8B12-D897B65EF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40" y="103824"/>
            <a:ext cx="10515600" cy="848213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defTabSz="914377"/>
            <a:r>
              <a:rPr lang="en-US" sz="5070" dirty="0">
                <a:solidFill>
                  <a:srgbClr val="606060"/>
                </a:solidFill>
                <a:latin typeface="+mn-lt"/>
              </a:rPr>
              <a:t>Benefits of New Options (13, 14)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3717545-33EE-42EE-A262-CC130315B3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993324"/>
              </p:ext>
            </p:extLst>
          </p:nvPr>
        </p:nvGraphicFramePr>
        <p:xfrm>
          <a:off x="1938694" y="1213082"/>
          <a:ext cx="9090090" cy="1501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87581FD-D6C1-4B7A-9ADF-C10CD42D1B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459854"/>
              </p:ext>
            </p:extLst>
          </p:nvPr>
        </p:nvGraphicFramePr>
        <p:xfrm>
          <a:off x="2329705" y="4894895"/>
          <a:ext cx="9308679" cy="1733550"/>
        </p:xfrm>
        <a:graphic>
          <a:graphicData uri="http://schemas.openxmlformats.org/drawingml/2006/table">
            <a:tbl>
              <a:tblPr/>
              <a:tblGrid>
                <a:gridCol w="1038145">
                  <a:extLst>
                    <a:ext uri="{9D8B030D-6E8A-4147-A177-3AD203B41FA5}">
                      <a16:colId xmlns:a16="http://schemas.microsoft.com/office/drawing/2014/main" val="1976448999"/>
                    </a:ext>
                  </a:extLst>
                </a:gridCol>
                <a:gridCol w="1058319">
                  <a:extLst>
                    <a:ext uri="{9D8B030D-6E8A-4147-A177-3AD203B41FA5}">
                      <a16:colId xmlns:a16="http://schemas.microsoft.com/office/drawing/2014/main" val="628855577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1579805502"/>
                    </a:ext>
                  </a:extLst>
                </a:gridCol>
                <a:gridCol w="1038808">
                  <a:extLst>
                    <a:ext uri="{9D8B030D-6E8A-4147-A177-3AD203B41FA5}">
                      <a16:colId xmlns:a16="http://schemas.microsoft.com/office/drawing/2014/main" val="3077782883"/>
                    </a:ext>
                  </a:extLst>
                </a:gridCol>
                <a:gridCol w="349273">
                  <a:extLst>
                    <a:ext uri="{9D8B030D-6E8A-4147-A177-3AD203B41FA5}">
                      <a16:colId xmlns:a16="http://schemas.microsoft.com/office/drawing/2014/main" val="1547948377"/>
                    </a:ext>
                  </a:extLst>
                </a:gridCol>
                <a:gridCol w="349273">
                  <a:extLst>
                    <a:ext uri="{9D8B030D-6E8A-4147-A177-3AD203B41FA5}">
                      <a16:colId xmlns:a16="http://schemas.microsoft.com/office/drawing/2014/main" val="1241112538"/>
                    </a:ext>
                  </a:extLst>
                </a:gridCol>
                <a:gridCol w="349273">
                  <a:extLst>
                    <a:ext uri="{9D8B030D-6E8A-4147-A177-3AD203B41FA5}">
                      <a16:colId xmlns:a16="http://schemas.microsoft.com/office/drawing/2014/main" val="184442678"/>
                    </a:ext>
                  </a:extLst>
                </a:gridCol>
                <a:gridCol w="349273">
                  <a:extLst>
                    <a:ext uri="{9D8B030D-6E8A-4147-A177-3AD203B41FA5}">
                      <a16:colId xmlns:a16="http://schemas.microsoft.com/office/drawing/2014/main" val="3144982182"/>
                    </a:ext>
                  </a:extLst>
                </a:gridCol>
                <a:gridCol w="349273">
                  <a:extLst>
                    <a:ext uri="{9D8B030D-6E8A-4147-A177-3AD203B41FA5}">
                      <a16:colId xmlns:a16="http://schemas.microsoft.com/office/drawing/2014/main" val="2483492625"/>
                    </a:ext>
                  </a:extLst>
                </a:gridCol>
                <a:gridCol w="349273">
                  <a:extLst>
                    <a:ext uri="{9D8B030D-6E8A-4147-A177-3AD203B41FA5}">
                      <a16:colId xmlns:a16="http://schemas.microsoft.com/office/drawing/2014/main" val="460298244"/>
                    </a:ext>
                  </a:extLst>
                </a:gridCol>
                <a:gridCol w="349273">
                  <a:extLst>
                    <a:ext uri="{9D8B030D-6E8A-4147-A177-3AD203B41FA5}">
                      <a16:colId xmlns:a16="http://schemas.microsoft.com/office/drawing/2014/main" val="1231573290"/>
                    </a:ext>
                  </a:extLst>
                </a:gridCol>
                <a:gridCol w="349273">
                  <a:extLst>
                    <a:ext uri="{9D8B030D-6E8A-4147-A177-3AD203B41FA5}">
                      <a16:colId xmlns:a16="http://schemas.microsoft.com/office/drawing/2014/main" val="78743726"/>
                    </a:ext>
                  </a:extLst>
                </a:gridCol>
                <a:gridCol w="349273">
                  <a:extLst>
                    <a:ext uri="{9D8B030D-6E8A-4147-A177-3AD203B41FA5}">
                      <a16:colId xmlns:a16="http://schemas.microsoft.com/office/drawing/2014/main" val="353993456"/>
                    </a:ext>
                  </a:extLst>
                </a:gridCol>
                <a:gridCol w="349273">
                  <a:extLst>
                    <a:ext uri="{9D8B030D-6E8A-4147-A177-3AD203B41FA5}">
                      <a16:colId xmlns:a16="http://schemas.microsoft.com/office/drawing/2014/main" val="1714282040"/>
                    </a:ext>
                  </a:extLst>
                </a:gridCol>
                <a:gridCol w="349273">
                  <a:extLst>
                    <a:ext uri="{9D8B030D-6E8A-4147-A177-3AD203B41FA5}">
                      <a16:colId xmlns:a16="http://schemas.microsoft.com/office/drawing/2014/main" val="2567390602"/>
                    </a:ext>
                  </a:extLst>
                </a:gridCol>
                <a:gridCol w="349273">
                  <a:extLst>
                    <a:ext uri="{9D8B030D-6E8A-4147-A177-3AD203B41FA5}">
                      <a16:colId xmlns:a16="http://schemas.microsoft.com/office/drawing/2014/main" val="2394493392"/>
                    </a:ext>
                  </a:extLst>
                </a:gridCol>
                <a:gridCol w="349273">
                  <a:extLst>
                    <a:ext uri="{9D8B030D-6E8A-4147-A177-3AD203B41FA5}">
                      <a16:colId xmlns:a16="http://schemas.microsoft.com/office/drawing/2014/main" val="746326189"/>
                    </a:ext>
                  </a:extLst>
                </a:gridCol>
                <a:gridCol w="349273">
                  <a:extLst>
                    <a:ext uri="{9D8B030D-6E8A-4147-A177-3AD203B41FA5}">
                      <a16:colId xmlns:a16="http://schemas.microsoft.com/office/drawing/2014/main" val="3814295291"/>
                    </a:ext>
                  </a:extLst>
                </a:gridCol>
                <a:gridCol w="559258">
                  <a:extLst>
                    <a:ext uri="{9D8B030D-6E8A-4147-A177-3AD203B41FA5}">
                      <a16:colId xmlns:a16="http://schemas.microsoft.com/office/drawing/2014/main" val="1691754486"/>
                    </a:ext>
                  </a:extLst>
                </a:gridCol>
              </a:tblGrid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 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Input parameters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Output parameters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35516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I/O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ASIC 1 Power (W)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Airflow Direction or I/O Location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ASIC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Tcase_max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(°C)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I/O Module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Tcase_max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(°C)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56519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105°C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70°C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9124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LFM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997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14-A1 - with 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67.1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63.3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57.3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55.0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68.9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63.9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55.8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54.0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2534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14-A2 - with 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71.0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63.6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60.8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69.7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64.3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58.8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55.9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5673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14-A3 - with 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93.1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78.7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74.9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69.8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70.4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64.8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61.5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59.0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56.1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54.3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346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14-A4 - with 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92.8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86.4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76.1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72.3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71.1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65.3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61.8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59.3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56.2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54.4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90046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14-A5 - with 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113.0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101.3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94.1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89.1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82.4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78.0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71.9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59.5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56.4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54.5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836066"/>
                  </a:ext>
                </a:extLst>
              </a:tr>
            </a:tbl>
          </a:graphicData>
        </a:graphic>
      </p:graphicFrame>
      <p:sp>
        <p:nvSpPr>
          <p:cNvPr id="17" name="Arrow: Right 16">
            <a:extLst>
              <a:ext uri="{FF2B5EF4-FFF2-40B4-BE49-F238E27FC236}">
                <a16:creationId xmlns:a16="http://schemas.microsoft.com/office/drawing/2014/main" id="{CACC399C-4742-4843-BB2F-A174EA7A05E8}"/>
              </a:ext>
            </a:extLst>
          </p:cNvPr>
          <p:cNvSpPr/>
          <p:nvPr/>
        </p:nvSpPr>
        <p:spPr>
          <a:xfrm>
            <a:off x="1519107" y="3906417"/>
            <a:ext cx="671804" cy="478894"/>
          </a:xfrm>
          <a:prstGeom prst="rightArrow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dirty="0"/>
              <a:t>#7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A90DC6A2-257F-4E31-91C6-E6202BFEA8CD}"/>
              </a:ext>
            </a:extLst>
          </p:cNvPr>
          <p:cNvSpPr/>
          <p:nvPr/>
        </p:nvSpPr>
        <p:spPr>
          <a:xfrm>
            <a:off x="1519107" y="5806751"/>
            <a:ext cx="671804" cy="478894"/>
          </a:xfrm>
          <a:prstGeom prst="rightArrow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dirty="0"/>
              <a:t>#14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4399DD6-482D-4BB9-80E5-CD888DCFF46A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63" t="21386" r="14931" b="24500"/>
          <a:stretch/>
        </p:blipFill>
        <p:spPr>
          <a:xfrm>
            <a:off x="444898" y="1963589"/>
            <a:ext cx="1746013" cy="9334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2527FB-9C05-439A-B009-56E8772D5FDA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9" t="21950" r="17410" b="23056"/>
          <a:stretch/>
        </p:blipFill>
        <p:spPr>
          <a:xfrm>
            <a:off x="444898" y="868750"/>
            <a:ext cx="1746013" cy="102183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71730"/>
              </p:ext>
            </p:extLst>
          </p:nvPr>
        </p:nvGraphicFramePr>
        <p:xfrm>
          <a:off x="2329705" y="3132833"/>
          <a:ext cx="9308676" cy="1590105"/>
        </p:xfrm>
        <a:graphic>
          <a:graphicData uri="http://schemas.openxmlformats.org/drawingml/2006/table">
            <a:tbl>
              <a:tblPr/>
              <a:tblGrid>
                <a:gridCol w="103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6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5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5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50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50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50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50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50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50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50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50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450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4505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54441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17409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Case #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  <a:r>
                        <a:rPr lang="en-US" sz="105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Input parameters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1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03" marR="5803" marT="58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1050" b="1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Output parameters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0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mr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I/</a:t>
                      </a:r>
                      <a:r>
                        <a:rPr lang="mr-IN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O</a:t>
                      </a:r>
                      <a:endParaRPr lang="mr-IN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ASIC 1 Power (W)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Airflow Direction or I/O Location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ASIC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Tcase_max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(°C) 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I/O Module Tcase_max (°C)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0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105°C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</a:rPr>
                        <a:t>70°C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706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1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150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250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300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400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500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750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150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250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300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400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500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750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LFM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7-A1 - with HS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2x QSFP-Bottom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Cold-aisle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82.2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75.4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71.1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67.9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63.7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60.8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68.5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64.1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61.3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59.2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56.6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54.8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7-A2 - with HS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2x QSFP-Bottom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Cold-aisle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95.0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86.6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81.1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77.2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71.8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68.3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69.1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64.5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61.5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59.5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56.7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54.9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7-A3 - with HS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2x QSFP-Bottom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Cold-aisle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107.8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97.7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91.1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86.4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80.0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75.8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69.7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64.9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61.8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59.7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56.8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55.0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7-A4 - with HS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2x QSFP-Bottom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Cold-aisle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120.6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108.8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101.2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95.7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88.2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83.2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70.3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65.3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62.1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59.9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57.0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55.1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7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7-A5 - with HS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2x QSFP-Bottom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Cold-aisle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133.5</a:t>
                      </a: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120.0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111.2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104.9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96.4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90.7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70.9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65.7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62.4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60.1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57.1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5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55.2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03" marR="5803" marT="5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305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7C354554-84C7-4A41-8B12-D897B65EF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40" y="103824"/>
            <a:ext cx="10515600" cy="848213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defTabSz="914377"/>
            <a:r>
              <a:rPr lang="en-US" sz="5070" dirty="0">
                <a:solidFill>
                  <a:srgbClr val="606060"/>
                </a:solidFill>
                <a:latin typeface="+mn-lt"/>
              </a:rPr>
              <a:t>Comparison between 13 and 14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87581FD-D6C1-4B7A-9ADF-C10CD42D1B5B}"/>
              </a:ext>
            </a:extLst>
          </p:cNvPr>
          <p:cNvGraphicFramePr>
            <a:graphicFrameLocks noGrp="1"/>
          </p:cNvGraphicFramePr>
          <p:nvPr/>
        </p:nvGraphicFramePr>
        <p:xfrm>
          <a:off x="2329705" y="4894895"/>
          <a:ext cx="9308679" cy="1733550"/>
        </p:xfrm>
        <a:graphic>
          <a:graphicData uri="http://schemas.openxmlformats.org/drawingml/2006/table">
            <a:tbl>
              <a:tblPr/>
              <a:tblGrid>
                <a:gridCol w="1038145">
                  <a:extLst>
                    <a:ext uri="{9D8B030D-6E8A-4147-A177-3AD203B41FA5}">
                      <a16:colId xmlns:a16="http://schemas.microsoft.com/office/drawing/2014/main" val="1976448999"/>
                    </a:ext>
                  </a:extLst>
                </a:gridCol>
                <a:gridCol w="1058319">
                  <a:extLst>
                    <a:ext uri="{9D8B030D-6E8A-4147-A177-3AD203B41FA5}">
                      <a16:colId xmlns:a16="http://schemas.microsoft.com/office/drawing/2014/main" val="628855577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1579805502"/>
                    </a:ext>
                  </a:extLst>
                </a:gridCol>
                <a:gridCol w="1038808">
                  <a:extLst>
                    <a:ext uri="{9D8B030D-6E8A-4147-A177-3AD203B41FA5}">
                      <a16:colId xmlns:a16="http://schemas.microsoft.com/office/drawing/2014/main" val="3077782883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1547948377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1241112538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184442678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3144982182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2483492625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460298244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1231573290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78743726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353993456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1714282040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2567390602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2394493392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746326189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3814295291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1691754486"/>
                    </a:ext>
                  </a:extLst>
                </a:gridCol>
              </a:tblGrid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 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Input parameters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Output parameters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35516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I/O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ASIC 1 Power (W)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Airflow Direction or I/O Location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ASIC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Tcase_max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(°C)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I/O Module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Tcase_max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(°C)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56519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105°C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70°C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9124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LFM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997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14-A1 - with 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67.1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63.3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57.3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55.0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68.9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63.9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55.8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54.0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2534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14-A2 - with 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71.0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63.6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60.8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69.7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64.3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58.8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55.9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5673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14-A3 - with 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93.1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78.7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74.9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69.8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70.4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64.8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61.5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59.0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56.1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54.3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346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14-A4 - with 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92.8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86.4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76.1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72.3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71.1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65.3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61.8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59.3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56.2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54.4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90046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14-A5 - with 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113.0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101.3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94.1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89.1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82.4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78.0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71.9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59.5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56.4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54.5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836066"/>
                  </a:ext>
                </a:extLst>
              </a:tr>
            </a:tbl>
          </a:graphicData>
        </a:graphic>
      </p:graphicFrame>
      <p:sp>
        <p:nvSpPr>
          <p:cNvPr id="17" name="Arrow: Right 16">
            <a:extLst>
              <a:ext uri="{FF2B5EF4-FFF2-40B4-BE49-F238E27FC236}">
                <a16:creationId xmlns:a16="http://schemas.microsoft.com/office/drawing/2014/main" id="{CACC399C-4742-4843-BB2F-A174EA7A05E8}"/>
              </a:ext>
            </a:extLst>
          </p:cNvPr>
          <p:cNvSpPr/>
          <p:nvPr/>
        </p:nvSpPr>
        <p:spPr>
          <a:xfrm>
            <a:off x="1519107" y="3906417"/>
            <a:ext cx="671804" cy="478894"/>
          </a:xfrm>
          <a:prstGeom prst="rightArrow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dirty="0"/>
              <a:t>#13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A90DC6A2-257F-4E31-91C6-E6202BFEA8CD}"/>
              </a:ext>
            </a:extLst>
          </p:cNvPr>
          <p:cNvSpPr/>
          <p:nvPr/>
        </p:nvSpPr>
        <p:spPr>
          <a:xfrm>
            <a:off x="1519107" y="5806751"/>
            <a:ext cx="671804" cy="478894"/>
          </a:xfrm>
          <a:prstGeom prst="rightArrow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dirty="0"/>
              <a:t>#14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4399DD6-482D-4BB9-80E5-CD888DCFF4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63" t="21386" r="14931" b="24500"/>
          <a:stretch/>
        </p:blipFill>
        <p:spPr>
          <a:xfrm>
            <a:off x="3188098" y="1321551"/>
            <a:ext cx="2432433" cy="13003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1A1105D-AB34-4C8A-B049-12E8C92FE80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5" t="19495" r="20139" b="24028"/>
          <a:stretch/>
        </p:blipFill>
        <p:spPr>
          <a:xfrm>
            <a:off x="693740" y="1327657"/>
            <a:ext cx="2159508" cy="1294279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2263092-9BD1-491C-808E-CCF25ECDFF0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29705" y="2991450"/>
          <a:ext cx="9308681" cy="1733550"/>
        </p:xfrm>
        <a:graphic>
          <a:graphicData uri="http://schemas.openxmlformats.org/drawingml/2006/table">
            <a:tbl>
              <a:tblPr/>
              <a:tblGrid>
                <a:gridCol w="1044376">
                  <a:extLst>
                    <a:ext uri="{9D8B030D-6E8A-4147-A177-3AD203B41FA5}">
                      <a16:colId xmlns:a16="http://schemas.microsoft.com/office/drawing/2014/main" val="2281573731"/>
                    </a:ext>
                  </a:extLst>
                </a:gridCol>
                <a:gridCol w="1047124">
                  <a:extLst>
                    <a:ext uri="{9D8B030D-6E8A-4147-A177-3AD203B41FA5}">
                      <a16:colId xmlns:a16="http://schemas.microsoft.com/office/drawing/2014/main" val="1175310065"/>
                    </a:ext>
                  </a:extLst>
                </a:gridCol>
                <a:gridCol w="729293">
                  <a:extLst>
                    <a:ext uri="{9D8B030D-6E8A-4147-A177-3AD203B41FA5}">
                      <a16:colId xmlns:a16="http://schemas.microsoft.com/office/drawing/2014/main" val="2761617229"/>
                    </a:ext>
                  </a:extLst>
                </a:gridCol>
                <a:gridCol w="1038808">
                  <a:extLst>
                    <a:ext uri="{9D8B030D-6E8A-4147-A177-3AD203B41FA5}">
                      <a16:colId xmlns:a16="http://schemas.microsoft.com/office/drawing/2014/main" val="1642444559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738525682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4167191872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181707728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929374691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1119074289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3616139157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2527188766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694703921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495093006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199137893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3109626742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953469540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1972373111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788486861"/>
                    </a:ext>
                  </a:extLst>
                </a:gridCol>
                <a:gridCol w="363272">
                  <a:extLst>
                    <a:ext uri="{9D8B030D-6E8A-4147-A177-3AD203B41FA5}">
                      <a16:colId xmlns:a16="http://schemas.microsoft.com/office/drawing/2014/main" val="3811739408"/>
                    </a:ext>
                  </a:extLst>
                </a:gridCol>
              </a:tblGrid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 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Input parameters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Output parameters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39307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I/O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ASIC 1 Power (W)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Airflow Direction or I/O Location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ASIC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Tcase_max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(°C)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I/O Module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Tcase_max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(°C)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97184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105°C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70°C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5318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LFM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7747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13-A1 - with 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QSFP-Bottom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76.1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69.3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62.2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58.3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55.8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69.9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64.5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58.8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55.9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54.1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6625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13-A2 - with 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QSFP-Bottom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78.4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73.2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69.6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64.9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61.8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70.9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61.6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59.2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56.1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54.3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9024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13-A3 - with 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QSFP-Bottom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97.5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87.5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81.3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77.1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71.4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71.9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65.8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59.5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56.3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54.4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3144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13-A4 - with 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QSFP-Bottom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108.2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96.6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89.5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84.5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78.0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73.7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72.9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66.4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59.8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56.6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54.6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235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13-A5 - with 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 QSFP-Bottom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Cold-aisle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118.8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105.7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97.6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92.0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84.5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79.7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73.9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67.0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62.9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56.8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54.7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92341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F68AF71-536A-4620-99E3-98477F22D490}"/>
              </a:ext>
            </a:extLst>
          </p:cNvPr>
          <p:cNvSpPr txBox="1"/>
          <p:nvPr/>
        </p:nvSpPr>
        <p:spPr>
          <a:xfrm>
            <a:off x="5586922" y="1417745"/>
            <a:ext cx="66050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ASIC temperature for #14 is </a:t>
            </a:r>
            <a:r>
              <a:rPr lang="en-US" b="1" i="1" u="sng" dirty="0"/>
              <a:t>slightly</a:t>
            </a:r>
            <a:r>
              <a:rPr lang="en-US" dirty="0"/>
              <a:t> better than #13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Back-side connector of #14 prevents bypass underneath the 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#13 has 1 fin less compared to #14 due to side connector placement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78594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5D6BAD-9475-43D2-8546-4318DE123F84}"/>
              </a:ext>
            </a:extLst>
          </p:cNvPr>
          <p:cNvSpPr txBox="1"/>
          <p:nvPr/>
        </p:nvSpPr>
        <p:spPr>
          <a:xfrm>
            <a:off x="693740" y="1055605"/>
            <a:ext cx="10470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Take Enumeration #14 (hot-aisle cases</a:t>
            </a:r>
            <a:r>
              <a:rPr lang="zh-CN" altLang="en-US" b="1" dirty="0"/>
              <a:t> </a:t>
            </a:r>
            <a:r>
              <a:rPr lang="en-US" altLang="zh-CN" b="1" dirty="0"/>
              <a:t>@</a:t>
            </a:r>
            <a:r>
              <a:rPr lang="zh-CN" altLang="en-US" b="1" dirty="0"/>
              <a:t> </a:t>
            </a:r>
            <a:r>
              <a:rPr lang="en-US" altLang="zh-CN" b="1" dirty="0"/>
              <a:t>250LFM;</a:t>
            </a:r>
            <a:r>
              <a:rPr lang="zh-CN" altLang="en-US" b="1" dirty="0"/>
              <a:t> </a:t>
            </a:r>
            <a:r>
              <a:rPr lang="en-US" altLang="zh-CN" b="1" dirty="0"/>
              <a:t>25W</a:t>
            </a:r>
            <a:r>
              <a:rPr lang="en-US" b="1" dirty="0"/>
              <a:t>) as an example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40" y="103824"/>
            <a:ext cx="10515600" cy="848213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defTabSz="914377"/>
            <a:r>
              <a:rPr lang="en-US" sz="5070" dirty="0">
                <a:solidFill>
                  <a:srgbClr val="606060"/>
                </a:solidFill>
                <a:latin typeface="+mn-lt"/>
              </a:rPr>
              <a:t>I/O Cooling</a:t>
            </a:r>
            <a:r>
              <a:rPr lang="zh-CN" altLang="en-US" sz="5070" dirty="0">
                <a:solidFill>
                  <a:srgbClr val="606060"/>
                </a:solidFill>
                <a:latin typeface="+mn-lt"/>
              </a:rPr>
              <a:t> </a:t>
            </a:r>
            <a:r>
              <a:rPr lang="en-US" altLang="zh-CN" sz="5070" dirty="0">
                <a:solidFill>
                  <a:srgbClr val="606060"/>
                </a:solidFill>
                <a:latin typeface="+mn-lt"/>
              </a:rPr>
              <a:t>for</a:t>
            </a:r>
            <a:r>
              <a:rPr lang="zh-CN" altLang="en-US" sz="5070" dirty="0">
                <a:solidFill>
                  <a:srgbClr val="606060"/>
                </a:solidFill>
                <a:latin typeface="+mn-lt"/>
              </a:rPr>
              <a:t> </a:t>
            </a:r>
            <a:r>
              <a:rPr lang="en-US" altLang="zh-CN" sz="5070" dirty="0">
                <a:solidFill>
                  <a:srgbClr val="606060"/>
                </a:solidFill>
                <a:latin typeface="+mn-lt"/>
              </a:rPr>
              <a:t>Hot-aisle</a:t>
            </a:r>
            <a:r>
              <a:rPr lang="zh-CN" altLang="en-US" sz="5070" dirty="0">
                <a:solidFill>
                  <a:srgbClr val="606060"/>
                </a:solidFill>
                <a:latin typeface="+mn-lt"/>
              </a:rPr>
              <a:t> </a:t>
            </a:r>
            <a:r>
              <a:rPr lang="en-US" altLang="zh-CN" sz="5070" dirty="0">
                <a:solidFill>
                  <a:srgbClr val="606060"/>
                </a:solidFill>
                <a:latin typeface="+mn-lt"/>
              </a:rPr>
              <a:t>cases</a:t>
            </a:r>
            <a:r>
              <a:rPr lang="en-US" sz="5070" dirty="0">
                <a:solidFill>
                  <a:srgbClr val="606060"/>
                </a:solidFill>
                <a:latin typeface="+mn-lt"/>
              </a:rPr>
              <a:t> – SFP+?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4587DAC-27F5-4166-BF7B-26510F80DE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953754"/>
              </p:ext>
            </p:extLst>
          </p:nvPr>
        </p:nvGraphicFramePr>
        <p:xfrm>
          <a:off x="138540" y="1625509"/>
          <a:ext cx="6264327" cy="1866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109">
                  <a:extLst>
                    <a:ext uri="{9D8B030D-6E8A-4147-A177-3AD203B41FA5}">
                      <a16:colId xmlns:a16="http://schemas.microsoft.com/office/drawing/2014/main" val="2156047324"/>
                    </a:ext>
                  </a:extLst>
                </a:gridCol>
                <a:gridCol w="2088109">
                  <a:extLst>
                    <a:ext uri="{9D8B030D-6E8A-4147-A177-3AD203B41FA5}">
                      <a16:colId xmlns:a16="http://schemas.microsoft.com/office/drawing/2014/main" val="1872886886"/>
                    </a:ext>
                  </a:extLst>
                </a:gridCol>
                <a:gridCol w="2088109">
                  <a:extLst>
                    <a:ext uri="{9D8B030D-6E8A-4147-A177-3AD203B41FA5}">
                      <a16:colId xmlns:a16="http://schemas.microsoft.com/office/drawing/2014/main" val="2829795376"/>
                    </a:ext>
                  </a:extLst>
                </a:gridCol>
              </a:tblGrid>
              <a:tr h="31115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Dual QSFP+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Quad SFP+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984765"/>
                  </a:ext>
                </a:extLst>
              </a:tr>
              <a:tr h="311155">
                <a:tc>
                  <a:txBody>
                    <a:bodyPr/>
                    <a:lstStyle/>
                    <a:p>
                      <a:r>
                        <a:rPr lang="en-US" sz="1400" dirty="0"/>
                        <a:t>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2</a:t>
                      </a:r>
                      <a:r>
                        <a:rPr lang="zh-CN" altLang="en-US" sz="1400" dirty="0"/>
                        <a:t> </a:t>
                      </a:r>
                      <a:r>
                        <a:rPr lang="en-US" altLang="zh-CN" sz="1400" dirty="0"/>
                        <a:t>x</a:t>
                      </a:r>
                      <a:r>
                        <a:rPr lang="zh-CN" altLang="en-US" sz="1400" dirty="0"/>
                        <a:t> </a:t>
                      </a:r>
                      <a:r>
                        <a:rPr lang="en-US" altLang="zh-CN" sz="1400" dirty="0"/>
                        <a:t>3.5</a:t>
                      </a:r>
                      <a:r>
                        <a:rPr lang="zh-CN" altLang="en-US" sz="1400" dirty="0"/>
                        <a:t> </a:t>
                      </a:r>
                      <a:r>
                        <a:rPr lang="en-US" altLang="zh-CN" sz="1400" dirty="0"/>
                        <a:t>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4</a:t>
                      </a:r>
                      <a:r>
                        <a:rPr lang="zh-CN" altLang="en-US" sz="1400" dirty="0"/>
                        <a:t> </a:t>
                      </a:r>
                      <a:r>
                        <a:rPr lang="en-US" altLang="zh-CN" sz="1400" dirty="0"/>
                        <a:t>x</a:t>
                      </a:r>
                      <a:r>
                        <a:rPr lang="zh-CN" altLang="en-US" sz="1400" dirty="0"/>
                        <a:t> </a:t>
                      </a:r>
                      <a:r>
                        <a:rPr lang="en-US" altLang="zh-CN" sz="1400" dirty="0"/>
                        <a:t>1.5</a:t>
                      </a:r>
                      <a:r>
                        <a:rPr lang="zh-CN" altLang="en-US" sz="1400" dirty="0"/>
                        <a:t> </a:t>
                      </a:r>
                      <a:r>
                        <a:rPr lang="en-US" altLang="zh-CN" sz="1400" dirty="0"/>
                        <a:t>W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804477"/>
                  </a:ext>
                </a:extLst>
              </a:tr>
              <a:tr h="311155">
                <a:tc>
                  <a:txBody>
                    <a:bodyPr/>
                    <a:lstStyle/>
                    <a:p>
                      <a:r>
                        <a:rPr lang="en-US" sz="1400" dirty="0"/>
                        <a:t>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18.65 mm (each QSFP)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54.77 mm (cage)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69857"/>
                  </a:ext>
                </a:extLst>
              </a:tr>
              <a:tr h="311155">
                <a:tc>
                  <a:txBody>
                    <a:bodyPr/>
                    <a:lstStyle/>
                    <a:p>
                      <a:r>
                        <a:rPr lang="en-US" sz="1400" dirty="0"/>
                        <a:t>Temperature Spec (°C)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70°C</a:t>
                      </a:r>
                      <a:r>
                        <a:rPr lang="zh-CN" altLang="en-US" sz="1400" dirty="0"/>
                        <a:t> </a:t>
                      </a:r>
                      <a:r>
                        <a:rPr lang="en-US" altLang="zh-CN" sz="1400" dirty="0"/>
                        <a:t>(Commercial)</a:t>
                      </a:r>
                      <a:r>
                        <a:rPr lang="zh-CN" altLang="en-US" sz="1400" dirty="0"/>
                        <a:t> </a:t>
                      </a:r>
                      <a:r>
                        <a:rPr lang="en-US" altLang="zh-CN" sz="1400" dirty="0"/>
                        <a:t>/85°C</a:t>
                      </a:r>
                      <a:r>
                        <a:rPr lang="zh-CN" altLang="en-US" sz="1400" dirty="0"/>
                        <a:t> </a:t>
                      </a:r>
                      <a:r>
                        <a:rPr lang="en-US" altLang="zh-CN" sz="1400" dirty="0"/>
                        <a:t>(Industrial)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668509"/>
                  </a:ext>
                </a:extLst>
              </a:tr>
              <a:tr h="311155">
                <a:tc>
                  <a:txBody>
                    <a:bodyPr/>
                    <a:lstStyle/>
                    <a:p>
                      <a:r>
                        <a:rPr lang="en-US" sz="1400" dirty="0"/>
                        <a:t>Simulation </a:t>
                      </a:r>
                      <a:r>
                        <a:rPr lang="en-US" sz="1400" dirty="0" err="1"/>
                        <a:t>Tcase</a:t>
                      </a:r>
                      <a:r>
                        <a:rPr lang="en-US" sz="1400" dirty="0"/>
                        <a:t> (°C)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95.5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89.7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124900"/>
                  </a:ext>
                </a:extLst>
              </a:tr>
              <a:tr h="311155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Approach</a:t>
                      </a:r>
                      <a:r>
                        <a:rPr lang="zh-CN" altLang="en-US" sz="1400" baseline="0" dirty="0"/>
                        <a:t> </a:t>
                      </a:r>
                      <a:r>
                        <a:rPr lang="en-US" altLang="zh-CN" sz="1400" baseline="0" dirty="0"/>
                        <a:t>air</a:t>
                      </a:r>
                      <a:r>
                        <a:rPr lang="zh-CN" altLang="en-US" sz="1400" baseline="0" dirty="0"/>
                        <a:t> </a:t>
                      </a:r>
                      <a:r>
                        <a:rPr lang="en-US" altLang="zh-CN" sz="1400" baseline="0" dirty="0"/>
                        <a:t>temperature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74.0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78.8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486415"/>
              </p:ext>
            </p:extLst>
          </p:nvPr>
        </p:nvGraphicFramePr>
        <p:xfrm>
          <a:off x="138540" y="3693011"/>
          <a:ext cx="11946582" cy="2197374"/>
        </p:xfrm>
        <a:graphic>
          <a:graphicData uri="http://schemas.openxmlformats.org/drawingml/2006/table">
            <a:tbl>
              <a:tblPr/>
              <a:tblGrid>
                <a:gridCol w="938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80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6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8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52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52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52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52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527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527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527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527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052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527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527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0527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0527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0527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527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0527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0527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0527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0527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305279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305279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481662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</a:tblGrid>
              <a:tr h="12031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Case #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5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Input parameters</a:t>
                      </a:r>
                    </a:p>
                  </a:txBody>
                  <a:tcPr marL="4011" marR="4011" marT="401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en-US" sz="105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Output parameters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3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I/O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ASIC 1 Power (W)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ASIC 1 Location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PCB Board Size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DRAM Location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Airflow Direction or I/O Location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ASIC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Tcase_max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(°C) 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I/O Module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Tcase_max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(°C)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I/O Module approach Tair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3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105°C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mr-IN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70°C / 85°C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337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150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400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750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400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750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400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750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LFM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3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14-A6 - with HS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2x QSFP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Top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14-small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N/A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Hot-aisle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84.0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79.9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77.3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75.6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73.3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71.8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69.4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102.3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94.2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89.1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85.5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81.0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78.3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74.4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74.1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69.4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66.5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64.6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62.3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60.9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59.0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3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14-A7 - with HS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2x QSFP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Top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14-small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N/A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Hot-aisle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93.4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88.0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84.7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82.4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79.4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77.4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74.2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107.6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98.2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92.3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88.2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83.1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80.0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75.5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80.2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74.0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70.3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67.8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64.7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62.8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60.3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3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14-A8 - with HS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2x QSFP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Top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14-small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N/A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Hot-aisle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102.7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96.1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92.0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89.1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85.4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82.9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79.0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113.0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102.2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95.5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90.9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85.2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81.6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76.7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86.4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78.7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74.0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70.9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67.1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64.7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61.6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03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14-A9 - with HS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2x QSFP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Top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14-small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N/A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Hot-aisle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112.1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104.2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99.3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95.9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91.4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88.5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83.8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118.3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106.2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98.8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93.7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87.2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83.3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77.8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92.5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83.3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77.8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74.1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69.5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66.7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62.9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3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14-A10 - with HS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2x QSFP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Top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14-small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N/A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Hot-aisle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121.5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112.3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106.6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102.7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97.5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94.0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88.6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123.7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110.3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102.0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96.4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89.3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85.0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78.9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98.6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88.0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81.6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77.2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71.9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68.6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64.2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03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14-A6 - with HS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4x SFP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Top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14-small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N/A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Hot-aisle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83.7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79.9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77.4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75.7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73.5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72.0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69.7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94.7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87.5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82.9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80.3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76.8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74.3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70.7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77.7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72.8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69.8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67.7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65.1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63.4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61.0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03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14-A7 - with HS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4x SFP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Top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14-small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N/A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Hot-aisle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93.1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88.0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84.7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82.5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79.5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77.5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74.5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100.1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91.5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86.0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82.8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78.6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75.8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71.8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84.5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78.2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74.3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71.6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68.1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66.0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62.9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03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14-A8 - with HS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4x SFP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Top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14-small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N/A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Hot-aisle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102.4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96.0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92.1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89.3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85.6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83.1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79.4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105.5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95.5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89.7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85.6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81.0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 dirty="0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77.7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72.9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91.3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83.5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78.8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75.5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71.3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68.6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64.7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03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14-A9 - with HS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4x SFP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Top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14-small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N/A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Hot-aisle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111.7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104.2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99.4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96.0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91.7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88.7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84.3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110.9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99.2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92.9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88.4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83.3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79.5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74.3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98.1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88.9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83.3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79.4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74.5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71.2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66.7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83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14-A10 - with HS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4x SFP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Top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14-small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N/A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Hot-aisle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121.1</a:t>
                      </a:r>
                    </a:p>
                  </a:txBody>
                  <a:tcPr marL="4011" marR="4011" marT="4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112.3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106.8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102.8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97.7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94.3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charset="0"/>
                        </a:rPr>
                        <a:t>89.1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116.3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103.3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96.1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91.1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85.0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81.3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9C5700"/>
                          </a:solidFill>
                          <a:effectLst/>
                          <a:latin typeface="Calibri" charset="0"/>
                        </a:rPr>
                        <a:t>75.3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104.8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94.3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87.8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83.3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77.5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charset="0"/>
                        </a:rPr>
                        <a:t>73.8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68.5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4011" marR="4011" marT="4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49DBA0E6-F474-4170-8113-F2C591AB532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3" t="16646" r="17043" b="33499"/>
          <a:stretch/>
        </p:blipFill>
        <p:spPr>
          <a:xfrm>
            <a:off x="6980109" y="1625509"/>
            <a:ext cx="3516775" cy="18669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6F1B9C-91B5-4398-95F1-C98E9A3B14CB}"/>
              </a:ext>
            </a:extLst>
          </p:cNvPr>
          <p:cNvSpPr txBox="1"/>
          <p:nvPr/>
        </p:nvSpPr>
        <p:spPr>
          <a:xfrm>
            <a:off x="222186" y="6090957"/>
            <a:ext cx="11779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I/O module is still the gating factor for hot-aisle use cases. It seems not solvable by form factor selection since the approaching air temperature is already close/higher than 70°C specification.</a:t>
            </a:r>
          </a:p>
        </p:txBody>
      </p:sp>
    </p:spTree>
    <p:extLst>
      <p:ext uri="{BB962C8B-B14F-4D97-AF65-F5344CB8AC3E}">
        <p14:creationId xmlns:p14="http://schemas.microsoft.com/office/powerpoint/2010/main" val="1739953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3845</TotalTime>
  <Words>1288</Words>
  <Application>Microsoft Office PowerPoint</Application>
  <PresentationFormat>Widescreen</PresentationFormat>
  <Paragraphs>914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DengXian</vt:lpstr>
      <vt:lpstr>DengXian Light</vt:lpstr>
      <vt:lpstr>Arial</vt:lpstr>
      <vt:lpstr>Calibri</vt:lpstr>
      <vt:lpstr>Calibri Light</vt:lpstr>
      <vt:lpstr>Wingdings</vt:lpstr>
      <vt:lpstr>Office Theme</vt:lpstr>
      <vt:lpstr>Thermal Simulation Discussion</vt:lpstr>
      <vt:lpstr>Comparison of Major Options</vt:lpstr>
      <vt:lpstr>Benefits of New Options (13, 14)</vt:lpstr>
      <vt:lpstr>Comparison between 13 and 14</vt:lpstr>
      <vt:lpstr>I/O Cooling for Hot-aisle cases – SFP+?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Model Description</dc:title>
  <dc:creator>Yueming Li</dc:creator>
  <cp:lastModifiedBy>Jia Ning</cp:lastModifiedBy>
  <cp:revision>163</cp:revision>
  <dcterms:created xsi:type="dcterms:W3CDTF">2017-04-24T19:23:52Z</dcterms:created>
  <dcterms:modified xsi:type="dcterms:W3CDTF">2017-09-06T03:27:00Z</dcterms:modified>
</cp:coreProperties>
</file>