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17" r:id="rId2"/>
    <p:sldId id="318" r:id="rId3"/>
    <p:sldId id="319" r:id="rId4"/>
    <p:sldId id="321" r:id="rId5"/>
    <p:sldId id="320" r:id="rId6"/>
    <p:sldId id="324" r:id="rId7"/>
    <p:sldId id="323" r:id="rId8"/>
    <p:sldId id="31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>
          <p15:clr>
            <a:srgbClr val="A4A3A4"/>
          </p15:clr>
        </p15:guide>
        <p15:guide id="2" orient="horz" pos="306">
          <p15:clr>
            <a:srgbClr val="A4A3A4"/>
          </p15:clr>
        </p15:guide>
        <p15:guide id="3" orient="horz" pos="606">
          <p15:clr>
            <a:srgbClr val="A4A3A4"/>
          </p15:clr>
        </p15:guide>
        <p15:guide id="4" orient="horz" pos="662">
          <p15:clr>
            <a:srgbClr val="A4A3A4"/>
          </p15:clr>
        </p15:guide>
        <p15:guide id="5" orient="horz" pos="1450">
          <p15:clr>
            <a:srgbClr val="A4A3A4"/>
          </p15:clr>
        </p15:guide>
        <p15:guide id="6" orient="horz" pos="1742">
          <p15:clr>
            <a:srgbClr val="A4A3A4"/>
          </p15:clr>
        </p15:guide>
        <p15:guide id="7" orient="horz" pos="1016">
          <p15:clr>
            <a:srgbClr val="A4A3A4"/>
          </p15:clr>
        </p15:guide>
        <p15:guide id="8" pos="2880">
          <p15:clr>
            <a:srgbClr val="A4A3A4"/>
          </p15:clr>
        </p15:guide>
        <p15:guide id="9" pos="835">
          <p15:clr>
            <a:srgbClr val="A4A3A4"/>
          </p15:clr>
        </p15:guide>
        <p15:guide id="10" pos="5373">
          <p15:clr>
            <a:srgbClr val="A4A3A4"/>
          </p15:clr>
        </p15:guide>
        <p15:guide id="11" pos="225">
          <p15:clr>
            <a:srgbClr val="A4A3A4"/>
          </p15:clr>
        </p15:guide>
        <p15:guide id="12" pos="3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22965"/>
    <a:srgbClr val="6539A4"/>
    <a:srgbClr val="3A7690"/>
    <a:srgbClr val="D39A42"/>
    <a:srgbClr val="924D18"/>
    <a:srgbClr val="FF6F3E"/>
    <a:srgbClr val="E8ECEE"/>
    <a:srgbClr val="59595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6" autoAdjust="0"/>
    <p:restoredTop sz="94780"/>
  </p:normalViewPr>
  <p:slideViewPr>
    <p:cSldViewPr showGuides="1">
      <p:cViewPr>
        <p:scale>
          <a:sx n="121" d="100"/>
          <a:sy n="121" d="100"/>
        </p:scale>
        <p:origin x="432" y="712"/>
      </p:cViewPr>
      <p:guideLst>
        <p:guide orient="horz" pos="550"/>
        <p:guide orient="horz" pos="306"/>
        <p:guide orient="horz" pos="606"/>
        <p:guide orient="horz" pos="662"/>
        <p:guide orient="horz" pos="1450"/>
        <p:guide orient="horz" pos="1742"/>
        <p:guide orient="horz" pos="1016"/>
        <p:guide pos="2880"/>
        <p:guide pos="835"/>
        <p:guide pos="5373"/>
        <p:guide pos="225"/>
        <p:guide pos="32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A297793-E83A-47D5-992D-2D95A22CD440}" type="datetimeFigureOut">
              <a:rPr lang="en-US" smtClean="0"/>
              <a:pPr/>
              <a:t>2/25/16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F5F52B1-0B9F-4E57-9840-C7170BE2B3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56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17663-FC09-473C-81BD-E9A80236EEA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7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-BLUE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686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bg2"/>
              </a:gs>
              <a:gs pos="7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8145472" y="0"/>
            <a:ext cx="998527" cy="51435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ight Triangle 13"/>
          <p:cNvSpPr/>
          <p:nvPr userDrawn="1"/>
        </p:nvSpPr>
        <p:spPr>
          <a:xfrm flipH="1">
            <a:off x="2997395" y="-4574"/>
            <a:ext cx="5148075" cy="5148075"/>
          </a:xfrm>
          <a:prstGeom prst="rtTriangle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Parallelogram 17"/>
          <p:cNvSpPr/>
          <p:nvPr userDrawn="1"/>
        </p:nvSpPr>
        <p:spPr>
          <a:xfrm>
            <a:off x="3131427" y="0"/>
            <a:ext cx="5321284" cy="5143500"/>
          </a:xfrm>
          <a:prstGeom prst="parallelogram">
            <a:avLst>
              <a:gd name="adj" fmla="val 99939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1" name="Picture 20" descr="logoopenswitch.png"/>
          <p:cNvPicPr>
            <a:picLocks noChangeAspect="1"/>
          </p:cNvPicPr>
          <p:nvPr userDrawn="1"/>
        </p:nvPicPr>
        <p:blipFill rotWithShape="1"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39926" r="12353" b="41850"/>
          <a:stretch/>
        </p:blipFill>
        <p:spPr>
          <a:xfrm>
            <a:off x="6223415" y="3424661"/>
            <a:ext cx="2342705" cy="683289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961930" y="958740"/>
            <a:ext cx="4531790" cy="1536200"/>
          </a:xfrm>
        </p:spPr>
        <p:txBody>
          <a:bodyPr vert="horz" lIns="0" tIns="0" rIns="0" bIns="0" rtlCol="0" anchor="b" anchorCtr="0">
            <a:noAutofit/>
          </a:bodyPr>
          <a:lstStyle>
            <a:lvl1pPr algn="l">
              <a:def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Exo 2" panose="00000500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2508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BLUE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881" y="288373"/>
            <a:ext cx="7246048" cy="4015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81" y="1458005"/>
            <a:ext cx="8229600" cy="3197095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17881" y="919402"/>
            <a:ext cx="8205352" cy="42068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995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881" y="288373"/>
            <a:ext cx="7246048" cy="4015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0" y="1035050"/>
            <a:ext cx="8528050" cy="3417888"/>
          </a:xfr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4095" y="4510738"/>
            <a:ext cx="574690" cy="57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6424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BLUE-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881" y="288373"/>
            <a:ext cx="7246048" cy="4015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881" y="920335"/>
            <a:ext cx="4047250" cy="363332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81" y="1458005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520" y="920335"/>
            <a:ext cx="4048840" cy="363332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519" y="1458005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74530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BLUE-LEF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881" y="288373"/>
            <a:ext cx="7246048" cy="4015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881" y="920335"/>
            <a:ext cx="4047250" cy="363332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881" y="1458005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8763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BLUE-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520" y="920335"/>
            <a:ext cx="4048840" cy="363332"/>
          </a:xfrm>
        </p:spPr>
        <p:txBody>
          <a:bodyPr anchor="t" anchorCtr="0"/>
          <a:lstStyle>
            <a:lvl1pPr marL="0" indent="0">
              <a:buNone/>
              <a:defRPr sz="20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519" y="1458005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0179873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197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 userDrawn="1"/>
        </p:nvSpPr>
        <p:spPr>
          <a:xfrm flipV="1">
            <a:off x="0" y="3608685"/>
            <a:ext cx="9144000" cy="1534815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842305" y="2072485"/>
            <a:ext cx="4723816" cy="1382580"/>
          </a:xfrm>
        </p:spPr>
        <p:txBody>
          <a:bodyPr lIns="0" tIns="0" rIns="0" bIns="0" anchor="b" anchorCtr="0"/>
          <a:lstStyle>
            <a:lvl1pPr algn="l">
              <a:defRPr sz="2800" b="0" cap="all">
                <a:latin typeface="Exo 2" panose="000005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3844546" y="3744273"/>
            <a:ext cx="4711832" cy="824537"/>
          </a:xfrm>
        </p:spPr>
        <p:txBody>
          <a:bodyPr lIns="0" tIns="0" rIns="0" bIns="0" anchor="t" anchorCtr="0"/>
          <a:lstStyle>
            <a:lvl1pPr marL="0" indent="0">
              <a:buNone/>
              <a:defRPr sz="2000" b="0">
                <a:solidFill>
                  <a:schemeClr val="bg2"/>
                </a:solidFill>
                <a:latin typeface="Exo 2" panose="00000500000000000000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ight Triangle 12"/>
          <p:cNvSpPr/>
          <p:nvPr userDrawn="1"/>
        </p:nvSpPr>
        <p:spPr>
          <a:xfrm flipV="1">
            <a:off x="0" y="0"/>
            <a:ext cx="5143499" cy="5143499"/>
          </a:xfrm>
          <a:prstGeom prst="rtTriangle">
            <a:avLst/>
          </a:prstGeom>
          <a:gradFill>
            <a:gsLst>
              <a:gs pos="0">
                <a:schemeClr val="bg2">
                  <a:alpha val="50000"/>
                </a:schemeClr>
              </a:gs>
              <a:gs pos="7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" name="Picture 25" descr="logoopenswitch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39926" r="12353" b="41850"/>
          <a:stretch/>
        </p:blipFill>
        <p:spPr>
          <a:xfrm>
            <a:off x="385855" y="1389196"/>
            <a:ext cx="2342705" cy="68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2508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0" y="2533344"/>
            <a:ext cx="9144000" cy="2610153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ight Triangle 12"/>
          <p:cNvSpPr/>
          <p:nvPr userDrawn="1"/>
        </p:nvSpPr>
        <p:spPr>
          <a:xfrm flipV="1">
            <a:off x="0" y="0"/>
            <a:ext cx="5143499" cy="5143499"/>
          </a:xfrm>
          <a:prstGeom prst="rtTriangle">
            <a:avLst/>
          </a:prstGeom>
          <a:gradFill>
            <a:gsLst>
              <a:gs pos="0">
                <a:schemeClr val="bg2">
                  <a:alpha val="50000"/>
                </a:schemeClr>
              </a:gs>
              <a:gs pos="7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573469" y="3147130"/>
            <a:ext cx="4723816" cy="1382580"/>
          </a:xfrm>
        </p:spPr>
        <p:txBody>
          <a:bodyPr lIns="0" tIns="0" rIns="0" bIns="0" anchor="ctr" anchorCtr="0"/>
          <a:lstStyle>
            <a:lvl1pPr algn="l">
              <a:defRPr sz="2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logoopenswitch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39926" r="12353" b="41850"/>
          <a:stretch/>
        </p:blipFill>
        <p:spPr>
          <a:xfrm>
            <a:off x="577880" y="784317"/>
            <a:ext cx="2342705" cy="68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2508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66715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ight Triangle 13"/>
          <p:cNvSpPr/>
          <p:nvPr userDrawn="1"/>
        </p:nvSpPr>
        <p:spPr>
          <a:xfrm flipV="1">
            <a:off x="3" y="-1"/>
            <a:ext cx="577878" cy="577878"/>
          </a:xfrm>
          <a:prstGeom prst="rtTriangl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70000">
                <a:schemeClr val="bg2">
                  <a:lumMod val="2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000" kern="1200" dirty="0">
              <a:solidFill>
                <a:schemeClr val="lt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" name="Picture 14" descr="logoopenswitch.png"/>
          <p:cNvPicPr>
            <a:picLocks noChangeAspect="1"/>
          </p:cNvPicPr>
          <p:nvPr userDrawn="1"/>
        </p:nvPicPr>
        <p:blipFill rotWithShape="1">
          <a:blip r:embed="rId1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1" t="39926" r="12353" b="41850"/>
          <a:stretch/>
        </p:blipFill>
        <p:spPr>
          <a:xfrm>
            <a:off x="7959669" y="344691"/>
            <a:ext cx="990501" cy="2888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17881" y="288373"/>
            <a:ext cx="7246048" cy="40153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05355" y="1037313"/>
            <a:ext cx="8229600" cy="3394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333232" y="4896112"/>
            <a:ext cx="4816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04583EA4-67CD-C040-A070-9F5DF6529252}" type="slidenum">
              <a:rPr lang="en-US" sz="80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800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00720" y="4896112"/>
            <a:ext cx="59038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err="1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OpenSwitch</a:t>
            </a:r>
            <a:r>
              <a:rPr lang="en-US" sz="800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800" dirty="0" smtClean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21" r:id="rId2"/>
    <p:sldLayoutId id="2147483661" r:id="rId3"/>
    <p:sldLayoutId id="2147483653" r:id="rId4"/>
    <p:sldLayoutId id="2147483666" r:id="rId5"/>
    <p:sldLayoutId id="2147483667" r:id="rId6"/>
    <p:sldLayoutId id="2147483654" r:id="rId7"/>
    <p:sldLayoutId id="2147483726" r:id="rId8"/>
    <p:sldLayoutId id="2147483727" r:id="rId9"/>
    <p:sldLayoutId id="2147483733" r:id="rId10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0"/>
        </a:spcAft>
        <a:buNone/>
        <a:defRPr sz="2400" kern="1200" cap="all" baseline="0">
          <a:solidFill>
            <a:schemeClr val="bg1"/>
          </a:solidFill>
          <a:latin typeface="Exo 2" panose="00000500000000000000" pitchFamily="2" charset="0"/>
          <a:ea typeface="+mj-ea"/>
          <a:cs typeface="+mj-cs"/>
        </a:defRPr>
      </a:lvl1pPr>
    </p:titleStyle>
    <p:bodyStyle>
      <a:lvl1pPr marL="231775" indent="-231775" algn="l" defTabSz="914400" rtl="0" eaLnBrk="1" latinLnBrk="0" hangingPunct="1">
        <a:lnSpc>
          <a:spcPct val="95000"/>
        </a:lnSpc>
        <a:spcBef>
          <a:spcPts val="900"/>
        </a:spcBef>
        <a:buClr>
          <a:schemeClr val="accent4"/>
        </a:buClr>
        <a:buSzPct val="80000"/>
        <a:buFont typeface="Arial" pitchFamily="34" charset="0"/>
        <a:buChar char="►"/>
        <a:defRPr sz="1800" b="1" kern="1200">
          <a:solidFill>
            <a:schemeClr val="tx1">
              <a:lumMod val="75000"/>
              <a:lumOff val="25000"/>
            </a:schemeClr>
          </a:solidFill>
          <a:latin typeface="Exo 2" panose="00000500000000000000" pitchFamily="2" charset="0"/>
          <a:ea typeface="+mn-ea"/>
          <a:cs typeface="+mn-cs"/>
        </a:defRPr>
      </a:lvl1pPr>
      <a:lvl2pPr marL="457200" indent="-225425" algn="l" defTabSz="914400" rtl="0" eaLnBrk="1" latinLnBrk="0" hangingPunct="1">
        <a:lnSpc>
          <a:spcPct val="95000"/>
        </a:lnSpc>
        <a:spcBef>
          <a:spcPts val="400"/>
        </a:spcBef>
        <a:buClr>
          <a:schemeClr val="tx2">
            <a:lumMod val="50000"/>
            <a:lumOff val="50000"/>
          </a:schemeClr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Exo 2" panose="00000500000000000000" pitchFamily="2" charset="0"/>
          <a:ea typeface="+mn-ea"/>
          <a:cs typeface="+mn-cs"/>
        </a:defRPr>
      </a:lvl2pPr>
      <a:lvl3pPr marL="688975" indent="-174625" algn="l" defTabSz="914400" rtl="0" eaLnBrk="1" latinLnBrk="0" hangingPunct="1">
        <a:lnSpc>
          <a:spcPct val="95000"/>
        </a:lnSpc>
        <a:spcBef>
          <a:spcPts val="400"/>
        </a:spcBef>
        <a:buClr>
          <a:schemeClr val="tx2">
            <a:lumMod val="50000"/>
            <a:lumOff val="50000"/>
          </a:schemeClr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Exo 2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Exo 2" charset="0"/>
                <a:ea typeface="Exo 2" charset="0"/>
                <a:cs typeface="Exo 2" charset="0"/>
              </a:rPr>
              <a:t>Update on </a:t>
            </a:r>
            <a:r>
              <a:rPr lang="en-US" cap="none" dirty="0" err="1" smtClean="0">
                <a:latin typeface="Exo 2" charset="0"/>
                <a:ea typeface="Exo 2" charset="0"/>
                <a:cs typeface="Exo 2" charset="0"/>
              </a:rPr>
              <a:t>OpenSwitch</a:t>
            </a:r>
            <a:r>
              <a:rPr lang="en-US" cap="none" dirty="0" smtClean="0">
                <a:latin typeface="Exo 2" charset="0"/>
                <a:ea typeface="Exo 2" charset="0"/>
                <a:cs typeface="Exo 2" charset="0"/>
              </a:rPr>
              <a:t> with OCP Projects</a:t>
            </a:r>
            <a:endParaRPr lang="en-US" cap="none" dirty="0">
              <a:latin typeface="Exo 2" charset="0"/>
              <a:ea typeface="Exo 2" charset="0"/>
              <a:cs typeface="Exo 2" charset="0"/>
            </a:endParaRPr>
          </a:p>
        </p:txBody>
      </p:sp>
      <p:sp>
        <p:nvSpPr>
          <p:cNvPr id="59" name="Text Placeholder 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OCP U.S. Summit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45" y="382665"/>
            <a:ext cx="729695" cy="72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03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Quick recap of </a:t>
            </a:r>
            <a:r>
              <a:rPr lang="en-US" dirty="0" err="1" smtClean="0"/>
              <a:t>OpenSwitch</a:t>
            </a:r>
            <a:r>
              <a:rPr lang="en-US" dirty="0" smtClean="0"/>
              <a:t> and current status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Updates on OCP hardware support by </a:t>
            </a:r>
            <a:r>
              <a:rPr lang="en-US" dirty="0" err="1" smtClean="0"/>
              <a:t>OpenSwitch</a:t>
            </a:r>
            <a:endParaRPr lang="en-US" smtClean="0"/>
          </a:p>
          <a:p>
            <a:pPr marL="285750" indent="-285750">
              <a:buFont typeface="Arial" charset="0"/>
              <a:buChar char="•"/>
            </a:pPr>
            <a:r>
              <a:rPr lang="en-US" smtClean="0"/>
              <a:t>Demo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34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Quick Recap Of </a:t>
            </a:r>
            <a:r>
              <a:rPr lang="en-US" cap="none" dirty="0" err="1" smtClean="0"/>
              <a:t>OpenSwitch</a:t>
            </a:r>
            <a:r>
              <a:rPr lang="en-US" cap="none" dirty="0" smtClean="0"/>
              <a:t> (in case you missed)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OpenSwitch</a:t>
            </a:r>
            <a:r>
              <a:rPr lang="en-US" dirty="0" smtClean="0"/>
              <a:t> is a NOS for </a:t>
            </a:r>
            <a:r>
              <a:rPr lang="en-US" dirty="0" err="1" smtClean="0"/>
              <a:t>whiteboxes</a:t>
            </a:r>
            <a:endParaRPr lang="en-US" dirty="0" smtClean="0"/>
          </a:p>
          <a:p>
            <a:pPr lvl="1"/>
            <a:r>
              <a:rPr lang="en-US" dirty="0" smtClean="0"/>
              <a:t>Main target is OCP hardware</a:t>
            </a:r>
          </a:p>
          <a:p>
            <a:pPr lvl="1"/>
            <a:r>
              <a:rPr lang="en-US" dirty="0" smtClean="0"/>
              <a:t>Discussed during last OCP workshop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dirty="0" smtClean="0"/>
              <a:t>Community based, backed by industry players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git</a:t>
            </a:r>
            <a:r>
              <a:rPr lang="en-US" dirty="0" smtClean="0"/>
              <a:t> repos, code review, mailing list, IRC channel, bug tracker.</a:t>
            </a:r>
          </a:p>
          <a:p>
            <a:pPr lvl="1"/>
            <a:r>
              <a:rPr lang="en-US" dirty="0"/>
              <a:t>Code is Open Source, mostly Apache </a:t>
            </a:r>
            <a:r>
              <a:rPr lang="en-US" dirty="0" smtClean="0"/>
              <a:t>2.0</a:t>
            </a:r>
          </a:p>
          <a:p>
            <a:r>
              <a:rPr lang="en-US" dirty="0" smtClean="0"/>
              <a:t>Full-Featured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/>
              <a:t>L2/L3 control plane stack, traditional and programmatic, declarative control plane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Leverages and extends best network open source </a:t>
            </a:r>
            <a:r>
              <a:rPr lang="en-US" dirty="0" smtClean="0"/>
              <a:t>efforts.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475" y="4640693"/>
            <a:ext cx="6540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https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archive.openswitch.net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/presentations/ocp-boston-15/OpenSwitch-OCP-Boston-15.pdf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000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OpenSwitch</a:t>
            </a:r>
            <a:r>
              <a:rPr lang="en-US" cap="none" dirty="0" smtClean="0"/>
              <a:t> Current Status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55" y="1037313"/>
            <a:ext cx="8229600" cy="3569902"/>
          </a:xfrm>
        </p:spPr>
        <p:txBody>
          <a:bodyPr/>
          <a:lstStyle/>
          <a:p>
            <a:r>
              <a:rPr lang="en-US" dirty="0" err="1" smtClean="0"/>
              <a:t>OpenSwitch</a:t>
            </a:r>
            <a:r>
              <a:rPr lang="en-US" dirty="0" smtClean="0"/>
              <a:t> is still on development</a:t>
            </a:r>
          </a:p>
          <a:p>
            <a:pPr lvl="1"/>
            <a:r>
              <a:rPr lang="en-US" dirty="0" smtClean="0"/>
              <a:t>Not production ready (yet)</a:t>
            </a:r>
          </a:p>
          <a:p>
            <a:pPr lvl="1"/>
            <a:r>
              <a:rPr lang="en-US" dirty="0" smtClean="0"/>
              <a:t>Expected to hit 1.0 release in summer</a:t>
            </a:r>
          </a:p>
          <a:p>
            <a:pPr lvl="1"/>
            <a:endParaRPr lang="en-US" dirty="0"/>
          </a:p>
          <a:p>
            <a:r>
              <a:rPr lang="en-US" dirty="0" smtClean="0"/>
              <a:t>Starting to add support for more hardware</a:t>
            </a:r>
          </a:p>
          <a:p>
            <a:pPr lvl="1"/>
            <a:r>
              <a:rPr lang="en-US" dirty="0" smtClean="0"/>
              <a:t>(see next slide)</a:t>
            </a:r>
          </a:p>
          <a:p>
            <a:pPr lvl="1"/>
            <a:endParaRPr lang="en-US" dirty="0"/>
          </a:p>
          <a:p>
            <a:r>
              <a:rPr lang="en-US" dirty="0" smtClean="0"/>
              <a:t>Community growing</a:t>
            </a:r>
          </a:p>
          <a:p>
            <a:pPr lvl="1"/>
            <a:r>
              <a:rPr lang="en-US" dirty="0" smtClean="0"/>
              <a:t>400+ people on the mailing list, active IRC channel</a:t>
            </a:r>
          </a:p>
          <a:p>
            <a:pPr lvl="1"/>
            <a:r>
              <a:rPr lang="en-US" dirty="0" smtClean="0"/>
              <a:t>Working with other OCP projects and members</a:t>
            </a:r>
          </a:p>
          <a:p>
            <a:pPr lvl="2"/>
            <a:r>
              <a:rPr lang="en-US" dirty="0" smtClean="0"/>
              <a:t>HPE, Broadcom, Barefoot already contributed code</a:t>
            </a:r>
          </a:p>
          <a:p>
            <a:pPr lvl="2"/>
            <a:r>
              <a:rPr lang="en-US" dirty="0" err="1" smtClean="0"/>
              <a:t>Mellanox</a:t>
            </a:r>
            <a:r>
              <a:rPr lang="en-US" dirty="0" smtClean="0"/>
              <a:t>, Quattro Networks, </a:t>
            </a:r>
            <a:r>
              <a:rPr lang="en-US" dirty="0" err="1" smtClean="0"/>
              <a:t>Cavium</a:t>
            </a:r>
            <a:r>
              <a:rPr lang="en-US" dirty="0" smtClean="0"/>
              <a:t> are now working to contribute code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110" y="1534815"/>
            <a:ext cx="1136869" cy="193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1350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OCP hardware support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OpenSwitch</a:t>
            </a:r>
            <a:r>
              <a:rPr lang="en-US" dirty="0" smtClean="0"/>
              <a:t> main point of interaction with OCP is 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Status of supported hardware</a:t>
            </a:r>
          </a:p>
          <a:p>
            <a:pPr lvl="1"/>
            <a:r>
              <a:rPr lang="en-US" dirty="0" smtClean="0"/>
              <a:t>AS5712: this was the initial target of </a:t>
            </a:r>
            <a:r>
              <a:rPr lang="en-US" dirty="0" err="1" smtClean="0"/>
              <a:t>OpenSwitch</a:t>
            </a:r>
            <a:r>
              <a:rPr lang="en-US" dirty="0" smtClean="0"/>
              <a:t>, stable support, and under CIT</a:t>
            </a:r>
          </a:p>
          <a:p>
            <a:pPr lvl="1"/>
            <a:r>
              <a:rPr lang="en-US" dirty="0" smtClean="0"/>
              <a:t>AS6712: initial code is summited, more testing and stabilization is needed</a:t>
            </a:r>
          </a:p>
          <a:p>
            <a:pPr lvl="1"/>
            <a:r>
              <a:rPr lang="en-US" dirty="0" smtClean="0"/>
              <a:t>AS7712: starting port efforts</a:t>
            </a:r>
          </a:p>
          <a:p>
            <a:pPr lvl="1"/>
            <a:r>
              <a:rPr lang="en-US" dirty="0" smtClean="0"/>
              <a:t>Wedge: initial code present, figuring out integration with BMC model</a:t>
            </a:r>
          </a:p>
          <a:p>
            <a:pPr lvl="1"/>
            <a:r>
              <a:rPr lang="en-US" dirty="0" smtClean="0"/>
              <a:t>SNX60A0-486F and </a:t>
            </a:r>
            <a:r>
              <a:rPr lang="cs-CZ" dirty="0" smtClean="0"/>
              <a:t>SNH60A0-320F: </a:t>
            </a:r>
            <a:r>
              <a:rPr lang="en-US" dirty="0" smtClean="0"/>
              <a:t>community members are working on them, code in the process of being uploaded. </a:t>
            </a:r>
          </a:p>
          <a:p>
            <a:pPr lvl="2"/>
            <a:r>
              <a:rPr lang="en-US" dirty="0" err="1" smtClean="0"/>
              <a:t>Hackaton</a:t>
            </a:r>
            <a:r>
              <a:rPr lang="en-US" dirty="0" smtClean="0"/>
              <a:t> for these boxes porting </a:t>
            </a:r>
            <a:r>
              <a:rPr lang="en-US" dirty="0" err="1" smtClean="0"/>
              <a:t>OpenSwitch</a:t>
            </a:r>
            <a:r>
              <a:rPr lang="en-US" dirty="0" smtClean="0"/>
              <a:t> into it using Ubuntu Snappy happened yesterday (OCP Summit </a:t>
            </a:r>
            <a:r>
              <a:rPr lang="en-US" dirty="0" err="1" smtClean="0"/>
              <a:t>hackaton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712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90" y="2456535"/>
            <a:ext cx="7246048" cy="401532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Demo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344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380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69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LLET-BLUE">
  <a:themeElements>
    <a:clrScheme name="OpenSwitch Palette">
      <a:dk1>
        <a:srgbClr val="000000"/>
      </a:dk1>
      <a:lt1>
        <a:srgbClr val="FFFFFF"/>
      </a:lt1>
      <a:dk2>
        <a:srgbClr val="000000"/>
      </a:dk2>
      <a:lt2>
        <a:srgbClr val="CCCCCC"/>
      </a:lt2>
      <a:accent1>
        <a:srgbClr val="FF6F3E"/>
      </a:accent1>
      <a:accent2>
        <a:srgbClr val="924D18"/>
      </a:accent2>
      <a:accent3>
        <a:srgbClr val="D39A42"/>
      </a:accent3>
      <a:accent4>
        <a:srgbClr val="3A7690"/>
      </a:accent4>
      <a:accent5>
        <a:srgbClr val="6539A4"/>
      </a:accent5>
      <a:accent6>
        <a:srgbClr val="422965"/>
      </a:accent6>
      <a:hlink>
        <a:srgbClr val="404040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chemeClr val="bg1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7565</TotalTime>
  <Words>291</Words>
  <Application>Microsoft Macintosh PowerPoint</Application>
  <PresentationFormat>On-screen Show (16:9)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Exo 2</vt:lpstr>
      <vt:lpstr>Arial</vt:lpstr>
      <vt:lpstr>BULLET-BLUE</vt:lpstr>
      <vt:lpstr>Update on OpenSwitch with OCP Projects</vt:lpstr>
      <vt:lpstr>Agenda</vt:lpstr>
      <vt:lpstr>Quick Recap Of OpenSwitch (in case you missed)</vt:lpstr>
      <vt:lpstr>OpenSwitch Current Status</vt:lpstr>
      <vt:lpstr>OCP hardware support</vt:lpstr>
      <vt:lpstr>Demo</vt:lpstr>
      <vt:lpstr>Q&amp;A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Diego Dompe</cp:lastModifiedBy>
  <cp:revision>412</cp:revision>
  <dcterms:created xsi:type="dcterms:W3CDTF">2015-07-02T22:56:31Z</dcterms:created>
  <dcterms:modified xsi:type="dcterms:W3CDTF">2016-02-26T23:37:58Z</dcterms:modified>
</cp:coreProperties>
</file>