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6" r:id="rId4"/>
    <p:sldMasterId id="2147483657" r:id="rId5"/>
  </p:sldMasterIdLst>
  <p:notesMasterIdLst>
    <p:notesMasterId r:id="rId11"/>
  </p:notesMasterIdLst>
  <p:sldIdLst>
    <p:sldId id="256" r:id="rId6"/>
    <p:sldId id="257" r:id="rId7"/>
    <p:sldId id="294" r:id="rId8"/>
    <p:sldId id="275" r:id="rId9"/>
    <p:sldId id="285" r:id="rId10"/>
  </p:sldIdLst>
  <p:sldSz cx="24384000" cy="13716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FreightSansLFPro" panose="02000506030000020004" pitchFamily="2" charset="77"/>
      <p:regular r:id="rId16"/>
      <p:bold r:id="rId17"/>
      <p:italic r:id="rId18"/>
      <p:boldItalic r:id="rId19"/>
    </p:embeddedFont>
    <p:embeddedFont>
      <p:font typeface="FreightSansLFPro Regular" panose="02000506030000020004" pitchFamily="2" charset="77"/>
      <p:regular r:id="rId20"/>
      <p:bold r:id="rId21"/>
      <p:italic r:id="rId22"/>
      <p:boldItalic r:id="rId23"/>
    </p:embeddedFont>
    <p:embeddedFont>
      <p:font typeface="Source Sans Pro" panose="020B0503030403020204" pitchFamily="34" charset="0"/>
      <p:regular r:id="rId24"/>
      <p:bold r:id="rId25"/>
      <p:italic r:id="rId26"/>
      <p:boldItalic r:id="rId27"/>
    </p:embeddedFont>
    <p:embeddedFont>
      <p:font typeface="Vista Sans OT Medium" panose="02000503030000020004" pitchFamily="2" charset="77"/>
      <p:regular r:id="rId28"/>
      <p: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Naghshineh" initials="SN" lastIdx="1" clrIdx="0">
    <p:extLst>
      <p:ext uri="{19B8F6BF-5375-455C-9EA6-DF929625EA0E}">
        <p15:presenceInfo xmlns:p15="http://schemas.microsoft.com/office/powerpoint/2012/main" userId="S::naghshineh@fb.com::69095f3d-aa24-48e0-92a5-1a5b50098fb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3795"/>
    <a:srgbClr val="92D050"/>
    <a:srgbClr val="7500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31"/>
    <p:restoredTop sz="82556" autoAdjust="0"/>
  </p:normalViewPr>
  <p:slideViewPr>
    <p:cSldViewPr snapToGrid="0">
      <p:cViewPr varScale="1">
        <p:scale>
          <a:sx n="44" d="100"/>
          <a:sy n="44" d="100"/>
        </p:scale>
        <p:origin x="1160" y="216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customXml" Target="../customXml/item3.xml"/><Relationship Id="rId21" Type="http://schemas.openxmlformats.org/officeDocument/2006/relationships/font" Target="fonts/font10.fntdata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font" Target="fonts/font18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font" Target="fonts/font17.fntdata"/><Relationship Id="rId10" Type="http://schemas.openxmlformats.org/officeDocument/2006/relationships/slide" Target="slides/slide5.xml"/><Relationship Id="rId19" Type="http://schemas.openxmlformats.org/officeDocument/2006/relationships/font" Target="fonts/font8.fntdata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commentAuthors" Target="commentAuthors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latin typeface="FreightSansLFPro Regular" panose="02000506030000020004" pitchFamily="2" charset="77"/>
            </a:endParaRPr>
          </a:p>
        </p:txBody>
      </p:sp>
      <p:sp>
        <p:nvSpPr>
          <p:cNvPr id="37" name="Google Shape;3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latin typeface="FreightSansLFPro Regular" panose="02000506030000020004" pitchFamily="2" charset="77"/>
            </a:endParaRPr>
          </a:p>
        </p:txBody>
      </p:sp>
      <p:sp>
        <p:nvSpPr>
          <p:cNvPr id="42" name="Google Shape;4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CP17 End Bumper" type="tx">
  <p:cSld name="TITLE_AND_BODY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sldNum" idx="12"/>
          </p:nvPr>
        </p:nvSpPr>
        <p:spPr>
          <a:xfrm>
            <a:off x="16742308" y="12435705"/>
            <a:ext cx="732892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6061"/>
              </a:buClr>
              <a:buSzPts val="2400"/>
              <a:buFont typeface="Source Sans Pro"/>
              <a:buNone/>
              <a:defRPr sz="2400" b="0" i="0" u="none" strike="noStrike" cap="none">
                <a:solidFill>
                  <a:srgbClr val="5F6061"/>
                </a:solidFill>
                <a:latin typeface="FreightSansLFPro Regular" panose="02000506030000020004" pitchFamily="2" charset="77"/>
                <a:ea typeface="Source Sans Pro"/>
                <a:cs typeface="FreightSansLFPro Regular" panose="02000506030000020004" pitchFamily="2" charset="77"/>
                <a:sym typeface="Source Sans Pr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6061"/>
              </a:buClr>
              <a:buSzPts val="2400"/>
              <a:buFont typeface="Source Sans Pro"/>
              <a:buNone/>
              <a:defRPr sz="2400" b="0" i="0" u="none" strike="noStrike" cap="none">
                <a:solidFill>
                  <a:srgbClr val="5F60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6061"/>
              </a:buClr>
              <a:buSzPts val="2400"/>
              <a:buFont typeface="Source Sans Pro"/>
              <a:buNone/>
              <a:defRPr sz="2400" b="0" i="0" u="none" strike="noStrike" cap="none">
                <a:solidFill>
                  <a:srgbClr val="5F60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6061"/>
              </a:buClr>
              <a:buSzPts val="2400"/>
              <a:buFont typeface="Source Sans Pro"/>
              <a:buNone/>
              <a:defRPr sz="2400" b="0" i="0" u="none" strike="noStrike" cap="none">
                <a:solidFill>
                  <a:srgbClr val="5F60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6061"/>
              </a:buClr>
              <a:buSzPts val="2400"/>
              <a:buFont typeface="Source Sans Pro"/>
              <a:buNone/>
              <a:defRPr sz="2400" b="0" i="0" u="none" strike="noStrike" cap="none">
                <a:solidFill>
                  <a:srgbClr val="5F60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6061"/>
              </a:buClr>
              <a:buSzPts val="2400"/>
              <a:buFont typeface="Source Sans Pro"/>
              <a:buNone/>
              <a:defRPr sz="2400" b="0" i="0" u="none" strike="noStrike" cap="none">
                <a:solidFill>
                  <a:srgbClr val="5F60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6061"/>
              </a:buClr>
              <a:buSzPts val="2400"/>
              <a:buFont typeface="Source Sans Pro"/>
              <a:buNone/>
              <a:defRPr sz="2400" b="0" i="0" u="none" strike="noStrike" cap="none">
                <a:solidFill>
                  <a:srgbClr val="5F60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6061"/>
              </a:buClr>
              <a:buSzPts val="2400"/>
              <a:buFont typeface="Source Sans Pro"/>
              <a:buNone/>
              <a:defRPr sz="2400" b="0" i="0" u="none" strike="noStrike" cap="none">
                <a:solidFill>
                  <a:srgbClr val="5F60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6061"/>
              </a:buClr>
              <a:buSzPts val="2400"/>
              <a:buFont typeface="Source Sans Pro"/>
              <a:buNone/>
              <a:defRPr sz="2400" b="0" i="0" u="none" strike="noStrike" cap="none">
                <a:solidFill>
                  <a:srgbClr val="5F60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8100" y="-66375"/>
            <a:ext cx="24460200" cy="13848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CP17 Title/Name 50/32">
  <p:cSld name="OCP17 Title/Name 50/3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4853940" y="1193689"/>
            <a:ext cx="17914620" cy="1905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10000"/>
              <a:buFont typeface="Source Sans Pro"/>
              <a:buNone/>
              <a:defRPr sz="10000" b="0" i="0" u="none" strike="noStrike" cap="none">
                <a:solidFill>
                  <a:srgbClr val="535353"/>
                </a:solidFill>
                <a:latin typeface="FreightSansLFPro Regular" panose="02000506030000020004" pitchFamily="2" charset="77"/>
                <a:ea typeface="Source Sans Pro"/>
                <a:cs typeface="FreightSansLFPro Regular" panose="02000506030000020004" pitchFamily="2" charset="77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F6062"/>
              </a:buClr>
              <a:buSzPts val="10000"/>
              <a:buFont typeface="Source Sans Pro"/>
              <a:buNone/>
              <a:defRPr sz="100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F6062"/>
              </a:buClr>
              <a:buSzPts val="10000"/>
              <a:buFont typeface="Source Sans Pro"/>
              <a:buNone/>
              <a:defRPr sz="100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F6062"/>
              </a:buClr>
              <a:buSzPts val="10000"/>
              <a:buFont typeface="Source Sans Pro"/>
              <a:buNone/>
              <a:defRPr sz="100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F6062"/>
              </a:buClr>
              <a:buSzPts val="10000"/>
              <a:buFont typeface="Source Sans Pro"/>
              <a:buNone/>
              <a:defRPr sz="100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F6062"/>
              </a:buClr>
              <a:buSzPts val="10000"/>
              <a:buFont typeface="Source Sans Pro"/>
              <a:buNone/>
              <a:defRPr sz="100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F6062"/>
              </a:buClr>
              <a:buSzPts val="10000"/>
              <a:buFont typeface="Source Sans Pro"/>
              <a:buNone/>
              <a:defRPr sz="100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F6062"/>
              </a:buClr>
              <a:buSzPts val="10000"/>
              <a:buFont typeface="Source Sans Pro"/>
              <a:buNone/>
              <a:defRPr sz="100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F6062"/>
              </a:buClr>
              <a:buSzPts val="10000"/>
              <a:buFont typeface="Source Sans Pro"/>
              <a:buNone/>
              <a:defRPr sz="100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 dirty="0"/>
          </a:p>
        </p:txBody>
      </p:sp>
      <p:sp>
        <p:nvSpPr>
          <p:cNvPr id="13" name="Google Shape;13;p3"/>
          <p:cNvSpPr txBox="1">
            <a:spLocks noGrp="1"/>
          </p:cNvSpPr>
          <p:nvPr>
            <p:ph type="body" idx="1"/>
          </p:nvPr>
        </p:nvSpPr>
        <p:spPr>
          <a:xfrm>
            <a:off x="2628900" y="4251960"/>
            <a:ext cx="20139660" cy="6121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Arial"/>
              <a:buNone/>
              <a:defRPr sz="6400" b="0" i="0" u="none" strike="noStrike" cap="none">
                <a:solidFill>
                  <a:srgbClr val="5F6062"/>
                </a:solidFill>
                <a:latin typeface="FreightSansLFPro Regular" panose="02000506030000020004" pitchFamily="2" charset="77"/>
                <a:ea typeface="Source Sans Pro"/>
                <a:cs typeface="FreightSansLFPro Regular" panose="02000506030000020004" pitchFamily="2" charset="77"/>
                <a:sym typeface="Source Sans Pro"/>
              </a:defRPr>
            </a:lvl1pPr>
            <a:lvl2pPr marL="914400" marR="0" lvl="1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Arial"/>
              <a:buChar char="⎻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Arial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Arial"/>
              <a:buChar char="⎻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5334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4800"/>
              <a:buFont typeface="Arial"/>
              <a:buChar char="o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5334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8DC63F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5334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8DC63F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5334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8DC63F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5334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8DC63F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CP17 End Bumper copy 1">
  <p:cSld name="OCP17 End Bumper copy 1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5" descr="slide3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1601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10000"/>
              <a:buFont typeface="Source Sans Pro"/>
              <a:buNone/>
              <a:defRPr sz="10000" b="0" i="0" u="none" strike="noStrike" cap="none">
                <a:solidFill>
                  <a:srgbClr val="535353"/>
                </a:solidFill>
                <a:latin typeface="FreightSansLFPro Regular" panose="02000506030000020004" pitchFamily="2" charset="77"/>
                <a:ea typeface="Source Sans Pro"/>
                <a:cs typeface="FreightSansLFPro Regular" panose="02000506030000020004" pitchFamily="2" charset="77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29" name="Google Shape;29;p8"/>
          <p:cNvSpPr txBox="1">
            <a:spLocks noGrp="1"/>
          </p:cNvSpPr>
          <p:nvPr>
            <p:ph type="body" idx="1"/>
          </p:nvPr>
        </p:nvSpPr>
        <p:spPr>
          <a:xfrm>
            <a:off x="1676400" y="2713990"/>
            <a:ext cx="21031199" cy="8702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None/>
              <a:defRPr sz="6400" b="0" i="0" u="none" strike="noStrike" cap="none">
                <a:solidFill>
                  <a:srgbClr val="5F6062"/>
                </a:solidFill>
                <a:latin typeface="FreightSansLFPro Regular" panose="02000506030000020004" pitchFamily="2" charset="77"/>
                <a:ea typeface="Source Sans Pro"/>
                <a:cs typeface="FreightSansLFPro Regular" panose="02000506030000020004" pitchFamily="2" charset="77"/>
                <a:sym typeface="Source Sans Pro"/>
              </a:defRPr>
            </a:lvl1pPr>
            <a:lvl2pPr marL="914400" marR="0" lvl="1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1540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10000"/>
              <a:buFont typeface="Source Sans Pro"/>
              <a:buNone/>
              <a:defRPr sz="10000" b="0" i="0" u="none" strike="noStrike" cap="none">
                <a:solidFill>
                  <a:srgbClr val="53535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23" name="Google Shape;23;p6"/>
          <p:cNvSpPr txBox="1">
            <a:spLocks noGrp="1"/>
          </p:cNvSpPr>
          <p:nvPr>
            <p:ph type="body" idx="1"/>
          </p:nvPr>
        </p:nvSpPr>
        <p:spPr>
          <a:xfrm>
            <a:off x="1676400" y="2576830"/>
            <a:ext cx="21031199" cy="8702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None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FreightSansLFPro Regular" panose="02000506030000020004" pitchFamily="2" charset="77"/>
          <a:ea typeface="FreightSansLFPro Regular" panose="02000506030000020004" pitchFamily="2" charset="77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FreightSansLFPro Regular" panose="02000506030000020004" pitchFamily="2" charset="77"/>
          <a:ea typeface="FreightSansLFPro Regular" panose="02000506030000020004" pitchFamily="2" charset="77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tiff"/><Relationship Id="rId4" Type="http://schemas.openxmlformats.org/officeDocument/2006/relationships/image" Target="../media/image6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2"/>
          <p:cNvSpPr txBox="1">
            <a:spLocks noGrp="1"/>
          </p:cNvSpPr>
          <p:nvPr>
            <p:ph type="title"/>
          </p:nvPr>
        </p:nvSpPr>
        <p:spPr>
          <a:xfrm>
            <a:off x="1615440" y="1784074"/>
            <a:ext cx="19415760" cy="9572184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lvl="0">
              <a:lnSpc>
                <a:spcPct val="100000"/>
              </a:lnSpc>
            </a:pPr>
            <a:r>
              <a:rPr lang="en-US" sz="9600" b="1" dirty="0"/>
              <a:t>Hardware Specification Contribution: </a:t>
            </a:r>
            <a:br>
              <a:rPr lang="en-US" b="1" dirty="0"/>
            </a:br>
            <a:r>
              <a:rPr lang="en-US" b="1" dirty="0"/>
              <a:t>-</a:t>
            </a:r>
            <a:r>
              <a:rPr lang="en-US" sz="8800" b="1" dirty="0"/>
              <a:t>Glacier Point V2</a:t>
            </a:r>
            <a:br>
              <a:rPr lang="en-US" sz="8800" b="1" dirty="0"/>
            </a:br>
            <a:r>
              <a:rPr lang="en-US" sz="8800" b="1" dirty="0"/>
              <a:t>-M.2 Accelerator</a:t>
            </a:r>
            <a:br>
              <a:rPr lang="en-US" sz="8800" b="1" dirty="0"/>
            </a:br>
            <a:r>
              <a:rPr lang="en-US" sz="8800" b="1" dirty="0"/>
              <a:t>-Dual</a:t>
            </a:r>
            <a:r>
              <a:rPr lang="en-US" sz="5400" b="1" dirty="0">
                <a:solidFill>
                  <a:srgbClr val="5F6062"/>
                </a:solidFill>
              </a:rPr>
              <a:t> </a:t>
            </a:r>
            <a:r>
              <a:rPr lang="en-US" sz="8800" b="1" dirty="0"/>
              <a:t>M.2 Accelerator </a:t>
            </a:r>
            <a:br>
              <a:rPr lang="en-US" sz="6400" dirty="0">
                <a:solidFill>
                  <a:srgbClr val="5F6062"/>
                </a:solidFill>
              </a:rPr>
            </a:br>
            <a:br>
              <a:rPr lang="en-US" sz="6400" dirty="0">
                <a:solidFill>
                  <a:srgbClr val="5F6062"/>
                </a:solidFill>
              </a:rPr>
            </a:br>
            <a:r>
              <a:rPr lang="en-US" sz="6400" dirty="0">
                <a:solidFill>
                  <a:srgbClr val="5F6062"/>
                </a:solidFill>
              </a:rPr>
              <a:t>Hao Shen</a:t>
            </a:r>
            <a:br>
              <a:rPr lang="en-US" sz="6400" dirty="0">
                <a:solidFill>
                  <a:srgbClr val="5F6062"/>
                </a:solidFill>
              </a:rPr>
            </a:br>
            <a:r>
              <a:rPr lang="en-US" sz="6400" dirty="0">
                <a:solidFill>
                  <a:srgbClr val="5F6062"/>
                </a:solidFill>
              </a:rPr>
              <a:t>Facebook</a:t>
            </a:r>
            <a:endParaRPr lang="en-US" dirty="0">
              <a:solidFill>
                <a:schemeClr val="lt2"/>
              </a:solidFill>
            </a:endParaRPr>
          </a:p>
        </p:txBody>
      </p:sp>
      <p:pic>
        <p:nvPicPr>
          <p:cNvPr id="47" name="Google Shape;47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359167" y="206924"/>
            <a:ext cx="3812182" cy="38121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AAC95-B5AD-4E6C-9C7C-1A8816BA4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Facebook Accelerator Module – M.2 and Dual M.2 form factor</a:t>
            </a:r>
          </a:p>
        </p:txBody>
      </p:sp>
      <p:sp>
        <p:nvSpPr>
          <p:cNvPr id="15" name="TextBox 16">
            <a:extLst>
              <a:ext uri="{FF2B5EF4-FFF2-40B4-BE49-F238E27FC236}">
                <a16:creationId xmlns:a16="http://schemas.microsoft.com/office/drawing/2014/main" id="{9DB1CAF3-87BD-3745-8393-5E05F5145C85}"/>
              </a:ext>
            </a:extLst>
          </p:cNvPr>
          <p:cNvSpPr txBox="1"/>
          <p:nvPr/>
        </p:nvSpPr>
        <p:spPr>
          <a:xfrm>
            <a:off x="504716" y="2474636"/>
            <a:ext cx="7004937" cy="799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ctr" defTabSz="457200">
              <a:lnSpc>
                <a:spcPct val="110000"/>
              </a:lnSpc>
              <a:defRPr sz="9000">
                <a:solidFill>
                  <a:srgbClr val="7D8490"/>
                </a:solidFill>
                <a:latin typeface="Vista Sans OT Medium"/>
                <a:ea typeface="Vista Sans OT Medium"/>
                <a:cs typeface="Vista Sans OT Medium"/>
                <a:sym typeface="Vista Sans OT Medium"/>
              </a:defRPr>
            </a:lvl1pPr>
            <a:lvl2pPr indent="228600" algn="ctr" defTabSz="457200">
              <a:lnSpc>
                <a:spcPct val="110000"/>
              </a:lnSpc>
              <a:defRPr sz="9000">
                <a:solidFill>
                  <a:srgbClr val="7D8490"/>
                </a:solidFill>
                <a:latin typeface="Vista Sans OT Medium"/>
                <a:ea typeface="Vista Sans OT Medium"/>
                <a:cs typeface="Vista Sans OT Medium"/>
                <a:sym typeface="Vista Sans OT Medium"/>
              </a:defRPr>
            </a:lvl2pPr>
            <a:lvl3pPr indent="457200" algn="ctr" defTabSz="457200">
              <a:lnSpc>
                <a:spcPct val="110000"/>
              </a:lnSpc>
              <a:defRPr sz="9000">
                <a:solidFill>
                  <a:srgbClr val="7D8490"/>
                </a:solidFill>
                <a:latin typeface="Vista Sans OT Medium"/>
                <a:ea typeface="Vista Sans OT Medium"/>
                <a:cs typeface="Vista Sans OT Medium"/>
                <a:sym typeface="Vista Sans OT Medium"/>
              </a:defRPr>
            </a:lvl3pPr>
            <a:lvl4pPr indent="685800" algn="ctr" defTabSz="457200">
              <a:lnSpc>
                <a:spcPct val="110000"/>
              </a:lnSpc>
              <a:defRPr sz="9000">
                <a:solidFill>
                  <a:srgbClr val="7D8490"/>
                </a:solidFill>
                <a:latin typeface="Vista Sans OT Medium"/>
                <a:ea typeface="Vista Sans OT Medium"/>
                <a:cs typeface="Vista Sans OT Medium"/>
                <a:sym typeface="Vista Sans OT Medium"/>
              </a:defRPr>
            </a:lvl4pPr>
            <a:lvl5pPr indent="914400" algn="ctr" defTabSz="457200">
              <a:lnSpc>
                <a:spcPct val="110000"/>
              </a:lnSpc>
              <a:defRPr sz="9000">
                <a:solidFill>
                  <a:srgbClr val="7D8490"/>
                </a:solidFill>
                <a:latin typeface="Vista Sans OT Medium"/>
                <a:ea typeface="Vista Sans OT Medium"/>
                <a:cs typeface="Vista Sans OT Medium"/>
                <a:sym typeface="Vista Sans OT Medium"/>
              </a:defRPr>
            </a:lvl5pPr>
            <a:lvl6pPr indent="1143000" algn="ctr" defTabSz="457200">
              <a:lnSpc>
                <a:spcPct val="110000"/>
              </a:lnSpc>
              <a:defRPr sz="9000">
                <a:solidFill>
                  <a:srgbClr val="7D8490"/>
                </a:solidFill>
                <a:latin typeface="Vista Sans OT Medium"/>
                <a:ea typeface="Vista Sans OT Medium"/>
                <a:cs typeface="Vista Sans OT Medium"/>
                <a:sym typeface="Vista Sans OT Medium"/>
              </a:defRPr>
            </a:lvl6pPr>
            <a:lvl7pPr indent="1371600" algn="ctr" defTabSz="457200">
              <a:lnSpc>
                <a:spcPct val="110000"/>
              </a:lnSpc>
              <a:defRPr sz="9000">
                <a:solidFill>
                  <a:srgbClr val="7D8490"/>
                </a:solidFill>
                <a:latin typeface="Vista Sans OT Medium"/>
                <a:ea typeface="Vista Sans OT Medium"/>
                <a:cs typeface="Vista Sans OT Medium"/>
                <a:sym typeface="Vista Sans OT Medium"/>
              </a:defRPr>
            </a:lvl7pPr>
            <a:lvl8pPr indent="1600200" algn="ctr" defTabSz="457200">
              <a:lnSpc>
                <a:spcPct val="110000"/>
              </a:lnSpc>
              <a:defRPr sz="9000">
                <a:solidFill>
                  <a:srgbClr val="7D8490"/>
                </a:solidFill>
                <a:latin typeface="Vista Sans OT Medium"/>
                <a:ea typeface="Vista Sans OT Medium"/>
                <a:cs typeface="Vista Sans OT Medium"/>
                <a:sym typeface="Vista Sans OT Medium"/>
              </a:defRPr>
            </a:lvl8pPr>
            <a:lvl9pPr indent="1828800" algn="ctr" defTabSz="457200">
              <a:lnSpc>
                <a:spcPct val="110000"/>
              </a:lnSpc>
              <a:defRPr sz="9000">
                <a:solidFill>
                  <a:srgbClr val="7D8490"/>
                </a:solidFill>
                <a:latin typeface="Vista Sans OT Medium"/>
                <a:ea typeface="Vista Sans OT Medium"/>
                <a:cs typeface="Vista Sans OT Medium"/>
                <a:sym typeface="Vista Sans OT Medium"/>
              </a:defRPr>
            </a:lvl9pPr>
          </a:lstStyle>
          <a:p>
            <a:pPr hangingPunct="0">
              <a:spcBef>
                <a:spcPts val="1000"/>
              </a:spcBef>
              <a:buClr>
                <a:schemeClr val="accent6"/>
              </a:buClr>
              <a:buSzPct val="90000"/>
            </a:pPr>
            <a:r>
              <a:rPr lang="en-US" sz="4400" b="1" dirty="0">
                <a:solidFill>
                  <a:schemeClr val="accent1"/>
                </a:solidFill>
                <a:latin typeface="FreightSansLFPro" charset="0"/>
                <a:ea typeface="FreightSansLFPro" charset="0"/>
                <a:cs typeface="FreightSansLFPro" charset="0"/>
              </a:rPr>
              <a:t>Standard M.2 Form Factor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B3753D3-A94F-9F43-9EC7-85EFA49F1E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6052" y="3716801"/>
            <a:ext cx="4751107" cy="28879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2DA6481-29B5-ED4D-9232-ACB5D1A946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9372" y="7979519"/>
            <a:ext cx="6260285" cy="3644425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E11FC1ED-D8EE-854D-994E-59BF3C43D5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70263" y="7021285"/>
            <a:ext cx="6911250" cy="468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4A7C22A1-6F97-9248-8EE3-15046CAF9F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09654" y="2651033"/>
            <a:ext cx="6911249" cy="4686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16">
            <a:extLst>
              <a:ext uri="{FF2B5EF4-FFF2-40B4-BE49-F238E27FC236}">
                <a16:creationId xmlns:a16="http://schemas.microsoft.com/office/drawing/2014/main" id="{AF0F6431-200B-5A4C-9521-8704EDDBE1C2}"/>
              </a:ext>
            </a:extLst>
          </p:cNvPr>
          <p:cNvSpPr txBox="1"/>
          <p:nvPr/>
        </p:nvSpPr>
        <p:spPr>
          <a:xfrm>
            <a:off x="504715" y="7052800"/>
            <a:ext cx="7004937" cy="799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ctr" defTabSz="457200">
              <a:lnSpc>
                <a:spcPct val="110000"/>
              </a:lnSpc>
              <a:defRPr sz="9000">
                <a:solidFill>
                  <a:srgbClr val="7D8490"/>
                </a:solidFill>
                <a:latin typeface="Vista Sans OT Medium"/>
                <a:ea typeface="Vista Sans OT Medium"/>
                <a:cs typeface="Vista Sans OT Medium"/>
                <a:sym typeface="Vista Sans OT Medium"/>
              </a:defRPr>
            </a:lvl1pPr>
            <a:lvl2pPr indent="228600" algn="ctr" defTabSz="457200">
              <a:lnSpc>
                <a:spcPct val="110000"/>
              </a:lnSpc>
              <a:defRPr sz="9000">
                <a:solidFill>
                  <a:srgbClr val="7D8490"/>
                </a:solidFill>
                <a:latin typeface="Vista Sans OT Medium"/>
                <a:ea typeface="Vista Sans OT Medium"/>
                <a:cs typeface="Vista Sans OT Medium"/>
                <a:sym typeface="Vista Sans OT Medium"/>
              </a:defRPr>
            </a:lvl2pPr>
            <a:lvl3pPr indent="457200" algn="ctr" defTabSz="457200">
              <a:lnSpc>
                <a:spcPct val="110000"/>
              </a:lnSpc>
              <a:defRPr sz="9000">
                <a:solidFill>
                  <a:srgbClr val="7D8490"/>
                </a:solidFill>
                <a:latin typeface="Vista Sans OT Medium"/>
                <a:ea typeface="Vista Sans OT Medium"/>
                <a:cs typeface="Vista Sans OT Medium"/>
                <a:sym typeface="Vista Sans OT Medium"/>
              </a:defRPr>
            </a:lvl3pPr>
            <a:lvl4pPr indent="685800" algn="ctr" defTabSz="457200">
              <a:lnSpc>
                <a:spcPct val="110000"/>
              </a:lnSpc>
              <a:defRPr sz="9000">
                <a:solidFill>
                  <a:srgbClr val="7D8490"/>
                </a:solidFill>
                <a:latin typeface="Vista Sans OT Medium"/>
                <a:ea typeface="Vista Sans OT Medium"/>
                <a:cs typeface="Vista Sans OT Medium"/>
                <a:sym typeface="Vista Sans OT Medium"/>
              </a:defRPr>
            </a:lvl4pPr>
            <a:lvl5pPr indent="914400" algn="ctr" defTabSz="457200">
              <a:lnSpc>
                <a:spcPct val="110000"/>
              </a:lnSpc>
              <a:defRPr sz="9000">
                <a:solidFill>
                  <a:srgbClr val="7D8490"/>
                </a:solidFill>
                <a:latin typeface="Vista Sans OT Medium"/>
                <a:ea typeface="Vista Sans OT Medium"/>
                <a:cs typeface="Vista Sans OT Medium"/>
                <a:sym typeface="Vista Sans OT Medium"/>
              </a:defRPr>
            </a:lvl5pPr>
            <a:lvl6pPr indent="1143000" algn="ctr" defTabSz="457200">
              <a:lnSpc>
                <a:spcPct val="110000"/>
              </a:lnSpc>
              <a:defRPr sz="9000">
                <a:solidFill>
                  <a:srgbClr val="7D8490"/>
                </a:solidFill>
                <a:latin typeface="Vista Sans OT Medium"/>
                <a:ea typeface="Vista Sans OT Medium"/>
                <a:cs typeface="Vista Sans OT Medium"/>
                <a:sym typeface="Vista Sans OT Medium"/>
              </a:defRPr>
            </a:lvl6pPr>
            <a:lvl7pPr indent="1371600" algn="ctr" defTabSz="457200">
              <a:lnSpc>
                <a:spcPct val="110000"/>
              </a:lnSpc>
              <a:defRPr sz="9000">
                <a:solidFill>
                  <a:srgbClr val="7D8490"/>
                </a:solidFill>
                <a:latin typeface="Vista Sans OT Medium"/>
                <a:ea typeface="Vista Sans OT Medium"/>
                <a:cs typeface="Vista Sans OT Medium"/>
                <a:sym typeface="Vista Sans OT Medium"/>
              </a:defRPr>
            </a:lvl7pPr>
            <a:lvl8pPr indent="1600200" algn="ctr" defTabSz="457200">
              <a:lnSpc>
                <a:spcPct val="110000"/>
              </a:lnSpc>
              <a:defRPr sz="9000">
                <a:solidFill>
                  <a:srgbClr val="7D8490"/>
                </a:solidFill>
                <a:latin typeface="Vista Sans OT Medium"/>
                <a:ea typeface="Vista Sans OT Medium"/>
                <a:cs typeface="Vista Sans OT Medium"/>
                <a:sym typeface="Vista Sans OT Medium"/>
              </a:defRPr>
            </a:lvl8pPr>
            <a:lvl9pPr indent="1828800" algn="ctr" defTabSz="457200">
              <a:lnSpc>
                <a:spcPct val="110000"/>
              </a:lnSpc>
              <a:defRPr sz="9000">
                <a:solidFill>
                  <a:srgbClr val="7D8490"/>
                </a:solidFill>
                <a:latin typeface="Vista Sans OT Medium"/>
                <a:ea typeface="Vista Sans OT Medium"/>
                <a:cs typeface="Vista Sans OT Medium"/>
                <a:sym typeface="Vista Sans OT Medium"/>
              </a:defRPr>
            </a:lvl9pPr>
          </a:lstStyle>
          <a:p>
            <a:pPr algn="l" hangingPunct="0">
              <a:spcBef>
                <a:spcPts val="1000"/>
              </a:spcBef>
              <a:buClr>
                <a:schemeClr val="accent6"/>
              </a:buClr>
              <a:buSzPct val="90000"/>
            </a:pPr>
            <a:r>
              <a:rPr lang="en-US" sz="4400" b="1" dirty="0">
                <a:solidFill>
                  <a:schemeClr val="accent1"/>
                </a:solidFill>
                <a:latin typeface="FreightSansLFPro" charset="0"/>
                <a:ea typeface="FreightSansLFPro" charset="0"/>
                <a:cs typeface="FreightSansLFPro" charset="0"/>
              </a:rPr>
              <a:t>Dual M.2 Form Factor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B4F6CD45-F594-7540-847B-275B73E4EFF6}"/>
              </a:ext>
            </a:extLst>
          </p:cNvPr>
          <p:cNvSpPr txBox="1">
            <a:spLocks/>
          </p:cNvSpPr>
          <p:nvPr/>
        </p:nvSpPr>
        <p:spPr>
          <a:xfrm>
            <a:off x="17016088" y="3045498"/>
            <a:ext cx="6490870" cy="36444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tx1"/>
                </a:solidFill>
                <a:latin typeface="FreightSansLFPro Regular" panose="02000506030000020004" pitchFamily="2" charset="77"/>
              </a:rPr>
              <a:t>ASIC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tx1"/>
                </a:solidFill>
                <a:latin typeface="FreightSansLFPro Regular" panose="02000506030000020004" pitchFamily="2" charset="77"/>
              </a:rPr>
              <a:t>DRAM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tx1"/>
                </a:solidFill>
                <a:latin typeface="FreightSansLFPro Regular" panose="02000506030000020004" pitchFamily="2" charset="77"/>
              </a:rPr>
              <a:t>12W TDP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tx1"/>
                </a:solidFill>
                <a:latin typeface="FreightSansLFPro Regular" panose="02000506030000020004" pitchFamily="2" charset="77"/>
              </a:rPr>
              <a:t>PCIe x4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tx1"/>
                </a:solidFill>
                <a:latin typeface="FreightSansLFPro Regular" panose="02000506030000020004" pitchFamily="2" charset="77"/>
              </a:rPr>
              <a:t>UART/JTAG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0EF06058-E52C-524F-B29D-E4C86906143C}"/>
              </a:ext>
            </a:extLst>
          </p:cNvPr>
          <p:cNvSpPr txBox="1">
            <a:spLocks/>
          </p:cNvSpPr>
          <p:nvPr/>
        </p:nvSpPr>
        <p:spPr>
          <a:xfrm>
            <a:off x="17016088" y="7800342"/>
            <a:ext cx="6490870" cy="36444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tx1"/>
                </a:solidFill>
                <a:latin typeface="FreightSansLFPro Regular" panose="02000506030000020004" pitchFamily="2" charset="77"/>
              </a:rPr>
              <a:t>ASIC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tx1"/>
                </a:solidFill>
                <a:latin typeface="FreightSansLFPro Regular" panose="02000506030000020004" pitchFamily="2" charset="77"/>
              </a:rPr>
              <a:t>DRAM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tx1"/>
                </a:solidFill>
                <a:latin typeface="FreightSansLFPro Regular" panose="02000506030000020004" pitchFamily="2" charset="77"/>
              </a:rPr>
              <a:t>20W TDP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tx1"/>
                </a:solidFill>
                <a:latin typeface="FreightSansLFPro Regular" panose="02000506030000020004" pitchFamily="2" charset="77"/>
              </a:rPr>
              <a:t>PCIe x8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tx1"/>
                </a:solidFill>
                <a:latin typeface="FreightSansLFPro Regular" panose="02000506030000020004" pitchFamily="2" charset="77"/>
              </a:rPr>
              <a:t>UART/JTAG</a:t>
            </a:r>
          </a:p>
        </p:txBody>
      </p:sp>
    </p:spTree>
    <p:extLst>
      <p:ext uri="{BB962C8B-B14F-4D97-AF65-F5344CB8AC3E}">
        <p14:creationId xmlns:p14="http://schemas.microsoft.com/office/powerpoint/2010/main" val="2069241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3" grpId="0"/>
      <p:bldP spid="24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AAC95-B5AD-4E6C-9C7C-1A8816BA4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Facebook Accelerator System </a:t>
            </a:r>
          </a:p>
        </p:txBody>
      </p:sp>
      <p:sp>
        <p:nvSpPr>
          <p:cNvPr id="20" name="TextBox 10">
            <a:extLst>
              <a:ext uri="{FF2B5EF4-FFF2-40B4-BE49-F238E27FC236}">
                <a16:creationId xmlns:a16="http://schemas.microsoft.com/office/drawing/2014/main" id="{AB7A618D-71C9-714B-9027-87BD6B209409}"/>
              </a:ext>
            </a:extLst>
          </p:cNvPr>
          <p:cNvSpPr txBox="1"/>
          <p:nvPr/>
        </p:nvSpPr>
        <p:spPr>
          <a:xfrm>
            <a:off x="8241468" y="9538957"/>
            <a:ext cx="6730506" cy="1664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ctr" defTabSz="457200">
              <a:lnSpc>
                <a:spcPct val="110000"/>
              </a:lnSpc>
              <a:defRPr sz="9000">
                <a:solidFill>
                  <a:srgbClr val="7D8490"/>
                </a:solidFill>
                <a:latin typeface="Vista Sans OT Medium"/>
                <a:ea typeface="Vista Sans OT Medium"/>
                <a:cs typeface="Vista Sans OT Medium"/>
                <a:sym typeface="Vista Sans OT Medium"/>
              </a:defRPr>
            </a:lvl1pPr>
            <a:lvl2pPr indent="228600" algn="ctr" defTabSz="457200">
              <a:lnSpc>
                <a:spcPct val="110000"/>
              </a:lnSpc>
              <a:defRPr sz="9000">
                <a:solidFill>
                  <a:srgbClr val="7D8490"/>
                </a:solidFill>
                <a:latin typeface="Vista Sans OT Medium"/>
                <a:ea typeface="Vista Sans OT Medium"/>
                <a:cs typeface="Vista Sans OT Medium"/>
                <a:sym typeface="Vista Sans OT Medium"/>
              </a:defRPr>
            </a:lvl2pPr>
            <a:lvl3pPr indent="457200" algn="ctr" defTabSz="457200">
              <a:lnSpc>
                <a:spcPct val="110000"/>
              </a:lnSpc>
              <a:defRPr sz="9000">
                <a:solidFill>
                  <a:srgbClr val="7D8490"/>
                </a:solidFill>
                <a:latin typeface="Vista Sans OT Medium"/>
                <a:ea typeface="Vista Sans OT Medium"/>
                <a:cs typeface="Vista Sans OT Medium"/>
                <a:sym typeface="Vista Sans OT Medium"/>
              </a:defRPr>
            </a:lvl3pPr>
            <a:lvl4pPr indent="685800" algn="ctr" defTabSz="457200">
              <a:lnSpc>
                <a:spcPct val="110000"/>
              </a:lnSpc>
              <a:defRPr sz="9000">
                <a:solidFill>
                  <a:srgbClr val="7D8490"/>
                </a:solidFill>
                <a:latin typeface="Vista Sans OT Medium"/>
                <a:ea typeface="Vista Sans OT Medium"/>
                <a:cs typeface="Vista Sans OT Medium"/>
                <a:sym typeface="Vista Sans OT Medium"/>
              </a:defRPr>
            </a:lvl4pPr>
            <a:lvl5pPr indent="914400" algn="ctr" defTabSz="457200">
              <a:lnSpc>
                <a:spcPct val="110000"/>
              </a:lnSpc>
              <a:defRPr sz="9000">
                <a:solidFill>
                  <a:srgbClr val="7D8490"/>
                </a:solidFill>
                <a:latin typeface="Vista Sans OT Medium"/>
                <a:ea typeface="Vista Sans OT Medium"/>
                <a:cs typeface="Vista Sans OT Medium"/>
                <a:sym typeface="Vista Sans OT Medium"/>
              </a:defRPr>
            </a:lvl5pPr>
            <a:lvl6pPr indent="1143000" algn="ctr" defTabSz="457200">
              <a:lnSpc>
                <a:spcPct val="110000"/>
              </a:lnSpc>
              <a:defRPr sz="9000">
                <a:solidFill>
                  <a:srgbClr val="7D8490"/>
                </a:solidFill>
                <a:latin typeface="Vista Sans OT Medium"/>
                <a:ea typeface="Vista Sans OT Medium"/>
                <a:cs typeface="Vista Sans OT Medium"/>
                <a:sym typeface="Vista Sans OT Medium"/>
              </a:defRPr>
            </a:lvl6pPr>
            <a:lvl7pPr indent="1371600" algn="ctr" defTabSz="457200">
              <a:lnSpc>
                <a:spcPct val="110000"/>
              </a:lnSpc>
              <a:defRPr sz="9000">
                <a:solidFill>
                  <a:srgbClr val="7D8490"/>
                </a:solidFill>
                <a:latin typeface="Vista Sans OT Medium"/>
                <a:ea typeface="Vista Sans OT Medium"/>
                <a:cs typeface="Vista Sans OT Medium"/>
                <a:sym typeface="Vista Sans OT Medium"/>
              </a:defRPr>
            </a:lvl7pPr>
            <a:lvl8pPr indent="1600200" algn="ctr" defTabSz="457200">
              <a:lnSpc>
                <a:spcPct val="110000"/>
              </a:lnSpc>
              <a:defRPr sz="9000">
                <a:solidFill>
                  <a:srgbClr val="7D8490"/>
                </a:solidFill>
                <a:latin typeface="Vista Sans OT Medium"/>
                <a:ea typeface="Vista Sans OT Medium"/>
                <a:cs typeface="Vista Sans OT Medium"/>
                <a:sym typeface="Vista Sans OT Medium"/>
              </a:defRPr>
            </a:lvl8pPr>
            <a:lvl9pPr indent="1828800" algn="ctr" defTabSz="457200">
              <a:lnSpc>
                <a:spcPct val="110000"/>
              </a:lnSpc>
              <a:defRPr sz="9000">
                <a:solidFill>
                  <a:srgbClr val="7D8490"/>
                </a:solidFill>
                <a:latin typeface="Vista Sans OT Medium"/>
                <a:ea typeface="Vista Sans OT Medium"/>
                <a:cs typeface="Vista Sans OT Medium"/>
                <a:sym typeface="Vista Sans OT Medium"/>
              </a:defRPr>
            </a:lvl9pPr>
          </a:lstStyle>
          <a:p>
            <a:pPr hangingPunct="0">
              <a:spcBef>
                <a:spcPts val="1000"/>
              </a:spcBef>
              <a:buClr>
                <a:schemeClr val="accent6"/>
              </a:buClr>
              <a:buSzPct val="90000"/>
            </a:pPr>
            <a:r>
              <a:rPr lang="en-US" sz="4400" dirty="0">
                <a:solidFill>
                  <a:schemeClr val="tx1"/>
                </a:solidFill>
                <a:latin typeface="FreightSansLFPro" panose="02000506030000020004" pitchFamily="2" charset="77"/>
                <a:ea typeface="FreightSansLFPro" charset="0"/>
                <a:cs typeface="FreightSansLFPro" charset="0"/>
              </a:rPr>
              <a:t>Up to 12x single/</a:t>
            </a:r>
          </a:p>
          <a:p>
            <a:pPr hangingPunct="0">
              <a:spcBef>
                <a:spcPts val="1000"/>
              </a:spcBef>
              <a:buClr>
                <a:schemeClr val="accent6"/>
              </a:buClr>
              <a:buSzPct val="90000"/>
            </a:pPr>
            <a:r>
              <a:rPr lang="en-US" sz="4400" dirty="0">
                <a:solidFill>
                  <a:schemeClr val="tx1"/>
                </a:solidFill>
                <a:latin typeface="FreightSansLFPro" panose="02000506030000020004" pitchFamily="2" charset="77"/>
                <a:ea typeface="FreightSansLFPro" charset="0"/>
                <a:cs typeface="FreightSansLFPro" charset="0"/>
              </a:rPr>
              <a:t>6x dual M.2</a:t>
            </a:r>
          </a:p>
        </p:txBody>
      </p:sp>
      <p:sp>
        <p:nvSpPr>
          <p:cNvPr id="21" name="Right Arrow 11">
            <a:extLst>
              <a:ext uri="{FF2B5EF4-FFF2-40B4-BE49-F238E27FC236}">
                <a16:creationId xmlns:a16="http://schemas.microsoft.com/office/drawing/2014/main" id="{B6A872DC-32D4-5C4E-AC34-18171BD6CFCB}"/>
              </a:ext>
            </a:extLst>
          </p:cNvPr>
          <p:cNvSpPr/>
          <p:nvPr/>
        </p:nvSpPr>
        <p:spPr>
          <a:xfrm>
            <a:off x="7006713" y="5900229"/>
            <a:ext cx="2050945" cy="1338768"/>
          </a:xfrm>
          <a:prstGeom prst="rightArrow">
            <a:avLst/>
          </a:prstGeom>
          <a:solidFill>
            <a:srgbClr val="343795"/>
          </a:solidFill>
          <a:ln w="12700">
            <a:solidFill>
              <a:srgbClr val="92D050"/>
            </a:solidFill>
            <a:miter lim="400000"/>
          </a:ln>
          <a:extLs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rot="0" spcFirstLastPara="0" vert="horz" wrap="square" lIns="152380" tIns="152380" rIns="152380" bIns="15238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 defTabSz="457200">
              <a:lnSpc>
                <a:spcPct val="110000"/>
              </a:lnSpc>
              <a:defRPr sz="9000">
                <a:solidFill>
                  <a:srgbClr val="7D8490"/>
                </a:solidFill>
                <a:latin typeface="Vista Sans OT Medium"/>
                <a:ea typeface="Vista Sans OT Medium"/>
                <a:cs typeface="Vista Sans OT Medium"/>
                <a:sym typeface="Vista Sans OT Medium"/>
              </a:defRPr>
            </a:lvl1pPr>
            <a:lvl2pPr indent="228600" algn="ctr" defTabSz="457200">
              <a:lnSpc>
                <a:spcPct val="110000"/>
              </a:lnSpc>
              <a:defRPr sz="9000">
                <a:solidFill>
                  <a:srgbClr val="7D8490"/>
                </a:solidFill>
                <a:latin typeface="Vista Sans OT Medium"/>
                <a:ea typeface="Vista Sans OT Medium"/>
                <a:cs typeface="Vista Sans OT Medium"/>
                <a:sym typeface="Vista Sans OT Medium"/>
              </a:defRPr>
            </a:lvl2pPr>
            <a:lvl3pPr indent="457200" algn="ctr" defTabSz="457200">
              <a:lnSpc>
                <a:spcPct val="110000"/>
              </a:lnSpc>
              <a:defRPr sz="9000">
                <a:solidFill>
                  <a:srgbClr val="7D8490"/>
                </a:solidFill>
                <a:latin typeface="Vista Sans OT Medium"/>
                <a:ea typeface="Vista Sans OT Medium"/>
                <a:cs typeface="Vista Sans OT Medium"/>
                <a:sym typeface="Vista Sans OT Medium"/>
              </a:defRPr>
            </a:lvl3pPr>
            <a:lvl4pPr indent="685800" algn="ctr" defTabSz="457200">
              <a:lnSpc>
                <a:spcPct val="110000"/>
              </a:lnSpc>
              <a:defRPr sz="9000">
                <a:solidFill>
                  <a:srgbClr val="7D8490"/>
                </a:solidFill>
                <a:latin typeface="Vista Sans OT Medium"/>
                <a:ea typeface="Vista Sans OT Medium"/>
                <a:cs typeface="Vista Sans OT Medium"/>
                <a:sym typeface="Vista Sans OT Medium"/>
              </a:defRPr>
            </a:lvl4pPr>
            <a:lvl5pPr indent="914400" algn="ctr" defTabSz="457200">
              <a:lnSpc>
                <a:spcPct val="110000"/>
              </a:lnSpc>
              <a:defRPr sz="9000">
                <a:solidFill>
                  <a:srgbClr val="7D8490"/>
                </a:solidFill>
                <a:latin typeface="Vista Sans OT Medium"/>
                <a:ea typeface="Vista Sans OT Medium"/>
                <a:cs typeface="Vista Sans OT Medium"/>
                <a:sym typeface="Vista Sans OT Medium"/>
              </a:defRPr>
            </a:lvl5pPr>
            <a:lvl6pPr indent="1143000" algn="ctr" defTabSz="457200">
              <a:lnSpc>
                <a:spcPct val="110000"/>
              </a:lnSpc>
              <a:defRPr sz="9000">
                <a:solidFill>
                  <a:srgbClr val="7D8490"/>
                </a:solidFill>
                <a:latin typeface="Vista Sans OT Medium"/>
                <a:ea typeface="Vista Sans OT Medium"/>
                <a:cs typeface="Vista Sans OT Medium"/>
                <a:sym typeface="Vista Sans OT Medium"/>
              </a:defRPr>
            </a:lvl6pPr>
            <a:lvl7pPr indent="1371600" algn="ctr" defTabSz="457200">
              <a:lnSpc>
                <a:spcPct val="110000"/>
              </a:lnSpc>
              <a:defRPr sz="9000">
                <a:solidFill>
                  <a:srgbClr val="7D8490"/>
                </a:solidFill>
                <a:latin typeface="Vista Sans OT Medium"/>
                <a:ea typeface="Vista Sans OT Medium"/>
                <a:cs typeface="Vista Sans OT Medium"/>
                <a:sym typeface="Vista Sans OT Medium"/>
              </a:defRPr>
            </a:lvl7pPr>
            <a:lvl8pPr indent="1600200" algn="ctr" defTabSz="457200">
              <a:lnSpc>
                <a:spcPct val="110000"/>
              </a:lnSpc>
              <a:defRPr sz="9000">
                <a:solidFill>
                  <a:srgbClr val="7D8490"/>
                </a:solidFill>
                <a:latin typeface="Vista Sans OT Medium"/>
                <a:ea typeface="Vista Sans OT Medium"/>
                <a:cs typeface="Vista Sans OT Medium"/>
                <a:sym typeface="Vista Sans OT Medium"/>
              </a:defRPr>
            </a:lvl8pPr>
            <a:lvl9pPr indent="1828800" algn="ctr" defTabSz="457200">
              <a:lnSpc>
                <a:spcPct val="110000"/>
              </a:lnSpc>
              <a:defRPr sz="9000">
                <a:solidFill>
                  <a:srgbClr val="7D8490"/>
                </a:solidFill>
                <a:latin typeface="Vista Sans OT Medium"/>
                <a:ea typeface="Vista Sans OT Medium"/>
                <a:cs typeface="Vista Sans OT Medium"/>
                <a:sym typeface="Vista Sans OT Medium"/>
              </a:defRPr>
            </a:lvl9pPr>
          </a:lstStyle>
          <a:p>
            <a:pPr defTabSz="1752425" hangingPunct="0"/>
            <a:endParaRPr lang="en-US" sz="6000" dirty="0">
              <a:solidFill>
                <a:srgbClr val="FFFFFF"/>
              </a:solidFill>
              <a:latin typeface="FreightSansLFPro" panose="02000506030000020004" pitchFamily="2" charset="77"/>
              <a:sym typeface="FreightSansLFPro Semibold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36B9F3E-5EAF-E943-9567-693103ED87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51901" y="3506325"/>
            <a:ext cx="7219242" cy="5792861"/>
          </a:xfrm>
          <a:prstGeom prst="rect">
            <a:avLst/>
          </a:prstGeom>
        </p:spPr>
      </p:pic>
      <p:sp>
        <p:nvSpPr>
          <p:cNvPr id="18" name="TextBox 13">
            <a:extLst>
              <a:ext uri="{FF2B5EF4-FFF2-40B4-BE49-F238E27FC236}">
                <a16:creationId xmlns:a16="http://schemas.microsoft.com/office/drawing/2014/main" id="{A02FB86A-45C7-2840-BD81-D2DEC824D09C}"/>
              </a:ext>
            </a:extLst>
          </p:cNvPr>
          <p:cNvSpPr txBox="1"/>
          <p:nvPr/>
        </p:nvSpPr>
        <p:spPr>
          <a:xfrm>
            <a:off x="16896269" y="9538957"/>
            <a:ext cx="6730505" cy="15362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ctr" defTabSz="457200">
              <a:lnSpc>
                <a:spcPct val="110000"/>
              </a:lnSpc>
              <a:defRPr sz="9000">
                <a:solidFill>
                  <a:srgbClr val="7D8490"/>
                </a:solidFill>
                <a:latin typeface="Vista Sans OT Medium"/>
                <a:ea typeface="Vista Sans OT Medium"/>
                <a:cs typeface="Vista Sans OT Medium"/>
                <a:sym typeface="Vista Sans OT Medium"/>
              </a:defRPr>
            </a:lvl1pPr>
            <a:lvl2pPr indent="228600" algn="ctr" defTabSz="457200">
              <a:lnSpc>
                <a:spcPct val="110000"/>
              </a:lnSpc>
              <a:defRPr sz="9000">
                <a:solidFill>
                  <a:srgbClr val="7D8490"/>
                </a:solidFill>
                <a:latin typeface="Vista Sans OT Medium"/>
                <a:ea typeface="Vista Sans OT Medium"/>
                <a:cs typeface="Vista Sans OT Medium"/>
                <a:sym typeface="Vista Sans OT Medium"/>
              </a:defRPr>
            </a:lvl2pPr>
            <a:lvl3pPr indent="457200" algn="ctr" defTabSz="457200">
              <a:lnSpc>
                <a:spcPct val="110000"/>
              </a:lnSpc>
              <a:defRPr sz="9000">
                <a:solidFill>
                  <a:srgbClr val="7D8490"/>
                </a:solidFill>
                <a:latin typeface="Vista Sans OT Medium"/>
                <a:ea typeface="Vista Sans OT Medium"/>
                <a:cs typeface="Vista Sans OT Medium"/>
                <a:sym typeface="Vista Sans OT Medium"/>
              </a:defRPr>
            </a:lvl3pPr>
            <a:lvl4pPr indent="685800" algn="ctr" defTabSz="457200">
              <a:lnSpc>
                <a:spcPct val="110000"/>
              </a:lnSpc>
              <a:defRPr sz="9000">
                <a:solidFill>
                  <a:srgbClr val="7D8490"/>
                </a:solidFill>
                <a:latin typeface="Vista Sans OT Medium"/>
                <a:ea typeface="Vista Sans OT Medium"/>
                <a:cs typeface="Vista Sans OT Medium"/>
                <a:sym typeface="Vista Sans OT Medium"/>
              </a:defRPr>
            </a:lvl4pPr>
            <a:lvl5pPr indent="914400" algn="ctr" defTabSz="457200">
              <a:lnSpc>
                <a:spcPct val="110000"/>
              </a:lnSpc>
              <a:defRPr sz="9000">
                <a:solidFill>
                  <a:srgbClr val="7D8490"/>
                </a:solidFill>
                <a:latin typeface="Vista Sans OT Medium"/>
                <a:ea typeface="Vista Sans OT Medium"/>
                <a:cs typeface="Vista Sans OT Medium"/>
                <a:sym typeface="Vista Sans OT Medium"/>
              </a:defRPr>
            </a:lvl5pPr>
            <a:lvl6pPr indent="1143000" algn="ctr" defTabSz="457200">
              <a:lnSpc>
                <a:spcPct val="110000"/>
              </a:lnSpc>
              <a:defRPr sz="9000">
                <a:solidFill>
                  <a:srgbClr val="7D8490"/>
                </a:solidFill>
                <a:latin typeface="Vista Sans OT Medium"/>
                <a:ea typeface="Vista Sans OT Medium"/>
                <a:cs typeface="Vista Sans OT Medium"/>
                <a:sym typeface="Vista Sans OT Medium"/>
              </a:defRPr>
            </a:lvl6pPr>
            <a:lvl7pPr indent="1371600" algn="ctr" defTabSz="457200">
              <a:lnSpc>
                <a:spcPct val="110000"/>
              </a:lnSpc>
              <a:defRPr sz="9000">
                <a:solidFill>
                  <a:srgbClr val="7D8490"/>
                </a:solidFill>
                <a:latin typeface="Vista Sans OT Medium"/>
                <a:ea typeface="Vista Sans OT Medium"/>
                <a:cs typeface="Vista Sans OT Medium"/>
                <a:sym typeface="Vista Sans OT Medium"/>
              </a:defRPr>
            </a:lvl7pPr>
            <a:lvl8pPr indent="1600200" algn="ctr" defTabSz="457200">
              <a:lnSpc>
                <a:spcPct val="110000"/>
              </a:lnSpc>
              <a:defRPr sz="9000">
                <a:solidFill>
                  <a:srgbClr val="7D8490"/>
                </a:solidFill>
                <a:latin typeface="Vista Sans OT Medium"/>
                <a:ea typeface="Vista Sans OT Medium"/>
                <a:cs typeface="Vista Sans OT Medium"/>
                <a:sym typeface="Vista Sans OT Medium"/>
              </a:defRPr>
            </a:lvl8pPr>
            <a:lvl9pPr indent="1828800" algn="ctr" defTabSz="457200">
              <a:lnSpc>
                <a:spcPct val="110000"/>
              </a:lnSpc>
              <a:defRPr sz="9000">
                <a:solidFill>
                  <a:srgbClr val="7D8490"/>
                </a:solidFill>
                <a:latin typeface="Vista Sans OT Medium"/>
                <a:ea typeface="Vista Sans OT Medium"/>
                <a:cs typeface="Vista Sans OT Medium"/>
                <a:sym typeface="Vista Sans OT Medium"/>
              </a:defRPr>
            </a:lvl9pPr>
          </a:lstStyle>
          <a:p>
            <a:pPr hangingPunct="0">
              <a:spcBef>
                <a:spcPts val="1000"/>
              </a:spcBef>
              <a:buClr>
                <a:schemeClr val="accent6"/>
              </a:buClr>
              <a:buSzPct val="90000"/>
            </a:pPr>
            <a:r>
              <a:rPr lang="en-US" sz="4400" dirty="0">
                <a:solidFill>
                  <a:schemeClr val="tx1"/>
                </a:solidFill>
                <a:latin typeface="FreightSansLFPro" panose="02000506030000020004" pitchFamily="2" charset="77"/>
                <a:ea typeface="FreightSansLFPro" charset="0"/>
                <a:cs typeface="FreightSansLFPro" charset="0"/>
              </a:rPr>
              <a:t>2x </a:t>
            </a:r>
            <a:r>
              <a:rPr lang="en-US" sz="4400" dirty="0" err="1">
                <a:solidFill>
                  <a:schemeClr val="tx1"/>
                </a:solidFill>
                <a:latin typeface="FreightSansLFPro" panose="02000506030000020004" pitchFamily="2" charset="77"/>
                <a:ea typeface="FreightSansLFPro" charset="0"/>
                <a:cs typeface="FreightSansLFPro" charset="0"/>
              </a:rPr>
              <a:t>TwinLakes</a:t>
            </a:r>
            <a:r>
              <a:rPr lang="en-US" sz="4400" dirty="0">
                <a:solidFill>
                  <a:schemeClr val="tx1"/>
                </a:solidFill>
                <a:latin typeface="FreightSansLFPro" panose="02000506030000020004" pitchFamily="2" charset="77"/>
                <a:ea typeface="FreightSansLFPro" charset="0"/>
                <a:cs typeface="FreightSansLFPro" charset="0"/>
              </a:rPr>
              <a:t> with 2x Glacier Point V2 Cards</a:t>
            </a:r>
          </a:p>
        </p:txBody>
      </p:sp>
      <p:sp>
        <p:nvSpPr>
          <p:cNvPr id="19" name="Right Arrow 15">
            <a:extLst>
              <a:ext uri="{FF2B5EF4-FFF2-40B4-BE49-F238E27FC236}">
                <a16:creationId xmlns:a16="http://schemas.microsoft.com/office/drawing/2014/main" id="{6534B805-647F-3E43-9323-9203936E5312}"/>
              </a:ext>
            </a:extLst>
          </p:cNvPr>
          <p:cNvSpPr/>
          <p:nvPr/>
        </p:nvSpPr>
        <p:spPr>
          <a:xfrm>
            <a:off x="14971974" y="5900230"/>
            <a:ext cx="2050945" cy="1338768"/>
          </a:xfrm>
          <a:prstGeom prst="rightArrow">
            <a:avLst/>
          </a:prstGeom>
          <a:solidFill>
            <a:srgbClr val="343795"/>
          </a:solidFill>
          <a:ln w="12700">
            <a:solidFill>
              <a:srgbClr val="92D050"/>
            </a:solidFill>
            <a:miter lim="400000"/>
          </a:ln>
          <a:extLs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rot="0" spcFirstLastPara="0" vert="horz" wrap="square" lIns="152380" tIns="152380" rIns="152380" bIns="15238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 defTabSz="457200">
              <a:lnSpc>
                <a:spcPct val="110000"/>
              </a:lnSpc>
              <a:defRPr sz="9000">
                <a:solidFill>
                  <a:srgbClr val="7D8490"/>
                </a:solidFill>
                <a:latin typeface="Vista Sans OT Medium"/>
                <a:ea typeface="Vista Sans OT Medium"/>
                <a:cs typeface="Vista Sans OT Medium"/>
                <a:sym typeface="Vista Sans OT Medium"/>
              </a:defRPr>
            </a:lvl1pPr>
            <a:lvl2pPr indent="228600" algn="ctr" defTabSz="457200">
              <a:lnSpc>
                <a:spcPct val="110000"/>
              </a:lnSpc>
              <a:defRPr sz="9000">
                <a:solidFill>
                  <a:srgbClr val="7D8490"/>
                </a:solidFill>
                <a:latin typeface="Vista Sans OT Medium"/>
                <a:ea typeface="Vista Sans OT Medium"/>
                <a:cs typeface="Vista Sans OT Medium"/>
                <a:sym typeface="Vista Sans OT Medium"/>
              </a:defRPr>
            </a:lvl2pPr>
            <a:lvl3pPr indent="457200" algn="ctr" defTabSz="457200">
              <a:lnSpc>
                <a:spcPct val="110000"/>
              </a:lnSpc>
              <a:defRPr sz="9000">
                <a:solidFill>
                  <a:srgbClr val="7D8490"/>
                </a:solidFill>
                <a:latin typeface="Vista Sans OT Medium"/>
                <a:ea typeface="Vista Sans OT Medium"/>
                <a:cs typeface="Vista Sans OT Medium"/>
                <a:sym typeface="Vista Sans OT Medium"/>
              </a:defRPr>
            </a:lvl3pPr>
            <a:lvl4pPr indent="685800" algn="ctr" defTabSz="457200">
              <a:lnSpc>
                <a:spcPct val="110000"/>
              </a:lnSpc>
              <a:defRPr sz="9000">
                <a:solidFill>
                  <a:srgbClr val="7D8490"/>
                </a:solidFill>
                <a:latin typeface="Vista Sans OT Medium"/>
                <a:ea typeface="Vista Sans OT Medium"/>
                <a:cs typeface="Vista Sans OT Medium"/>
                <a:sym typeface="Vista Sans OT Medium"/>
              </a:defRPr>
            </a:lvl4pPr>
            <a:lvl5pPr indent="914400" algn="ctr" defTabSz="457200">
              <a:lnSpc>
                <a:spcPct val="110000"/>
              </a:lnSpc>
              <a:defRPr sz="9000">
                <a:solidFill>
                  <a:srgbClr val="7D8490"/>
                </a:solidFill>
                <a:latin typeface="Vista Sans OT Medium"/>
                <a:ea typeface="Vista Sans OT Medium"/>
                <a:cs typeface="Vista Sans OT Medium"/>
                <a:sym typeface="Vista Sans OT Medium"/>
              </a:defRPr>
            </a:lvl5pPr>
            <a:lvl6pPr indent="1143000" algn="ctr" defTabSz="457200">
              <a:lnSpc>
                <a:spcPct val="110000"/>
              </a:lnSpc>
              <a:defRPr sz="9000">
                <a:solidFill>
                  <a:srgbClr val="7D8490"/>
                </a:solidFill>
                <a:latin typeface="Vista Sans OT Medium"/>
                <a:ea typeface="Vista Sans OT Medium"/>
                <a:cs typeface="Vista Sans OT Medium"/>
                <a:sym typeface="Vista Sans OT Medium"/>
              </a:defRPr>
            </a:lvl6pPr>
            <a:lvl7pPr indent="1371600" algn="ctr" defTabSz="457200">
              <a:lnSpc>
                <a:spcPct val="110000"/>
              </a:lnSpc>
              <a:defRPr sz="9000">
                <a:solidFill>
                  <a:srgbClr val="7D8490"/>
                </a:solidFill>
                <a:latin typeface="Vista Sans OT Medium"/>
                <a:ea typeface="Vista Sans OT Medium"/>
                <a:cs typeface="Vista Sans OT Medium"/>
                <a:sym typeface="Vista Sans OT Medium"/>
              </a:defRPr>
            </a:lvl7pPr>
            <a:lvl8pPr indent="1600200" algn="ctr" defTabSz="457200">
              <a:lnSpc>
                <a:spcPct val="110000"/>
              </a:lnSpc>
              <a:defRPr sz="9000">
                <a:solidFill>
                  <a:srgbClr val="7D8490"/>
                </a:solidFill>
                <a:latin typeface="Vista Sans OT Medium"/>
                <a:ea typeface="Vista Sans OT Medium"/>
                <a:cs typeface="Vista Sans OT Medium"/>
                <a:sym typeface="Vista Sans OT Medium"/>
              </a:defRPr>
            </a:lvl8pPr>
            <a:lvl9pPr indent="1828800" algn="ctr" defTabSz="457200">
              <a:lnSpc>
                <a:spcPct val="110000"/>
              </a:lnSpc>
              <a:defRPr sz="9000">
                <a:solidFill>
                  <a:srgbClr val="7D8490"/>
                </a:solidFill>
                <a:latin typeface="Vista Sans OT Medium"/>
                <a:ea typeface="Vista Sans OT Medium"/>
                <a:cs typeface="Vista Sans OT Medium"/>
                <a:sym typeface="Vista Sans OT Medium"/>
              </a:defRPr>
            </a:lvl9pPr>
          </a:lstStyle>
          <a:p>
            <a:pPr defTabSz="1752425" hangingPunct="0"/>
            <a:endParaRPr lang="en-US" sz="6000" err="1">
              <a:solidFill>
                <a:srgbClr val="FFFFFF"/>
              </a:solidFill>
              <a:latin typeface="FreightSansLFPro" panose="02000506030000020004" pitchFamily="2" charset="77"/>
              <a:sym typeface="FreightSansLFPro Semibold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10EC29F-0C60-F94E-AB96-CCE560458B91}"/>
              </a:ext>
            </a:extLst>
          </p:cNvPr>
          <p:cNvGrpSpPr/>
          <p:nvPr/>
        </p:nvGrpSpPr>
        <p:grpSpPr>
          <a:xfrm>
            <a:off x="997995" y="3442537"/>
            <a:ext cx="2551637" cy="4568603"/>
            <a:chOff x="492658" y="2053038"/>
            <a:chExt cx="1275985" cy="2284599"/>
          </a:xfrm>
        </p:grpSpPr>
        <p:sp>
          <p:nvSpPr>
            <p:cNvPr id="15" name="TextBox 16">
              <a:extLst>
                <a:ext uri="{FF2B5EF4-FFF2-40B4-BE49-F238E27FC236}">
                  <a16:creationId xmlns:a16="http://schemas.microsoft.com/office/drawing/2014/main" id="{9DB1CAF3-87BD-3745-8393-5E05F5145C85}"/>
                </a:ext>
              </a:extLst>
            </p:cNvPr>
            <p:cNvSpPr txBox="1"/>
            <p:nvPr/>
          </p:nvSpPr>
          <p:spPr>
            <a:xfrm>
              <a:off x="492658" y="2053038"/>
              <a:ext cx="1020507" cy="7682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algn="ctr" defTabSz="457200">
                <a:lnSpc>
                  <a:spcPct val="110000"/>
                </a:lnSpc>
                <a:defRPr sz="9000">
                  <a:solidFill>
                    <a:srgbClr val="7D8490"/>
                  </a:solidFill>
                  <a:latin typeface="Vista Sans OT Medium"/>
                  <a:ea typeface="Vista Sans OT Medium"/>
                  <a:cs typeface="Vista Sans OT Medium"/>
                  <a:sym typeface="Vista Sans OT Medium"/>
                </a:defRPr>
              </a:lvl1pPr>
              <a:lvl2pPr indent="228600" algn="ctr" defTabSz="457200">
                <a:lnSpc>
                  <a:spcPct val="110000"/>
                </a:lnSpc>
                <a:defRPr sz="9000">
                  <a:solidFill>
                    <a:srgbClr val="7D8490"/>
                  </a:solidFill>
                  <a:latin typeface="Vista Sans OT Medium"/>
                  <a:ea typeface="Vista Sans OT Medium"/>
                  <a:cs typeface="Vista Sans OT Medium"/>
                  <a:sym typeface="Vista Sans OT Medium"/>
                </a:defRPr>
              </a:lvl2pPr>
              <a:lvl3pPr indent="457200" algn="ctr" defTabSz="457200">
                <a:lnSpc>
                  <a:spcPct val="110000"/>
                </a:lnSpc>
                <a:defRPr sz="9000">
                  <a:solidFill>
                    <a:srgbClr val="7D8490"/>
                  </a:solidFill>
                  <a:latin typeface="Vista Sans OT Medium"/>
                  <a:ea typeface="Vista Sans OT Medium"/>
                  <a:cs typeface="Vista Sans OT Medium"/>
                  <a:sym typeface="Vista Sans OT Medium"/>
                </a:defRPr>
              </a:lvl3pPr>
              <a:lvl4pPr indent="685800" algn="ctr" defTabSz="457200">
                <a:lnSpc>
                  <a:spcPct val="110000"/>
                </a:lnSpc>
                <a:defRPr sz="9000">
                  <a:solidFill>
                    <a:srgbClr val="7D8490"/>
                  </a:solidFill>
                  <a:latin typeface="Vista Sans OT Medium"/>
                  <a:ea typeface="Vista Sans OT Medium"/>
                  <a:cs typeface="Vista Sans OT Medium"/>
                  <a:sym typeface="Vista Sans OT Medium"/>
                </a:defRPr>
              </a:lvl4pPr>
              <a:lvl5pPr indent="914400" algn="ctr" defTabSz="457200">
                <a:lnSpc>
                  <a:spcPct val="110000"/>
                </a:lnSpc>
                <a:defRPr sz="9000">
                  <a:solidFill>
                    <a:srgbClr val="7D8490"/>
                  </a:solidFill>
                  <a:latin typeface="Vista Sans OT Medium"/>
                  <a:ea typeface="Vista Sans OT Medium"/>
                  <a:cs typeface="Vista Sans OT Medium"/>
                  <a:sym typeface="Vista Sans OT Medium"/>
                </a:defRPr>
              </a:lvl5pPr>
              <a:lvl6pPr indent="1143000" algn="ctr" defTabSz="457200">
                <a:lnSpc>
                  <a:spcPct val="110000"/>
                </a:lnSpc>
                <a:defRPr sz="9000">
                  <a:solidFill>
                    <a:srgbClr val="7D8490"/>
                  </a:solidFill>
                  <a:latin typeface="Vista Sans OT Medium"/>
                  <a:ea typeface="Vista Sans OT Medium"/>
                  <a:cs typeface="Vista Sans OT Medium"/>
                  <a:sym typeface="Vista Sans OT Medium"/>
                </a:defRPr>
              </a:lvl6pPr>
              <a:lvl7pPr indent="1371600" algn="ctr" defTabSz="457200">
                <a:lnSpc>
                  <a:spcPct val="110000"/>
                </a:lnSpc>
                <a:defRPr sz="9000">
                  <a:solidFill>
                    <a:srgbClr val="7D8490"/>
                  </a:solidFill>
                  <a:latin typeface="Vista Sans OT Medium"/>
                  <a:ea typeface="Vista Sans OT Medium"/>
                  <a:cs typeface="Vista Sans OT Medium"/>
                  <a:sym typeface="Vista Sans OT Medium"/>
                </a:defRPr>
              </a:lvl7pPr>
              <a:lvl8pPr indent="1600200" algn="ctr" defTabSz="457200">
                <a:lnSpc>
                  <a:spcPct val="110000"/>
                </a:lnSpc>
                <a:defRPr sz="9000">
                  <a:solidFill>
                    <a:srgbClr val="7D8490"/>
                  </a:solidFill>
                  <a:latin typeface="Vista Sans OT Medium"/>
                  <a:ea typeface="Vista Sans OT Medium"/>
                  <a:cs typeface="Vista Sans OT Medium"/>
                  <a:sym typeface="Vista Sans OT Medium"/>
                </a:defRPr>
              </a:lvl8pPr>
              <a:lvl9pPr indent="1828800" algn="ctr" defTabSz="457200">
                <a:lnSpc>
                  <a:spcPct val="110000"/>
                </a:lnSpc>
                <a:defRPr sz="9000">
                  <a:solidFill>
                    <a:srgbClr val="7D8490"/>
                  </a:solidFill>
                  <a:latin typeface="Vista Sans OT Medium"/>
                  <a:ea typeface="Vista Sans OT Medium"/>
                  <a:cs typeface="Vista Sans OT Medium"/>
                  <a:sym typeface="Vista Sans OT Medium"/>
                </a:defRPr>
              </a:lvl9pPr>
            </a:lstStyle>
            <a:p>
              <a:pPr hangingPunct="0">
                <a:spcBef>
                  <a:spcPts val="1000"/>
                </a:spcBef>
                <a:buClr>
                  <a:schemeClr val="accent6"/>
                </a:buClr>
                <a:buSzPct val="90000"/>
              </a:pPr>
              <a:r>
                <a:rPr lang="en-US" sz="4400" dirty="0">
                  <a:solidFill>
                    <a:schemeClr val="tx1"/>
                  </a:solidFill>
                  <a:latin typeface="FreightSansLFPro" charset="0"/>
                  <a:ea typeface="FreightSansLFPro" charset="0"/>
                  <a:cs typeface="FreightSansLFPro" charset="0"/>
                </a:rPr>
                <a:t>Single M.2</a:t>
              </a:r>
            </a:p>
          </p:txBody>
        </p:sp>
        <p:sp>
          <p:nvSpPr>
            <p:cNvPr id="16" name="TextBox 17">
              <a:extLst>
                <a:ext uri="{FF2B5EF4-FFF2-40B4-BE49-F238E27FC236}">
                  <a16:creationId xmlns:a16="http://schemas.microsoft.com/office/drawing/2014/main" id="{D41DA071-30EC-734E-95AA-348B0D8B6D2B}"/>
                </a:ext>
              </a:extLst>
            </p:cNvPr>
            <p:cNvSpPr txBox="1"/>
            <p:nvPr/>
          </p:nvSpPr>
          <p:spPr>
            <a:xfrm>
              <a:off x="516880" y="3941868"/>
              <a:ext cx="1251763" cy="395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algn="ctr" defTabSz="457200">
                <a:lnSpc>
                  <a:spcPct val="110000"/>
                </a:lnSpc>
                <a:defRPr sz="9000">
                  <a:solidFill>
                    <a:srgbClr val="7D8490"/>
                  </a:solidFill>
                  <a:latin typeface="Vista Sans OT Medium"/>
                  <a:ea typeface="Vista Sans OT Medium"/>
                  <a:cs typeface="Vista Sans OT Medium"/>
                  <a:sym typeface="Vista Sans OT Medium"/>
                </a:defRPr>
              </a:lvl1pPr>
              <a:lvl2pPr indent="228600" algn="ctr" defTabSz="457200">
                <a:lnSpc>
                  <a:spcPct val="110000"/>
                </a:lnSpc>
                <a:defRPr sz="9000">
                  <a:solidFill>
                    <a:srgbClr val="7D8490"/>
                  </a:solidFill>
                  <a:latin typeface="Vista Sans OT Medium"/>
                  <a:ea typeface="Vista Sans OT Medium"/>
                  <a:cs typeface="Vista Sans OT Medium"/>
                  <a:sym typeface="Vista Sans OT Medium"/>
                </a:defRPr>
              </a:lvl2pPr>
              <a:lvl3pPr indent="457200" algn="ctr" defTabSz="457200">
                <a:lnSpc>
                  <a:spcPct val="110000"/>
                </a:lnSpc>
                <a:defRPr sz="9000">
                  <a:solidFill>
                    <a:srgbClr val="7D8490"/>
                  </a:solidFill>
                  <a:latin typeface="Vista Sans OT Medium"/>
                  <a:ea typeface="Vista Sans OT Medium"/>
                  <a:cs typeface="Vista Sans OT Medium"/>
                  <a:sym typeface="Vista Sans OT Medium"/>
                </a:defRPr>
              </a:lvl3pPr>
              <a:lvl4pPr indent="685800" algn="ctr" defTabSz="457200">
                <a:lnSpc>
                  <a:spcPct val="110000"/>
                </a:lnSpc>
                <a:defRPr sz="9000">
                  <a:solidFill>
                    <a:srgbClr val="7D8490"/>
                  </a:solidFill>
                  <a:latin typeface="Vista Sans OT Medium"/>
                  <a:ea typeface="Vista Sans OT Medium"/>
                  <a:cs typeface="Vista Sans OT Medium"/>
                  <a:sym typeface="Vista Sans OT Medium"/>
                </a:defRPr>
              </a:lvl4pPr>
              <a:lvl5pPr indent="914400" algn="ctr" defTabSz="457200">
                <a:lnSpc>
                  <a:spcPct val="110000"/>
                </a:lnSpc>
                <a:defRPr sz="9000">
                  <a:solidFill>
                    <a:srgbClr val="7D8490"/>
                  </a:solidFill>
                  <a:latin typeface="Vista Sans OT Medium"/>
                  <a:ea typeface="Vista Sans OT Medium"/>
                  <a:cs typeface="Vista Sans OT Medium"/>
                  <a:sym typeface="Vista Sans OT Medium"/>
                </a:defRPr>
              </a:lvl5pPr>
              <a:lvl6pPr indent="1143000" algn="ctr" defTabSz="457200">
                <a:lnSpc>
                  <a:spcPct val="110000"/>
                </a:lnSpc>
                <a:defRPr sz="9000">
                  <a:solidFill>
                    <a:srgbClr val="7D8490"/>
                  </a:solidFill>
                  <a:latin typeface="Vista Sans OT Medium"/>
                  <a:ea typeface="Vista Sans OT Medium"/>
                  <a:cs typeface="Vista Sans OT Medium"/>
                  <a:sym typeface="Vista Sans OT Medium"/>
                </a:defRPr>
              </a:lvl6pPr>
              <a:lvl7pPr indent="1371600" algn="ctr" defTabSz="457200">
                <a:lnSpc>
                  <a:spcPct val="110000"/>
                </a:lnSpc>
                <a:defRPr sz="9000">
                  <a:solidFill>
                    <a:srgbClr val="7D8490"/>
                  </a:solidFill>
                  <a:latin typeface="Vista Sans OT Medium"/>
                  <a:ea typeface="Vista Sans OT Medium"/>
                  <a:cs typeface="Vista Sans OT Medium"/>
                  <a:sym typeface="Vista Sans OT Medium"/>
                </a:defRPr>
              </a:lvl7pPr>
              <a:lvl8pPr indent="1600200" algn="ctr" defTabSz="457200">
                <a:lnSpc>
                  <a:spcPct val="110000"/>
                </a:lnSpc>
                <a:defRPr sz="9000">
                  <a:solidFill>
                    <a:srgbClr val="7D8490"/>
                  </a:solidFill>
                  <a:latin typeface="Vista Sans OT Medium"/>
                  <a:ea typeface="Vista Sans OT Medium"/>
                  <a:cs typeface="Vista Sans OT Medium"/>
                  <a:sym typeface="Vista Sans OT Medium"/>
                </a:defRPr>
              </a:lvl8pPr>
              <a:lvl9pPr indent="1828800" algn="ctr" defTabSz="457200">
                <a:lnSpc>
                  <a:spcPct val="110000"/>
                </a:lnSpc>
                <a:defRPr sz="9000">
                  <a:solidFill>
                    <a:srgbClr val="7D8490"/>
                  </a:solidFill>
                  <a:latin typeface="Vista Sans OT Medium"/>
                  <a:ea typeface="Vista Sans OT Medium"/>
                  <a:cs typeface="Vista Sans OT Medium"/>
                  <a:sym typeface="Vista Sans OT Medium"/>
                </a:defRPr>
              </a:lvl9pPr>
            </a:lstStyle>
            <a:p>
              <a:pPr hangingPunct="0">
                <a:spcBef>
                  <a:spcPts val="1000"/>
                </a:spcBef>
                <a:buClr>
                  <a:schemeClr val="accent6"/>
                </a:buClr>
                <a:buSzPct val="90000"/>
              </a:pPr>
              <a:r>
                <a:rPr lang="en-US" sz="4400" dirty="0">
                  <a:solidFill>
                    <a:schemeClr val="tx1"/>
                  </a:solidFill>
                  <a:latin typeface="FreightSansLFPro" charset="0"/>
                  <a:ea typeface="FreightSansLFPro" charset="0"/>
                  <a:cs typeface="FreightSansLFPro" charset="0"/>
                </a:rPr>
                <a:t>Dual M.2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616ABC0D-8A18-0645-9074-9BCEE6D563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6010" y="3486381"/>
            <a:ext cx="6240192" cy="63557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B3753D3-A94F-9F43-9EC7-85EFA49F1E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6052" y="3716801"/>
            <a:ext cx="4751107" cy="28879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2DA6481-29B5-ED4D-9232-ACB5D1A946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9372" y="7652949"/>
            <a:ext cx="6260285" cy="3644425"/>
          </a:xfrm>
          <a:prstGeom prst="rect">
            <a:avLst/>
          </a:prstGeom>
        </p:spPr>
      </p:pic>
      <p:sp>
        <p:nvSpPr>
          <p:cNvPr id="10" name="Right Brace 9">
            <a:extLst>
              <a:ext uri="{FF2B5EF4-FFF2-40B4-BE49-F238E27FC236}">
                <a16:creationId xmlns:a16="http://schemas.microsoft.com/office/drawing/2014/main" id="{35ADF647-8AAB-814C-ADA0-630465B18209}"/>
              </a:ext>
            </a:extLst>
          </p:cNvPr>
          <p:cNvSpPr/>
          <p:nvPr/>
        </p:nvSpPr>
        <p:spPr>
          <a:xfrm rot="16200000">
            <a:off x="4254258" y="-142572"/>
            <a:ext cx="324436" cy="6827689"/>
          </a:xfrm>
          <a:prstGeom prst="rightBrace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91439" tIns="45719" rIns="91439" bIns="45719" numCol="1" spcCol="38100" rtlCol="0" anchor="t">
            <a:noAutofit/>
          </a:bodyPr>
          <a:lstStyle>
            <a:lvl1pPr algn="ctr" defTabSz="457200">
              <a:lnSpc>
                <a:spcPct val="110000"/>
              </a:lnSpc>
              <a:defRPr sz="9000">
                <a:solidFill>
                  <a:srgbClr val="7D8490"/>
                </a:solidFill>
                <a:latin typeface="Vista Sans OT Medium"/>
                <a:ea typeface="Vista Sans OT Medium"/>
                <a:cs typeface="Vista Sans OT Medium"/>
                <a:sym typeface="Vista Sans OT Medium"/>
              </a:defRPr>
            </a:lvl1pPr>
            <a:lvl2pPr indent="228600" algn="ctr" defTabSz="457200">
              <a:lnSpc>
                <a:spcPct val="110000"/>
              </a:lnSpc>
              <a:defRPr sz="9000">
                <a:solidFill>
                  <a:srgbClr val="7D8490"/>
                </a:solidFill>
                <a:latin typeface="Vista Sans OT Medium"/>
                <a:ea typeface="Vista Sans OT Medium"/>
                <a:cs typeface="Vista Sans OT Medium"/>
                <a:sym typeface="Vista Sans OT Medium"/>
              </a:defRPr>
            </a:lvl2pPr>
            <a:lvl3pPr indent="457200" algn="ctr" defTabSz="457200">
              <a:lnSpc>
                <a:spcPct val="110000"/>
              </a:lnSpc>
              <a:defRPr sz="9000">
                <a:solidFill>
                  <a:srgbClr val="7D8490"/>
                </a:solidFill>
                <a:latin typeface="Vista Sans OT Medium"/>
                <a:ea typeface="Vista Sans OT Medium"/>
                <a:cs typeface="Vista Sans OT Medium"/>
                <a:sym typeface="Vista Sans OT Medium"/>
              </a:defRPr>
            </a:lvl3pPr>
            <a:lvl4pPr indent="685800" algn="ctr" defTabSz="457200">
              <a:lnSpc>
                <a:spcPct val="110000"/>
              </a:lnSpc>
              <a:defRPr sz="9000">
                <a:solidFill>
                  <a:srgbClr val="7D8490"/>
                </a:solidFill>
                <a:latin typeface="Vista Sans OT Medium"/>
                <a:ea typeface="Vista Sans OT Medium"/>
                <a:cs typeface="Vista Sans OT Medium"/>
                <a:sym typeface="Vista Sans OT Medium"/>
              </a:defRPr>
            </a:lvl4pPr>
            <a:lvl5pPr indent="914400" algn="ctr" defTabSz="457200">
              <a:lnSpc>
                <a:spcPct val="110000"/>
              </a:lnSpc>
              <a:defRPr sz="9000">
                <a:solidFill>
                  <a:srgbClr val="7D8490"/>
                </a:solidFill>
                <a:latin typeface="Vista Sans OT Medium"/>
                <a:ea typeface="Vista Sans OT Medium"/>
                <a:cs typeface="Vista Sans OT Medium"/>
                <a:sym typeface="Vista Sans OT Medium"/>
              </a:defRPr>
            </a:lvl5pPr>
            <a:lvl6pPr indent="1143000" algn="ctr" defTabSz="457200">
              <a:lnSpc>
                <a:spcPct val="110000"/>
              </a:lnSpc>
              <a:defRPr sz="9000">
                <a:solidFill>
                  <a:srgbClr val="7D8490"/>
                </a:solidFill>
                <a:latin typeface="Vista Sans OT Medium"/>
                <a:ea typeface="Vista Sans OT Medium"/>
                <a:cs typeface="Vista Sans OT Medium"/>
                <a:sym typeface="Vista Sans OT Medium"/>
              </a:defRPr>
            </a:lvl6pPr>
            <a:lvl7pPr indent="1371600" algn="ctr" defTabSz="457200">
              <a:lnSpc>
                <a:spcPct val="110000"/>
              </a:lnSpc>
              <a:defRPr sz="9000">
                <a:solidFill>
                  <a:srgbClr val="7D8490"/>
                </a:solidFill>
                <a:latin typeface="Vista Sans OT Medium"/>
                <a:ea typeface="Vista Sans OT Medium"/>
                <a:cs typeface="Vista Sans OT Medium"/>
                <a:sym typeface="Vista Sans OT Medium"/>
              </a:defRPr>
            </a:lvl7pPr>
            <a:lvl8pPr indent="1600200" algn="ctr" defTabSz="457200">
              <a:lnSpc>
                <a:spcPct val="110000"/>
              </a:lnSpc>
              <a:defRPr sz="9000">
                <a:solidFill>
                  <a:srgbClr val="7D8490"/>
                </a:solidFill>
                <a:latin typeface="Vista Sans OT Medium"/>
                <a:ea typeface="Vista Sans OT Medium"/>
                <a:cs typeface="Vista Sans OT Medium"/>
                <a:sym typeface="Vista Sans OT Medium"/>
              </a:defRPr>
            </a:lvl8pPr>
            <a:lvl9pPr indent="1828800" algn="ctr" defTabSz="457200">
              <a:lnSpc>
                <a:spcPct val="110000"/>
              </a:lnSpc>
              <a:defRPr sz="9000">
                <a:solidFill>
                  <a:srgbClr val="7D8490"/>
                </a:solidFill>
                <a:latin typeface="Vista Sans OT Medium"/>
                <a:ea typeface="Vista Sans OT Medium"/>
                <a:cs typeface="Vista Sans OT Medium"/>
                <a:sym typeface="Vista Sans OT Medium"/>
              </a:defRPr>
            </a:lvl9pPr>
          </a:lstStyle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1" name="Right Brace 10">
            <a:extLst>
              <a:ext uri="{FF2B5EF4-FFF2-40B4-BE49-F238E27FC236}">
                <a16:creationId xmlns:a16="http://schemas.microsoft.com/office/drawing/2014/main" id="{0524D4DD-596B-CE49-8DA7-9F859B672AAD}"/>
              </a:ext>
            </a:extLst>
          </p:cNvPr>
          <p:cNvSpPr/>
          <p:nvPr/>
        </p:nvSpPr>
        <p:spPr>
          <a:xfrm rot="16200000">
            <a:off x="11896292" y="-142572"/>
            <a:ext cx="324436" cy="6827689"/>
          </a:xfrm>
          <a:prstGeom prst="rightBrace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91439" tIns="45719" rIns="91439" bIns="45719" numCol="1" spcCol="38100" rtlCol="0" anchor="t">
            <a:noAutofit/>
          </a:bodyPr>
          <a:lstStyle>
            <a:lvl1pPr algn="ctr" defTabSz="457200">
              <a:lnSpc>
                <a:spcPct val="110000"/>
              </a:lnSpc>
              <a:defRPr sz="9000">
                <a:solidFill>
                  <a:srgbClr val="7D8490"/>
                </a:solidFill>
                <a:latin typeface="Vista Sans OT Medium"/>
                <a:ea typeface="Vista Sans OT Medium"/>
                <a:cs typeface="Vista Sans OT Medium"/>
                <a:sym typeface="Vista Sans OT Medium"/>
              </a:defRPr>
            </a:lvl1pPr>
            <a:lvl2pPr indent="228600" algn="ctr" defTabSz="457200">
              <a:lnSpc>
                <a:spcPct val="110000"/>
              </a:lnSpc>
              <a:defRPr sz="9000">
                <a:solidFill>
                  <a:srgbClr val="7D8490"/>
                </a:solidFill>
                <a:latin typeface="Vista Sans OT Medium"/>
                <a:ea typeface="Vista Sans OT Medium"/>
                <a:cs typeface="Vista Sans OT Medium"/>
                <a:sym typeface="Vista Sans OT Medium"/>
              </a:defRPr>
            </a:lvl2pPr>
            <a:lvl3pPr indent="457200" algn="ctr" defTabSz="457200">
              <a:lnSpc>
                <a:spcPct val="110000"/>
              </a:lnSpc>
              <a:defRPr sz="9000">
                <a:solidFill>
                  <a:srgbClr val="7D8490"/>
                </a:solidFill>
                <a:latin typeface="Vista Sans OT Medium"/>
                <a:ea typeface="Vista Sans OT Medium"/>
                <a:cs typeface="Vista Sans OT Medium"/>
                <a:sym typeface="Vista Sans OT Medium"/>
              </a:defRPr>
            </a:lvl3pPr>
            <a:lvl4pPr indent="685800" algn="ctr" defTabSz="457200">
              <a:lnSpc>
                <a:spcPct val="110000"/>
              </a:lnSpc>
              <a:defRPr sz="9000">
                <a:solidFill>
                  <a:srgbClr val="7D8490"/>
                </a:solidFill>
                <a:latin typeface="Vista Sans OT Medium"/>
                <a:ea typeface="Vista Sans OT Medium"/>
                <a:cs typeface="Vista Sans OT Medium"/>
                <a:sym typeface="Vista Sans OT Medium"/>
              </a:defRPr>
            </a:lvl4pPr>
            <a:lvl5pPr indent="914400" algn="ctr" defTabSz="457200">
              <a:lnSpc>
                <a:spcPct val="110000"/>
              </a:lnSpc>
              <a:defRPr sz="9000">
                <a:solidFill>
                  <a:srgbClr val="7D8490"/>
                </a:solidFill>
                <a:latin typeface="Vista Sans OT Medium"/>
                <a:ea typeface="Vista Sans OT Medium"/>
                <a:cs typeface="Vista Sans OT Medium"/>
                <a:sym typeface="Vista Sans OT Medium"/>
              </a:defRPr>
            </a:lvl5pPr>
            <a:lvl6pPr indent="1143000" algn="ctr" defTabSz="457200">
              <a:lnSpc>
                <a:spcPct val="110000"/>
              </a:lnSpc>
              <a:defRPr sz="9000">
                <a:solidFill>
                  <a:srgbClr val="7D8490"/>
                </a:solidFill>
                <a:latin typeface="Vista Sans OT Medium"/>
                <a:ea typeface="Vista Sans OT Medium"/>
                <a:cs typeface="Vista Sans OT Medium"/>
                <a:sym typeface="Vista Sans OT Medium"/>
              </a:defRPr>
            </a:lvl6pPr>
            <a:lvl7pPr indent="1371600" algn="ctr" defTabSz="457200">
              <a:lnSpc>
                <a:spcPct val="110000"/>
              </a:lnSpc>
              <a:defRPr sz="9000">
                <a:solidFill>
                  <a:srgbClr val="7D8490"/>
                </a:solidFill>
                <a:latin typeface="Vista Sans OT Medium"/>
                <a:ea typeface="Vista Sans OT Medium"/>
                <a:cs typeface="Vista Sans OT Medium"/>
                <a:sym typeface="Vista Sans OT Medium"/>
              </a:defRPr>
            </a:lvl7pPr>
            <a:lvl8pPr indent="1600200" algn="ctr" defTabSz="457200">
              <a:lnSpc>
                <a:spcPct val="110000"/>
              </a:lnSpc>
              <a:defRPr sz="9000">
                <a:solidFill>
                  <a:srgbClr val="7D8490"/>
                </a:solidFill>
                <a:latin typeface="Vista Sans OT Medium"/>
                <a:ea typeface="Vista Sans OT Medium"/>
                <a:cs typeface="Vista Sans OT Medium"/>
                <a:sym typeface="Vista Sans OT Medium"/>
              </a:defRPr>
            </a:lvl8pPr>
            <a:lvl9pPr indent="1828800" algn="ctr" defTabSz="457200">
              <a:lnSpc>
                <a:spcPct val="110000"/>
              </a:lnSpc>
              <a:defRPr sz="9000">
                <a:solidFill>
                  <a:srgbClr val="7D8490"/>
                </a:solidFill>
                <a:latin typeface="Vista Sans OT Medium"/>
                <a:ea typeface="Vista Sans OT Medium"/>
                <a:cs typeface="Vista Sans OT Medium"/>
                <a:sym typeface="Vista Sans OT Medium"/>
              </a:defRPr>
            </a:lvl9pPr>
          </a:lstStyle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D3D5F08F-2F37-8D43-B71B-DE4FA5775940}"/>
              </a:ext>
            </a:extLst>
          </p:cNvPr>
          <p:cNvSpPr/>
          <p:nvPr/>
        </p:nvSpPr>
        <p:spPr>
          <a:xfrm rot="16200000">
            <a:off x="19946292" y="-470374"/>
            <a:ext cx="324436" cy="7483293"/>
          </a:xfrm>
          <a:prstGeom prst="rightBrace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91439" tIns="45719" rIns="91439" bIns="45719" numCol="1" spcCol="38100" rtlCol="0" anchor="t">
            <a:noAutofit/>
          </a:bodyPr>
          <a:lstStyle>
            <a:lvl1pPr algn="ctr" defTabSz="457200">
              <a:lnSpc>
                <a:spcPct val="110000"/>
              </a:lnSpc>
              <a:defRPr sz="9000">
                <a:solidFill>
                  <a:srgbClr val="7D8490"/>
                </a:solidFill>
                <a:latin typeface="Vista Sans OT Medium"/>
                <a:ea typeface="Vista Sans OT Medium"/>
                <a:cs typeface="Vista Sans OT Medium"/>
                <a:sym typeface="Vista Sans OT Medium"/>
              </a:defRPr>
            </a:lvl1pPr>
            <a:lvl2pPr indent="228600" algn="ctr" defTabSz="457200">
              <a:lnSpc>
                <a:spcPct val="110000"/>
              </a:lnSpc>
              <a:defRPr sz="9000">
                <a:solidFill>
                  <a:srgbClr val="7D8490"/>
                </a:solidFill>
                <a:latin typeface="Vista Sans OT Medium"/>
                <a:ea typeface="Vista Sans OT Medium"/>
                <a:cs typeface="Vista Sans OT Medium"/>
                <a:sym typeface="Vista Sans OT Medium"/>
              </a:defRPr>
            </a:lvl2pPr>
            <a:lvl3pPr indent="457200" algn="ctr" defTabSz="457200">
              <a:lnSpc>
                <a:spcPct val="110000"/>
              </a:lnSpc>
              <a:defRPr sz="9000">
                <a:solidFill>
                  <a:srgbClr val="7D8490"/>
                </a:solidFill>
                <a:latin typeface="Vista Sans OT Medium"/>
                <a:ea typeface="Vista Sans OT Medium"/>
                <a:cs typeface="Vista Sans OT Medium"/>
                <a:sym typeface="Vista Sans OT Medium"/>
              </a:defRPr>
            </a:lvl3pPr>
            <a:lvl4pPr indent="685800" algn="ctr" defTabSz="457200">
              <a:lnSpc>
                <a:spcPct val="110000"/>
              </a:lnSpc>
              <a:defRPr sz="9000">
                <a:solidFill>
                  <a:srgbClr val="7D8490"/>
                </a:solidFill>
                <a:latin typeface="Vista Sans OT Medium"/>
                <a:ea typeface="Vista Sans OT Medium"/>
                <a:cs typeface="Vista Sans OT Medium"/>
                <a:sym typeface="Vista Sans OT Medium"/>
              </a:defRPr>
            </a:lvl4pPr>
            <a:lvl5pPr indent="914400" algn="ctr" defTabSz="457200">
              <a:lnSpc>
                <a:spcPct val="110000"/>
              </a:lnSpc>
              <a:defRPr sz="9000">
                <a:solidFill>
                  <a:srgbClr val="7D8490"/>
                </a:solidFill>
                <a:latin typeface="Vista Sans OT Medium"/>
                <a:ea typeface="Vista Sans OT Medium"/>
                <a:cs typeface="Vista Sans OT Medium"/>
                <a:sym typeface="Vista Sans OT Medium"/>
              </a:defRPr>
            </a:lvl5pPr>
            <a:lvl6pPr indent="1143000" algn="ctr" defTabSz="457200">
              <a:lnSpc>
                <a:spcPct val="110000"/>
              </a:lnSpc>
              <a:defRPr sz="9000">
                <a:solidFill>
                  <a:srgbClr val="7D8490"/>
                </a:solidFill>
                <a:latin typeface="Vista Sans OT Medium"/>
                <a:ea typeface="Vista Sans OT Medium"/>
                <a:cs typeface="Vista Sans OT Medium"/>
                <a:sym typeface="Vista Sans OT Medium"/>
              </a:defRPr>
            </a:lvl6pPr>
            <a:lvl7pPr indent="1371600" algn="ctr" defTabSz="457200">
              <a:lnSpc>
                <a:spcPct val="110000"/>
              </a:lnSpc>
              <a:defRPr sz="9000">
                <a:solidFill>
                  <a:srgbClr val="7D8490"/>
                </a:solidFill>
                <a:latin typeface="Vista Sans OT Medium"/>
                <a:ea typeface="Vista Sans OT Medium"/>
                <a:cs typeface="Vista Sans OT Medium"/>
                <a:sym typeface="Vista Sans OT Medium"/>
              </a:defRPr>
            </a:lvl7pPr>
            <a:lvl8pPr indent="1600200" algn="ctr" defTabSz="457200">
              <a:lnSpc>
                <a:spcPct val="110000"/>
              </a:lnSpc>
              <a:defRPr sz="9000">
                <a:solidFill>
                  <a:srgbClr val="7D8490"/>
                </a:solidFill>
                <a:latin typeface="Vista Sans OT Medium"/>
                <a:ea typeface="Vista Sans OT Medium"/>
                <a:cs typeface="Vista Sans OT Medium"/>
                <a:sym typeface="Vista Sans OT Medium"/>
              </a:defRPr>
            </a:lvl8pPr>
            <a:lvl9pPr indent="1828800" algn="ctr" defTabSz="457200">
              <a:lnSpc>
                <a:spcPct val="110000"/>
              </a:lnSpc>
              <a:defRPr sz="9000">
                <a:solidFill>
                  <a:srgbClr val="7D8490"/>
                </a:solidFill>
                <a:latin typeface="Vista Sans OT Medium"/>
                <a:ea typeface="Vista Sans OT Medium"/>
                <a:cs typeface="Vista Sans OT Medium"/>
                <a:sym typeface="Vista Sans OT Medium"/>
              </a:defRPr>
            </a:lvl9pPr>
          </a:lstStyle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3" name="TextBox 22">
            <a:extLst>
              <a:ext uri="{FF2B5EF4-FFF2-40B4-BE49-F238E27FC236}">
                <a16:creationId xmlns:a16="http://schemas.microsoft.com/office/drawing/2014/main" id="{1E6D1443-93CF-E74D-AE4F-D52E64CD9155}"/>
              </a:ext>
            </a:extLst>
          </p:cNvPr>
          <p:cNvSpPr txBox="1"/>
          <p:nvPr/>
        </p:nvSpPr>
        <p:spPr>
          <a:xfrm>
            <a:off x="9574147" y="2244786"/>
            <a:ext cx="5263918" cy="79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ctr" defTabSz="457200">
              <a:lnSpc>
                <a:spcPct val="110000"/>
              </a:lnSpc>
              <a:defRPr sz="9000">
                <a:solidFill>
                  <a:srgbClr val="7D8490"/>
                </a:solidFill>
                <a:latin typeface="Vista Sans OT Medium"/>
                <a:ea typeface="Vista Sans OT Medium"/>
                <a:cs typeface="Vista Sans OT Medium"/>
                <a:sym typeface="Vista Sans OT Medium"/>
              </a:defRPr>
            </a:lvl1pPr>
            <a:lvl2pPr indent="228600" algn="ctr" defTabSz="457200">
              <a:lnSpc>
                <a:spcPct val="110000"/>
              </a:lnSpc>
              <a:defRPr sz="9000">
                <a:solidFill>
                  <a:srgbClr val="7D8490"/>
                </a:solidFill>
                <a:latin typeface="Vista Sans OT Medium"/>
                <a:ea typeface="Vista Sans OT Medium"/>
                <a:cs typeface="Vista Sans OT Medium"/>
                <a:sym typeface="Vista Sans OT Medium"/>
              </a:defRPr>
            </a:lvl2pPr>
            <a:lvl3pPr indent="457200" algn="ctr" defTabSz="457200">
              <a:lnSpc>
                <a:spcPct val="110000"/>
              </a:lnSpc>
              <a:defRPr sz="9000">
                <a:solidFill>
                  <a:srgbClr val="7D8490"/>
                </a:solidFill>
                <a:latin typeface="Vista Sans OT Medium"/>
                <a:ea typeface="Vista Sans OT Medium"/>
                <a:cs typeface="Vista Sans OT Medium"/>
                <a:sym typeface="Vista Sans OT Medium"/>
              </a:defRPr>
            </a:lvl3pPr>
            <a:lvl4pPr indent="685800" algn="ctr" defTabSz="457200">
              <a:lnSpc>
                <a:spcPct val="110000"/>
              </a:lnSpc>
              <a:defRPr sz="9000">
                <a:solidFill>
                  <a:srgbClr val="7D8490"/>
                </a:solidFill>
                <a:latin typeface="Vista Sans OT Medium"/>
                <a:ea typeface="Vista Sans OT Medium"/>
                <a:cs typeface="Vista Sans OT Medium"/>
                <a:sym typeface="Vista Sans OT Medium"/>
              </a:defRPr>
            </a:lvl4pPr>
            <a:lvl5pPr indent="914400" algn="ctr" defTabSz="457200">
              <a:lnSpc>
                <a:spcPct val="110000"/>
              </a:lnSpc>
              <a:defRPr sz="9000">
                <a:solidFill>
                  <a:srgbClr val="7D8490"/>
                </a:solidFill>
                <a:latin typeface="Vista Sans OT Medium"/>
                <a:ea typeface="Vista Sans OT Medium"/>
                <a:cs typeface="Vista Sans OT Medium"/>
                <a:sym typeface="Vista Sans OT Medium"/>
              </a:defRPr>
            </a:lvl5pPr>
            <a:lvl6pPr indent="1143000" algn="ctr" defTabSz="457200">
              <a:lnSpc>
                <a:spcPct val="110000"/>
              </a:lnSpc>
              <a:defRPr sz="9000">
                <a:solidFill>
                  <a:srgbClr val="7D8490"/>
                </a:solidFill>
                <a:latin typeface="Vista Sans OT Medium"/>
                <a:ea typeface="Vista Sans OT Medium"/>
                <a:cs typeface="Vista Sans OT Medium"/>
                <a:sym typeface="Vista Sans OT Medium"/>
              </a:defRPr>
            </a:lvl6pPr>
            <a:lvl7pPr indent="1371600" algn="ctr" defTabSz="457200">
              <a:lnSpc>
                <a:spcPct val="110000"/>
              </a:lnSpc>
              <a:defRPr sz="9000">
                <a:solidFill>
                  <a:srgbClr val="7D8490"/>
                </a:solidFill>
                <a:latin typeface="Vista Sans OT Medium"/>
                <a:ea typeface="Vista Sans OT Medium"/>
                <a:cs typeface="Vista Sans OT Medium"/>
                <a:sym typeface="Vista Sans OT Medium"/>
              </a:defRPr>
            </a:lvl7pPr>
            <a:lvl8pPr indent="1600200" algn="ctr" defTabSz="457200">
              <a:lnSpc>
                <a:spcPct val="110000"/>
              </a:lnSpc>
              <a:defRPr sz="9000">
                <a:solidFill>
                  <a:srgbClr val="7D8490"/>
                </a:solidFill>
                <a:latin typeface="Vista Sans OT Medium"/>
                <a:ea typeface="Vista Sans OT Medium"/>
                <a:cs typeface="Vista Sans OT Medium"/>
                <a:sym typeface="Vista Sans OT Medium"/>
              </a:defRPr>
            </a:lvl8pPr>
            <a:lvl9pPr indent="1828800" algn="ctr" defTabSz="457200">
              <a:lnSpc>
                <a:spcPct val="110000"/>
              </a:lnSpc>
              <a:defRPr sz="9000">
                <a:solidFill>
                  <a:srgbClr val="7D8490"/>
                </a:solidFill>
                <a:latin typeface="Vista Sans OT Medium"/>
                <a:ea typeface="Vista Sans OT Medium"/>
                <a:cs typeface="Vista Sans OT Medium"/>
                <a:sym typeface="Vista Sans OT Medium"/>
              </a:defRPr>
            </a:lvl9pPr>
          </a:lstStyle>
          <a:p>
            <a:pPr hangingPunct="0">
              <a:spcBef>
                <a:spcPts val="1000"/>
              </a:spcBef>
              <a:buClr>
                <a:schemeClr val="accent6"/>
              </a:buClr>
              <a:buSzPct val="90000"/>
            </a:pPr>
            <a:r>
              <a:rPr lang="en-US" sz="4400" dirty="0">
                <a:solidFill>
                  <a:schemeClr val="tx1"/>
                </a:solidFill>
                <a:latin typeface="FreightSansLFPro" charset="0"/>
                <a:ea typeface="FreightSansLFPro" charset="0"/>
                <a:cs typeface="FreightSansLFPro" charset="0"/>
              </a:rPr>
              <a:t>Glacier Point v2 Card</a:t>
            </a:r>
            <a:endParaRPr lang="en-US" sz="4400" dirty="0">
              <a:solidFill>
                <a:schemeClr val="bg1"/>
              </a:solidFill>
              <a:latin typeface="FreightSansLFPro" charset="0"/>
              <a:ea typeface="FreightSansLFPro" charset="0"/>
              <a:cs typeface="FreightSansLFPro" charset="0"/>
            </a:endParaRPr>
          </a:p>
        </p:txBody>
      </p:sp>
      <p:sp>
        <p:nvSpPr>
          <p:cNvPr id="14" name="TextBox 23">
            <a:extLst>
              <a:ext uri="{FF2B5EF4-FFF2-40B4-BE49-F238E27FC236}">
                <a16:creationId xmlns:a16="http://schemas.microsoft.com/office/drawing/2014/main" id="{74FE7B8D-C45E-0141-885C-2E17666C0011}"/>
              </a:ext>
            </a:extLst>
          </p:cNvPr>
          <p:cNvSpPr txBox="1"/>
          <p:nvPr/>
        </p:nvSpPr>
        <p:spPr>
          <a:xfrm>
            <a:off x="17476551" y="2244786"/>
            <a:ext cx="5263918" cy="79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ctr" defTabSz="457200">
              <a:lnSpc>
                <a:spcPct val="110000"/>
              </a:lnSpc>
              <a:defRPr sz="9000">
                <a:solidFill>
                  <a:srgbClr val="7D8490"/>
                </a:solidFill>
                <a:latin typeface="Vista Sans OT Medium"/>
                <a:ea typeface="Vista Sans OT Medium"/>
                <a:cs typeface="Vista Sans OT Medium"/>
                <a:sym typeface="Vista Sans OT Medium"/>
              </a:defRPr>
            </a:lvl1pPr>
            <a:lvl2pPr indent="228600" algn="ctr" defTabSz="457200">
              <a:lnSpc>
                <a:spcPct val="110000"/>
              </a:lnSpc>
              <a:defRPr sz="9000">
                <a:solidFill>
                  <a:srgbClr val="7D8490"/>
                </a:solidFill>
                <a:latin typeface="Vista Sans OT Medium"/>
                <a:ea typeface="Vista Sans OT Medium"/>
                <a:cs typeface="Vista Sans OT Medium"/>
                <a:sym typeface="Vista Sans OT Medium"/>
              </a:defRPr>
            </a:lvl2pPr>
            <a:lvl3pPr indent="457200" algn="ctr" defTabSz="457200">
              <a:lnSpc>
                <a:spcPct val="110000"/>
              </a:lnSpc>
              <a:defRPr sz="9000">
                <a:solidFill>
                  <a:srgbClr val="7D8490"/>
                </a:solidFill>
                <a:latin typeface="Vista Sans OT Medium"/>
                <a:ea typeface="Vista Sans OT Medium"/>
                <a:cs typeface="Vista Sans OT Medium"/>
                <a:sym typeface="Vista Sans OT Medium"/>
              </a:defRPr>
            </a:lvl3pPr>
            <a:lvl4pPr indent="685800" algn="ctr" defTabSz="457200">
              <a:lnSpc>
                <a:spcPct val="110000"/>
              </a:lnSpc>
              <a:defRPr sz="9000">
                <a:solidFill>
                  <a:srgbClr val="7D8490"/>
                </a:solidFill>
                <a:latin typeface="Vista Sans OT Medium"/>
                <a:ea typeface="Vista Sans OT Medium"/>
                <a:cs typeface="Vista Sans OT Medium"/>
                <a:sym typeface="Vista Sans OT Medium"/>
              </a:defRPr>
            </a:lvl4pPr>
            <a:lvl5pPr indent="914400" algn="ctr" defTabSz="457200">
              <a:lnSpc>
                <a:spcPct val="110000"/>
              </a:lnSpc>
              <a:defRPr sz="9000">
                <a:solidFill>
                  <a:srgbClr val="7D8490"/>
                </a:solidFill>
                <a:latin typeface="Vista Sans OT Medium"/>
                <a:ea typeface="Vista Sans OT Medium"/>
                <a:cs typeface="Vista Sans OT Medium"/>
                <a:sym typeface="Vista Sans OT Medium"/>
              </a:defRPr>
            </a:lvl5pPr>
            <a:lvl6pPr indent="1143000" algn="ctr" defTabSz="457200">
              <a:lnSpc>
                <a:spcPct val="110000"/>
              </a:lnSpc>
              <a:defRPr sz="9000">
                <a:solidFill>
                  <a:srgbClr val="7D8490"/>
                </a:solidFill>
                <a:latin typeface="Vista Sans OT Medium"/>
                <a:ea typeface="Vista Sans OT Medium"/>
                <a:cs typeface="Vista Sans OT Medium"/>
                <a:sym typeface="Vista Sans OT Medium"/>
              </a:defRPr>
            </a:lvl6pPr>
            <a:lvl7pPr indent="1371600" algn="ctr" defTabSz="457200">
              <a:lnSpc>
                <a:spcPct val="110000"/>
              </a:lnSpc>
              <a:defRPr sz="9000">
                <a:solidFill>
                  <a:srgbClr val="7D8490"/>
                </a:solidFill>
                <a:latin typeface="Vista Sans OT Medium"/>
                <a:ea typeface="Vista Sans OT Medium"/>
                <a:cs typeface="Vista Sans OT Medium"/>
                <a:sym typeface="Vista Sans OT Medium"/>
              </a:defRPr>
            </a:lvl7pPr>
            <a:lvl8pPr indent="1600200" algn="ctr" defTabSz="457200">
              <a:lnSpc>
                <a:spcPct val="110000"/>
              </a:lnSpc>
              <a:defRPr sz="9000">
                <a:solidFill>
                  <a:srgbClr val="7D8490"/>
                </a:solidFill>
                <a:latin typeface="Vista Sans OT Medium"/>
                <a:ea typeface="Vista Sans OT Medium"/>
                <a:cs typeface="Vista Sans OT Medium"/>
                <a:sym typeface="Vista Sans OT Medium"/>
              </a:defRPr>
            </a:lvl8pPr>
            <a:lvl9pPr indent="1828800" algn="ctr" defTabSz="457200">
              <a:lnSpc>
                <a:spcPct val="110000"/>
              </a:lnSpc>
              <a:defRPr sz="9000">
                <a:solidFill>
                  <a:srgbClr val="7D8490"/>
                </a:solidFill>
                <a:latin typeface="Vista Sans OT Medium"/>
                <a:ea typeface="Vista Sans OT Medium"/>
                <a:cs typeface="Vista Sans OT Medium"/>
                <a:sym typeface="Vista Sans OT Medium"/>
              </a:defRPr>
            </a:lvl9pPr>
          </a:lstStyle>
          <a:p>
            <a:pPr hangingPunct="0">
              <a:spcBef>
                <a:spcPts val="1000"/>
              </a:spcBef>
              <a:buClr>
                <a:schemeClr val="accent6"/>
              </a:buClr>
              <a:buSzPct val="90000"/>
            </a:pPr>
            <a:r>
              <a:rPr lang="en-US" sz="4400" dirty="0">
                <a:solidFill>
                  <a:schemeClr val="tx1"/>
                </a:solidFill>
                <a:latin typeface="FreightSansLFPro" charset="0"/>
                <a:ea typeface="FreightSansLFPro" charset="0"/>
                <a:cs typeface="FreightSansLFPro" charset="0"/>
              </a:rPr>
              <a:t>Yosemite V2</a:t>
            </a:r>
          </a:p>
        </p:txBody>
      </p:sp>
      <p:sp>
        <p:nvSpPr>
          <p:cNvPr id="22" name="TextBox 22">
            <a:extLst>
              <a:ext uri="{FF2B5EF4-FFF2-40B4-BE49-F238E27FC236}">
                <a16:creationId xmlns:a16="http://schemas.microsoft.com/office/drawing/2014/main" id="{E6EDF10F-2144-4B4E-8A46-2F7E952D7A60}"/>
              </a:ext>
            </a:extLst>
          </p:cNvPr>
          <p:cNvSpPr txBox="1"/>
          <p:nvPr/>
        </p:nvSpPr>
        <p:spPr>
          <a:xfrm>
            <a:off x="1863241" y="2244786"/>
            <a:ext cx="5263918" cy="79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ctr" defTabSz="457200">
              <a:lnSpc>
                <a:spcPct val="110000"/>
              </a:lnSpc>
              <a:defRPr sz="9000">
                <a:solidFill>
                  <a:srgbClr val="7D8490"/>
                </a:solidFill>
                <a:latin typeface="Vista Sans OT Medium"/>
                <a:ea typeface="Vista Sans OT Medium"/>
                <a:cs typeface="Vista Sans OT Medium"/>
                <a:sym typeface="Vista Sans OT Medium"/>
              </a:defRPr>
            </a:lvl1pPr>
            <a:lvl2pPr indent="228600" algn="ctr" defTabSz="457200">
              <a:lnSpc>
                <a:spcPct val="110000"/>
              </a:lnSpc>
              <a:defRPr sz="9000">
                <a:solidFill>
                  <a:srgbClr val="7D8490"/>
                </a:solidFill>
                <a:latin typeface="Vista Sans OT Medium"/>
                <a:ea typeface="Vista Sans OT Medium"/>
                <a:cs typeface="Vista Sans OT Medium"/>
                <a:sym typeface="Vista Sans OT Medium"/>
              </a:defRPr>
            </a:lvl2pPr>
            <a:lvl3pPr indent="457200" algn="ctr" defTabSz="457200">
              <a:lnSpc>
                <a:spcPct val="110000"/>
              </a:lnSpc>
              <a:defRPr sz="9000">
                <a:solidFill>
                  <a:srgbClr val="7D8490"/>
                </a:solidFill>
                <a:latin typeface="Vista Sans OT Medium"/>
                <a:ea typeface="Vista Sans OT Medium"/>
                <a:cs typeface="Vista Sans OT Medium"/>
                <a:sym typeface="Vista Sans OT Medium"/>
              </a:defRPr>
            </a:lvl3pPr>
            <a:lvl4pPr indent="685800" algn="ctr" defTabSz="457200">
              <a:lnSpc>
                <a:spcPct val="110000"/>
              </a:lnSpc>
              <a:defRPr sz="9000">
                <a:solidFill>
                  <a:srgbClr val="7D8490"/>
                </a:solidFill>
                <a:latin typeface="Vista Sans OT Medium"/>
                <a:ea typeface="Vista Sans OT Medium"/>
                <a:cs typeface="Vista Sans OT Medium"/>
                <a:sym typeface="Vista Sans OT Medium"/>
              </a:defRPr>
            </a:lvl4pPr>
            <a:lvl5pPr indent="914400" algn="ctr" defTabSz="457200">
              <a:lnSpc>
                <a:spcPct val="110000"/>
              </a:lnSpc>
              <a:defRPr sz="9000">
                <a:solidFill>
                  <a:srgbClr val="7D8490"/>
                </a:solidFill>
                <a:latin typeface="Vista Sans OT Medium"/>
                <a:ea typeface="Vista Sans OT Medium"/>
                <a:cs typeface="Vista Sans OT Medium"/>
                <a:sym typeface="Vista Sans OT Medium"/>
              </a:defRPr>
            </a:lvl5pPr>
            <a:lvl6pPr indent="1143000" algn="ctr" defTabSz="457200">
              <a:lnSpc>
                <a:spcPct val="110000"/>
              </a:lnSpc>
              <a:defRPr sz="9000">
                <a:solidFill>
                  <a:srgbClr val="7D8490"/>
                </a:solidFill>
                <a:latin typeface="Vista Sans OT Medium"/>
                <a:ea typeface="Vista Sans OT Medium"/>
                <a:cs typeface="Vista Sans OT Medium"/>
                <a:sym typeface="Vista Sans OT Medium"/>
              </a:defRPr>
            </a:lvl6pPr>
            <a:lvl7pPr indent="1371600" algn="ctr" defTabSz="457200">
              <a:lnSpc>
                <a:spcPct val="110000"/>
              </a:lnSpc>
              <a:defRPr sz="9000">
                <a:solidFill>
                  <a:srgbClr val="7D8490"/>
                </a:solidFill>
                <a:latin typeface="Vista Sans OT Medium"/>
                <a:ea typeface="Vista Sans OT Medium"/>
                <a:cs typeface="Vista Sans OT Medium"/>
                <a:sym typeface="Vista Sans OT Medium"/>
              </a:defRPr>
            </a:lvl7pPr>
            <a:lvl8pPr indent="1600200" algn="ctr" defTabSz="457200">
              <a:lnSpc>
                <a:spcPct val="110000"/>
              </a:lnSpc>
              <a:defRPr sz="9000">
                <a:solidFill>
                  <a:srgbClr val="7D8490"/>
                </a:solidFill>
                <a:latin typeface="Vista Sans OT Medium"/>
                <a:ea typeface="Vista Sans OT Medium"/>
                <a:cs typeface="Vista Sans OT Medium"/>
                <a:sym typeface="Vista Sans OT Medium"/>
              </a:defRPr>
            </a:lvl8pPr>
            <a:lvl9pPr indent="1828800" algn="ctr" defTabSz="457200">
              <a:lnSpc>
                <a:spcPct val="110000"/>
              </a:lnSpc>
              <a:defRPr sz="9000">
                <a:solidFill>
                  <a:srgbClr val="7D8490"/>
                </a:solidFill>
                <a:latin typeface="Vista Sans OT Medium"/>
                <a:ea typeface="Vista Sans OT Medium"/>
                <a:cs typeface="Vista Sans OT Medium"/>
                <a:sym typeface="Vista Sans OT Medium"/>
              </a:defRPr>
            </a:lvl9pPr>
          </a:lstStyle>
          <a:p>
            <a:pPr hangingPunct="0">
              <a:spcBef>
                <a:spcPts val="1000"/>
              </a:spcBef>
              <a:buClr>
                <a:schemeClr val="accent6"/>
              </a:buClr>
              <a:buSzPct val="90000"/>
            </a:pPr>
            <a:r>
              <a:rPr lang="en-US" sz="4400" dirty="0">
                <a:solidFill>
                  <a:schemeClr val="tx1"/>
                </a:solidFill>
                <a:latin typeface="FreightSansLFPro" charset="0"/>
                <a:ea typeface="FreightSansLFPro" charset="0"/>
                <a:cs typeface="FreightSansLFPro" charset="0"/>
              </a:rPr>
              <a:t>Module</a:t>
            </a:r>
            <a:endParaRPr lang="en-US" sz="4400" dirty="0">
              <a:solidFill>
                <a:schemeClr val="bg1"/>
              </a:solidFill>
              <a:latin typeface="FreightSansLFPro" charset="0"/>
              <a:ea typeface="FreightSansLFPro" charset="0"/>
              <a:cs typeface="FreightSansLF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180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AAC95-B5AD-4E6C-9C7C-1A8816BA4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/>
              <a:t>Facebook Accelerator Platform Block Diagram</a:t>
            </a: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A26FC623-C3FD-5640-9E83-6306FC1AB72D}"/>
              </a:ext>
            </a:extLst>
          </p:cNvPr>
          <p:cNvSpPr/>
          <p:nvPr/>
        </p:nvSpPr>
        <p:spPr>
          <a:xfrm>
            <a:off x="1774347" y="4734021"/>
            <a:ext cx="3004852" cy="91440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FreightSansLFPro Regular" panose="02000506030000020004" pitchFamily="2" charset="77"/>
              </a:rPr>
              <a:t>Networking</a:t>
            </a:r>
          </a:p>
        </p:txBody>
      </p:sp>
      <p:cxnSp>
        <p:nvCxnSpPr>
          <p:cNvPr id="146" name="Elbow Connector 145">
            <a:extLst>
              <a:ext uri="{FF2B5EF4-FFF2-40B4-BE49-F238E27FC236}">
                <a16:creationId xmlns:a16="http://schemas.microsoft.com/office/drawing/2014/main" id="{393FE348-CA37-9C4D-B542-2616BF4E51DC}"/>
              </a:ext>
            </a:extLst>
          </p:cNvPr>
          <p:cNvCxnSpPr>
            <a:cxnSpLocks/>
            <a:stCxn id="44" idx="0"/>
            <a:endCxn id="203" idx="1"/>
          </p:cNvCxnSpPr>
          <p:nvPr/>
        </p:nvCxnSpPr>
        <p:spPr>
          <a:xfrm rot="5400000" flipH="1" flipV="1">
            <a:off x="4479496" y="1832234"/>
            <a:ext cx="1699065" cy="4104511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Elbow Connector 146">
            <a:extLst>
              <a:ext uri="{FF2B5EF4-FFF2-40B4-BE49-F238E27FC236}">
                <a16:creationId xmlns:a16="http://schemas.microsoft.com/office/drawing/2014/main" id="{BF150B8A-4E1F-2B46-B642-4C1AB0794045}"/>
              </a:ext>
            </a:extLst>
          </p:cNvPr>
          <p:cNvCxnSpPr>
            <a:cxnSpLocks/>
            <a:stCxn id="44" idx="2"/>
            <a:endCxn id="127" idx="1"/>
          </p:cNvCxnSpPr>
          <p:nvPr/>
        </p:nvCxnSpPr>
        <p:spPr>
          <a:xfrm rot="16200000" flipH="1">
            <a:off x="4309850" y="4615344"/>
            <a:ext cx="2082227" cy="4148380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4062B310-AADE-6343-BAB1-EC779C208753}"/>
              </a:ext>
            </a:extLst>
          </p:cNvPr>
          <p:cNvGrpSpPr/>
          <p:nvPr/>
        </p:nvGrpSpPr>
        <p:grpSpPr>
          <a:xfrm>
            <a:off x="6835071" y="7085335"/>
            <a:ext cx="15196459" cy="4683956"/>
            <a:chOff x="7075714" y="7085335"/>
            <a:chExt cx="15196459" cy="4683956"/>
          </a:xfrm>
        </p:grpSpPr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A7A133E3-B02C-2041-81B6-640323047448}"/>
                </a:ext>
              </a:extLst>
            </p:cNvPr>
            <p:cNvGrpSpPr/>
            <p:nvPr/>
          </p:nvGrpSpPr>
          <p:grpSpPr>
            <a:xfrm>
              <a:off x="7075714" y="7085335"/>
              <a:ext cx="15196459" cy="4683956"/>
              <a:chOff x="6662057" y="2217587"/>
              <a:chExt cx="15196459" cy="4683956"/>
            </a:xfrm>
          </p:grpSpPr>
          <p:sp>
            <p:nvSpPr>
              <p:cNvPr id="121" name="Rounded Rectangle 120">
                <a:extLst>
                  <a:ext uri="{FF2B5EF4-FFF2-40B4-BE49-F238E27FC236}">
                    <a16:creationId xmlns:a16="http://schemas.microsoft.com/office/drawing/2014/main" id="{BD25BBAE-3829-934E-9D60-EEB97CBFCFA7}"/>
                  </a:ext>
                </a:extLst>
              </p:cNvPr>
              <p:cNvSpPr/>
              <p:nvPr/>
            </p:nvSpPr>
            <p:spPr>
              <a:xfrm>
                <a:off x="13160471" y="5865901"/>
                <a:ext cx="1508236" cy="819807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latin typeface="FreightSansLFPro Regular" panose="02000506030000020004" pitchFamily="2" charset="77"/>
                </a:endParaRPr>
              </a:p>
              <a:p>
                <a:pPr algn="ctr"/>
                <a:r>
                  <a:rPr lang="en-US" sz="1600" dirty="0">
                    <a:latin typeface="FreightSansLFPro Regular" panose="02000506030000020004" pitchFamily="2" charset="77"/>
                  </a:rPr>
                  <a:t>Accelerator Memory</a:t>
                </a:r>
              </a:p>
            </p:txBody>
          </p:sp>
          <p:sp>
            <p:nvSpPr>
              <p:cNvPr id="124" name="Rounded Rectangle 123">
                <a:extLst>
                  <a:ext uri="{FF2B5EF4-FFF2-40B4-BE49-F238E27FC236}">
                    <a16:creationId xmlns:a16="http://schemas.microsoft.com/office/drawing/2014/main" id="{0E9B7D0E-175E-9A4B-9831-04D70BF3ED1E}"/>
                  </a:ext>
                </a:extLst>
              </p:cNvPr>
              <p:cNvSpPr/>
              <p:nvPr/>
            </p:nvSpPr>
            <p:spPr>
              <a:xfrm>
                <a:off x="18087191" y="5863925"/>
                <a:ext cx="1508236" cy="819807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latin typeface="FreightSansLFPro Regular" panose="02000506030000020004" pitchFamily="2" charset="77"/>
                </a:endParaRPr>
              </a:p>
              <a:p>
                <a:pPr algn="ctr"/>
                <a:r>
                  <a:rPr lang="en-US" sz="1600" dirty="0">
                    <a:latin typeface="FreightSansLFPro Regular" panose="02000506030000020004" pitchFamily="2" charset="77"/>
                  </a:rPr>
                  <a:t>Accelerator Memory</a:t>
                </a:r>
              </a:p>
            </p:txBody>
          </p:sp>
          <p:sp>
            <p:nvSpPr>
              <p:cNvPr id="125" name="Rounded Rectangle 124">
                <a:extLst>
                  <a:ext uri="{FF2B5EF4-FFF2-40B4-BE49-F238E27FC236}">
                    <a16:creationId xmlns:a16="http://schemas.microsoft.com/office/drawing/2014/main" id="{9BFB3AAF-9EA1-E84C-B778-95C8B1488FFE}"/>
                  </a:ext>
                </a:extLst>
              </p:cNvPr>
              <p:cNvSpPr/>
              <p:nvPr/>
            </p:nvSpPr>
            <p:spPr>
              <a:xfrm>
                <a:off x="19729431" y="5860964"/>
                <a:ext cx="1508236" cy="819807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latin typeface="FreightSansLFPro Regular" panose="02000506030000020004" pitchFamily="2" charset="77"/>
                </a:endParaRPr>
              </a:p>
              <a:p>
                <a:pPr algn="ctr"/>
                <a:r>
                  <a:rPr lang="en-US" sz="1600" dirty="0">
                    <a:latin typeface="FreightSansLFPro Regular" panose="02000506030000020004" pitchFamily="2" charset="77"/>
                  </a:rPr>
                  <a:t>Accelerator Memory</a:t>
                </a:r>
              </a:p>
            </p:txBody>
          </p:sp>
          <p:sp>
            <p:nvSpPr>
              <p:cNvPr id="126" name="Rounded Rectangle 125">
                <a:extLst>
                  <a:ext uri="{FF2B5EF4-FFF2-40B4-BE49-F238E27FC236}">
                    <a16:creationId xmlns:a16="http://schemas.microsoft.com/office/drawing/2014/main" id="{E4CCA642-1037-B946-8B27-920B8FBE532F}"/>
                  </a:ext>
                </a:extLst>
              </p:cNvPr>
              <p:cNvSpPr/>
              <p:nvPr/>
            </p:nvSpPr>
            <p:spPr>
              <a:xfrm>
                <a:off x="11518231" y="5865901"/>
                <a:ext cx="1508236" cy="819807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latin typeface="FreightSansLFPro Regular" panose="02000506030000020004" pitchFamily="2" charset="77"/>
                </a:endParaRPr>
              </a:p>
              <a:p>
                <a:pPr algn="ctr"/>
                <a:r>
                  <a:rPr lang="en-US" sz="1600" dirty="0">
                    <a:latin typeface="FreightSansLFPro Regular" panose="02000506030000020004" pitchFamily="2" charset="77"/>
                  </a:rPr>
                  <a:t>Accelerator Memory</a:t>
                </a:r>
              </a:p>
            </p:txBody>
          </p:sp>
          <p:sp>
            <p:nvSpPr>
              <p:cNvPr id="127" name="Rounded Rectangle 126">
                <a:extLst>
                  <a:ext uri="{FF2B5EF4-FFF2-40B4-BE49-F238E27FC236}">
                    <a16:creationId xmlns:a16="http://schemas.microsoft.com/office/drawing/2014/main" id="{88B9F907-0ABF-854E-B985-4F4923546BD5}"/>
                  </a:ext>
                </a:extLst>
              </p:cNvPr>
              <p:cNvSpPr/>
              <p:nvPr/>
            </p:nvSpPr>
            <p:spPr>
              <a:xfrm>
                <a:off x="7252139" y="2405700"/>
                <a:ext cx="3004852" cy="914400"/>
              </a:xfrm>
              <a:prstGeom prst="roundRect">
                <a:avLst/>
              </a:prstGeom>
              <a:solidFill>
                <a:srgbClr val="C00000"/>
              </a:solidFill>
              <a:ln>
                <a:solidFill>
                  <a:srgbClr val="75000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latin typeface="FreightSansLFPro Regular" panose="02000506030000020004" pitchFamily="2" charset="77"/>
                  </a:rPr>
                  <a:t>CPU</a:t>
                </a:r>
              </a:p>
            </p:txBody>
          </p:sp>
          <p:sp>
            <p:nvSpPr>
              <p:cNvPr id="128" name="Rounded Rectangle 127">
                <a:extLst>
                  <a:ext uri="{FF2B5EF4-FFF2-40B4-BE49-F238E27FC236}">
                    <a16:creationId xmlns:a16="http://schemas.microsoft.com/office/drawing/2014/main" id="{CCFA11B8-F287-5645-B2CA-E088BB081965}"/>
                  </a:ext>
                </a:extLst>
              </p:cNvPr>
              <p:cNvSpPr/>
              <p:nvPr/>
            </p:nvSpPr>
            <p:spPr>
              <a:xfrm>
                <a:off x="11518231" y="2405700"/>
                <a:ext cx="9719436" cy="914400"/>
              </a:xfrm>
              <a:prstGeom prst="roundRect">
                <a:avLst/>
              </a:prstGeom>
              <a:solidFill>
                <a:srgbClr val="FFC000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  <a:latin typeface="FreightSansLFPro Regular" panose="02000506030000020004" pitchFamily="2" charset="77"/>
                  </a:rPr>
                  <a:t>PCIe Switch</a:t>
                </a:r>
              </a:p>
            </p:txBody>
          </p:sp>
          <p:sp>
            <p:nvSpPr>
              <p:cNvPr id="129" name="Rounded Rectangle 128">
                <a:extLst>
                  <a:ext uri="{FF2B5EF4-FFF2-40B4-BE49-F238E27FC236}">
                    <a16:creationId xmlns:a16="http://schemas.microsoft.com/office/drawing/2014/main" id="{BA427FED-00F6-6C4E-966F-AD692C1F5CDF}"/>
                  </a:ext>
                </a:extLst>
              </p:cNvPr>
              <p:cNvSpPr/>
              <p:nvPr/>
            </p:nvSpPr>
            <p:spPr>
              <a:xfrm>
                <a:off x="11518231" y="4481493"/>
                <a:ext cx="1508236" cy="169971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800" dirty="0">
                    <a:latin typeface="FreightSansLFPro Regular" panose="02000506030000020004" pitchFamily="2" charset="77"/>
                  </a:rPr>
                  <a:t>Accelerator</a:t>
                </a:r>
              </a:p>
            </p:txBody>
          </p:sp>
          <p:sp>
            <p:nvSpPr>
              <p:cNvPr id="130" name="Rounded Rectangle 129">
                <a:extLst>
                  <a:ext uri="{FF2B5EF4-FFF2-40B4-BE49-F238E27FC236}">
                    <a16:creationId xmlns:a16="http://schemas.microsoft.com/office/drawing/2014/main" id="{33949B15-D8A6-B545-9AB3-3C9315D00E5F}"/>
                  </a:ext>
                </a:extLst>
              </p:cNvPr>
              <p:cNvSpPr/>
              <p:nvPr/>
            </p:nvSpPr>
            <p:spPr>
              <a:xfrm>
                <a:off x="13160471" y="4481493"/>
                <a:ext cx="1508236" cy="169971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800" dirty="0">
                    <a:latin typeface="FreightSansLFPro Regular" panose="02000506030000020004" pitchFamily="2" charset="77"/>
                  </a:rPr>
                  <a:t>Accelerator</a:t>
                </a:r>
              </a:p>
            </p:txBody>
          </p:sp>
          <p:sp>
            <p:nvSpPr>
              <p:cNvPr id="133" name="Rounded Rectangle 132">
                <a:extLst>
                  <a:ext uri="{FF2B5EF4-FFF2-40B4-BE49-F238E27FC236}">
                    <a16:creationId xmlns:a16="http://schemas.microsoft.com/office/drawing/2014/main" id="{24B473D8-CE62-144F-B3F8-7E2FA8CEAE59}"/>
                  </a:ext>
                </a:extLst>
              </p:cNvPr>
              <p:cNvSpPr/>
              <p:nvPr/>
            </p:nvSpPr>
            <p:spPr>
              <a:xfrm>
                <a:off x="18087191" y="4481493"/>
                <a:ext cx="1508236" cy="169971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800" dirty="0">
                    <a:latin typeface="FreightSansLFPro Regular" panose="02000506030000020004" pitchFamily="2" charset="77"/>
                  </a:rPr>
                  <a:t>Accelerator</a:t>
                </a:r>
              </a:p>
            </p:txBody>
          </p:sp>
          <p:sp>
            <p:nvSpPr>
              <p:cNvPr id="134" name="Rounded Rectangle 133">
                <a:extLst>
                  <a:ext uri="{FF2B5EF4-FFF2-40B4-BE49-F238E27FC236}">
                    <a16:creationId xmlns:a16="http://schemas.microsoft.com/office/drawing/2014/main" id="{775A81D2-7C7E-3B41-A289-3ED644DD7414}"/>
                  </a:ext>
                </a:extLst>
              </p:cNvPr>
              <p:cNvSpPr/>
              <p:nvPr/>
            </p:nvSpPr>
            <p:spPr>
              <a:xfrm>
                <a:off x="19729431" y="4481493"/>
                <a:ext cx="1508236" cy="169971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800" dirty="0">
                    <a:latin typeface="FreightSansLFPro Regular" panose="02000506030000020004" pitchFamily="2" charset="77"/>
                  </a:rPr>
                  <a:t>Accelerator</a:t>
                </a:r>
              </a:p>
            </p:txBody>
          </p:sp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id="{44914EC0-EA75-F241-9EEA-E73BC52AC43B}"/>
                  </a:ext>
                </a:extLst>
              </p:cNvPr>
              <p:cNvCxnSpPr>
                <a:stCxn id="127" idx="3"/>
                <a:endCxn id="128" idx="1"/>
              </p:cNvCxnSpPr>
              <p:nvPr/>
            </p:nvCxnSpPr>
            <p:spPr>
              <a:xfrm>
                <a:off x="10256991" y="2862900"/>
                <a:ext cx="126124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>
                <a:extLst>
                  <a:ext uri="{FF2B5EF4-FFF2-40B4-BE49-F238E27FC236}">
                    <a16:creationId xmlns:a16="http://schemas.microsoft.com/office/drawing/2014/main" id="{051EE82F-D398-2242-9B24-45C418B62E9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2297104" y="3320101"/>
                <a:ext cx="0" cy="116139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>
                <a:extLst>
                  <a:ext uri="{FF2B5EF4-FFF2-40B4-BE49-F238E27FC236}">
                    <a16:creationId xmlns:a16="http://schemas.microsoft.com/office/drawing/2014/main" id="{8DFADD37-BDE0-2C4D-B2FA-FB5025BC171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3899931" y="3320100"/>
                <a:ext cx="0" cy="116139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>
                <a:extLst>
                  <a:ext uri="{FF2B5EF4-FFF2-40B4-BE49-F238E27FC236}">
                    <a16:creationId xmlns:a16="http://schemas.microsoft.com/office/drawing/2014/main" id="{39A3AC1F-FDFB-CD45-902D-38BDFB4A39D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8834539" y="3320100"/>
                <a:ext cx="0" cy="116139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>
                <a:extLst>
                  <a:ext uri="{FF2B5EF4-FFF2-40B4-BE49-F238E27FC236}">
                    <a16:creationId xmlns:a16="http://schemas.microsoft.com/office/drawing/2014/main" id="{812628AB-CC7F-2F41-A6FA-F67C75E2D53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0500428" y="3320100"/>
                <a:ext cx="0" cy="116139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2" name="Rounded Rectangle 141">
                <a:extLst>
                  <a:ext uri="{FF2B5EF4-FFF2-40B4-BE49-F238E27FC236}">
                    <a16:creationId xmlns:a16="http://schemas.microsoft.com/office/drawing/2014/main" id="{D0BEF826-6B23-5341-BC6B-FCB3CD837950}"/>
                  </a:ext>
                </a:extLst>
              </p:cNvPr>
              <p:cNvSpPr/>
              <p:nvPr/>
            </p:nvSpPr>
            <p:spPr>
              <a:xfrm>
                <a:off x="7252139" y="4237290"/>
                <a:ext cx="3004852" cy="914400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latin typeface="FreightSansLFPro Regular" panose="02000506030000020004" pitchFamily="2" charset="77"/>
                  </a:rPr>
                  <a:t>System Memory</a:t>
                </a:r>
              </a:p>
            </p:txBody>
          </p:sp>
          <p:cxnSp>
            <p:nvCxnSpPr>
              <p:cNvPr id="143" name="Straight Connector 142">
                <a:extLst>
                  <a:ext uri="{FF2B5EF4-FFF2-40B4-BE49-F238E27FC236}">
                    <a16:creationId xmlns:a16="http://schemas.microsoft.com/office/drawing/2014/main" id="{088270B5-E9B7-BF45-8F49-4B3D1BB2DA2E}"/>
                  </a:ext>
                </a:extLst>
              </p:cNvPr>
              <p:cNvCxnSpPr>
                <a:cxnSpLocks/>
                <a:stCxn id="127" idx="2"/>
                <a:endCxn id="142" idx="0"/>
              </p:cNvCxnSpPr>
              <p:nvPr/>
            </p:nvCxnSpPr>
            <p:spPr>
              <a:xfrm>
                <a:off x="8754565" y="3320100"/>
                <a:ext cx="0" cy="91719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4" name="Rounded Rectangle 143">
                <a:extLst>
                  <a:ext uri="{FF2B5EF4-FFF2-40B4-BE49-F238E27FC236}">
                    <a16:creationId xmlns:a16="http://schemas.microsoft.com/office/drawing/2014/main" id="{3B2990E4-7EC2-5F41-9732-98B2E53F273B}"/>
                  </a:ext>
                </a:extLst>
              </p:cNvPr>
              <p:cNvSpPr/>
              <p:nvPr/>
            </p:nvSpPr>
            <p:spPr>
              <a:xfrm>
                <a:off x="6662057" y="2217587"/>
                <a:ext cx="15196459" cy="4683956"/>
              </a:xfrm>
              <a:prstGeom prst="roundRect">
                <a:avLst/>
              </a:prstGeom>
              <a:noFill/>
              <a:ln w="50800"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FreightSansLFPro Regular" panose="02000506030000020004" pitchFamily="2" charset="77"/>
                </a:endParaRPr>
              </a:p>
            </p:txBody>
          </p:sp>
        </p:grp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9792E9E1-7645-A44E-8715-C8BA32222710}"/>
                </a:ext>
              </a:extLst>
            </p:cNvPr>
            <p:cNvSpPr txBox="1"/>
            <p:nvPr/>
          </p:nvSpPr>
          <p:spPr>
            <a:xfrm rot="16200000">
              <a:off x="12100946" y="8469402"/>
              <a:ext cx="119295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FreightSansLFPro Regular" panose="02000506030000020004" pitchFamily="2" charset="77"/>
                </a:rPr>
                <a:t>PCIE GEN3 </a:t>
              </a:r>
            </a:p>
            <a:p>
              <a:pPr algn="ctr"/>
              <a:r>
                <a:rPr lang="en-US" dirty="0">
                  <a:latin typeface="FreightSansLFPro Regular" panose="02000506030000020004" pitchFamily="2" charset="77"/>
                </a:rPr>
                <a:t>X4/X8</a:t>
              </a:r>
            </a:p>
          </p:txBody>
        </p: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5126FCEF-2645-4548-80E4-190470970FBE}"/>
                </a:ext>
              </a:extLst>
            </p:cNvPr>
            <p:cNvSpPr txBox="1"/>
            <p:nvPr/>
          </p:nvSpPr>
          <p:spPr>
            <a:xfrm rot="16200000">
              <a:off x="13722915" y="8523831"/>
              <a:ext cx="119295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FreightSansLFPro Regular" panose="02000506030000020004" pitchFamily="2" charset="77"/>
                </a:rPr>
                <a:t>PCIE GEN3 </a:t>
              </a:r>
            </a:p>
            <a:p>
              <a:pPr algn="ctr"/>
              <a:r>
                <a:rPr lang="en-US" dirty="0">
                  <a:latin typeface="FreightSansLFPro Regular" panose="02000506030000020004" pitchFamily="2" charset="77"/>
                </a:rPr>
                <a:t>X4/X8</a:t>
              </a:r>
            </a:p>
          </p:txBody>
        </p:sp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868274BC-F512-F841-9C44-74129534EE30}"/>
                </a:ext>
              </a:extLst>
            </p:cNvPr>
            <p:cNvSpPr txBox="1"/>
            <p:nvPr/>
          </p:nvSpPr>
          <p:spPr>
            <a:xfrm rot="16200000">
              <a:off x="18656222" y="8542612"/>
              <a:ext cx="119295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FreightSansLFPro Regular" panose="02000506030000020004" pitchFamily="2" charset="77"/>
                </a:rPr>
                <a:t>PCIE GEN3 </a:t>
              </a:r>
            </a:p>
            <a:p>
              <a:pPr algn="ctr"/>
              <a:r>
                <a:rPr lang="en-US" dirty="0">
                  <a:latin typeface="FreightSansLFPro Regular" panose="02000506030000020004" pitchFamily="2" charset="77"/>
                </a:rPr>
                <a:t>X4/X8</a:t>
              </a:r>
            </a:p>
          </p:txBody>
        </p:sp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924B39A4-77DE-5440-9447-668E0FA467BA}"/>
                </a:ext>
              </a:extLst>
            </p:cNvPr>
            <p:cNvSpPr txBox="1"/>
            <p:nvPr/>
          </p:nvSpPr>
          <p:spPr>
            <a:xfrm rot="16200000">
              <a:off x="20310848" y="8500631"/>
              <a:ext cx="119295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FreightSansLFPro Regular" panose="02000506030000020004" pitchFamily="2" charset="77"/>
                </a:rPr>
                <a:t>PCIE GEN3 </a:t>
              </a:r>
            </a:p>
            <a:p>
              <a:pPr algn="ctr"/>
              <a:r>
                <a:rPr lang="en-US" dirty="0">
                  <a:latin typeface="FreightSansLFPro Regular" panose="02000506030000020004" pitchFamily="2" charset="77"/>
                </a:rPr>
                <a:t>X4/X8</a:t>
              </a:r>
            </a:p>
          </p:txBody>
        </p:sp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id="{21DB8BA1-EFB6-8B4C-A8CA-FBA6D062DA28}"/>
                </a:ext>
              </a:extLst>
            </p:cNvPr>
            <p:cNvSpPr txBox="1"/>
            <p:nvPr/>
          </p:nvSpPr>
          <p:spPr>
            <a:xfrm>
              <a:off x="10747218" y="7501695"/>
              <a:ext cx="119295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FreightSansLFPro Regular" panose="02000506030000020004" pitchFamily="2" charset="77"/>
                </a:rPr>
                <a:t>PCIE GEN3 </a:t>
              </a:r>
            </a:p>
            <a:p>
              <a:pPr algn="ctr"/>
              <a:r>
                <a:rPr lang="en-US" dirty="0">
                  <a:latin typeface="FreightSansLFPro Regular" panose="02000506030000020004" pitchFamily="2" charset="77"/>
                </a:rPr>
                <a:t>X24</a:t>
              </a:r>
            </a:p>
          </p:txBody>
        </p:sp>
        <p:sp>
          <p:nvSpPr>
            <p:cNvPr id="159" name="TextBox 158">
              <a:extLst>
                <a:ext uri="{FF2B5EF4-FFF2-40B4-BE49-F238E27FC236}">
                  <a16:creationId xmlns:a16="http://schemas.microsoft.com/office/drawing/2014/main" id="{B1366E92-2F7B-6048-8636-405464598A0F}"/>
                </a:ext>
              </a:extLst>
            </p:cNvPr>
            <p:cNvSpPr txBox="1"/>
            <p:nvPr/>
          </p:nvSpPr>
          <p:spPr>
            <a:xfrm rot="16200000">
              <a:off x="8339332" y="8128416"/>
              <a:ext cx="14473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FreightSansLFPro Regular" panose="02000506030000020004" pitchFamily="2" charset="77"/>
                </a:rPr>
                <a:t>DDR4</a:t>
              </a:r>
            </a:p>
          </p:txBody>
        </p:sp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93335EEC-79E7-A944-AF5F-499A328C3604}"/>
              </a:ext>
            </a:extLst>
          </p:cNvPr>
          <p:cNvGrpSpPr/>
          <p:nvPr/>
        </p:nvGrpSpPr>
        <p:grpSpPr>
          <a:xfrm>
            <a:off x="6791202" y="2389643"/>
            <a:ext cx="15196459" cy="4683956"/>
            <a:chOff x="7075714" y="7085335"/>
            <a:chExt cx="15196459" cy="4683956"/>
          </a:xfrm>
        </p:grpSpPr>
        <p:grpSp>
          <p:nvGrpSpPr>
            <p:cNvPr id="188" name="Group 187">
              <a:extLst>
                <a:ext uri="{FF2B5EF4-FFF2-40B4-BE49-F238E27FC236}">
                  <a16:creationId xmlns:a16="http://schemas.microsoft.com/office/drawing/2014/main" id="{E549A148-5C42-C344-81CC-56BAA21D8110}"/>
                </a:ext>
              </a:extLst>
            </p:cNvPr>
            <p:cNvGrpSpPr/>
            <p:nvPr/>
          </p:nvGrpSpPr>
          <p:grpSpPr>
            <a:xfrm>
              <a:off x="7075714" y="7085335"/>
              <a:ext cx="15196459" cy="4683956"/>
              <a:chOff x="6662057" y="2217587"/>
              <a:chExt cx="15196459" cy="4683956"/>
            </a:xfrm>
          </p:grpSpPr>
          <p:sp>
            <p:nvSpPr>
              <p:cNvPr id="197" name="Rounded Rectangle 196">
                <a:extLst>
                  <a:ext uri="{FF2B5EF4-FFF2-40B4-BE49-F238E27FC236}">
                    <a16:creationId xmlns:a16="http://schemas.microsoft.com/office/drawing/2014/main" id="{60850509-CAA8-E845-988D-793E9CD5E64F}"/>
                  </a:ext>
                </a:extLst>
              </p:cNvPr>
              <p:cNvSpPr/>
              <p:nvPr/>
            </p:nvSpPr>
            <p:spPr>
              <a:xfrm>
                <a:off x="13160471" y="5865901"/>
                <a:ext cx="1508236" cy="819807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latin typeface="FreightSansLFPro Regular" panose="02000506030000020004" pitchFamily="2" charset="77"/>
                </a:endParaRPr>
              </a:p>
              <a:p>
                <a:pPr algn="ctr"/>
                <a:r>
                  <a:rPr lang="en-US" sz="1600" dirty="0">
                    <a:latin typeface="FreightSansLFPro Regular" panose="02000506030000020004" pitchFamily="2" charset="77"/>
                  </a:rPr>
                  <a:t>Accelerator Memory</a:t>
                </a:r>
              </a:p>
            </p:txBody>
          </p:sp>
          <p:sp>
            <p:nvSpPr>
              <p:cNvPr id="200" name="Rounded Rectangle 199">
                <a:extLst>
                  <a:ext uri="{FF2B5EF4-FFF2-40B4-BE49-F238E27FC236}">
                    <a16:creationId xmlns:a16="http://schemas.microsoft.com/office/drawing/2014/main" id="{4D7709AD-2B5E-464B-8FFD-79E6E72057F1}"/>
                  </a:ext>
                </a:extLst>
              </p:cNvPr>
              <p:cNvSpPr/>
              <p:nvPr/>
            </p:nvSpPr>
            <p:spPr>
              <a:xfrm>
                <a:off x="18087191" y="5863925"/>
                <a:ext cx="1508236" cy="819807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latin typeface="FreightSansLFPro Regular" panose="02000506030000020004" pitchFamily="2" charset="77"/>
                </a:endParaRPr>
              </a:p>
              <a:p>
                <a:pPr algn="ctr"/>
                <a:r>
                  <a:rPr lang="en-US" sz="1600" dirty="0">
                    <a:latin typeface="FreightSansLFPro Regular" panose="02000506030000020004" pitchFamily="2" charset="77"/>
                  </a:rPr>
                  <a:t>Accelerator Memory</a:t>
                </a:r>
              </a:p>
            </p:txBody>
          </p:sp>
          <p:sp>
            <p:nvSpPr>
              <p:cNvPr id="201" name="Rounded Rectangle 200">
                <a:extLst>
                  <a:ext uri="{FF2B5EF4-FFF2-40B4-BE49-F238E27FC236}">
                    <a16:creationId xmlns:a16="http://schemas.microsoft.com/office/drawing/2014/main" id="{A7D9727D-7838-1D4E-B77D-6951023F00CF}"/>
                  </a:ext>
                </a:extLst>
              </p:cNvPr>
              <p:cNvSpPr/>
              <p:nvPr/>
            </p:nvSpPr>
            <p:spPr>
              <a:xfrm>
                <a:off x="19729431" y="5860964"/>
                <a:ext cx="1508236" cy="819807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latin typeface="FreightSansLFPro Regular" panose="02000506030000020004" pitchFamily="2" charset="77"/>
                </a:endParaRPr>
              </a:p>
              <a:p>
                <a:pPr algn="ctr"/>
                <a:r>
                  <a:rPr lang="en-US" sz="1600" dirty="0">
                    <a:latin typeface="FreightSansLFPro Regular" panose="02000506030000020004" pitchFamily="2" charset="77"/>
                  </a:rPr>
                  <a:t>Accelerator Memory</a:t>
                </a:r>
              </a:p>
            </p:txBody>
          </p:sp>
          <p:sp>
            <p:nvSpPr>
              <p:cNvPr id="202" name="Rounded Rectangle 201">
                <a:extLst>
                  <a:ext uri="{FF2B5EF4-FFF2-40B4-BE49-F238E27FC236}">
                    <a16:creationId xmlns:a16="http://schemas.microsoft.com/office/drawing/2014/main" id="{01046E17-7D27-7D49-99E0-E69A61A45956}"/>
                  </a:ext>
                </a:extLst>
              </p:cNvPr>
              <p:cNvSpPr/>
              <p:nvPr/>
            </p:nvSpPr>
            <p:spPr>
              <a:xfrm>
                <a:off x="11518231" y="5865901"/>
                <a:ext cx="1508236" cy="819807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latin typeface="FreightSansLFPro Regular" panose="02000506030000020004" pitchFamily="2" charset="77"/>
                </a:endParaRPr>
              </a:p>
              <a:p>
                <a:pPr algn="ctr"/>
                <a:r>
                  <a:rPr lang="en-US" sz="1600" dirty="0">
                    <a:latin typeface="FreightSansLFPro Regular" panose="02000506030000020004" pitchFamily="2" charset="77"/>
                  </a:rPr>
                  <a:t>Accelerator Memory</a:t>
                </a:r>
              </a:p>
            </p:txBody>
          </p:sp>
          <p:sp>
            <p:nvSpPr>
              <p:cNvPr id="203" name="Rounded Rectangle 202">
                <a:extLst>
                  <a:ext uri="{FF2B5EF4-FFF2-40B4-BE49-F238E27FC236}">
                    <a16:creationId xmlns:a16="http://schemas.microsoft.com/office/drawing/2014/main" id="{875FA6E6-6676-D448-ACC5-8A9B6BE73B0C}"/>
                  </a:ext>
                </a:extLst>
              </p:cNvPr>
              <p:cNvSpPr/>
              <p:nvPr/>
            </p:nvSpPr>
            <p:spPr>
              <a:xfrm>
                <a:off x="7252139" y="2405700"/>
                <a:ext cx="3004852" cy="914400"/>
              </a:xfrm>
              <a:prstGeom prst="roundRect">
                <a:avLst/>
              </a:prstGeom>
              <a:solidFill>
                <a:srgbClr val="C00000"/>
              </a:solidFill>
              <a:ln>
                <a:solidFill>
                  <a:srgbClr val="75000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latin typeface="FreightSansLFPro Regular" panose="02000506030000020004" pitchFamily="2" charset="77"/>
                  </a:rPr>
                  <a:t>CPU</a:t>
                </a:r>
              </a:p>
            </p:txBody>
          </p:sp>
          <p:sp>
            <p:nvSpPr>
              <p:cNvPr id="204" name="Rounded Rectangle 203">
                <a:extLst>
                  <a:ext uri="{FF2B5EF4-FFF2-40B4-BE49-F238E27FC236}">
                    <a16:creationId xmlns:a16="http://schemas.microsoft.com/office/drawing/2014/main" id="{8CA1AB21-AD11-884F-BFC1-1DE885216682}"/>
                  </a:ext>
                </a:extLst>
              </p:cNvPr>
              <p:cNvSpPr/>
              <p:nvPr/>
            </p:nvSpPr>
            <p:spPr>
              <a:xfrm>
                <a:off x="11518231" y="2405700"/>
                <a:ext cx="9719436" cy="914400"/>
              </a:xfrm>
              <a:prstGeom prst="roundRect">
                <a:avLst/>
              </a:prstGeom>
              <a:solidFill>
                <a:srgbClr val="FFC000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  <a:latin typeface="FreightSansLFPro Regular" panose="02000506030000020004" pitchFamily="2" charset="77"/>
                  </a:rPr>
                  <a:t>PCIe Switch</a:t>
                </a:r>
              </a:p>
            </p:txBody>
          </p:sp>
          <p:sp>
            <p:nvSpPr>
              <p:cNvPr id="205" name="Rounded Rectangle 204">
                <a:extLst>
                  <a:ext uri="{FF2B5EF4-FFF2-40B4-BE49-F238E27FC236}">
                    <a16:creationId xmlns:a16="http://schemas.microsoft.com/office/drawing/2014/main" id="{30051400-91AA-084E-97F3-62B066C52453}"/>
                  </a:ext>
                </a:extLst>
              </p:cNvPr>
              <p:cNvSpPr/>
              <p:nvPr/>
            </p:nvSpPr>
            <p:spPr>
              <a:xfrm>
                <a:off x="11518231" y="4481493"/>
                <a:ext cx="1508236" cy="169971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800" dirty="0">
                    <a:latin typeface="FreightSansLFPro Regular" panose="02000506030000020004" pitchFamily="2" charset="77"/>
                  </a:rPr>
                  <a:t>Accelerator</a:t>
                </a:r>
              </a:p>
            </p:txBody>
          </p:sp>
          <p:sp>
            <p:nvSpPr>
              <p:cNvPr id="206" name="Rounded Rectangle 205">
                <a:extLst>
                  <a:ext uri="{FF2B5EF4-FFF2-40B4-BE49-F238E27FC236}">
                    <a16:creationId xmlns:a16="http://schemas.microsoft.com/office/drawing/2014/main" id="{5F44262E-7E9E-3B4F-9B6B-5DE184D5B6AC}"/>
                  </a:ext>
                </a:extLst>
              </p:cNvPr>
              <p:cNvSpPr/>
              <p:nvPr/>
            </p:nvSpPr>
            <p:spPr>
              <a:xfrm>
                <a:off x="13160471" y="4481493"/>
                <a:ext cx="1508236" cy="169971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800" dirty="0">
                    <a:latin typeface="FreightSansLFPro Regular" panose="02000506030000020004" pitchFamily="2" charset="77"/>
                  </a:rPr>
                  <a:t>Accelerator</a:t>
                </a:r>
              </a:p>
            </p:txBody>
          </p:sp>
          <p:sp>
            <p:nvSpPr>
              <p:cNvPr id="209" name="Rounded Rectangle 208">
                <a:extLst>
                  <a:ext uri="{FF2B5EF4-FFF2-40B4-BE49-F238E27FC236}">
                    <a16:creationId xmlns:a16="http://schemas.microsoft.com/office/drawing/2014/main" id="{089E1E6A-00D0-C843-A46A-14DAB49ACA5D}"/>
                  </a:ext>
                </a:extLst>
              </p:cNvPr>
              <p:cNvSpPr/>
              <p:nvPr/>
            </p:nvSpPr>
            <p:spPr>
              <a:xfrm>
                <a:off x="18087191" y="4481493"/>
                <a:ext cx="1508236" cy="169971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800" dirty="0">
                    <a:latin typeface="FreightSansLFPro Regular" panose="02000506030000020004" pitchFamily="2" charset="77"/>
                  </a:rPr>
                  <a:t>Accelerator</a:t>
                </a:r>
              </a:p>
            </p:txBody>
          </p:sp>
          <p:sp>
            <p:nvSpPr>
              <p:cNvPr id="210" name="Rounded Rectangle 209">
                <a:extLst>
                  <a:ext uri="{FF2B5EF4-FFF2-40B4-BE49-F238E27FC236}">
                    <a16:creationId xmlns:a16="http://schemas.microsoft.com/office/drawing/2014/main" id="{879AF166-3B3B-D048-8E12-7858349D2D0E}"/>
                  </a:ext>
                </a:extLst>
              </p:cNvPr>
              <p:cNvSpPr/>
              <p:nvPr/>
            </p:nvSpPr>
            <p:spPr>
              <a:xfrm>
                <a:off x="19729431" y="4481493"/>
                <a:ext cx="1508236" cy="169971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800" dirty="0">
                    <a:latin typeface="FreightSansLFPro Regular" panose="02000506030000020004" pitchFamily="2" charset="77"/>
                  </a:rPr>
                  <a:t>Accelerator</a:t>
                </a:r>
              </a:p>
            </p:txBody>
          </p:sp>
          <p:cxnSp>
            <p:nvCxnSpPr>
              <p:cNvPr id="211" name="Straight Connector 210">
                <a:extLst>
                  <a:ext uri="{FF2B5EF4-FFF2-40B4-BE49-F238E27FC236}">
                    <a16:creationId xmlns:a16="http://schemas.microsoft.com/office/drawing/2014/main" id="{E2CD2709-1426-2746-9524-F43DB721ABB3}"/>
                  </a:ext>
                </a:extLst>
              </p:cNvPr>
              <p:cNvCxnSpPr>
                <a:stCxn id="203" idx="3"/>
                <a:endCxn id="204" idx="1"/>
              </p:cNvCxnSpPr>
              <p:nvPr/>
            </p:nvCxnSpPr>
            <p:spPr>
              <a:xfrm>
                <a:off x="10256991" y="2862900"/>
                <a:ext cx="126124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>
                <a:extLst>
                  <a:ext uri="{FF2B5EF4-FFF2-40B4-BE49-F238E27FC236}">
                    <a16:creationId xmlns:a16="http://schemas.microsoft.com/office/drawing/2014/main" id="{E082DEE8-5ABA-6347-9854-30D03EA2213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2297104" y="3320101"/>
                <a:ext cx="0" cy="116139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>
                <a:extLst>
                  <a:ext uri="{FF2B5EF4-FFF2-40B4-BE49-F238E27FC236}">
                    <a16:creationId xmlns:a16="http://schemas.microsoft.com/office/drawing/2014/main" id="{E7E65D05-2EDB-1941-85C3-1F5C25768BD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3899931" y="3320100"/>
                <a:ext cx="0" cy="116139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>
                <a:extLst>
                  <a:ext uri="{FF2B5EF4-FFF2-40B4-BE49-F238E27FC236}">
                    <a16:creationId xmlns:a16="http://schemas.microsoft.com/office/drawing/2014/main" id="{E83817B3-1826-6B4E-8B2D-4B0908EA5EC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8834539" y="3320100"/>
                <a:ext cx="0" cy="116139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>
                <a:extLst>
                  <a:ext uri="{FF2B5EF4-FFF2-40B4-BE49-F238E27FC236}">
                    <a16:creationId xmlns:a16="http://schemas.microsoft.com/office/drawing/2014/main" id="{C9D685AD-D51A-EA4E-B2CE-4BD54D867C2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0500428" y="3320100"/>
                <a:ext cx="0" cy="116139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8" name="Rounded Rectangle 217">
                <a:extLst>
                  <a:ext uri="{FF2B5EF4-FFF2-40B4-BE49-F238E27FC236}">
                    <a16:creationId xmlns:a16="http://schemas.microsoft.com/office/drawing/2014/main" id="{3D6D1773-FA9B-644F-A9B8-0F012BA7085B}"/>
                  </a:ext>
                </a:extLst>
              </p:cNvPr>
              <p:cNvSpPr/>
              <p:nvPr/>
            </p:nvSpPr>
            <p:spPr>
              <a:xfrm>
                <a:off x="7252139" y="4237290"/>
                <a:ext cx="3004852" cy="914400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latin typeface="FreightSansLFPro Regular" panose="02000506030000020004" pitchFamily="2" charset="77"/>
                  </a:rPr>
                  <a:t>System Memory</a:t>
                </a:r>
              </a:p>
            </p:txBody>
          </p:sp>
          <p:cxnSp>
            <p:nvCxnSpPr>
              <p:cNvPr id="219" name="Straight Connector 218">
                <a:extLst>
                  <a:ext uri="{FF2B5EF4-FFF2-40B4-BE49-F238E27FC236}">
                    <a16:creationId xmlns:a16="http://schemas.microsoft.com/office/drawing/2014/main" id="{F68F2FF7-A75E-B24E-972A-68C93EEBB67E}"/>
                  </a:ext>
                </a:extLst>
              </p:cNvPr>
              <p:cNvCxnSpPr>
                <a:cxnSpLocks/>
                <a:stCxn id="203" idx="2"/>
                <a:endCxn id="218" idx="0"/>
              </p:cNvCxnSpPr>
              <p:nvPr/>
            </p:nvCxnSpPr>
            <p:spPr>
              <a:xfrm>
                <a:off x="8754565" y="3320100"/>
                <a:ext cx="0" cy="91719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0" name="Rounded Rectangle 219">
                <a:extLst>
                  <a:ext uri="{FF2B5EF4-FFF2-40B4-BE49-F238E27FC236}">
                    <a16:creationId xmlns:a16="http://schemas.microsoft.com/office/drawing/2014/main" id="{9DBEA60D-65EE-9A4D-A2BF-0EA1380B0F68}"/>
                  </a:ext>
                </a:extLst>
              </p:cNvPr>
              <p:cNvSpPr/>
              <p:nvPr/>
            </p:nvSpPr>
            <p:spPr>
              <a:xfrm>
                <a:off x="6662057" y="2217587"/>
                <a:ext cx="15196459" cy="4683956"/>
              </a:xfrm>
              <a:prstGeom prst="roundRect">
                <a:avLst/>
              </a:prstGeom>
              <a:noFill/>
              <a:ln w="50800"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FreightSansLFPro Regular" panose="02000506030000020004" pitchFamily="2" charset="77"/>
                </a:endParaRPr>
              </a:p>
            </p:txBody>
          </p:sp>
        </p:grpSp>
        <p:sp>
          <p:nvSpPr>
            <p:cNvPr id="189" name="TextBox 188">
              <a:extLst>
                <a:ext uri="{FF2B5EF4-FFF2-40B4-BE49-F238E27FC236}">
                  <a16:creationId xmlns:a16="http://schemas.microsoft.com/office/drawing/2014/main" id="{261DB007-C8EB-C44D-A33B-E436C940BECA}"/>
                </a:ext>
              </a:extLst>
            </p:cNvPr>
            <p:cNvSpPr txBox="1"/>
            <p:nvPr/>
          </p:nvSpPr>
          <p:spPr>
            <a:xfrm rot="16200000">
              <a:off x="12100946" y="8469402"/>
              <a:ext cx="119295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FreightSansLFPro Regular" panose="02000506030000020004" pitchFamily="2" charset="77"/>
                </a:rPr>
                <a:t>PCIE GEN3 </a:t>
              </a:r>
            </a:p>
            <a:p>
              <a:pPr algn="ctr"/>
              <a:r>
                <a:rPr lang="en-US" dirty="0">
                  <a:latin typeface="FreightSansLFPro Regular" panose="02000506030000020004" pitchFamily="2" charset="77"/>
                </a:rPr>
                <a:t>X4/X8</a:t>
              </a:r>
            </a:p>
          </p:txBody>
        </p:sp>
        <p:sp>
          <p:nvSpPr>
            <p:cNvPr id="190" name="TextBox 189">
              <a:extLst>
                <a:ext uri="{FF2B5EF4-FFF2-40B4-BE49-F238E27FC236}">
                  <a16:creationId xmlns:a16="http://schemas.microsoft.com/office/drawing/2014/main" id="{726BAE6A-E9C5-7E41-B8BC-915D0B7E126F}"/>
                </a:ext>
              </a:extLst>
            </p:cNvPr>
            <p:cNvSpPr txBox="1"/>
            <p:nvPr/>
          </p:nvSpPr>
          <p:spPr>
            <a:xfrm rot="16200000">
              <a:off x="13722915" y="8523831"/>
              <a:ext cx="119295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FreightSansLFPro Regular" panose="02000506030000020004" pitchFamily="2" charset="77"/>
                </a:rPr>
                <a:t>PCIE GEN3 </a:t>
              </a:r>
            </a:p>
            <a:p>
              <a:pPr algn="ctr"/>
              <a:r>
                <a:rPr lang="en-US" dirty="0">
                  <a:latin typeface="FreightSansLFPro Regular" panose="02000506030000020004" pitchFamily="2" charset="77"/>
                </a:rPr>
                <a:t>X4/X8</a:t>
              </a:r>
            </a:p>
          </p:txBody>
        </p:sp>
        <p:sp>
          <p:nvSpPr>
            <p:cNvPr id="193" name="TextBox 192">
              <a:extLst>
                <a:ext uri="{FF2B5EF4-FFF2-40B4-BE49-F238E27FC236}">
                  <a16:creationId xmlns:a16="http://schemas.microsoft.com/office/drawing/2014/main" id="{75580DFE-D57F-EA4E-8FB1-6209B6E0D018}"/>
                </a:ext>
              </a:extLst>
            </p:cNvPr>
            <p:cNvSpPr txBox="1"/>
            <p:nvPr/>
          </p:nvSpPr>
          <p:spPr>
            <a:xfrm rot="16200000">
              <a:off x="18656222" y="8542612"/>
              <a:ext cx="119295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FreightSansLFPro Regular" panose="02000506030000020004" pitchFamily="2" charset="77"/>
                </a:rPr>
                <a:t>PCIE GEN3 </a:t>
              </a:r>
            </a:p>
            <a:p>
              <a:pPr algn="ctr"/>
              <a:r>
                <a:rPr lang="en-US" dirty="0">
                  <a:latin typeface="FreightSansLFPro Regular" panose="02000506030000020004" pitchFamily="2" charset="77"/>
                </a:rPr>
                <a:t>X4/X8</a:t>
              </a:r>
            </a:p>
          </p:txBody>
        </p:sp>
        <p:sp>
          <p:nvSpPr>
            <p:cNvPr id="194" name="TextBox 193">
              <a:extLst>
                <a:ext uri="{FF2B5EF4-FFF2-40B4-BE49-F238E27FC236}">
                  <a16:creationId xmlns:a16="http://schemas.microsoft.com/office/drawing/2014/main" id="{21C76338-BC48-DE41-8908-97C47D96BDD3}"/>
                </a:ext>
              </a:extLst>
            </p:cNvPr>
            <p:cNvSpPr txBox="1"/>
            <p:nvPr/>
          </p:nvSpPr>
          <p:spPr>
            <a:xfrm rot="16200000">
              <a:off x="20310848" y="8500631"/>
              <a:ext cx="119295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FreightSansLFPro Regular" panose="02000506030000020004" pitchFamily="2" charset="77"/>
                </a:rPr>
                <a:t>PCIE GEN3 </a:t>
              </a:r>
            </a:p>
            <a:p>
              <a:pPr algn="ctr"/>
              <a:r>
                <a:rPr lang="en-US" dirty="0">
                  <a:latin typeface="FreightSansLFPro Regular" panose="02000506030000020004" pitchFamily="2" charset="77"/>
                </a:rPr>
                <a:t>X4/X8</a:t>
              </a:r>
            </a:p>
          </p:txBody>
        </p:sp>
        <p:sp>
          <p:nvSpPr>
            <p:cNvPr id="195" name="TextBox 194">
              <a:extLst>
                <a:ext uri="{FF2B5EF4-FFF2-40B4-BE49-F238E27FC236}">
                  <a16:creationId xmlns:a16="http://schemas.microsoft.com/office/drawing/2014/main" id="{7BCEDB4D-3983-4F42-91E8-4CD332888925}"/>
                </a:ext>
              </a:extLst>
            </p:cNvPr>
            <p:cNvSpPr txBox="1"/>
            <p:nvPr/>
          </p:nvSpPr>
          <p:spPr>
            <a:xfrm>
              <a:off x="10747218" y="7501695"/>
              <a:ext cx="119295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FreightSansLFPro Regular" panose="02000506030000020004" pitchFamily="2" charset="77"/>
                </a:rPr>
                <a:t>PCIE GEN3 </a:t>
              </a:r>
            </a:p>
            <a:p>
              <a:pPr algn="ctr"/>
              <a:r>
                <a:rPr lang="en-US" dirty="0">
                  <a:latin typeface="FreightSansLFPro Regular" panose="02000506030000020004" pitchFamily="2" charset="77"/>
                </a:rPr>
                <a:t>X24</a:t>
              </a:r>
            </a:p>
          </p:txBody>
        </p:sp>
        <p:sp>
          <p:nvSpPr>
            <p:cNvPr id="196" name="TextBox 195">
              <a:extLst>
                <a:ext uri="{FF2B5EF4-FFF2-40B4-BE49-F238E27FC236}">
                  <a16:creationId xmlns:a16="http://schemas.microsoft.com/office/drawing/2014/main" id="{E7CE091D-3FCC-2448-9A17-0C4F81799878}"/>
                </a:ext>
              </a:extLst>
            </p:cNvPr>
            <p:cNvSpPr txBox="1"/>
            <p:nvPr/>
          </p:nvSpPr>
          <p:spPr>
            <a:xfrm rot="16200000">
              <a:off x="8339332" y="8128416"/>
              <a:ext cx="14473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FreightSansLFPro Regular" panose="02000506030000020004" pitchFamily="2" charset="77"/>
                </a:rPr>
                <a:t>DDR4</a:t>
              </a:r>
            </a:p>
          </p:txBody>
        </p:sp>
      </p:grpSp>
      <p:sp>
        <p:nvSpPr>
          <p:cNvPr id="222" name="TextBox 221">
            <a:extLst>
              <a:ext uri="{FF2B5EF4-FFF2-40B4-BE49-F238E27FC236}">
                <a16:creationId xmlns:a16="http://schemas.microsoft.com/office/drawing/2014/main" id="{A9E5E18B-9DE4-CB41-AE79-6ADDD5508CE2}"/>
              </a:ext>
            </a:extLst>
          </p:cNvPr>
          <p:cNvSpPr txBox="1"/>
          <p:nvPr/>
        </p:nvSpPr>
        <p:spPr>
          <a:xfrm rot="5400000">
            <a:off x="20238931" y="5581979"/>
            <a:ext cx="4279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FreightSansLFPro Regular" panose="02000506030000020004" pitchFamily="2" charset="77"/>
              </a:rPr>
              <a:t>SuperNode</a:t>
            </a:r>
            <a:endParaRPr lang="en-US" sz="2400" b="1" dirty="0">
              <a:latin typeface="FreightSansLFPro Regular" panose="02000506030000020004" pitchFamily="2" charset="77"/>
            </a:endParaRPr>
          </a:p>
        </p:txBody>
      </p:sp>
      <p:sp>
        <p:nvSpPr>
          <p:cNvPr id="223" name="TextBox 222">
            <a:extLst>
              <a:ext uri="{FF2B5EF4-FFF2-40B4-BE49-F238E27FC236}">
                <a16:creationId xmlns:a16="http://schemas.microsoft.com/office/drawing/2014/main" id="{B5FBDE3B-1616-EA49-9457-4B4126F7B9D0}"/>
              </a:ext>
            </a:extLst>
          </p:cNvPr>
          <p:cNvSpPr txBox="1"/>
          <p:nvPr/>
        </p:nvSpPr>
        <p:spPr>
          <a:xfrm rot="5400000">
            <a:off x="20238930" y="10074820"/>
            <a:ext cx="4279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FreightSansLFPro Regular" panose="02000506030000020004" pitchFamily="2" charset="77"/>
              </a:rPr>
              <a:t>SuperNode</a:t>
            </a:r>
            <a:endParaRPr lang="en-US" sz="2400" b="1" dirty="0">
              <a:latin typeface="FreightSansLFPro Regular" panose="02000506030000020004" pitchFamily="2" charset="77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A2C331F-BE2F-437C-918D-1C22BA42F0D5}"/>
              </a:ext>
            </a:extLst>
          </p:cNvPr>
          <p:cNvSpPr/>
          <p:nvPr/>
        </p:nvSpPr>
        <p:spPr>
          <a:xfrm>
            <a:off x="16025521" y="5562277"/>
            <a:ext cx="153441" cy="159447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FreightSansLFPro Regular" panose="02000506030000020004" pitchFamily="2" charset="77"/>
            </a:endParaRP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B7FCCF0E-3174-694F-8593-2EDE1412368C}"/>
              </a:ext>
            </a:extLst>
          </p:cNvPr>
          <p:cNvSpPr/>
          <p:nvPr/>
        </p:nvSpPr>
        <p:spPr>
          <a:xfrm>
            <a:off x="16339289" y="5562277"/>
            <a:ext cx="153441" cy="159447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FreightSansLFPro Regular" panose="02000506030000020004" pitchFamily="2" charset="77"/>
            </a:endParaRP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DF874F1E-A5DA-754F-B1BC-6CF2395943A4}"/>
              </a:ext>
            </a:extLst>
          </p:cNvPr>
          <p:cNvSpPr/>
          <p:nvPr/>
        </p:nvSpPr>
        <p:spPr>
          <a:xfrm>
            <a:off x="16653057" y="5562276"/>
            <a:ext cx="153441" cy="159447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FreightSansLFPro Regular" panose="02000506030000020004" pitchFamily="2" charset="77"/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49BEB078-091E-BF48-9FD2-74664B4BD179}"/>
              </a:ext>
            </a:extLst>
          </p:cNvPr>
          <p:cNvSpPr/>
          <p:nvPr/>
        </p:nvSpPr>
        <p:spPr>
          <a:xfrm>
            <a:off x="16046668" y="10286677"/>
            <a:ext cx="153441" cy="159447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FreightSansLFPro Regular" panose="02000506030000020004" pitchFamily="2" charset="77"/>
            </a:endParaRP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36A45015-3AE9-3048-8A3C-45EA74DB17A0}"/>
              </a:ext>
            </a:extLst>
          </p:cNvPr>
          <p:cNvSpPr/>
          <p:nvPr/>
        </p:nvSpPr>
        <p:spPr>
          <a:xfrm>
            <a:off x="16360436" y="10286677"/>
            <a:ext cx="153441" cy="159447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FreightSansLFPro Regular" panose="02000506030000020004" pitchFamily="2" charset="77"/>
            </a:endParaRP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6C2C15C4-4F56-2348-85C2-BCCB73FE7BB4}"/>
              </a:ext>
            </a:extLst>
          </p:cNvPr>
          <p:cNvSpPr/>
          <p:nvPr/>
        </p:nvSpPr>
        <p:spPr>
          <a:xfrm>
            <a:off x="16674204" y="10286676"/>
            <a:ext cx="153441" cy="159447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FreightSansLFPro Regular" panose="02000506030000020004" pitchFamily="2" charset="77"/>
            </a:endParaRPr>
          </a:p>
        </p:txBody>
      </p:sp>
      <p:cxnSp>
        <p:nvCxnSpPr>
          <p:cNvPr id="14" name="Elbow Connector 145">
            <a:extLst>
              <a:ext uri="{FF2B5EF4-FFF2-40B4-BE49-F238E27FC236}">
                <a16:creationId xmlns:a16="http://schemas.microsoft.com/office/drawing/2014/main" id="{393FE348-CA37-9C4D-B542-2616BF4E51DC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3316641" y="1832234"/>
            <a:ext cx="1699065" cy="4104511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46">
            <a:extLst>
              <a:ext uri="{FF2B5EF4-FFF2-40B4-BE49-F238E27FC236}">
                <a16:creationId xmlns:a16="http://schemas.microsoft.com/office/drawing/2014/main" id="{BF150B8A-4E1F-2B46-B642-4C1AB0794045}"/>
              </a:ext>
            </a:extLst>
          </p:cNvPr>
          <p:cNvCxnSpPr>
            <a:cxnSpLocks/>
          </p:cNvCxnSpPr>
          <p:nvPr/>
        </p:nvCxnSpPr>
        <p:spPr>
          <a:xfrm rot="16200000" flipH="1">
            <a:off x="3146995" y="4615344"/>
            <a:ext cx="2082227" cy="4148380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2193597"/>
      </p:ext>
    </p:extLst>
  </p:cSld>
  <p:clrMapOvr>
    <a:masterClrMapping/>
  </p:clrMapOvr>
</p:sld>
</file>

<file path=ppt/theme/theme1.xml><?xml version="1.0" encoding="utf-8"?>
<a:theme xmlns:a="http://schemas.openxmlformats.org/drawingml/2006/main" name="OCP Template">
  <a:themeElements>
    <a:clrScheme name="OCP Template">
      <a:dk1>
        <a:srgbClr val="5F6061"/>
      </a:dk1>
      <a:lt1>
        <a:srgbClr val="613202"/>
      </a:lt1>
      <a:dk2>
        <a:srgbClr val="A7A7A7"/>
      </a:dk2>
      <a:lt2>
        <a:srgbClr val="535353"/>
      </a:lt2>
      <a:accent1>
        <a:srgbClr val="343895"/>
      </a:accent1>
      <a:accent2>
        <a:srgbClr val="2C2C71"/>
      </a:accent2>
      <a:accent3>
        <a:srgbClr val="1C1A4B"/>
      </a:accent3>
      <a:accent4>
        <a:srgbClr val="F6B71C"/>
      </a:accent4>
      <a:accent5>
        <a:srgbClr val="B98C2E"/>
      </a:accent5>
      <a:accent6>
        <a:srgbClr val="7B5E2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CP Template">
  <a:themeElements>
    <a:clrScheme name="OCP Templa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43895"/>
      </a:accent1>
      <a:accent2>
        <a:srgbClr val="2C2C71"/>
      </a:accent2>
      <a:accent3>
        <a:srgbClr val="1C1A4B"/>
      </a:accent3>
      <a:accent4>
        <a:srgbClr val="F6B71C"/>
      </a:accent4>
      <a:accent5>
        <a:srgbClr val="B98C2E"/>
      </a:accent5>
      <a:accent6>
        <a:srgbClr val="7B5E2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409AC726182D42A9DD18E254D89E53" ma:contentTypeVersion="2" ma:contentTypeDescription="Create a new document." ma:contentTypeScope="" ma:versionID="627dc11b1df2f6f0f232dd41f725e3c1">
  <xsd:schema xmlns:xsd="http://www.w3.org/2001/XMLSchema" xmlns:xs="http://www.w3.org/2001/XMLSchema" xmlns:p="http://schemas.microsoft.com/office/2006/metadata/properties" xmlns:ns2="095ff067-38ad-41a3-94b6-963d07753e6e" targetNamespace="http://schemas.microsoft.com/office/2006/metadata/properties" ma:root="true" ma:fieldsID="75a3ac36fb4b3a2649b3041e6f4c70cd" ns2:_="">
    <xsd:import namespace="095ff067-38ad-41a3-94b6-963d07753e6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5ff067-38ad-41a3-94b6-963d07753e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5ED2F69-8AF8-476A-9D03-6B874772F8D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6632FAE-E516-4CE5-B47B-2FA40FA18C10}">
  <ds:schemaRefs>
    <ds:schemaRef ds:uri="http://schemas.microsoft.com/office/2006/documentManagement/types"/>
    <ds:schemaRef ds:uri="http://purl.org/dc/dcmitype/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fopath/2007/PartnerControls"/>
    <ds:schemaRef ds:uri="095ff067-38ad-41a3-94b6-963d07753e6e"/>
  </ds:schemaRefs>
</ds:datastoreItem>
</file>

<file path=customXml/itemProps3.xml><?xml version="1.0" encoding="utf-8"?>
<ds:datastoreItem xmlns:ds="http://schemas.openxmlformats.org/officeDocument/2006/customXml" ds:itemID="{14AA65AC-4B77-419A-84BC-D9D3704A6B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95ff067-38ad-41a3-94b6-963d07753e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6081</TotalTime>
  <Words>174</Words>
  <Application>Microsoft Macintosh PowerPoint</Application>
  <PresentationFormat>Custom</PresentationFormat>
  <Paragraphs>79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FreightSansLFPro Regular</vt:lpstr>
      <vt:lpstr>FreightSansLFPro</vt:lpstr>
      <vt:lpstr>Source Sans Pro</vt:lpstr>
      <vt:lpstr>Vista Sans OT Medium</vt:lpstr>
      <vt:lpstr>Calibri</vt:lpstr>
      <vt:lpstr>Arial</vt:lpstr>
      <vt:lpstr>OCP Template</vt:lpstr>
      <vt:lpstr>Custom Design</vt:lpstr>
      <vt:lpstr>PowerPoint Presentation</vt:lpstr>
      <vt:lpstr>Hardware Specification Contribution:  -Glacier Point V2 -M.2 Accelerator -Dual M.2 Accelerator   Hao Shen Facebook</vt:lpstr>
      <vt:lpstr>Facebook Accelerator Module – M.2 and Dual M.2 form factor</vt:lpstr>
      <vt:lpstr>Facebook Accelerator System </vt:lpstr>
      <vt:lpstr>Facebook Accelerator Platform Block Diagram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Whitney Zhao</dc:creator>
  <cp:lastModifiedBy>Hao Shen</cp:lastModifiedBy>
  <cp:revision>10</cp:revision>
  <dcterms:modified xsi:type="dcterms:W3CDTF">2019-02-25T20:07:32Z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0x0101006D409AC726182D42A9DD18E254D89E53</vt:lpwstr>
  </property>
</Properties>
</file>