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14"/>
  </p:notesMasterIdLst>
  <p:handoutMasterIdLst>
    <p:handoutMasterId r:id="rId15"/>
  </p:handoutMasterIdLst>
  <p:sldIdLst>
    <p:sldId id="269" r:id="rId2"/>
    <p:sldId id="270" r:id="rId3"/>
    <p:sldId id="281" r:id="rId4"/>
    <p:sldId id="271" r:id="rId5"/>
    <p:sldId id="278" r:id="rId6"/>
    <p:sldId id="283" r:id="rId7"/>
    <p:sldId id="285" r:id="rId8"/>
    <p:sldId id="289" r:id="rId9"/>
    <p:sldId id="291" r:id="rId10"/>
    <p:sldId id="293" r:id="rId11"/>
    <p:sldId id="294" r:id="rId12"/>
    <p:sldId id="295" r:id="rId13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ng Wu/WYHQ/Wiwynn" initials="B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6E"/>
    <a:srgbClr val="0070C0"/>
    <a:srgbClr val="53B413"/>
    <a:srgbClr val="7BC712"/>
    <a:srgbClr val="A1CC56"/>
    <a:srgbClr val="E9EDF4"/>
    <a:srgbClr val="BFBFBF"/>
    <a:srgbClr val="A2A4A1"/>
    <a:srgbClr val="86CF09"/>
    <a:srgbClr val="9BD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38" autoAdjust="0"/>
    <p:restoredTop sz="96481" autoAdjust="0"/>
  </p:normalViewPr>
  <p:slideViewPr>
    <p:cSldViewPr>
      <p:cViewPr varScale="1">
        <p:scale>
          <a:sx n="114" d="100"/>
          <a:sy n="114" d="100"/>
        </p:scale>
        <p:origin x="18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909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812" tIns="45906" rIns="91812" bIns="459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812" tIns="45906" rIns="91812" bIns="459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1340ED2-8222-48AE-82F7-67A5D46A79FA}" type="datetimeFigureOut">
              <a:rPr lang="zh-TW" altLang="en-US"/>
              <a:pPr>
                <a:defRPr/>
              </a:pPr>
              <a:t>2018/2/28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812" tIns="45906" rIns="91812" bIns="459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lIns="91812" tIns="45906" rIns="91812" bIns="459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D5CBE16-44AE-4D05-8DCF-2790DB7CE4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384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812" tIns="45906" rIns="91812" bIns="459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812" tIns="45906" rIns="91812" bIns="459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FA154B9-15D1-4976-A8A7-926CF8877B6C}" type="datetimeFigureOut">
              <a:rPr lang="zh-TW" altLang="en-US"/>
              <a:pPr>
                <a:defRPr/>
              </a:pPr>
              <a:t>2018/2/28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2" tIns="45906" rIns="91812" bIns="45906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812" tIns="45906" rIns="91812" bIns="45906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812" tIns="45906" rIns="91812" bIns="459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lIns="91812" tIns="45906" rIns="91812" bIns="459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E3701E9-7B04-4009-8744-B6E29F1383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67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baseline="0" dirty="0" smtClean="0"/>
              <a:t>Good afternoon and good morning. I’m Bing from Wiwynn.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baseline="0" dirty="0" smtClean="0"/>
              <a:t>Before starting to explain our design packages, please let me apologize first.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I feel so sorry that last month I misunderstood the confirmation mail and missed the IC review meeting.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Today I’m very glad that we still have a chance to explain our designs of Leopard, so I invited more </a:t>
            </a:r>
            <a:r>
              <a:rPr lang="en-US" altLang="zh-TW" baseline="0" dirty="0" err="1" smtClean="0"/>
              <a:t>Wiwynn’s</a:t>
            </a:r>
            <a:r>
              <a:rPr lang="en-US" altLang="zh-TW" baseline="0" dirty="0" smtClean="0"/>
              <a:t> experts, our PM, EE engineer and ME engineer to answer every questions.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We will tried our best to show the key of design and if you have any questions about every details, please kindly let us know.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Thank you.</a:t>
            </a:r>
          </a:p>
        </p:txBody>
      </p:sp>
      <p:sp>
        <p:nvSpPr>
          <p:cNvPr id="450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7645E5-7549-4936-9374-064C64B813E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94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D715E-6B72-4DDE-AE8A-ED0ADC5012C2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352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D715E-6B72-4DDE-AE8A-ED0ADC5012C2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576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D715E-6B72-4DDE-AE8A-ED0ADC5012C2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65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3699709" y="2745570"/>
            <a:ext cx="5444291" cy="72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 smtClean="0"/>
              <a:t>按一下以編輯封面標題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3699709" y="3465570"/>
            <a:ext cx="5444291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dirty="0" smtClean="0"/>
              <a:t>按一下以編輯封面副標題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699709" y="4185571"/>
            <a:ext cx="5444291" cy="365125"/>
          </a:xfrm>
          <a:prstGeom prst="rect">
            <a:avLst/>
          </a:prstGeom>
        </p:spPr>
        <p:txBody>
          <a:bodyPr/>
          <a:lstStyle>
            <a:lvl1pPr>
              <a:defRPr sz="15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844ECF92-F6CC-440D-A006-A984E30298C1}" type="datetime1">
              <a:rPr lang="zh-TW" altLang="en-US" smtClean="0"/>
              <a:t>2018/2/28</a:t>
            </a:fld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802760" y="6066951"/>
            <a:ext cx="1237656" cy="45719"/>
          </a:xfrm>
          <a:prstGeom prst="rect">
            <a:avLst/>
          </a:prstGeom>
          <a:gradFill>
            <a:gsLst>
              <a:gs pos="0">
                <a:srgbClr val="00090E"/>
              </a:gs>
              <a:gs pos="100000">
                <a:srgbClr val="0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927901" y="6103144"/>
            <a:ext cx="39291" cy="57435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760" y="6103144"/>
            <a:ext cx="1049031" cy="5832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802760" y="6066951"/>
            <a:ext cx="1237656" cy="45719"/>
          </a:xfrm>
          <a:prstGeom prst="rect">
            <a:avLst/>
          </a:prstGeom>
          <a:gradFill>
            <a:gsLst>
              <a:gs pos="0">
                <a:srgbClr val="00090E"/>
              </a:gs>
              <a:gs pos="100000">
                <a:srgbClr val="0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8927901" y="6103144"/>
            <a:ext cx="39291" cy="57435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760" y="6103144"/>
            <a:ext cx="1049031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範例說明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/>
          <a:srcRect b="90000"/>
          <a:stretch/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365125"/>
            <a:ext cx="9144000" cy="499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ctrTitle" hasCustomPrompt="1"/>
          </p:nvPr>
        </p:nvSpPr>
        <p:spPr>
          <a:xfrm>
            <a:off x="0" y="5524231"/>
            <a:ext cx="9144000" cy="92736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100" b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 smtClean="0"/>
              <a:t>按一下以編輯範例、圖表說明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0" hasCustomPrompt="1"/>
          </p:nvPr>
        </p:nvSpPr>
        <p:spPr>
          <a:xfrm>
            <a:off x="628650" y="957263"/>
            <a:ext cx="7715250" cy="447422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b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</a:lstStyle>
          <a:p>
            <a:pPr lvl="0"/>
            <a:r>
              <a:rPr lang="zh-TW" altLang="en-US" dirty="0" smtClean="0"/>
              <a:t>按一下以編輯圖表文字</a:t>
            </a:r>
          </a:p>
          <a:p>
            <a:pPr lvl="1"/>
            <a:r>
              <a:rPr lang="zh-TW" altLang="en-US" dirty="0" smtClean="0"/>
              <a:t>第二層</a:t>
            </a:r>
          </a:p>
        </p:txBody>
      </p:sp>
      <p:sp>
        <p:nvSpPr>
          <p:cNvPr id="14" name="文字版面配置區 1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365124"/>
            <a:ext cx="8515350" cy="592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lang="zh-TW" altLang="en-US" dirty="0" smtClean="0"/>
              <a:t>按一下以編輯子標題</a:t>
            </a:r>
          </a:p>
        </p:txBody>
      </p:sp>
    </p:spTree>
    <p:extLst>
      <p:ext uri="{BB962C8B-B14F-4D97-AF65-F5344CB8AC3E}">
        <p14:creationId xmlns:p14="http://schemas.microsoft.com/office/powerpoint/2010/main" val="203069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關鍵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ctrTitle" hasCustomPrompt="1"/>
          </p:nvPr>
        </p:nvSpPr>
        <p:spPr>
          <a:xfrm>
            <a:off x="0" y="2540001"/>
            <a:ext cx="9144000" cy="14529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95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 smtClean="0"/>
              <a:t>按一下以編輯關鍵字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1" y="359445"/>
            <a:ext cx="1049031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封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52361" t="46936" r="35834" b="47304"/>
          <a:stretch/>
        </p:blipFill>
        <p:spPr>
          <a:xfrm>
            <a:off x="3763978" y="2640983"/>
            <a:ext cx="1619250" cy="596900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ctrTitle" hasCustomPrompt="1"/>
          </p:nvPr>
        </p:nvSpPr>
        <p:spPr>
          <a:xfrm>
            <a:off x="0" y="2968155"/>
            <a:ext cx="9144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50" b="1" baseline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 smtClean="0"/>
              <a:t>按一下以編輯封底結尾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284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備忘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24582" t="24632" r="8907" b="946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0" y="533400"/>
            <a:ext cx="9144000" cy="66198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/>
          <a:lstStyle>
            <a:lvl1pPr algn="ctr">
              <a:defRPr b="1"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 smtClean="0"/>
              <a:t>按一下以編輯備忘錄標題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 hasCustomPrompt="1"/>
          </p:nvPr>
        </p:nvSpPr>
        <p:spPr>
          <a:xfrm>
            <a:off x="428625" y="1460500"/>
            <a:ext cx="8715375" cy="5397500"/>
          </a:xfrm>
          <a:prstGeom prst="rect">
            <a:avLst/>
          </a:prstGeom>
          <a:gradFill>
            <a:gsLst>
              <a:gs pos="24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lnSpc>
                <a:spcPct val="150000"/>
              </a:lnSpc>
              <a:spcBef>
                <a:spcPts val="0"/>
              </a:spcBef>
              <a:defRPr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 dirty="0" smtClean="0"/>
              <a:t>按一下以編輯文字</a:t>
            </a:r>
          </a:p>
          <a:p>
            <a:pPr lvl="1"/>
            <a:r>
              <a:rPr lang="zh-TW" altLang="en-US" dirty="0" smtClean="0"/>
              <a:t>第二層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23" y="6079332"/>
            <a:ext cx="1069749" cy="61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40425" y="6356350"/>
            <a:ext cx="1125538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altLang="zh-TW"/>
              <a:t>Presentation Title</a:t>
            </a:r>
            <a:endParaRPr lang="en-US" altLang="zh-TW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4284663" y="6356350"/>
            <a:ext cx="476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73442-CABC-4374-ACBE-239C599A200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389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4310063" y="6356350"/>
            <a:ext cx="4778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5369F-BD0A-4461-9E30-DF8A3D40F20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3" name="日期版面配置區 7"/>
          <p:cNvSpPr>
            <a:spLocks noGrp="1"/>
          </p:cNvSpPr>
          <p:nvPr>
            <p:ph type="dt" sz="half" idx="11"/>
          </p:nvPr>
        </p:nvSpPr>
        <p:spPr>
          <a:xfrm>
            <a:off x="5940425" y="6356350"/>
            <a:ext cx="11255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Presentation Title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01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550" y="130175"/>
            <a:ext cx="7942263" cy="70643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alibri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288" y="1052513"/>
            <a:ext cx="8497887" cy="5073650"/>
          </a:xfrm>
          <a:prstGeom prst="rect">
            <a:avLst/>
          </a:prstGeom>
        </p:spPr>
        <p:txBody>
          <a:bodyPr/>
          <a:lstStyle>
            <a:lvl1pPr>
              <a:defRPr b="1" baseline="0">
                <a:latin typeface="Calibri" pitchFamily="34" charset="0"/>
              </a:defRPr>
            </a:lvl1pPr>
            <a:lvl2pPr marL="1080000" indent="-532800">
              <a:defRPr b="0" baseline="0">
                <a:latin typeface="Calibri" pitchFamily="34" charset="0"/>
              </a:defRPr>
            </a:lvl2pPr>
            <a:lvl3pPr marL="1440000">
              <a:defRPr baseline="0">
                <a:latin typeface="Calibri" pitchFamily="34" charset="0"/>
              </a:defRPr>
            </a:lvl3pPr>
            <a:lvl4pPr marL="1800000">
              <a:defRPr baseline="0">
                <a:latin typeface="Calibri" pitchFamily="34" charset="0"/>
              </a:defRPr>
            </a:lvl4pPr>
            <a:lvl5pPr marL="2160000"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4067175" y="6376988"/>
            <a:ext cx="11525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1BEBC-5057-4AAD-8B3E-2EDE1A6403E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6" name="日期版面配置區 9"/>
          <p:cNvSpPr>
            <a:spLocks noGrp="1"/>
          </p:cNvSpPr>
          <p:nvPr>
            <p:ph type="dt" sz="half" idx="12"/>
          </p:nvPr>
        </p:nvSpPr>
        <p:spPr>
          <a:xfrm>
            <a:off x="5940425" y="6356350"/>
            <a:ext cx="11255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BEE45-3B89-4B64-BAE7-79FBF3C6964C}" type="datetime1">
              <a:rPr lang="zh-TW" altLang="en-US" smtClean="0"/>
              <a:t>2018/2/28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70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扉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邊形 2"/>
          <p:cNvSpPr/>
          <p:nvPr/>
        </p:nvSpPr>
        <p:spPr>
          <a:xfrm>
            <a:off x="1762125" y="-27831"/>
            <a:ext cx="8001000" cy="6917766"/>
          </a:xfrm>
          <a:prstGeom prst="parallelogram">
            <a:avLst>
              <a:gd name="adj" fmla="val 55972"/>
            </a:avLst>
          </a:prstGeom>
          <a:gradFill>
            <a:gsLst>
              <a:gs pos="34000">
                <a:srgbClr val="FFFFFF"/>
              </a:gs>
              <a:gs pos="0">
                <a:schemeClr val="bg1">
                  <a:alpha val="0"/>
                </a:schemeClr>
              </a:gs>
              <a:gs pos="66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 hasCustomPrompt="1"/>
          </p:nvPr>
        </p:nvSpPr>
        <p:spPr>
          <a:xfrm>
            <a:off x="3452059" y="2717800"/>
            <a:ext cx="5577641" cy="747770"/>
          </a:xfrm>
          <a:prstGeom prst="rect">
            <a:avLst/>
          </a:prstGeom>
        </p:spPr>
        <p:txBody>
          <a:bodyPr anchor="b"/>
          <a:lstStyle>
            <a:lvl1pPr>
              <a:defRPr sz="3300" b="1"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 smtClean="0"/>
              <a:t>按一下以編輯扉頁標題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0" hasCustomPrompt="1"/>
          </p:nvPr>
        </p:nvSpPr>
        <p:spPr>
          <a:xfrm>
            <a:off x="3452060" y="3478270"/>
            <a:ext cx="5086350" cy="10080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lang="zh-TW" altLang="en-US" dirty="0" smtClean="0"/>
              <a:t>按一下以編輯扉頁副標題</a:t>
            </a:r>
          </a:p>
        </p:txBody>
      </p:sp>
      <p:sp>
        <p:nvSpPr>
          <p:cNvPr id="5" name="平行四邊形 4"/>
          <p:cNvSpPr/>
          <p:nvPr/>
        </p:nvSpPr>
        <p:spPr>
          <a:xfrm>
            <a:off x="1762125" y="-27831"/>
            <a:ext cx="8001000" cy="6917766"/>
          </a:xfrm>
          <a:prstGeom prst="parallelogram">
            <a:avLst>
              <a:gd name="adj" fmla="val 55972"/>
            </a:avLst>
          </a:prstGeom>
          <a:gradFill>
            <a:gsLst>
              <a:gs pos="34000">
                <a:srgbClr val="FFFFFF"/>
              </a:gs>
              <a:gs pos="0">
                <a:schemeClr val="bg1">
                  <a:alpha val="0"/>
                </a:schemeClr>
              </a:gs>
              <a:gs pos="66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3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8515350" cy="49939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 smtClean="0"/>
              <a:t>按一下以編輯子標題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66510" y="6404477"/>
            <a:ext cx="302294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>
                    <a:lumMod val="60000"/>
                    <a:lumOff val="40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fld id="{170EF713-6A61-4E9F-9214-5E2A5AEE3804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>
          <a:xfrm>
            <a:off x="628650" y="865188"/>
            <a:ext cx="8362950" cy="575151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lnSpc>
                <a:spcPct val="150000"/>
              </a:lnSpc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377845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範例說明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/>
          <a:srcRect b="90000"/>
          <a:stretch/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365125"/>
            <a:ext cx="9144000" cy="499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ctrTitle" hasCustomPrompt="1"/>
          </p:nvPr>
        </p:nvSpPr>
        <p:spPr>
          <a:xfrm>
            <a:off x="0" y="5524231"/>
            <a:ext cx="9144000" cy="92736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100" b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 smtClean="0"/>
              <a:t>按一下以編輯範例、圖表說明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0" hasCustomPrompt="1"/>
          </p:nvPr>
        </p:nvSpPr>
        <p:spPr>
          <a:xfrm>
            <a:off x="628650" y="957263"/>
            <a:ext cx="7715250" cy="447422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b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</a:lstStyle>
          <a:p>
            <a:pPr lvl="0"/>
            <a:r>
              <a:rPr lang="zh-TW" altLang="en-US" dirty="0" smtClean="0"/>
              <a:t>按一下以編輯圖表文字</a:t>
            </a:r>
          </a:p>
          <a:p>
            <a:pPr lvl="1"/>
            <a:r>
              <a:rPr lang="zh-TW" altLang="en-US" dirty="0" smtClean="0"/>
              <a:t>第二層</a:t>
            </a:r>
          </a:p>
        </p:txBody>
      </p:sp>
      <p:sp>
        <p:nvSpPr>
          <p:cNvPr id="14" name="文字版面配置區 1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365124"/>
            <a:ext cx="8515350" cy="592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lang="zh-TW" altLang="en-US" dirty="0" smtClean="0"/>
              <a:t>按一下以編輯子標題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b="90000"/>
          <a:stretch/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365125"/>
            <a:ext cx="9144000" cy="499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16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關鍵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ctrTitle" hasCustomPrompt="1"/>
          </p:nvPr>
        </p:nvSpPr>
        <p:spPr>
          <a:xfrm>
            <a:off x="0" y="2540001"/>
            <a:ext cx="9144000" cy="14529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95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 smtClean="0"/>
              <a:t>按一下以編輯關鍵字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1" y="359445"/>
            <a:ext cx="1049031" cy="5832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1" y="359445"/>
            <a:ext cx="1049031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52361" t="46936" r="35834" b="47304"/>
          <a:stretch/>
        </p:blipFill>
        <p:spPr>
          <a:xfrm>
            <a:off x="3763978" y="2640983"/>
            <a:ext cx="1619250" cy="596900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ctrTitle" hasCustomPrompt="1"/>
          </p:nvPr>
        </p:nvSpPr>
        <p:spPr>
          <a:xfrm>
            <a:off x="0" y="2968155"/>
            <a:ext cx="9144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50" b="1" baseline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 smtClean="0"/>
              <a:t>按一下以編輯封底結尾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52361" t="46936" r="35834" b="47304"/>
          <a:stretch/>
        </p:blipFill>
        <p:spPr>
          <a:xfrm>
            <a:off x="3763978" y="2640983"/>
            <a:ext cx="161925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7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備忘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24582" t="24632" r="8907" b="946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0" y="533400"/>
            <a:ext cx="9144000" cy="66198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/>
          <a:lstStyle>
            <a:lvl1pPr algn="ctr">
              <a:defRPr b="1"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 smtClean="0"/>
              <a:t>按一下以編輯備忘錄標題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 hasCustomPrompt="1"/>
          </p:nvPr>
        </p:nvSpPr>
        <p:spPr>
          <a:xfrm>
            <a:off x="428625" y="1460500"/>
            <a:ext cx="8715375" cy="5397500"/>
          </a:xfrm>
          <a:prstGeom prst="rect">
            <a:avLst/>
          </a:prstGeom>
          <a:gradFill>
            <a:gsLst>
              <a:gs pos="24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lnSpc>
                <a:spcPct val="150000"/>
              </a:lnSpc>
              <a:spcBef>
                <a:spcPts val="0"/>
              </a:spcBef>
              <a:defRPr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 dirty="0" smtClean="0"/>
              <a:t>按一下以編輯文字</a:t>
            </a:r>
          </a:p>
          <a:p>
            <a:pPr lvl="1"/>
            <a:r>
              <a:rPr lang="zh-TW" altLang="en-US" dirty="0" smtClean="0"/>
              <a:t>第二層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23" y="6079332"/>
            <a:ext cx="1069749" cy="6133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24582" t="24632" r="8907" b="946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23" y="6079332"/>
            <a:ext cx="1069749" cy="61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9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扉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邊形 2"/>
          <p:cNvSpPr/>
          <p:nvPr/>
        </p:nvSpPr>
        <p:spPr>
          <a:xfrm>
            <a:off x="1762125" y="-27831"/>
            <a:ext cx="8001000" cy="6917766"/>
          </a:xfrm>
          <a:prstGeom prst="parallelogram">
            <a:avLst>
              <a:gd name="adj" fmla="val 55972"/>
            </a:avLst>
          </a:prstGeom>
          <a:gradFill>
            <a:gsLst>
              <a:gs pos="34000">
                <a:srgbClr val="FFFFFF"/>
              </a:gs>
              <a:gs pos="0">
                <a:schemeClr val="bg1">
                  <a:alpha val="0"/>
                </a:schemeClr>
              </a:gs>
              <a:gs pos="66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 hasCustomPrompt="1"/>
          </p:nvPr>
        </p:nvSpPr>
        <p:spPr>
          <a:xfrm>
            <a:off x="3452059" y="2717800"/>
            <a:ext cx="5577641" cy="747770"/>
          </a:xfrm>
          <a:prstGeom prst="rect">
            <a:avLst/>
          </a:prstGeom>
        </p:spPr>
        <p:txBody>
          <a:bodyPr anchor="b"/>
          <a:lstStyle>
            <a:lvl1pPr>
              <a:defRPr sz="3300" b="1"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 smtClean="0"/>
              <a:t>按一下以編輯扉頁標題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0" hasCustomPrompt="1"/>
          </p:nvPr>
        </p:nvSpPr>
        <p:spPr>
          <a:xfrm>
            <a:off x="3452060" y="3478270"/>
            <a:ext cx="5086350" cy="10080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lang="zh-TW" altLang="en-US" dirty="0" smtClean="0"/>
              <a:t>按一下以編輯扉頁副標題</a:t>
            </a:r>
          </a:p>
        </p:txBody>
      </p:sp>
    </p:spTree>
    <p:extLst>
      <p:ext uri="{BB962C8B-B14F-4D97-AF65-F5344CB8AC3E}">
        <p14:creationId xmlns:p14="http://schemas.microsoft.com/office/powerpoint/2010/main" val="21278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內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8515350" cy="49939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 smtClean="0"/>
              <a:t>按一下以編輯子標題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66510" y="6404477"/>
            <a:ext cx="302294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6">
                    <a:lumMod val="60000"/>
                    <a:lumOff val="40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fld id="{170EF713-6A61-4E9F-9214-5E2A5AEE3804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>
          <a:xfrm>
            <a:off x="628650" y="865188"/>
            <a:ext cx="8362950" cy="575151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lnSpc>
                <a:spcPct val="150000"/>
              </a:lnSpc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29529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36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opencompute.org/oc/public.php?service=files&amp;t=6252e93d73ee2e61a94218b506658be9&amp;download&amp;path=//Facebook%20OCP%20debug%20card%20with%20LCD%20spec_v1p0.pd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7544" y="1988840"/>
            <a:ext cx="84249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2" tIns="50786" rIns="101572" bIns="50786" anchor="ctr"/>
          <a:lstStyle/>
          <a:p>
            <a:pPr algn="ctr">
              <a:lnSpc>
                <a:spcPct val="115000"/>
              </a:lnSpc>
            </a:pPr>
            <a:r>
              <a:rPr kumimoji="0" lang="en-US" altLang="en-US" sz="4400" b="1" dirty="0" smtClean="0">
                <a:solidFill>
                  <a:schemeClr val="bg1"/>
                </a:solidFill>
                <a:latin typeface="+mn-lt"/>
                <a:ea typeface="文鼎粗黑"/>
                <a:cs typeface="Arial" charset="0"/>
              </a:rPr>
              <a:t>OCP Design Contribution</a:t>
            </a:r>
            <a:endParaRPr kumimoji="0" lang="en-US" altLang="en-US" sz="4400" b="1" dirty="0" smtClean="0">
              <a:solidFill>
                <a:schemeClr val="bg1"/>
              </a:solidFill>
              <a:latin typeface="+mn-lt"/>
              <a:ea typeface="文鼎粗黑"/>
              <a:cs typeface="Arial" charset="0"/>
            </a:endParaRPr>
          </a:p>
          <a:p>
            <a:pPr algn="ctr">
              <a:lnSpc>
                <a:spcPct val="115000"/>
              </a:lnSpc>
            </a:pPr>
            <a:r>
              <a:rPr lang="en-US" altLang="zh-TW" sz="4000" b="1" dirty="0" smtClean="0">
                <a:solidFill>
                  <a:schemeClr val="bg1"/>
                </a:solidFill>
              </a:rPr>
              <a:t>Wiwynn Debug Card Introduction</a:t>
            </a:r>
            <a:endParaRPr kumimoji="0" lang="en-US" altLang="en-US" sz="4400" b="1" dirty="0" smtClean="0">
              <a:solidFill>
                <a:schemeClr val="bg1"/>
              </a:solidFill>
              <a:latin typeface="+mn-lt"/>
              <a:ea typeface="文鼎粗黑"/>
              <a:cs typeface="Arial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6084168" y="5733257"/>
            <a:ext cx="28798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72" tIns="50786" rIns="101572" bIns="50786"/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kumimoji="0" lang="en-US" altLang="en-US" dirty="0" smtClean="0">
                <a:solidFill>
                  <a:schemeClr val="bg1"/>
                </a:solidFill>
                <a:latin typeface="+mn-lt"/>
                <a:ea typeface="細明體" pitchFamily="49" charset="-120"/>
                <a:cs typeface="Arial" charset="0"/>
              </a:rPr>
              <a:t>Date</a:t>
            </a:r>
            <a:r>
              <a:rPr kumimoji="0" lang="en-US" altLang="en-US" dirty="0">
                <a:solidFill>
                  <a:schemeClr val="bg1"/>
                </a:solidFill>
                <a:latin typeface="+mn-lt"/>
                <a:ea typeface="細明體" pitchFamily="49" charset="-120"/>
                <a:cs typeface="Arial" charset="0"/>
              </a:rPr>
              <a:t>: </a:t>
            </a:r>
            <a:r>
              <a:rPr kumimoji="0" lang="en-US" altLang="en-US" dirty="0" smtClean="0">
                <a:solidFill>
                  <a:schemeClr val="bg1"/>
                </a:solidFill>
                <a:latin typeface="+mn-lt"/>
                <a:ea typeface="細明體" pitchFamily="49" charset="-120"/>
                <a:cs typeface="Arial" charset="0"/>
              </a:rPr>
              <a:t>2018/02/28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6160132" y="3501008"/>
            <a:ext cx="2012268" cy="1537176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Jackie Lee</a:t>
            </a:r>
          </a:p>
          <a:p>
            <a:r>
              <a:rPr lang="en-US" altLang="zh-TW" b="1" dirty="0" smtClean="0">
                <a:solidFill>
                  <a:schemeClr val="bg1"/>
                </a:solidFill>
              </a:rPr>
              <a:t>Kyan Chen</a:t>
            </a:r>
          </a:p>
        </p:txBody>
      </p:sp>
    </p:spTree>
    <p:extLst>
      <p:ext uri="{BB962C8B-B14F-4D97-AF65-F5344CB8AC3E}">
        <p14:creationId xmlns:p14="http://schemas.microsoft.com/office/powerpoint/2010/main" val="311614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Directory – </a:t>
            </a:r>
            <a:r>
              <a:rPr lang="en-US" altLang="zh-TW" dirty="0" smtClean="0"/>
              <a:t>3D Drawing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1BEBC-5057-4AAD-8B3E-2EDE1A6403EB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24013" t="17784" r="23225" b="6580"/>
          <a:stretch/>
        </p:blipFill>
        <p:spPr>
          <a:xfrm>
            <a:off x="609763" y="874914"/>
            <a:ext cx="4824536" cy="388843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24013" t="17784" r="22438" b="6580"/>
          <a:stretch/>
        </p:blipFill>
        <p:spPr>
          <a:xfrm>
            <a:off x="3869966" y="2492334"/>
            <a:ext cx="4896544" cy="3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Directory – </a:t>
            </a:r>
            <a:r>
              <a:rPr lang="en-US" altLang="zh-TW" dirty="0" smtClean="0"/>
              <a:t>Software/Firmware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1BEBC-5057-4AAD-8B3E-2EDE1A6403EB}" type="slidenum">
              <a:rPr lang="zh-TW" altLang="en-US" smtClean="0"/>
              <a:pPr>
                <a:defRPr/>
              </a:pPr>
              <a:t>11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24013" t="17785" r="22438" b="6579"/>
          <a:stretch/>
        </p:blipFill>
        <p:spPr>
          <a:xfrm>
            <a:off x="638093" y="1052736"/>
            <a:ext cx="4896544" cy="388843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/>
          <a:srcRect l="25587" t="-423" r="20863" b="23387"/>
          <a:stretch/>
        </p:blipFill>
        <p:spPr>
          <a:xfrm>
            <a:off x="3869966" y="2444037"/>
            <a:ext cx="489654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Software/Firmware update SOP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1BEBC-5057-4AAD-8B3E-2EDE1A6403EB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288524"/>
              </p:ext>
            </p:extLst>
          </p:nvPr>
        </p:nvGraphicFramePr>
        <p:xfrm>
          <a:off x="3303774" y="2214854"/>
          <a:ext cx="1634480" cy="1430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showAsIcon="1" r:id="rId3" imgW="914400" imgH="800280" progId="AcroExch.Document.DC">
                  <p:embed/>
                </p:oleObj>
              </mc:Choice>
              <mc:Fallback>
                <p:oleObj name="Acrobat Document" showAsIcon="1" r:id="rId3" imgW="914400" imgH="8002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3774" y="2214854"/>
                        <a:ext cx="1634480" cy="1430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699792" y="3814713"/>
            <a:ext cx="2842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LCD debug card FW update SOP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7939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624331" y="764704"/>
            <a:ext cx="8362950" cy="5751512"/>
          </a:xfrm>
        </p:spPr>
        <p:txBody>
          <a:bodyPr/>
          <a:lstStyle/>
          <a:p>
            <a:pPr marL="285750" indent="-285750"/>
            <a:r>
              <a:rPr lang="en-US" altLang="zh-TW" sz="2400" dirty="0" smtClean="0"/>
              <a:t>OCP Debug Card Specification</a:t>
            </a:r>
            <a:endParaRPr lang="en-US" altLang="zh-TW" sz="2400" dirty="0"/>
          </a:p>
          <a:p>
            <a:pPr marL="285750" indent="-285750"/>
            <a:r>
              <a:rPr lang="en-US" altLang="zh-TW" sz="2400" dirty="0" smtClean="0"/>
              <a:t>OCP Debug Card Design </a:t>
            </a:r>
            <a:r>
              <a:rPr lang="en-US" altLang="zh-TW" sz="2400" dirty="0"/>
              <a:t>Files</a:t>
            </a:r>
            <a:endParaRPr lang="zh-TW" altLang="en-US" sz="2400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TW" sz="1600" b="0" dirty="0"/>
              <a:t>OCP debu</a:t>
            </a:r>
            <a:r>
              <a:rPr lang="en-US" altLang="zh-TW" sz="1600" dirty="0"/>
              <a:t>g card</a:t>
            </a:r>
            <a:r>
              <a:rPr lang="en-US" altLang="zh-TW" sz="1600" b="0" dirty="0"/>
              <a:t> is based on the specifications: </a:t>
            </a: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en-US" altLang="zh-TW" sz="1600" dirty="0"/>
              <a:t>Facebook OCP debug card with LCD spec_v1p0.pdf</a:t>
            </a:r>
            <a:endParaRPr lang="en-US" altLang="zh-TW" sz="1600" b="0" dirty="0"/>
          </a:p>
          <a:p>
            <a:pPr>
              <a:spcBef>
                <a:spcPts val="0"/>
              </a:spcBef>
              <a:defRPr/>
            </a:pPr>
            <a:r>
              <a:rPr lang="en-US" altLang="zh-TW" sz="1600" dirty="0">
                <a:hlinkClick r:id="rId2"/>
              </a:rPr>
              <a:t>http://files.opencompute.org/oc/public.php?service=files&amp;t=6252e93d73ee2e61a94218b506658be9&amp;download&amp;path=//Facebook%20OCP%20debug%20card%20with%20LCD%20spec_v1p0.pdf</a:t>
            </a:r>
            <a:endParaRPr lang="en-US" altLang="zh-TW" sz="1600" dirty="0"/>
          </a:p>
          <a:p>
            <a:pPr>
              <a:spcBef>
                <a:spcPts val="0"/>
              </a:spcBef>
              <a:defRPr/>
            </a:pPr>
            <a:endParaRPr lang="en-US" altLang="zh-TW" b="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275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OCP debug card Introduction </a:t>
            </a:r>
            <a:endParaRPr lang="zh-TW" altLang="en-US" dirty="0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E4839-49B3-41B5-B7B7-CC597759A6AC}" type="slidenum">
              <a:rPr lang="zh-TW" altLang="en-US"/>
              <a:pPr>
                <a:defRPr/>
              </a:pPr>
              <a:t>3</a:t>
            </a:fld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 smtClean="0"/>
              <a:t>The OCP debug card is designed for multiple OCP platforms (Tioga Pass, Bryce Canyon, Lightning)</a:t>
            </a:r>
          </a:p>
          <a:p>
            <a:r>
              <a:rPr lang="en-US" altLang="zh-TW" dirty="0" smtClean="0"/>
              <a:t>It provides a friendly user interface so that users can read system information from LCD.</a:t>
            </a:r>
            <a:endParaRPr lang="zh-TW" altLang="en-US" dirty="0"/>
          </a:p>
        </p:txBody>
      </p:sp>
      <p:pic>
        <p:nvPicPr>
          <p:cNvPr id="7" name="圖片 21" descr="image0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4" r="83266" b="50265"/>
          <a:stretch/>
        </p:blipFill>
        <p:spPr bwMode="auto">
          <a:xfrm>
            <a:off x="3913171" y="3573016"/>
            <a:ext cx="2448272" cy="139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729" y="4675062"/>
            <a:ext cx="2603428" cy="1730375"/>
          </a:xfrm>
          <a:prstGeom prst="rect">
            <a:avLst/>
          </a:prstGeom>
        </p:spPr>
      </p:pic>
      <p:cxnSp>
        <p:nvCxnSpPr>
          <p:cNvPr id="9" name="直線單箭頭接點 8"/>
          <p:cNvCxnSpPr/>
          <p:nvPr/>
        </p:nvCxnSpPr>
        <p:spPr>
          <a:xfrm flipH="1">
            <a:off x="3702455" y="4517841"/>
            <a:ext cx="648072" cy="6480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2966805" y="5146097"/>
            <a:ext cx="147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5Way button</a:t>
            </a:r>
            <a:endParaRPr lang="zh-TW" altLang="en-US" dirty="0"/>
          </a:p>
        </p:txBody>
      </p:sp>
      <p:cxnSp>
        <p:nvCxnSpPr>
          <p:cNvPr id="12" name="直線單箭頭接點 11"/>
          <p:cNvCxnSpPr/>
          <p:nvPr/>
        </p:nvCxnSpPr>
        <p:spPr>
          <a:xfrm flipH="1" flipV="1">
            <a:off x="3702455" y="3515400"/>
            <a:ext cx="648072" cy="432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606111" y="3163587"/>
            <a:ext cx="421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Two 7-segment LEDs for POSTCODE</a:t>
            </a:r>
            <a:endParaRPr lang="zh-TW" altLang="en-US" dirty="0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5137307" y="4362484"/>
            <a:ext cx="301128" cy="836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5086177" y="51659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LCD</a:t>
            </a:r>
            <a:endParaRPr lang="zh-TW" altLang="en-US" dirty="0"/>
          </a:p>
        </p:txBody>
      </p:sp>
      <p:cxnSp>
        <p:nvCxnSpPr>
          <p:cNvPr id="19" name="直線單箭頭接點 18"/>
          <p:cNvCxnSpPr>
            <a:endCxn id="24" idx="1"/>
          </p:cNvCxnSpPr>
          <p:nvPr/>
        </p:nvCxnSpPr>
        <p:spPr>
          <a:xfrm flipV="1">
            <a:off x="5861461" y="3528629"/>
            <a:ext cx="550953" cy="219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endCxn id="25" idx="1"/>
          </p:cNvCxnSpPr>
          <p:nvPr/>
        </p:nvCxnSpPr>
        <p:spPr>
          <a:xfrm flipV="1">
            <a:off x="5529570" y="3067592"/>
            <a:ext cx="527631" cy="65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 flipV="1">
            <a:off x="5261749" y="3292041"/>
            <a:ext cx="25465" cy="405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6412414" y="334396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Power button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057201" y="2882926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Reset button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634701" y="3006272"/>
            <a:ext cx="124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UARTSEL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6813573" y="4243453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USB Connector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102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OCP Debug Card Block Diagram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54" y="957262"/>
            <a:ext cx="76866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OCP Debug Card Design files</a:t>
            </a:r>
            <a:endParaRPr lang="zh-TW" altLang="en-US" dirty="0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E4839-49B3-41B5-B7B7-CC597759A6AC}" type="slidenum">
              <a:rPr lang="zh-TW" altLang="en-US"/>
              <a:pPr>
                <a:defRPr/>
              </a:pPr>
              <a:t>5</a:t>
            </a:fld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/>
              <a:t>The following folders are included in the zip file  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1600" dirty="0" smtClean="0"/>
              <a:t>Schematic</a:t>
            </a:r>
            <a:r>
              <a:rPr lang="en-US" altLang="zh-TW" sz="1600" dirty="0"/>
              <a:t>: </a:t>
            </a:r>
          </a:p>
          <a:p>
            <a:pPr marL="360363" lvl="1">
              <a:defRPr/>
            </a:pPr>
            <a:r>
              <a:rPr lang="en-US" altLang="zh-TW" sz="1400" dirty="0"/>
              <a:t>Contain designed DSN file </a:t>
            </a:r>
            <a:r>
              <a:rPr lang="en-US" altLang="zh-TW" sz="1200" dirty="0"/>
              <a:t>(Cadence OrCAD) </a:t>
            </a:r>
            <a:r>
              <a:rPr lang="en-US" altLang="zh-TW" sz="1400" dirty="0" smtClean="0"/>
              <a:t>package file</a:t>
            </a:r>
            <a:endParaRPr lang="en-US" altLang="zh-TW" sz="14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1600" dirty="0"/>
              <a:t>Layout file: </a:t>
            </a:r>
          </a:p>
          <a:p>
            <a:pPr marL="360363" lvl="1">
              <a:defRPr/>
            </a:pPr>
            <a:r>
              <a:rPr lang="en-US" altLang="zh-TW" sz="1400" dirty="0"/>
              <a:t>Contain designed BRD file (Allegro)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1600" dirty="0"/>
              <a:t>BOM (Bill of material):  </a:t>
            </a:r>
          </a:p>
          <a:p>
            <a:pPr marL="360363" lvl="1">
              <a:defRPr/>
            </a:pPr>
            <a:r>
              <a:rPr lang="en-US" altLang="zh-TW" sz="1400" dirty="0"/>
              <a:t>An excel file shows full component information.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1600" dirty="0" err="1"/>
              <a:t>Mfg</a:t>
            </a:r>
            <a:r>
              <a:rPr lang="en-US" altLang="zh-TW" sz="1600" dirty="0"/>
              <a:t> file (Gerber): </a:t>
            </a:r>
          </a:p>
          <a:p>
            <a:pPr marL="360363" lvl="1">
              <a:defRPr/>
            </a:pPr>
            <a:r>
              <a:rPr lang="en-US" altLang="zh-TW" sz="1400" dirty="0"/>
              <a:t>Excel files show detail stack up information and </a:t>
            </a:r>
            <a:r>
              <a:rPr lang="en-US" altLang="zh-TW" sz="1400" dirty="0" err="1"/>
              <a:t>gerber</a:t>
            </a:r>
            <a:r>
              <a:rPr lang="en-US" altLang="zh-TW" sz="1400" dirty="0"/>
              <a:t> files for PCB manufacture.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1600" dirty="0"/>
              <a:t>ME CAD (3D Drawing): </a:t>
            </a:r>
          </a:p>
          <a:p>
            <a:pPr marL="360363">
              <a:defRPr/>
            </a:pPr>
            <a:r>
              <a: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Contain 3D CAD file (</a:t>
            </a:r>
            <a:r>
              <a:rPr lang="en-US" altLang="zh-TW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ProE</a:t>
            </a:r>
            <a:r>
              <a: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1600" dirty="0"/>
              <a:t>SW: </a:t>
            </a:r>
          </a:p>
          <a:p>
            <a:pPr marL="360363">
              <a:defRPr/>
            </a:pPr>
            <a:r>
              <a: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Contain </a:t>
            </a:r>
            <a:r>
              <a:rPr lang="en-US" altLang="zh-TW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MCU firmware Hex file</a:t>
            </a:r>
            <a:endParaRPr lang="en-US" altLang="zh-TW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0894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24013" t="17785" r="24012" b="21986"/>
          <a:stretch/>
        </p:blipFill>
        <p:spPr>
          <a:xfrm>
            <a:off x="628650" y="874237"/>
            <a:ext cx="4752528" cy="3096345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Directory - Schematic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5369F-BD0A-4461-9E30-DF8A3D40F205}" type="slidenum">
              <a:rPr lang="zh-TW" altLang="en-US" smtClean="0"/>
              <a:pPr>
                <a:defRPr/>
              </a:pPr>
              <a:t>6</a:t>
            </a:fld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3807024" y="2460636"/>
            <a:ext cx="5184576" cy="3912841"/>
            <a:chOff x="3807024" y="2460636"/>
            <a:chExt cx="5184576" cy="3912841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/>
            <a:srcRect l="39975" t="15612" r="3326" b="8752"/>
            <a:stretch/>
          </p:blipFill>
          <p:spPr>
            <a:xfrm>
              <a:off x="3807024" y="2485044"/>
              <a:ext cx="5184576" cy="3888433"/>
            </a:xfrm>
            <a:prstGeom prst="rect">
              <a:avLst/>
            </a:prstGeom>
            <a:ln>
              <a:solidFill>
                <a:srgbClr val="00506E"/>
              </a:solidFill>
            </a:ln>
          </p:spPr>
        </p:pic>
        <p:sp>
          <p:nvSpPr>
            <p:cNvPr id="11" name="文字方塊 10"/>
            <p:cNvSpPr txBox="1"/>
            <p:nvPr/>
          </p:nvSpPr>
          <p:spPr>
            <a:xfrm>
              <a:off x="3807024" y="2460636"/>
              <a:ext cx="518457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chemeClr val="bg1"/>
                  </a:solidFill>
                </a:rPr>
                <a:t>lcd_debug_card_20171226.pdf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4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24412" t="18209" r="22825" b="7556"/>
          <a:stretch/>
        </p:blipFill>
        <p:spPr>
          <a:xfrm>
            <a:off x="628650" y="864524"/>
            <a:ext cx="4824536" cy="38164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Directory – </a:t>
            </a:r>
            <a:r>
              <a:rPr lang="en-US" altLang="zh-TW" dirty="0" smtClean="0"/>
              <a:t>Board File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1BEBC-5057-4AAD-8B3E-2EDE1A6403EB}" type="slidenum">
              <a:rPr lang="zh-TW" altLang="en-US" smtClean="0"/>
              <a:pPr>
                <a:defRPr/>
              </a:pPr>
              <a:t>7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11413" t="23387" r="56300" b="13583"/>
          <a:stretch/>
        </p:blipFill>
        <p:spPr>
          <a:xfrm>
            <a:off x="932179" y="3060768"/>
            <a:ext cx="2952328" cy="324036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10625" t="6578" r="14563" b="5179"/>
          <a:stretch/>
        </p:blipFill>
        <p:spPr>
          <a:xfrm>
            <a:off x="3884507" y="3060768"/>
            <a:ext cx="4777673" cy="316835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413787" y="3080502"/>
            <a:ext cx="19891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placement.pptx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716016" y="3080502"/>
            <a:ext cx="344869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16209-sc.0815WPH1436.brd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Directory – </a:t>
            </a:r>
            <a:r>
              <a:rPr lang="en-US" altLang="zh-TW" dirty="0" smtClean="0"/>
              <a:t>BOM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1BEBC-5057-4AAD-8B3E-2EDE1A6403EB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/>
          <a:srcRect l="24013" t="17784" r="22438" b="6580"/>
          <a:stretch/>
        </p:blipFill>
        <p:spPr>
          <a:xfrm>
            <a:off x="755576" y="864524"/>
            <a:ext cx="4896544" cy="388843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b="7917"/>
          <a:stretch/>
        </p:blipFill>
        <p:spPr>
          <a:xfrm>
            <a:off x="2936813" y="3068960"/>
            <a:ext cx="5980844" cy="3096345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3303496" y="3080502"/>
            <a:ext cx="5400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Primary and Alternate BOM of B55.00X05.S003.xls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2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24013" t="17784" r="23225" b="6580"/>
          <a:stretch/>
        </p:blipFill>
        <p:spPr>
          <a:xfrm>
            <a:off x="653735" y="864524"/>
            <a:ext cx="4824536" cy="388843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Directory – </a:t>
            </a:r>
            <a:r>
              <a:rPr lang="en-US" altLang="zh-TW" dirty="0" smtClean="0"/>
              <a:t>Gerber Data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1BEBC-5057-4AAD-8B3E-2EDE1A6403EB}" type="slidenum">
              <a:rPr lang="zh-TW" altLang="en-US" smtClean="0"/>
              <a:pPr>
                <a:defRPr/>
              </a:pPr>
              <a:t>9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b="5179"/>
          <a:stretch/>
        </p:blipFill>
        <p:spPr>
          <a:xfrm>
            <a:off x="3263653" y="3299110"/>
            <a:ext cx="5796136" cy="3089974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668498" y="2564904"/>
            <a:ext cx="5400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Wiwynn_16209-SC_Tioga_Pass_LCD_Debug_Card_6L_Stackup_RPT_20170405.xlsx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1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wynn_PPT_template_20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wynn_PPT_template_2017" id="{D6F24758-1DEE-4A6F-BD0D-B0E201682524}" vid="{1064A6E2-A623-4872-96EB-FD93711A187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Wiwynn_PPT_template_2017</Template>
  <TotalTime>26541</TotalTime>
  <Words>345</Words>
  <Application>Microsoft Office PowerPoint</Application>
  <PresentationFormat>如螢幕大小 (4:3)</PresentationFormat>
  <Paragraphs>71</Paragraphs>
  <Slides>12</Slides>
  <Notes>4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3" baseType="lpstr">
      <vt:lpstr>Microsoft YaHei</vt:lpstr>
      <vt:lpstr>文鼎粗黑</vt:lpstr>
      <vt:lpstr>細明體</vt:lpstr>
      <vt:lpstr>微軟正黑體</vt:lpstr>
      <vt:lpstr>新細明體</vt:lpstr>
      <vt:lpstr>Arial</vt:lpstr>
      <vt:lpstr>Calibri</vt:lpstr>
      <vt:lpstr>Myriad Pro</vt:lpstr>
      <vt:lpstr>Wingdings</vt:lpstr>
      <vt:lpstr>Wiwynn_PPT_template_2017</vt:lpstr>
      <vt:lpstr>Acrobat Document</vt:lpstr>
      <vt:lpstr>PowerPoint 簡報</vt:lpstr>
      <vt:lpstr>Agenda</vt:lpstr>
      <vt:lpstr>OCP debug card Introduction </vt:lpstr>
      <vt:lpstr>PowerPoint 簡報</vt:lpstr>
      <vt:lpstr>OCP Debug Card Design files</vt:lpstr>
      <vt:lpstr>Directory - Schematic</vt:lpstr>
      <vt:lpstr>Directory – Board File</vt:lpstr>
      <vt:lpstr>Directory – BOM</vt:lpstr>
      <vt:lpstr>Directory – Gerber Data</vt:lpstr>
      <vt:lpstr>Directory – 3D Drawing</vt:lpstr>
      <vt:lpstr>Directory – Software/Firmware</vt:lpstr>
      <vt:lpstr>Software/Firmware update SOP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Marcom Plan 2014</dc:title>
  <dc:creator>Steven Yeh/WYHQ/Wiwynn</dc:creator>
  <cp:lastModifiedBy>Bing Wu/WYHQ/Wiwynn</cp:lastModifiedBy>
  <cp:revision>1718</cp:revision>
  <cp:lastPrinted>2017-01-12T14:16:06Z</cp:lastPrinted>
  <dcterms:created xsi:type="dcterms:W3CDTF">2013-12-20T08:27:06Z</dcterms:created>
  <dcterms:modified xsi:type="dcterms:W3CDTF">2018-02-28T14:31:45Z</dcterms:modified>
</cp:coreProperties>
</file>