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  <p:sldMasterId id="2147483657" r:id="rId5"/>
  </p:sldMasterIdLst>
  <p:notesMasterIdLst>
    <p:notesMasterId r:id="rId23"/>
  </p:notesMasterIdLst>
  <p:sldIdLst>
    <p:sldId id="269" r:id="rId6"/>
    <p:sldId id="272" r:id="rId7"/>
    <p:sldId id="274" r:id="rId8"/>
    <p:sldId id="363" r:id="rId9"/>
    <p:sldId id="258" r:id="rId10"/>
    <p:sldId id="259" r:id="rId11"/>
    <p:sldId id="379" r:id="rId12"/>
    <p:sldId id="376" r:id="rId13"/>
    <p:sldId id="378" r:id="rId14"/>
    <p:sldId id="371" r:id="rId15"/>
    <p:sldId id="273" r:id="rId16"/>
    <p:sldId id="362" r:id="rId17"/>
    <p:sldId id="374" r:id="rId18"/>
    <p:sldId id="370" r:id="rId19"/>
    <p:sldId id="367" r:id="rId20"/>
    <p:sldId id="368" r:id="rId21"/>
    <p:sldId id="369" r:id="rId22"/>
  </p:sldIdLst>
  <p:sldSz cx="24384000" cy="13716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FreightSansLFPro" panose="02000506030000020004" pitchFamily="50" charset="0"/>
      <p:regular r:id="rId28"/>
      <p:bold r:id="rId29"/>
      <p:italic r:id="rId30"/>
      <p:boldItalic r:id="rId31"/>
    </p:embeddedFont>
    <p:embeddedFont>
      <p:font typeface="FreightSansLFPro Med" panose="02000606030000020004" pitchFamily="50" charset="0"/>
      <p:regular r:id="rId32"/>
      <p:italic r:id="rId33"/>
    </p:embeddedFont>
    <p:embeddedFont>
      <p:font typeface="FreightSansLFPro SmBd" panose="02000503040000020004" pitchFamily="50" charset="0"/>
      <p:bold r:id="rId34"/>
      <p:boldItalic r:id="rId35"/>
    </p:embeddedFont>
    <p:embeddedFont>
      <p:font typeface="Source Sans Pro" panose="020B050303040302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chna Haylock" initials="AH" lastIdx="6" clrIdx="0"/>
  <p:cmAuthor id="2" name="Ng, Thomas1" initials="TN" lastIdx="1" clrIdx="1">
    <p:extLst>
      <p:ext uri="{19B8F6BF-5375-455C-9EA6-DF929625EA0E}">
        <p15:presenceInfo xmlns:p15="http://schemas.microsoft.com/office/powerpoint/2012/main" userId="Ng, Thomas1" providerId="None"/>
      </p:ext>
    </p:extLst>
  </p:cmAuthor>
  <p:cmAuthor id="3" name="Damien Weng Kong Chong" initials="DWKC" lastIdx="1" clrIdx="2">
    <p:extLst>
      <p:ext uri="{19B8F6BF-5375-455C-9EA6-DF929625EA0E}">
        <p15:presenceInfo xmlns:p15="http://schemas.microsoft.com/office/powerpoint/2012/main" userId="S::dchong@fb.com::fd2994cb-880e-4c74-b254-6d480844d9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985" autoAdjust="0"/>
  </p:normalViewPr>
  <p:slideViewPr>
    <p:cSldViewPr snapToGrid="0">
      <p:cViewPr varScale="1">
        <p:scale>
          <a:sx n="83" d="100"/>
          <a:sy n="83" d="100"/>
        </p:scale>
        <p:origin x="1404" y="120"/>
      </p:cViewPr>
      <p:guideLst>
        <p:guide orient="horz" pos="4320"/>
        <p:guide pos="7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0a0c64a2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0a0c64a2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0a0c64a2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10a0c64a2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AAC3B8-2690-294A-8867-8D93CDBD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01ED-B654-7449-9635-334A4910BB6D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EA28-F498-AD43-B938-06BEC22B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8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grams/Charts/Images + Title + Subhea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95301" y="508000"/>
            <a:ext cx="23368002" cy="12700000"/>
          </a:xfrm>
          <a:prstGeom prst="roundRect">
            <a:avLst>
              <a:gd name="adj" fmla="val 279"/>
            </a:avLst>
          </a:prstGeom>
          <a:solidFill>
            <a:srgbClr val="FFFFFF"/>
          </a:solidFill>
          <a:ln w="12700">
            <a:solidFill>
              <a:srgbClr val="DBDEE2"/>
            </a:solidFill>
            <a:miter lim="400000"/>
          </a:ln>
          <a:effectLst>
            <a:outerShdw blurRad="12700" dist="12700" dir="5400000" rotWithShape="0">
              <a:srgbClr val="BBC0C7"/>
            </a:outerShdw>
          </a:effectLst>
        </p:spPr>
        <p:txBody>
          <a:bodyPr lIns="0" tIns="0" rIns="0" bIns="0" anchor="ctr"/>
          <a:lstStyle/>
          <a:p>
            <a:pPr lvl="0" defTabSz="584200">
              <a:lnSpc>
                <a:spcPct val="100000"/>
              </a:lnSpc>
              <a:defRPr sz="6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sz="54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2108" y="900377"/>
            <a:ext cx="21336000" cy="1493690"/>
          </a:xfrm>
          <a:prstGeom prst="rect">
            <a:avLst/>
          </a:prstGeom>
        </p:spPr>
        <p:txBody>
          <a:bodyPr vert="horz" lIns="0" tIns="0" rIns="0" bIns="0"/>
          <a:lstStyle>
            <a:lvl1pPr algn="l" hangingPunct="0">
              <a:defRPr sz="8800" b="1" i="0">
                <a:solidFill>
                  <a:schemeClr val="accent1"/>
                </a:solidFill>
                <a:latin typeface="FreightSansLFPro SmBd"/>
                <a:cs typeface="FreightSansLFPro SmB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42108" y="2394066"/>
            <a:ext cx="21336000" cy="1117600"/>
          </a:xfrm>
          <a:prstGeom prst="rect">
            <a:avLst/>
          </a:prstGeom>
        </p:spPr>
        <p:txBody>
          <a:bodyPr vert="horz" lIns="0" tIns="0" rIns="0" bIns="0"/>
          <a:lstStyle>
            <a:lvl1pPr algn="l" defTabSz="-1041400" hangingPunct="0">
              <a:tabLst/>
              <a:defRPr sz="4800" baseline="0">
                <a:solidFill>
                  <a:schemeClr val="accent6"/>
                </a:solidFill>
                <a:latin typeface="FreightSansLFPro Med"/>
              </a:defRPr>
            </a:lvl1pPr>
            <a:lvl2pPr algn="l">
              <a:defRPr sz="6000" baseline="0">
                <a:solidFill>
                  <a:srgbClr val="5890FF"/>
                </a:solidFill>
                <a:latin typeface="FreightSansLFPro Med"/>
              </a:defRPr>
            </a:lvl2pPr>
            <a:lvl3pPr algn="l">
              <a:defRPr sz="6000" baseline="0">
                <a:solidFill>
                  <a:srgbClr val="5890FF"/>
                </a:solidFill>
                <a:latin typeface="FreightSansLFPro Med"/>
              </a:defRPr>
            </a:lvl3pPr>
            <a:lvl4pPr algn="l">
              <a:defRPr sz="6000" baseline="0">
                <a:solidFill>
                  <a:srgbClr val="5890FF"/>
                </a:solidFill>
                <a:latin typeface="FreightSansLFPro Med"/>
              </a:defRPr>
            </a:lvl4pPr>
            <a:lvl5pPr algn="l">
              <a:defRPr sz="6000" baseline="0">
                <a:solidFill>
                  <a:srgbClr val="5890FF"/>
                </a:solidFill>
                <a:latin typeface="FreightSansLFPro Me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7763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324153" y="3080962"/>
            <a:ext cx="21436458" cy="8142288"/>
          </a:xfrm>
          <a:prstGeom prst="rect">
            <a:avLst/>
          </a:prstGeom>
        </p:spPr>
        <p:txBody>
          <a:bodyPr/>
          <a:lstStyle>
            <a:lvl1pPr marL="70167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6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1pPr>
            <a:lvl2pPr marL="685800" indent="-685800" algn="l">
              <a:buClr>
                <a:schemeClr val="accent6"/>
              </a:buClr>
              <a:buFont typeface="Arial" charset="0"/>
              <a:buChar char="•"/>
              <a:defRPr sz="450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marL="2060576" indent="-7048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marL="27654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marL="1381126" indent="-679450" algn="l" hangingPunct="0">
              <a:lnSpc>
                <a:spcPct val="120000"/>
              </a:lnSpc>
              <a:spcBef>
                <a:spcPts val="1000"/>
              </a:spcBef>
              <a:buClr>
                <a:schemeClr val="accent6"/>
              </a:buClr>
              <a:buFont typeface="Arial" charset="0"/>
              <a:buChar char="•"/>
              <a:tabLst/>
              <a:defRPr sz="5000" b="0" i="0" baseline="0">
                <a:solidFill>
                  <a:schemeClr val="bg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  <a:lvl6pPr>
              <a:defRPr b="0" i="0">
                <a:latin typeface="FreightSansLFPro Medium" charset="0"/>
                <a:ea typeface="FreightSansLFPro Medium" charset="0"/>
                <a:cs typeface="FreightSansLFPro Medium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4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  <a:p>
            <a:pPr lvl="3"/>
            <a:r>
              <a:rPr lang="en-US"/>
              <a:t>Sixth level</a:t>
            </a:r>
          </a:p>
          <a:p>
            <a:pPr lvl="3"/>
            <a:r>
              <a:rPr lang="en-US"/>
              <a:t>Seventh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1408176" y="1827497"/>
            <a:ext cx="21438112" cy="1069898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48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1pPr>
            <a:lvl2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2pPr>
            <a:lvl3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3pPr>
            <a:lvl4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4pPr>
            <a:lvl5pPr algn="l">
              <a:defRPr sz="6000" b="0" i="0">
                <a:solidFill>
                  <a:schemeClr val="accent6"/>
                </a:solidFill>
                <a:latin typeface="FreightSansLFPro Medium" charset="0"/>
                <a:ea typeface="FreightSansLFPro Medium" charset="0"/>
                <a:cs typeface="FreightSansLFPro Medium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08176" y="694944"/>
            <a:ext cx="21342096" cy="1010624"/>
          </a:xfrm>
          <a:prstGeom prst="rect">
            <a:avLst/>
          </a:prstGeom>
        </p:spPr>
        <p:txBody>
          <a:bodyPr lIns="0" tIns="0" rIns="0" bIns="0"/>
          <a:lstStyle>
            <a:lvl1pPr algn="l" hangingPunct="0">
              <a:defRPr sz="7000" b="1" i="0">
                <a:solidFill>
                  <a:schemeClr val="accent1"/>
                </a:solidFill>
                <a:latin typeface="FreightSansLFPro Semibold" charset="0"/>
                <a:ea typeface="FreightSansLFPro Semibold" charset="0"/>
                <a:cs typeface="FreightSansLFPro Semibold" charset="0"/>
              </a:defRPr>
            </a:lvl1pPr>
            <a:lvl2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2pPr>
            <a:lvl3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3pPr>
            <a:lvl4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4pPr>
            <a:lvl5pPr algn="l">
              <a:defRPr sz="7000">
                <a:solidFill>
                  <a:schemeClr val="accent1"/>
                </a:solidFill>
                <a:latin typeface="FreightSansLFPro" charset="0"/>
                <a:ea typeface="FreightSansLFPro" charset="0"/>
                <a:cs typeface="FreightSansLF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82267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90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19215" lvl="0" indent="-914411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2438430" lvl="1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3657646" lvl="2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4876861" lvl="3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6096076" lvl="4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7315291" lvl="5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8534507" lvl="6" indent="-846677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9753722" lvl="7" indent="-84667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0972937" lvl="8" indent="-846677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200" cy="10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145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4"/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feedback2ocpni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95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3DCD-0DB4-4570-A8C2-61BCC0F0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bin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746B1-1B51-4B96-8E12-8614AC8B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DMTF NIC self-shutdown recommendation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Elegant cable-up solution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Zion uses 4C+ vertical connector to 4C+ saddle mount connector cable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1G NCSI/RGMII side-band support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PCIe Gen6 support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PCI-SIG spec at rev0.7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800G Ethernet port</a:t>
            </a:r>
          </a:p>
          <a:p>
            <a:pPr marL="2000250" lvl="2" indent="-857250">
              <a:buFont typeface="Arial" panose="020B0604020202020204" pitchFamily="34" charset="0"/>
              <a:buChar char="•"/>
            </a:pPr>
            <a:r>
              <a:rPr lang="en-US" sz="4800" dirty="0"/>
              <a:t>Additional side-band</a:t>
            </a:r>
          </a:p>
        </p:txBody>
      </p:sp>
    </p:spTree>
    <p:extLst>
      <p:ext uri="{BB962C8B-B14F-4D97-AF65-F5344CB8AC3E}">
        <p14:creationId xmlns:p14="http://schemas.microsoft.com/office/powerpoint/2010/main" val="48728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1588D5-5DA5-456C-9B59-4334504FA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5" t="14351" r="16100" b="24658"/>
          <a:stretch/>
        </p:blipFill>
        <p:spPr>
          <a:xfrm>
            <a:off x="2556589" y="8238546"/>
            <a:ext cx="10338317" cy="507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84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feedback throughout the year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0DC40-7579-4689-B6B6-C1AF2C3AE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095" y="2305254"/>
            <a:ext cx="8276619" cy="96334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D758EB-FC42-4CC8-B74C-676C72099A73}"/>
              </a:ext>
            </a:extLst>
          </p:cNvPr>
          <p:cNvSpPr txBox="1"/>
          <p:nvPr/>
        </p:nvSpPr>
        <p:spPr>
          <a:xfrm>
            <a:off x="13120914" y="6319391"/>
            <a:ext cx="84618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Provide your feedback at: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https://tinyurl.com/feedback2ocpnic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521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E2C8-EC8E-43E3-AC55-C1B9DD8F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Test: TSFF TTF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C3D67-34E7-4949-BC6D-908181B23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Mechanical files received. Pending mechanical engineer peer review</a:t>
            </a:r>
          </a:p>
          <a:p>
            <a:r>
              <a:rPr lang="en-US" dirty="0"/>
              <a:t>Uses existing TTF with 3 different components to convert to TSFF.</a:t>
            </a: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0E8268E3-2C6F-4587-80DF-A78165AF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934" y="6675170"/>
            <a:ext cx="8160132" cy="527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1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933" y="3169497"/>
            <a:ext cx="21031199" cy="6956636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Get DMTF &amp; HW management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1: NIC self shutdown as optional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2: NIC self shutdown as threshold?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3: If NIC self shutdown implemented, it shall provide mechanism to enable/disable the feature?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0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1: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optional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ECD3E0-6DC7-4221-B9A3-B8A5BD6D7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425" y="4881826"/>
            <a:ext cx="9016574" cy="7721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0051" y="4881826"/>
            <a:ext cx="6660687" cy="88341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BE078B-ED2E-4703-A069-2B6F160D60C4}"/>
              </a:ext>
            </a:extLst>
          </p:cNvPr>
          <p:cNvSpPr txBox="1"/>
          <p:nvPr/>
        </p:nvSpPr>
        <p:spPr>
          <a:xfrm>
            <a:off x="20084143" y="3004457"/>
            <a:ext cx="3151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as optional</a:t>
            </a:r>
          </a:p>
        </p:txBody>
      </p:sp>
    </p:spTree>
    <p:extLst>
      <p:ext uri="{BB962C8B-B14F-4D97-AF65-F5344CB8AC3E}">
        <p14:creationId xmlns:p14="http://schemas.microsoft.com/office/powerpoint/2010/main" val="285593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2: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NIC self shutdown as threshold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1A8F96-7CFF-4BF3-8B6C-7F0D24FA8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545"/>
          <a:stretch/>
        </p:blipFill>
        <p:spPr>
          <a:xfrm>
            <a:off x="7721600" y="5313708"/>
            <a:ext cx="10861150" cy="2370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9E186D-7D8E-4517-A56E-79BF4823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588" y="8235646"/>
            <a:ext cx="11759791" cy="492155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9AA5632D-3D2F-4958-94E4-08AE5DA99E24}"/>
              </a:ext>
            </a:extLst>
          </p:cNvPr>
          <p:cNvSpPr/>
          <p:nvPr/>
        </p:nvSpPr>
        <p:spPr>
          <a:xfrm rot="5400000">
            <a:off x="17749245" y="9805671"/>
            <a:ext cx="448734" cy="253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745A0F-1062-4469-9E4E-C611D1D1D396}"/>
              </a:ext>
            </a:extLst>
          </p:cNvPr>
          <p:cNvSpPr txBox="1"/>
          <p:nvPr/>
        </p:nvSpPr>
        <p:spPr>
          <a:xfrm>
            <a:off x="19239379" y="10897540"/>
            <a:ext cx="299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Current recommendation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35A7B9C-EA01-4653-B300-EA4EFBF02484}"/>
              </a:ext>
            </a:extLst>
          </p:cNvPr>
          <p:cNvSpPr/>
          <p:nvPr/>
        </p:nvSpPr>
        <p:spPr>
          <a:xfrm rot="5400000">
            <a:off x="22141543" y="4094545"/>
            <a:ext cx="500138" cy="117565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CB68B-4188-4DF6-9AB9-55A672804913}"/>
              </a:ext>
            </a:extLst>
          </p:cNvPr>
          <p:cNvSpPr txBox="1"/>
          <p:nvPr/>
        </p:nvSpPr>
        <p:spPr>
          <a:xfrm>
            <a:off x="19937186" y="6106886"/>
            <a:ext cx="16655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between to “at least”</a:t>
            </a:r>
          </a:p>
          <a:p>
            <a:endParaRPr lang="en-US" dirty="0"/>
          </a:p>
          <a:p>
            <a:r>
              <a:rPr lang="en-US" dirty="0"/>
              <a:t>Or remove this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989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4D94-863A-4ADC-8A58-CAA9819F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 self-shutdown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20C68-8A75-40C6-9EFA-CF832F88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76831"/>
            <a:ext cx="21031199" cy="2615656"/>
          </a:xfrm>
        </p:spPr>
        <p:txBody>
          <a:bodyPr/>
          <a:lstStyle/>
          <a:p>
            <a:r>
              <a:rPr lang="en-US" dirty="0"/>
              <a:t>Discussion 3: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If NIC self shutdown implemented, it shall provide mechanism to enable/disable the feature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BEC8E-012E-4646-98E1-DB7A5A3B3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398" b="-2006"/>
          <a:stretch/>
        </p:blipFill>
        <p:spPr>
          <a:xfrm>
            <a:off x="6698718" y="6637867"/>
            <a:ext cx="1021949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0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57;p13">
            <a:extLst>
              <a:ext uri="{FF2B5EF4-FFF2-40B4-BE49-F238E27FC236}">
                <a16:creationId xmlns:a16="http://schemas.microsoft.com/office/drawing/2014/main" id="{B8DCF3B2-9C82-409C-9BF5-8FE2A98FFF0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32515" y="230060"/>
            <a:ext cx="2954525" cy="29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58;p13">
            <a:extLst>
              <a:ext uri="{FF2B5EF4-FFF2-40B4-BE49-F238E27FC236}">
                <a16:creationId xmlns:a16="http://schemas.microsoft.com/office/drawing/2014/main" id="{204DAFB5-094E-4170-A9BA-49F3DF8C2BD0}"/>
              </a:ext>
            </a:extLst>
          </p:cNvPr>
          <p:cNvSpPr/>
          <p:nvPr/>
        </p:nvSpPr>
        <p:spPr>
          <a:xfrm>
            <a:off x="20651903" y="3338760"/>
            <a:ext cx="3284100" cy="703500"/>
          </a:xfrm>
          <a:prstGeom prst="roundRect">
            <a:avLst>
              <a:gd name="adj" fmla="val 16667"/>
            </a:avLst>
          </a:prstGeom>
          <a:solidFill>
            <a:srgbClr val="8DC73E"/>
          </a:solidFill>
          <a:ln>
            <a:noFill/>
          </a:ln>
        </p:spPr>
        <p:txBody>
          <a:bodyPr spcFirstLastPara="1" wrap="square" lIns="91400" tIns="45725" rIns="91400" bIns="457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Source Sans Pro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</a:t>
            </a:r>
            <a:endParaRPr sz="3600" b="0" i="0" u="none" strike="noStrike" cap="none">
              <a:solidFill>
                <a:srgbClr val="5F606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6A4FD-4D8D-4DFC-81DF-16356EA27581}"/>
              </a:ext>
            </a:extLst>
          </p:cNvPr>
          <p:cNvSpPr txBox="1"/>
          <p:nvPr/>
        </p:nvSpPr>
        <p:spPr>
          <a:xfrm>
            <a:off x="1488231" y="4042260"/>
            <a:ext cx="15418837" cy="5876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8000" dirty="0"/>
              <a:t>OCP NIC Community Update</a:t>
            </a:r>
            <a:br>
              <a:rPr lang="en-US" sz="8000" dirty="0"/>
            </a:br>
            <a:r>
              <a:rPr lang="en-US" sz="8000" dirty="0"/>
              <a:t>February 2022</a:t>
            </a:r>
            <a:br>
              <a:rPr lang="en-US" sz="8000" dirty="0"/>
            </a:br>
            <a:br>
              <a:rPr lang="en-US" sz="18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br>
              <a:rPr lang="en-US" sz="3200" dirty="0">
                <a:solidFill>
                  <a:srgbClr val="5F6062"/>
                </a:solidFill>
              </a:rPr>
            </a:br>
            <a:r>
              <a:rPr lang="en-US" sz="3200" dirty="0"/>
              <a:t>Sub-group Project wiki:  </a:t>
            </a:r>
            <a:r>
              <a:rPr lang="en-US" sz="3200" dirty="0">
                <a:hlinkClick r:id="rId3"/>
              </a:rPr>
              <a:t>https://www.opencompute.org/wiki/Server/Mezz</a:t>
            </a:r>
            <a:br>
              <a:rPr lang="en-US" sz="3200" dirty="0"/>
            </a:br>
            <a:endParaRPr lang="en-US" sz="3200" dirty="0"/>
          </a:p>
          <a:p>
            <a:pPr marL="0" lvl="0" indent="0">
              <a:lnSpc>
                <a:spcPct val="70000"/>
              </a:lnSpc>
              <a:spcBef>
                <a:spcPts val="1800"/>
              </a:spcBef>
              <a:buClr>
                <a:srgbClr val="FF0000"/>
              </a:buClr>
              <a:buSzPts val="3600"/>
            </a:pPr>
            <a:r>
              <a:rPr lang="en-US" sz="3200" dirty="0"/>
              <a:t>Mailing List: </a:t>
            </a:r>
            <a:r>
              <a:rPr lang="en-US" sz="3200" dirty="0">
                <a:hlinkClick r:id="rId4"/>
              </a:rPr>
              <a:t>https://ocp-all.groups.io/g/OCP-NIC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41E7DE-721C-4522-8833-70548689F2D7}"/>
              </a:ext>
            </a:extLst>
          </p:cNvPr>
          <p:cNvGrpSpPr/>
          <p:nvPr/>
        </p:nvGrpSpPr>
        <p:grpSpPr>
          <a:xfrm>
            <a:off x="20651903" y="4042260"/>
            <a:ext cx="3422802" cy="3754385"/>
            <a:chOff x="4123142" y="4885516"/>
            <a:chExt cx="3422802" cy="3754385"/>
          </a:xfrm>
        </p:grpSpPr>
        <p:pic>
          <p:nvPicPr>
            <p:cNvPr id="11" name="Picture 10" descr="A circuit board&#10;&#10;Description automatically generated">
              <a:extLst>
                <a:ext uri="{FF2B5EF4-FFF2-40B4-BE49-F238E27FC236}">
                  <a16:creationId xmlns:a16="http://schemas.microsoft.com/office/drawing/2014/main" id="{F6E37A53-D2EE-4C62-9A7C-B339CBCB9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3142" y="4885516"/>
              <a:ext cx="3422802" cy="3422802"/>
            </a:xfrm>
            <a:prstGeom prst="rect">
              <a:avLst/>
            </a:prstGeom>
          </p:spPr>
        </p:pic>
        <p:sp>
          <p:nvSpPr>
            <p:cNvPr id="12" name="Google Shape;139;p21">
              <a:extLst>
                <a:ext uri="{FF2B5EF4-FFF2-40B4-BE49-F238E27FC236}">
                  <a16:creationId xmlns:a16="http://schemas.microsoft.com/office/drawing/2014/main" id="{86E2F441-AADB-4594-8C42-929557CFAAA3}"/>
                </a:ext>
              </a:extLst>
            </p:cNvPr>
            <p:cNvSpPr/>
            <p:nvPr/>
          </p:nvSpPr>
          <p:spPr>
            <a:xfrm>
              <a:off x="4211413" y="7976734"/>
              <a:ext cx="3205640" cy="663167"/>
            </a:xfrm>
            <a:prstGeom prst="roundRect">
              <a:avLst>
                <a:gd name="adj" fmla="val 16667"/>
              </a:avLst>
            </a:prstGeom>
            <a:solidFill>
              <a:srgbClr val="8DC73E"/>
            </a:solidFill>
            <a:ln>
              <a:noFill/>
            </a:ln>
          </p:spPr>
          <p:txBody>
            <a:bodyPr spcFirstLastPara="1" wrap="square" lIns="91400" tIns="45725" rIns="91400" bIns="4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3600" b="0" i="0" u="none" strike="noStrike" cap="none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NIC3.0</a:t>
              </a:r>
              <a:endParaRPr sz="3600" b="0" i="0" u="none" strike="noStrike" cap="none" dirty="0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5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3386829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PCIe Gen5 SI test fixture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Thermal Workgroup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Regional Summits, Events, Workshop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Discussion bin list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3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77E-06DC-46D7-969D-8922169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/>
              <a:t>SI PCIe Gen5 test fixture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BAF0-0453-4746-9751-D10692DBE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399" y="2326276"/>
            <a:ext cx="14017060" cy="9306091"/>
          </a:xfrm>
        </p:spPr>
        <p:txBody>
          <a:bodyPr wrap="square" anchor="t">
            <a:normAutofit/>
          </a:bodyPr>
          <a:lstStyle/>
          <a:p>
            <a:pPr marL="228600" indent="0"/>
            <a:r>
              <a:rPr lang="en-US" dirty="0"/>
              <a:t>CLB Gen5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 err="1"/>
              <a:t>Gerbered</a:t>
            </a:r>
            <a:r>
              <a:rPr lang="en-US" sz="4800" dirty="0"/>
              <a:t> in January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PCB material to arrive after CNY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228600" indent="0"/>
            <a:endParaRPr lang="en-US" dirty="0"/>
          </a:p>
          <a:p>
            <a:pPr marL="228600" indent="0"/>
            <a:r>
              <a:rPr lang="en-US" dirty="0"/>
              <a:t>CBB Gen 5 Status: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Based on Gen4 design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/>
              <a:t>Updates to align with PCI CEM 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800" dirty="0"/>
              <a:t>To be staffed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C4DF2-FE89-435E-A69E-6DD1CF10C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3189" y="2668270"/>
            <a:ext cx="7130074" cy="3951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6F2B7B-06D1-4FA6-A8EF-C48BED2A9CBC}"/>
              </a:ext>
            </a:extLst>
          </p:cNvPr>
          <p:cNvSpPr txBox="1"/>
          <p:nvPr/>
        </p:nvSpPr>
        <p:spPr>
          <a:xfrm>
            <a:off x="18135087" y="2326276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Netlist block diagram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259D99-31B0-4C29-84BD-B6D76326E8DD}"/>
              </a:ext>
            </a:extLst>
          </p:cNvPr>
          <p:cNvSpPr txBox="1"/>
          <p:nvPr/>
        </p:nvSpPr>
        <p:spPr>
          <a:xfrm>
            <a:off x="17714829" y="6978088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/>
              <a:t>OCP3 SFF CLB Gen5 ECAD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8DE0-77C2-4439-A71C-74D5A1410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8304" y="7452986"/>
            <a:ext cx="6273134" cy="47560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5E20-71D8-4D7F-9DE0-5CF0F1391D94}"/>
              </a:ext>
            </a:extLst>
          </p:cNvPr>
          <p:cNvSpPr txBox="1"/>
          <p:nvPr/>
        </p:nvSpPr>
        <p:spPr>
          <a:xfrm>
            <a:off x="18599686" y="8855167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Calibration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7AA15-D1AC-47A0-9A9C-7909690A4CB3}"/>
              </a:ext>
            </a:extLst>
          </p:cNvPr>
          <p:cNvSpPr txBox="1"/>
          <p:nvPr/>
        </p:nvSpPr>
        <p:spPr>
          <a:xfrm>
            <a:off x="16578251" y="967512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E05C93-FB2F-477D-BCB8-B8A3854765DD}"/>
              </a:ext>
            </a:extLst>
          </p:cNvPr>
          <p:cNvSpPr txBox="1"/>
          <p:nvPr/>
        </p:nvSpPr>
        <p:spPr>
          <a:xfrm>
            <a:off x="18135087" y="122665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Impedance Coupon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1AF4E5-0122-4A7F-A551-2360FF79B557}"/>
              </a:ext>
            </a:extLst>
          </p:cNvPr>
          <p:cNvSpPr txBox="1"/>
          <p:nvPr/>
        </p:nvSpPr>
        <p:spPr>
          <a:xfrm>
            <a:off x="20231034" y="972379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</a:rPr>
              <a:t>CLB board 2</a:t>
            </a:r>
          </a:p>
        </p:txBody>
      </p:sp>
    </p:spTree>
    <p:extLst>
      <p:ext uri="{BB962C8B-B14F-4D97-AF65-F5344CB8AC3E}">
        <p14:creationId xmlns:p14="http://schemas.microsoft.com/office/powerpoint/2010/main" val="86535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Thermal WG: Recap of 2021</a:t>
            </a:r>
            <a:endParaRPr dirty="0"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/>
          </a:bodyPr>
          <a:lstStyle/>
          <a:p>
            <a:pPr>
              <a:buAutoNum type="arabicPeriod"/>
            </a:pPr>
            <a:r>
              <a:rPr lang="en"/>
              <a:t>Mainly focus on the QSFP-DD thermal model</a:t>
            </a:r>
            <a:endParaRPr/>
          </a:p>
          <a:p>
            <a:pPr lvl="1">
              <a:buAutoNum type="alphaLcPeriod"/>
            </a:pPr>
            <a:r>
              <a:rPr lang="en"/>
              <a:t>Thermal model standardization</a:t>
            </a:r>
            <a:endParaRPr/>
          </a:p>
          <a:p>
            <a:pPr lvl="2">
              <a:buAutoNum type="romanLcPeriod"/>
            </a:pPr>
            <a:r>
              <a:rPr lang="en"/>
              <a:t>Monitoring point</a:t>
            </a:r>
            <a:endParaRPr/>
          </a:p>
          <a:p>
            <a:pPr lvl="2">
              <a:buAutoNum type="romanLcPeriod"/>
            </a:pPr>
            <a:r>
              <a:rPr lang="en"/>
              <a:t>Heat map</a:t>
            </a:r>
            <a:endParaRPr/>
          </a:p>
          <a:p>
            <a:pPr lvl="2">
              <a:buAutoNum type="romanLcPeriod"/>
            </a:pPr>
            <a:r>
              <a:rPr lang="en"/>
              <a:t>Model with stand-alone NIC or testing chamber</a:t>
            </a:r>
            <a:endParaRPr/>
          </a:p>
          <a:p>
            <a:pPr>
              <a:buAutoNum type="arabicPeriod"/>
            </a:pPr>
            <a:r>
              <a:rPr lang="en"/>
              <a:t>TSFF thermal analysis to quantify the gain from SFF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600" cy="15272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90000"/>
          </a:bodyPr>
          <a:lstStyle/>
          <a:p>
            <a:r>
              <a:rPr lang="en" dirty="0"/>
              <a:t>Thermal WG: 2022 Focus Area</a:t>
            </a:r>
            <a:endParaRPr dirty="0"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600" cy="9110400"/>
          </a:xfrm>
          <a:prstGeom prst="rect">
            <a:avLst/>
          </a:prstGeom>
        </p:spPr>
        <p:txBody>
          <a:bodyPr spcFirstLastPara="1" wrap="square" lIns="243800" tIns="243800" rIns="243800" bIns="243800" anchor="t" anchorCtr="0">
            <a:normAutofit fontScale="85000" lnSpcReduction="20000"/>
          </a:bodyPr>
          <a:lstStyle/>
          <a:p>
            <a:pPr>
              <a:buSzPct val="100000"/>
            </a:pPr>
            <a:r>
              <a:rPr lang="en" dirty="0"/>
              <a:t>Standardize:</a:t>
            </a:r>
            <a:endParaRPr dirty="0"/>
          </a:p>
          <a:p>
            <a:pPr lvl="1">
              <a:buSzPct val="100000"/>
            </a:pPr>
            <a:r>
              <a:rPr lang="en" dirty="0"/>
              <a:t>What model to use for the simulation - active cable (QDD, OSFP)</a:t>
            </a:r>
            <a:endParaRPr dirty="0"/>
          </a:p>
          <a:p>
            <a:pPr lvl="2"/>
            <a:r>
              <a:rPr lang="en" dirty="0"/>
              <a:t>SFP</a:t>
            </a:r>
            <a:endParaRPr dirty="0"/>
          </a:p>
          <a:p>
            <a:pPr lvl="2"/>
            <a:r>
              <a:rPr lang="en" dirty="0"/>
              <a:t>QSFP &gt; 400G</a:t>
            </a:r>
            <a:endParaRPr dirty="0"/>
          </a:p>
          <a:p>
            <a:pPr lvl="2"/>
            <a:r>
              <a:rPr lang="en" dirty="0"/>
              <a:t>QSFP-DD</a:t>
            </a:r>
            <a:endParaRPr dirty="0"/>
          </a:p>
          <a:p>
            <a:pPr lvl="2"/>
            <a:r>
              <a:rPr lang="en" dirty="0"/>
              <a:t>OSFP-RHS (only limit to TSFF)</a:t>
            </a:r>
            <a:endParaRPr dirty="0"/>
          </a:p>
          <a:p>
            <a:pPr lvl="1">
              <a:buSzPct val="100000"/>
            </a:pPr>
            <a:r>
              <a:rPr lang="en" dirty="0"/>
              <a:t>Simplified model</a:t>
            </a:r>
            <a:endParaRPr dirty="0"/>
          </a:p>
          <a:p>
            <a:pPr>
              <a:buSzPct val="100000"/>
            </a:pPr>
            <a:r>
              <a:rPr lang="en" dirty="0"/>
              <a:t>Validate</a:t>
            </a:r>
            <a:endParaRPr dirty="0"/>
          </a:p>
          <a:p>
            <a:pPr lvl="1">
              <a:buSzPct val="100000"/>
            </a:pPr>
            <a:r>
              <a:rPr lang="en" dirty="0"/>
              <a:t>Run the test with different cables, how big the difference will be</a:t>
            </a:r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Same test fixture</a:t>
            </a:r>
            <a:endParaRPr dirty="0"/>
          </a:p>
          <a:p>
            <a:pPr lvl="2">
              <a:buSzPct val="100000"/>
              <a:buFont typeface="Wingdings" panose="05000000000000000000" pitchFamily="2" charset="2"/>
              <a:buChar char="§"/>
            </a:pPr>
            <a:r>
              <a:rPr lang="en" dirty="0"/>
              <a:t>Same card</a:t>
            </a:r>
            <a:endParaRPr dirty="0"/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n" dirty="0"/>
              <a:t>Design a test fixture to help standardize the test environment (HPE)</a:t>
            </a:r>
            <a:endParaRPr dirty="0"/>
          </a:p>
          <a:p>
            <a:pPr>
              <a:buSzPct val="100000"/>
            </a:pPr>
            <a:r>
              <a:rPr lang="en" dirty="0"/>
              <a:t>AEC</a:t>
            </a:r>
            <a:endParaRPr dirty="0"/>
          </a:p>
          <a:p>
            <a:pPr lvl="1">
              <a:buSzPct val="100000"/>
            </a:pPr>
            <a:r>
              <a:rPr lang="en" dirty="0"/>
              <a:t>Get the AEC model and quantify in the NIC environment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April Regional OCP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1953267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Cancelled for 2022, re-scheduled to 2023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7E799-EAE4-4CC2-B1A9-30AE44B8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4741" y="4213917"/>
            <a:ext cx="16983213" cy="66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0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for events &amp;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ONUG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New Jersey, April 27-28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OCP Foundation asking OCP NIC sub-group interest to participate in demo of NIC solutions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dirty="0"/>
              <a:t>Was In-person event, May change to virtual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48E72-5A03-4807-99B0-3ABDAFCC4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712" y="8233040"/>
            <a:ext cx="1254617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6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3DBE3-885C-42C7-BDEB-41F19E2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for events &amp; workshops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ED4B-FBCA-4103-A774-398BAE09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399" y="2527293"/>
            <a:ext cx="21031199" cy="7211358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Any interest for workshops organized by OCP Foundation?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May combine with other sub-groups or Server workgroup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98273B7026494185AEAF1BF6489F30" ma:contentTypeVersion="6" ma:contentTypeDescription="Create a new document." ma:contentTypeScope="" ma:versionID="3000c23c33181dee9dfeb29ef80e457e">
  <xsd:schema xmlns:xsd="http://www.w3.org/2001/XMLSchema" xmlns:xs="http://www.w3.org/2001/XMLSchema" xmlns:p="http://schemas.microsoft.com/office/2006/metadata/properties" xmlns:ns2="9fef6069-47b5-48fe-b2a8-48bf8e10de3e" xmlns:ns3="c4bf2cc7-50e3-45df-95d9-4856a06d5cbd" targetNamespace="http://schemas.microsoft.com/office/2006/metadata/properties" ma:root="true" ma:fieldsID="f5d47a4d9715220a65bd3d00d49fe9b9" ns2:_="" ns3:_="">
    <xsd:import namespace="9fef6069-47b5-48fe-b2a8-48bf8e10de3e"/>
    <xsd:import namespace="c4bf2cc7-50e3-45df-95d9-4856a06d5c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f6069-47b5-48fe-b2a8-48bf8e10d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2cc7-50e3-45df-95d9-4856a06d5cb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9D1E5B-2CF2-4077-88A2-99CA5732F4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46322-0084-4039-8155-275F837E2C83}">
  <ds:schemaRefs>
    <ds:schemaRef ds:uri="9fef6069-47b5-48fe-b2a8-48bf8e10de3e"/>
    <ds:schemaRef ds:uri="c4bf2cc7-50e3-45df-95d9-4856a06d5cb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74357FE-37B1-4DF3-BDD0-5CF835984208}">
  <ds:schemaRefs>
    <ds:schemaRef ds:uri="9fef6069-47b5-48fe-b2a8-48bf8e10de3e"/>
    <ds:schemaRef ds:uri="c4bf2cc7-50e3-45df-95d9-4856a06d5cb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97759</TotalTime>
  <Words>496</Words>
  <Application>Microsoft Office PowerPoint</Application>
  <PresentationFormat>Custom</PresentationFormat>
  <Paragraphs>92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Wingdings</vt:lpstr>
      <vt:lpstr>FreightSansLFPro</vt:lpstr>
      <vt:lpstr>FreightSansLFPro Medium</vt:lpstr>
      <vt:lpstr>Calibri</vt:lpstr>
      <vt:lpstr>Source Sans Pro</vt:lpstr>
      <vt:lpstr>FreightSansLFPro Med</vt:lpstr>
      <vt:lpstr>Courier New</vt:lpstr>
      <vt:lpstr>FreightSansLFPro Semibold</vt:lpstr>
      <vt:lpstr>Arial</vt:lpstr>
      <vt:lpstr>FreightSansLFPro SmBd</vt:lpstr>
      <vt:lpstr>OCP Template</vt:lpstr>
      <vt:lpstr>Custom Design</vt:lpstr>
      <vt:lpstr>PowerPoint Presentation</vt:lpstr>
      <vt:lpstr>PowerPoint Presentation</vt:lpstr>
      <vt:lpstr>Agenda</vt:lpstr>
      <vt:lpstr>SI PCIe Gen5 test fixture update</vt:lpstr>
      <vt:lpstr>Thermal WG: Recap of 2021</vt:lpstr>
      <vt:lpstr>Thermal WG: 2022 Focus Area</vt:lpstr>
      <vt:lpstr>April Regional OCP Summit</vt:lpstr>
      <vt:lpstr>Interest for events &amp; workshops</vt:lpstr>
      <vt:lpstr>Interest for events &amp; workshops</vt:lpstr>
      <vt:lpstr>Discussion bin list</vt:lpstr>
      <vt:lpstr>PowerPoint Presentation</vt:lpstr>
      <vt:lpstr>Gather feedback throughout the year</vt:lpstr>
      <vt:lpstr>Thermal Test: TSFF TTF Status</vt:lpstr>
      <vt:lpstr>NIC self-shutdown discussion</vt:lpstr>
      <vt:lpstr>NIC self-shutdown discussion</vt:lpstr>
      <vt:lpstr>NIC self-shutdown discussion</vt:lpstr>
      <vt:lpstr>NIC self-shutdown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Weng Kong Chong</dc:creator>
  <cp:lastModifiedBy>Damien Weng Kong Chong</cp:lastModifiedBy>
  <cp:revision>41</cp:revision>
  <dcterms:created xsi:type="dcterms:W3CDTF">2021-04-03T06:06:31Z</dcterms:created>
  <dcterms:modified xsi:type="dcterms:W3CDTF">2022-02-23T07:08:54Z</dcterms:modified>
</cp:coreProperties>
</file>