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7" r:id="rId1"/>
  </p:sldMasterIdLst>
  <p:notesMasterIdLst>
    <p:notesMasterId r:id="rId14"/>
  </p:notesMasterIdLst>
  <p:sldIdLst>
    <p:sldId id="272" r:id="rId2"/>
    <p:sldId id="5891" r:id="rId3"/>
    <p:sldId id="279" r:id="rId4"/>
    <p:sldId id="283" r:id="rId5"/>
    <p:sldId id="5892" r:id="rId6"/>
    <p:sldId id="5881" r:id="rId7"/>
    <p:sldId id="5888" r:id="rId8"/>
    <p:sldId id="5887" r:id="rId9"/>
    <p:sldId id="5882" r:id="rId10"/>
    <p:sldId id="5883" r:id="rId11"/>
    <p:sldId id="5884" r:id="rId12"/>
    <p:sldId id="5893" r:id="rId13"/>
  </p:sldIdLst>
  <p:sldSz cx="24384000" cy="13716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ource Sans Pro" panose="020B0503030403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chna Haylock" initials="AH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895"/>
    <a:srgbClr val="5F606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88257"/>
  </p:normalViewPr>
  <p:slideViewPr>
    <p:cSldViewPr snapToGrid="0">
      <p:cViewPr>
        <p:scale>
          <a:sx n="50" d="100"/>
          <a:sy n="50" d="100"/>
        </p:scale>
        <p:origin x="1122" y="18"/>
      </p:cViewPr>
      <p:guideLst>
        <p:guide orient="horz" pos="4320"/>
        <p:guide pos="76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21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7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8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6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8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1FB00-E813-FD49-AEB8-A7E2E79A32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tif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OA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cp-all.groups.io/g/OCP-OA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;p12">
            <a:extLst>
              <a:ext uri="{FF2B5EF4-FFF2-40B4-BE49-F238E27FC236}">
                <a16:creationId xmlns:a16="http://schemas.microsoft.com/office/drawing/2014/main" id="{C6965893-7392-4618-ABC4-5F21E30D91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5840" y="5174600"/>
            <a:ext cx="22056141" cy="170746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>
                <a:solidFill>
                  <a:schemeClr val="bg2"/>
                </a:solidFill>
              </a:rPr>
              <a:t>OCP Open Accelerator Infrastructure Overview</a:t>
            </a:r>
            <a:endParaRPr sz="8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63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AD065-CFF2-45D8-8C5D-A678402BD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656" y="1870550"/>
            <a:ext cx="21031199" cy="1283970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UBB can support various topologies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FE3705-43A8-3B4D-87DA-CC9CC8D1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751" y="8235459"/>
            <a:ext cx="4646167" cy="4730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A7F54F-BFA5-9E49-9C59-95A4D4A2FFB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888771" y="3953844"/>
            <a:ext cx="5712880" cy="4085938"/>
          </a:xfrm>
          <a:prstGeom prst="rect">
            <a:avLst/>
          </a:prstGeom>
        </p:spPr>
      </p:pic>
      <p:pic>
        <p:nvPicPr>
          <p:cNvPr id="25" name="Picture 1" descr="page56image392">
            <a:extLst>
              <a:ext uri="{FF2B5EF4-FFF2-40B4-BE49-F238E27FC236}">
                <a16:creationId xmlns:a16="http://schemas.microsoft.com/office/drawing/2014/main" id="{0C951C43-9AA1-0144-8D9B-83D3B5AE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6" y="3842355"/>
            <a:ext cx="6235013" cy="419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3DF7ED-1CA4-2946-9762-A0AEC7322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4060" y="2817538"/>
            <a:ext cx="3288958" cy="52715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63E06B5-628D-4AA8-A37E-BA289D5224FA}"/>
              </a:ext>
            </a:extLst>
          </p:cNvPr>
          <p:cNvSpPr txBox="1">
            <a:spLocks/>
          </p:cNvSpPr>
          <p:nvPr/>
        </p:nvSpPr>
        <p:spPr>
          <a:xfrm>
            <a:off x="1006476" y="351304"/>
            <a:ext cx="21031199" cy="121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Interconnect Topology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0FC467-EA4D-459B-9A6B-A5E926832B9F}"/>
              </a:ext>
            </a:extLst>
          </p:cNvPr>
          <p:cNvGrpSpPr/>
          <p:nvPr/>
        </p:nvGrpSpPr>
        <p:grpSpPr>
          <a:xfrm>
            <a:off x="12526111" y="8763234"/>
            <a:ext cx="5326442" cy="3529799"/>
            <a:chOff x="107005" y="1921222"/>
            <a:chExt cx="3385223" cy="26686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EEB977-04EC-4604-A454-B99F9E641D04}"/>
                </a:ext>
              </a:extLst>
            </p:cNvPr>
            <p:cNvSpPr txBox="1"/>
            <p:nvPr/>
          </p:nvSpPr>
          <p:spPr>
            <a:xfrm>
              <a:off x="107005" y="2388140"/>
              <a:ext cx="603115" cy="4280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EF431A-912B-4F7B-AE72-0420BFDD5E92}"/>
                </a:ext>
              </a:extLst>
            </p:cNvPr>
            <p:cNvSpPr txBox="1"/>
            <p:nvPr/>
          </p:nvSpPr>
          <p:spPr>
            <a:xfrm>
              <a:off x="1027891" y="2388139"/>
              <a:ext cx="603115" cy="4280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818F9C-2B31-4B84-A08B-03A15D494F30}"/>
                </a:ext>
              </a:extLst>
            </p:cNvPr>
            <p:cNvSpPr txBox="1"/>
            <p:nvPr/>
          </p:nvSpPr>
          <p:spPr>
            <a:xfrm>
              <a:off x="1958502" y="2388139"/>
              <a:ext cx="603115" cy="4280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70D0B9-6E49-4E56-A004-EB639BF9862B}"/>
                </a:ext>
              </a:extLst>
            </p:cNvPr>
            <p:cNvSpPr txBox="1"/>
            <p:nvPr/>
          </p:nvSpPr>
          <p:spPr>
            <a:xfrm>
              <a:off x="2889113" y="2388139"/>
              <a:ext cx="603115" cy="4280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5CCAF8-B7A5-4E64-B567-2FB4325A1BF3}"/>
                </a:ext>
              </a:extLst>
            </p:cNvPr>
            <p:cNvSpPr txBox="1"/>
            <p:nvPr/>
          </p:nvSpPr>
          <p:spPr>
            <a:xfrm>
              <a:off x="107005" y="3688405"/>
              <a:ext cx="603115" cy="4280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F1F7EB-A1BF-4447-B73D-DC847F632736}"/>
                </a:ext>
              </a:extLst>
            </p:cNvPr>
            <p:cNvSpPr txBox="1"/>
            <p:nvPr/>
          </p:nvSpPr>
          <p:spPr>
            <a:xfrm>
              <a:off x="1027891" y="3688404"/>
              <a:ext cx="603115" cy="4280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C48732-5763-49F7-BBEB-E0C9A02ECA5A}"/>
                </a:ext>
              </a:extLst>
            </p:cNvPr>
            <p:cNvSpPr txBox="1"/>
            <p:nvPr/>
          </p:nvSpPr>
          <p:spPr>
            <a:xfrm>
              <a:off x="1958502" y="3688404"/>
              <a:ext cx="603115" cy="4280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8884A-FE67-4BA7-865D-8CE85AEC0916}"/>
                </a:ext>
              </a:extLst>
            </p:cNvPr>
            <p:cNvSpPr txBox="1"/>
            <p:nvPr/>
          </p:nvSpPr>
          <p:spPr>
            <a:xfrm>
              <a:off x="2889113" y="3688404"/>
              <a:ext cx="603115" cy="4280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P6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F6E1CB-7227-41BE-BB65-6A5944D16D87}"/>
                </a:ext>
              </a:extLst>
            </p:cNvPr>
            <p:cNvCxnSpPr>
              <a:stCxn id="13" idx="2"/>
              <a:endCxn id="18" idx="0"/>
            </p:cNvCxnSpPr>
            <p:nvPr/>
          </p:nvCxnSpPr>
          <p:spPr>
            <a:xfrm>
              <a:off x="408563" y="2816157"/>
              <a:ext cx="0" cy="8722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D2CFB46-79C1-4576-B16D-D4B3F1629C48}"/>
                </a:ext>
              </a:extLst>
            </p:cNvPr>
            <p:cNvCxnSpPr>
              <a:cxnSpLocks/>
              <a:stCxn id="13" idx="2"/>
              <a:endCxn id="20" idx="0"/>
            </p:cNvCxnSpPr>
            <p:nvPr/>
          </p:nvCxnSpPr>
          <p:spPr>
            <a:xfrm>
              <a:off x="408563" y="2816157"/>
              <a:ext cx="920886" cy="8722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9C71FB9-EB20-4ED5-8EC5-9B6B1D3BEB8C}"/>
                </a:ext>
              </a:extLst>
            </p:cNvPr>
            <p:cNvCxnSpPr>
              <a:cxnSpLocks/>
              <a:stCxn id="13" idx="2"/>
              <a:endCxn id="21" idx="0"/>
            </p:cNvCxnSpPr>
            <p:nvPr/>
          </p:nvCxnSpPr>
          <p:spPr>
            <a:xfrm>
              <a:off x="408563" y="2816157"/>
              <a:ext cx="1851497" cy="8722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DC8446-AE11-459B-9053-05B4B79F4FC9}"/>
                </a:ext>
              </a:extLst>
            </p:cNvPr>
            <p:cNvCxnSpPr>
              <a:cxnSpLocks/>
              <a:stCxn id="13" idx="2"/>
              <a:endCxn id="22" idx="0"/>
            </p:cNvCxnSpPr>
            <p:nvPr/>
          </p:nvCxnSpPr>
          <p:spPr>
            <a:xfrm>
              <a:off x="408563" y="2816157"/>
              <a:ext cx="2782108" cy="8722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Left Bracket 28">
              <a:extLst>
                <a:ext uri="{FF2B5EF4-FFF2-40B4-BE49-F238E27FC236}">
                  <a16:creationId xmlns:a16="http://schemas.microsoft.com/office/drawing/2014/main" id="{E2012EDE-A671-4168-B19D-3999EEAE92C8}"/>
                </a:ext>
              </a:extLst>
            </p:cNvPr>
            <p:cNvSpPr/>
            <p:nvPr/>
          </p:nvSpPr>
          <p:spPr>
            <a:xfrm rot="5400000">
              <a:off x="1139755" y="1284057"/>
              <a:ext cx="343713" cy="1851496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Bracket 29">
              <a:extLst>
                <a:ext uri="{FF2B5EF4-FFF2-40B4-BE49-F238E27FC236}">
                  <a16:creationId xmlns:a16="http://schemas.microsoft.com/office/drawing/2014/main" id="{58EA857C-149C-48F7-8DAD-4FEDBEB18EA4}"/>
                </a:ext>
              </a:extLst>
            </p:cNvPr>
            <p:cNvSpPr/>
            <p:nvPr/>
          </p:nvSpPr>
          <p:spPr>
            <a:xfrm rot="5400000">
              <a:off x="1496443" y="726337"/>
              <a:ext cx="499344" cy="2889114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eft Bracket 30">
              <a:extLst>
                <a:ext uri="{FF2B5EF4-FFF2-40B4-BE49-F238E27FC236}">
                  <a16:creationId xmlns:a16="http://schemas.microsoft.com/office/drawing/2014/main" id="{614DAED0-92F5-4A90-900B-5771E9488F3F}"/>
                </a:ext>
              </a:extLst>
            </p:cNvPr>
            <p:cNvSpPr/>
            <p:nvPr/>
          </p:nvSpPr>
          <p:spPr>
            <a:xfrm rot="5400000">
              <a:off x="1679642" y="1919589"/>
              <a:ext cx="89170" cy="831719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229534D6-68CC-48AD-869E-A1902B711019}"/>
                </a:ext>
              </a:extLst>
            </p:cNvPr>
            <p:cNvSpPr/>
            <p:nvPr/>
          </p:nvSpPr>
          <p:spPr>
            <a:xfrm rot="5400000">
              <a:off x="2040778" y="1354174"/>
              <a:ext cx="192123" cy="1851496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351F7D2D-B8A8-4A29-BF26-C4BF5A048F9F}"/>
                </a:ext>
              </a:extLst>
            </p:cNvPr>
            <p:cNvSpPr/>
            <p:nvPr/>
          </p:nvSpPr>
          <p:spPr>
            <a:xfrm rot="16200000">
              <a:off x="2093067" y="3375492"/>
              <a:ext cx="343713" cy="1851496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eft Bracket 33">
              <a:extLst>
                <a:ext uri="{FF2B5EF4-FFF2-40B4-BE49-F238E27FC236}">
                  <a16:creationId xmlns:a16="http://schemas.microsoft.com/office/drawing/2014/main" id="{7760A830-03ED-49CC-B0D3-952B935E944C}"/>
                </a:ext>
              </a:extLst>
            </p:cNvPr>
            <p:cNvSpPr/>
            <p:nvPr/>
          </p:nvSpPr>
          <p:spPr>
            <a:xfrm rot="16200000">
              <a:off x="1580748" y="2895594"/>
              <a:ext cx="499344" cy="2889114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eft Bracket 34">
              <a:extLst>
                <a:ext uri="{FF2B5EF4-FFF2-40B4-BE49-F238E27FC236}">
                  <a16:creationId xmlns:a16="http://schemas.microsoft.com/office/drawing/2014/main" id="{B9A3F145-AB5D-412B-A6C1-9F78DC496973}"/>
                </a:ext>
              </a:extLst>
            </p:cNvPr>
            <p:cNvSpPr/>
            <p:nvPr/>
          </p:nvSpPr>
          <p:spPr>
            <a:xfrm rot="16200000">
              <a:off x="1807723" y="3759737"/>
              <a:ext cx="89170" cy="831719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Bracket 35">
              <a:extLst>
                <a:ext uri="{FF2B5EF4-FFF2-40B4-BE49-F238E27FC236}">
                  <a16:creationId xmlns:a16="http://schemas.microsoft.com/office/drawing/2014/main" id="{5385C16E-677F-43DA-B212-0E8C7CFA2004}"/>
                </a:ext>
              </a:extLst>
            </p:cNvPr>
            <p:cNvSpPr/>
            <p:nvPr/>
          </p:nvSpPr>
          <p:spPr>
            <a:xfrm rot="16200000">
              <a:off x="1343634" y="3305375"/>
              <a:ext cx="192123" cy="1851496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4B71C35-22F4-4F72-8811-75D0875B07EE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408563" y="2813318"/>
              <a:ext cx="899804" cy="875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12FFF30-E1B0-48FB-B63A-6471796B8CF9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1308367" y="2813318"/>
              <a:ext cx="21082" cy="8750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16FB476-ED94-4ADD-A48A-B89E3E677231}"/>
                </a:ext>
              </a:extLst>
            </p:cNvPr>
            <p:cNvCxnSpPr>
              <a:cxnSpLocks/>
            </p:cNvCxnSpPr>
            <p:nvPr/>
          </p:nvCxnSpPr>
          <p:spPr>
            <a:xfrm>
              <a:off x="1308367" y="2813318"/>
              <a:ext cx="959801" cy="8722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9744515-5EF9-4BAF-9F21-DE63D9258560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1308367" y="2813318"/>
              <a:ext cx="1882304" cy="8750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8EA7979-1F30-4CE3-AB80-D75D55E09DCA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408563" y="2817367"/>
              <a:ext cx="1820690" cy="87103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292DD7-D13B-47CB-8880-9FF0993ADC84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 flipH="1">
              <a:off x="1329449" y="2817367"/>
              <a:ext cx="899804" cy="87103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3EBD480-0A2F-45EF-8D5A-D86BDB2C54BA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2229252" y="2817367"/>
              <a:ext cx="30808" cy="87103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FA81C04-8AB9-4EA5-B4BA-D58AABC0E827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2229252" y="2817367"/>
              <a:ext cx="961419" cy="87103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E3C783B-C884-4517-BF5F-3D78F8F0264A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408563" y="2813317"/>
              <a:ext cx="2777244" cy="8750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9B7E08C-6A45-41AF-9E48-D6F490FABAF1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 flipH="1">
              <a:off x="1329449" y="2813317"/>
              <a:ext cx="1856358" cy="875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F372257-320E-4C66-8984-E4E7EE969AD3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 flipH="1">
              <a:off x="2260060" y="2813317"/>
              <a:ext cx="925746" cy="875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F277C0B-5D0B-407F-8C27-3934476C4ECA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3185806" y="2813317"/>
              <a:ext cx="4865" cy="875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0001FB8-4170-48AD-885B-C60DA4A3B257}"/>
                </a:ext>
              </a:extLst>
            </p:cNvPr>
            <p:cNvGrpSpPr/>
            <p:nvPr/>
          </p:nvGrpSpPr>
          <p:grpSpPr>
            <a:xfrm>
              <a:off x="710120" y="2517987"/>
              <a:ext cx="317771" cy="166318"/>
              <a:chOff x="710120" y="2517987"/>
              <a:chExt cx="317771" cy="166318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47F4BD1-4100-4EC6-B3EB-75E7BDA1CB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120" y="2517987"/>
                <a:ext cx="31777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27BCB97-645D-45E3-B1B9-6157E0C6C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120" y="2684305"/>
                <a:ext cx="31777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98EAFAB-C1A0-4453-97A9-F49C9359C12A}"/>
                </a:ext>
              </a:extLst>
            </p:cNvPr>
            <p:cNvCxnSpPr>
              <a:cxnSpLocks/>
            </p:cNvCxnSpPr>
            <p:nvPr/>
          </p:nvCxnSpPr>
          <p:spPr>
            <a:xfrm>
              <a:off x="1631006" y="2615120"/>
              <a:ext cx="31777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1498F78-9BF7-4E73-B9D9-346B1E5AF3BB}"/>
                </a:ext>
              </a:extLst>
            </p:cNvPr>
            <p:cNvGrpSpPr/>
            <p:nvPr/>
          </p:nvGrpSpPr>
          <p:grpSpPr>
            <a:xfrm>
              <a:off x="2563035" y="2512506"/>
              <a:ext cx="317771" cy="166318"/>
              <a:chOff x="710120" y="2517987"/>
              <a:chExt cx="317771" cy="166318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18E1C35-6964-49A0-ABB9-991916519F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120" y="2517987"/>
                <a:ext cx="31777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67E504F-F655-413C-AF4D-D227EB6603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120" y="2684305"/>
                <a:ext cx="31777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F62F8A5-C690-4B20-94EB-3892A04190A2}"/>
                </a:ext>
              </a:extLst>
            </p:cNvPr>
            <p:cNvGrpSpPr/>
            <p:nvPr/>
          </p:nvGrpSpPr>
          <p:grpSpPr>
            <a:xfrm>
              <a:off x="708475" y="3819253"/>
              <a:ext cx="317771" cy="166318"/>
              <a:chOff x="710120" y="2517987"/>
              <a:chExt cx="317771" cy="166318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A4FCAF2-E2C8-4B9F-A592-2D4385507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120" y="2517987"/>
                <a:ext cx="31777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5240B59-0CB4-4BBE-8BB7-F15A8C27A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120" y="2684305"/>
                <a:ext cx="31777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2C3ECA5-94D4-4443-98AC-4F0E9CB72FCA}"/>
                </a:ext>
              </a:extLst>
            </p:cNvPr>
            <p:cNvCxnSpPr>
              <a:cxnSpLocks/>
            </p:cNvCxnSpPr>
            <p:nvPr/>
          </p:nvCxnSpPr>
          <p:spPr>
            <a:xfrm>
              <a:off x="1640731" y="3914700"/>
              <a:ext cx="31777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41E7359-19FC-4514-8FEC-9480117BF2C8}"/>
                </a:ext>
              </a:extLst>
            </p:cNvPr>
            <p:cNvGrpSpPr/>
            <p:nvPr/>
          </p:nvGrpSpPr>
          <p:grpSpPr>
            <a:xfrm>
              <a:off x="2559993" y="3823433"/>
              <a:ext cx="317771" cy="166318"/>
              <a:chOff x="710120" y="2517987"/>
              <a:chExt cx="317771" cy="166318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599DF31-9180-4D17-9D3C-F79994DBB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120" y="2517987"/>
                <a:ext cx="31777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A7E246E-0520-41B6-B7BB-C0716F4FF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120" y="2684305"/>
                <a:ext cx="317771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09064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2">
            <a:extLst>
              <a:ext uri="{FF2B5EF4-FFF2-40B4-BE49-F238E27FC236}">
                <a16:creationId xmlns:a16="http://schemas.microsoft.com/office/drawing/2014/main" id="{98C01C99-D37D-42EA-960B-F4E41DACD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92" y="2114007"/>
            <a:ext cx="6325324" cy="4743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3BBF48-F071-447F-98CF-9B778ECFF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984" y="7942820"/>
            <a:ext cx="2167632" cy="745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96B39F-963B-48BC-BB84-6F1678C5F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617" y="7698368"/>
            <a:ext cx="1410644" cy="1336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34B3A-935A-4327-80BF-542E3D810A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6797" y="8209493"/>
            <a:ext cx="1942129" cy="3636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0C7BD4-E58C-4A3E-9D9A-1868638822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559" y="8160749"/>
            <a:ext cx="2382790" cy="578382"/>
          </a:xfrm>
          <a:prstGeom prst="rect">
            <a:avLst/>
          </a:prstGeom>
        </p:spPr>
      </p:pic>
      <p:pic>
        <p:nvPicPr>
          <p:cNvPr id="18" name="Picture 17" descr="A picture containing table, sitting, green, wooden&#10;&#10;Description automatically generated">
            <a:extLst>
              <a:ext uri="{FF2B5EF4-FFF2-40B4-BE49-F238E27FC236}">
                <a16:creationId xmlns:a16="http://schemas.microsoft.com/office/drawing/2014/main" id="{11BDF419-24C9-4FD4-B002-4EF07535E5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t="8619" r="6767" b="10437"/>
          <a:stretch/>
        </p:blipFill>
        <p:spPr>
          <a:xfrm>
            <a:off x="15092330" y="2700633"/>
            <a:ext cx="4701512" cy="3371849"/>
          </a:xfrm>
          <a:prstGeom prst="rect">
            <a:avLst/>
          </a:prstGeom>
        </p:spPr>
      </p:pic>
      <p:pic>
        <p:nvPicPr>
          <p:cNvPr id="20" name="圖片 3">
            <a:extLst>
              <a:ext uri="{FF2B5EF4-FFF2-40B4-BE49-F238E27FC236}">
                <a16:creationId xmlns:a16="http://schemas.microsoft.com/office/drawing/2014/main" id="{75C2AECA-E08B-43B9-959B-7C2D135465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616" y="2420356"/>
            <a:ext cx="4831184" cy="4131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91468-ED78-40DE-8508-B162625CF4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47462" y="7698368"/>
            <a:ext cx="3295624" cy="1485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7AE3B-4835-46B4-8D16-6763CA02D0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3086" y="7596357"/>
            <a:ext cx="2531012" cy="154029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DD36F5E-9168-4B68-8B80-231D3B3C061F}"/>
              </a:ext>
            </a:extLst>
          </p:cNvPr>
          <p:cNvSpPr txBox="1">
            <a:spLocks/>
          </p:cNvSpPr>
          <p:nvPr/>
        </p:nvSpPr>
        <p:spPr>
          <a:xfrm>
            <a:off x="1006476" y="351304"/>
            <a:ext cx="21031199" cy="121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OAI Reference Systems</a:t>
            </a:r>
          </a:p>
        </p:txBody>
      </p:sp>
    </p:spTree>
    <p:extLst>
      <p:ext uri="{BB962C8B-B14F-4D97-AF65-F5344CB8AC3E}">
        <p14:creationId xmlns:p14="http://schemas.microsoft.com/office/powerpoint/2010/main" val="2101876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DD36F5E-9168-4B68-8B80-231D3B3C061F}"/>
              </a:ext>
            </a:extLst>
          </p:cNvPr>
          <p:cNvSpPr txBox="1">
            <a:spLocks/>
          </p:cNvSpPr>
          <p:nvPr/>
        </p:nvSpPr>
        <p:spPr>
          <a:xfrm>
            <a:off x="1006476" y="351304"/>
            <a:ext cx="21031199" cy="121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Join Us</a:t>
            </a:r>
          </a:p>
        </p:txBody>
      </p:sp>
      <p:sp>
        <p:nvSpPr>
          <p:cNvPr id="15" name="Google Shape;76;p15">
            <a:extLst>
              <a:ext uri="{FF2B5EF4-FFF2-40B4-BE49-F238E27FC236}">
                <a16:creationId xmlns:a16="http://schemas.microsoft.com/office/drawing/2014/main" id="{CA25E608-8218-4620-8F2E-FEB45F41088E}"/>
              </a:ext>
            </a:extLst>
          </p:cNvPr>
          <p:cNvSpPr txBox="1">
            <a:spLocks/>
          </p:cNvSpPr>
          <p:nvPr/>
        </p:nvSpPr>
        <p:spPr>
          <a:xfrm>
            <a:off x="1251975" y="3406145"/>
            <a:ext cx="20785700" cy="740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500" indent="-571500">
              <a:lnSpc>
                <a:spcPct val="70000"/>
              </a:lnSpc>
              <a:buClr>
                <a:srgbClr val="FF000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Project Wiki : </a:t>
            </a:r>
            <a:r>
              <a:rPr lang="en-US" sz="5400" u="sng" dirty="0">
                <a:solidFill>
                  <a:srgbClr val="34389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https://www.opencompute.org/wiki/Server/OAI</a:t>
            </a:r>
            <a:endParaRPr lang="en-US" sz="5400" u="sng" dirty="0">
              <a:solidFill>
                <a:srgbClr val="343895"/>
              </a:solidFill>
            </a:endParaRPr>
          </a:p>
          <a:p>
            <a:pPr marL="571500" indent="-571500">
              <a:lnSpc>
                <a:spcPct val="70000"/>
              </a:lnSpc>
              <a:buClr>
                <a:srgbClr val="FF0000"/>
              </a:buClr>
              <a:buSzPts val="3600"/>
              <a:buFont typeface="Arial" panose="020B0604020202020204" pitchFamily="34" charset="0"/>
              <a:buChar char="•"/>
            </a:pPr>
            <a:endParaRPr lang="en-US" sz="3200" u="sng" dirty="0">
              <a:solidFill>
                <a:srgbClr val="343895"/>
              </a:solidFill>
            </a:endParaRPr>
          </a:p>
          <a:p>
            <a:pPr marL="571500" indent="-571500">
              <a:lnSpc>
                <a:spcPct val="70000"/>
              </a:lnSpc>
              <a:buClr>
                <a:srgbClr val="FF000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How to get involved :  </a:t>
            </a:r>
            <a:r>
              <a:rPr lang="en-US" sz="5400" dirty="0">
                <a:solidFill>
                  <a:srgbClr val="34389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https://ocp-all.groups.io/g/OCP-OAI</a:t>
            </a:r>
            <a:endParaRPr lang="en-US" sz="5400" dirty="0">
              <a:solidFill>
                <a:srgbClr val="343895"/>
              </a:solidFill>
            </a:endParaRPr>
          </a:p>
          <a:p>
            <a:pPr marL="571500" indent="-571500">
              <a:lnSpc>
                <a:spcPct val="70000"/>
              </a:lnSpc>
              <a:buClr>
                <a:srgbClr val="FF0000"/>
              </a:buClr>
              <a:buSzPts val="3600"/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343895"/>
              </a:solidFill>
            </a:endParaRPr>
          </a:p>
          <a:p>
            <a:pPr marL="571500" indent="-571500">
              <a:lnSpc>
                <a:spcPct val="70000"/>
              </a:lnSpc>
              <a:buClr>
                <a:srgbClr val="FF000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OAI Project Monthly Call : 2</a:t>
            </a:r>
            <a:r>
              <a:rPr lang="en-US" sz="5400" baseline="30000" dirty="0">
                <a:solidFill>
                  <a:schemeClr val="tx1"/>
                </a:solidFill>
              </a:rPr>
              <a:t>nd</a:t>
            </a:r>
            <a:r>
              <a:rPr lang="en-US" sz="5400" dirty="0">
                <a:solidFill>
                  <a:schemeClr val="tx1"/>
                </a:solidFill>
              </a:rPr>
              <a:t> Wednesday of every month 8-9am PST</a:t>
            </a:r>
          </a:p>
          <a:p>
            <a:pPr marL="0" indent="0">
              <a:lnSpc>
                <a:spcPct val="70000"/>
              </a:lnSpc>
              <a:buClr>
                <a:srgbClr val="FF0000"/>
              </a:buClr>
              <a:buSzPts val="3600"/>
            </a:pPr>
            <a:br>
              <a:rPr lang="en-US" dirty="0"/>
            </a:br>
            <a:endParaRPr lang="en-US" dirty="0"/>
          </a:p>
          <a:p>
            <a:pPr marL="0" indent="0">
              <a:lnSpc>
                <a:spcPct val="70000"/>
              </a:lnSpc>
            </a:pPr>
            <a:endParaRPr lang="en-US" dirty="0"/>
          </a:p>
          <a:p>
            <a:pPr marL="0" indent="0">
              <a:lnSpc>
                <a:spcPct val="70000"/>
              </a:lnSpc>
              <a:buSzPts val="1600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201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58073-8B1B-E241-A229-46E4838DF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OAI Overview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OAI Group Workstreams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OAI OAM/UBB Spec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OAI Monthly Call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D9251D-49F4-4E67-9C93-B2EB910F8683}"/>
              </a:ext>
            </a:extLst>
          </p:cNvPr>
          <p:cNvSpPr txBox="1">
            <a:spLocks/>
          </p:cNvSpPr>
          <p:nvPr/>
        </p:nvSpPr>
        <p:spPr>
          <a:xfrm>
            <a:off x="1006476" y="351304"/>
            <a:ext cx="21031199" cy="121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6590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7398C8D-D577-4535-9E54-EE8CEA8AF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76830"/>
            <a:ext cx="21610319" cy="8702675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Formed 3/2019, under OCP Server Project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build the infrastructure for fast adapting, upcoming products for AI and HPC application</a:t>
            </a:r>
          </a:p>
          <a:p>
            <a:pPr marL="228600" indent="0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DAC7E4-23B9-4644-A918-B9EC9BD6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6" y="351304"/>
            <a:ext cx="21031199" cy="1218678"/>
          </a:xfrm>
        </p:spPr>
        <p:txBody>
          <a:bodyPr/>
          <a:lstStyle/>
          <a:p>
            <a:r>
              <a:rPr lang="en-US" dirty="0"/>
              <a:t>OAI Overview</a:t>
            </a:r>
          </a:p>
        </p:txBody>
      </p:sp>
    </p:spTree>
    <p:extLst>
      <p:ext uri="{BB962C8B-B14F-4D97-AF65-F5344CB8AC3E}">
        <p14:creationId xmlns:p14="http://schemas.microsoft.com/office/powerpoint/2010/main" val="1809817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AF20-8AC7-E54A-8AA0-81A5448A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6" y="351304"/>
            <a:ext cx="21031199" cy="1218678"/>
          </a:xfrm>
        </p:spPr>
        <p:txBody>
          <a:bodyPr/>
          <a:lstStyle/>
          <a:p>
            <a:r>
              <a:rPr lang="en-US" dirty="0"/>
              <a:t>OAI Group Workstreams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7EABC-3DE8-BD42-92DC-63E2ED2F2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07" y="1569982"/>
            <a:ext cx="23200755" cy="10256258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OAI System</a:t>
            </a:r>
          </a:p>
          <a:p>
            <a:pPr lvl="2" indent="-457200"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altLang="zh-TW" sz="3200" dirty="0">
                <a:solidFill>
                  <a:schemeClr val="tx1"/>
                </a:solidFill>
              </a:rPr>
              <a:t>UBB/OAM spec maintain and update, HIB/Chassis spec ,System firmware requirements</a:t>
            </a:r>
            <a:endParaRPr lang="en-US" sz="5400" dirty="0">
              <a:solidFill>
                <a:schemeClr val="tx1"/>
              </a:solidFill>
            </a:endParaRP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Power</a:t>
            </a:r>
          </a:p>
          <a:p>
            <a:pPr lvl="2" indent="-457200"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</a:rPr>
              <a:t>Focus on Power delivery of OAI, including power requirement, design specs, recommended practice, reference designs, etc. </a:t>
            </a:r>
            <a:endParaRPr lang="en-US" sz="5400" dirty="0">
              <a:solidFill>
                <a:schemeClr val="tx1"/>
              </a:solidFill>
            </a:endParaRP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Cooling </a:t>
            </a:r>
          </a:p>
          <a:p>
            <a:pPr lvl="2" indent="-457200"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</a:rPr>
              <a:t>Establish specifications, framework, standardization and best practices of Liquid Cooling Solutions for OAI and OAM, from module level to system level; Interchangeable OAM liquid cooling cold plates and OAM cards, and fully integrated liquid cooling modules in a server chassis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High Speed</a:t>
            </a:r>
          </a:p>
          <a:p>
            <a:pPr lvl="2" indent="-457200"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</a:rPr>
              <a:t>OAM2.0 spec, Next Gen high speed research such as 112G PAM4, PCIe Gen5/6, OAI system design high speed related</a:t>
            </a:r>
            <a:endParaRPr lang="en-US" sz="5400" dirty="0">
              <a:solidFill>
                <a:schemeClr val="tx1"/>
              </a:solidFill>
            </a:endParaRP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OAMTool</a:t>
            </a:r>
          </a:p>
          <a:p>
            <a:pPr lvl="2" indent="-457200"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</a:rPr>
              <a:t>Common vendor-agnostic utility for OAM management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3026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AF20-8AC7-E54A-8AA0-81A5448A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6" y="351304"/>
            <a:ext cx="21031199" cy="1218678"/>
          </a:xfrm>
        </p:spPr>
        <p:txBody>
          <a:bodyPr/>
          <a:lstStyle/>
          <a:p>
            <a:r>
              <a:rPr lang="en-US" dirty="0"/>
              <a:t>OAI Workstreams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7EABC-3DE8-BD42-92DC-63E2ED2F2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145" y="2362615"/>
            <a:ext cx="6615138" cy="8990769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Facebook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Baidu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Microsoft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Intel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AMD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Inspur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Supermicro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Enflame</a:t>
            </a:r>
          </a:p>
          <a:p>
            <a:pPr marL="228600" indent="0"/>
            <a:endParaRPr lang="en-US" sz="3200" dirty="0"/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5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20F9A7-8504-432B-9449-5C39EFCB62B5}"/>
              </a:ext>
            </a:extLst>
          </p:cNvPr>
          <p:cNvSpPr txBox="1">
            <a:spLocks/>
          </p:cNvSpPr>
          <p:nvPr/>
        </p:nvSpPr>
        <p:spPr>
          <a:xfrm>
            <a:off x="8884431" y="2362615"/>
            <a:ext cx="6615138" cy="94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Luxshare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TE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Molex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Amphenol</a:t>
            </a:r>
            <a:endParaRPr lang="en-US" sz="3200" dirty="0">
              <a:solidFill>
                <a:schemeClr val="tx1"/>
              </a:solidFill>
            </a:endParaRP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Nallasway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Wiwynn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ZT Systems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Cooler Master</a:t>
            </a:r>
          </a:p>
          <a:p>
            <a:pPr marL="228600" indent="0"/>
            <a:endParaRPr lang="en-US" sz="5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0601A5-9E73-4CC6-AA27-07126FA27B95}"/>
              </a:ext>
            </a:extLst>
          </p:cNvPr>
          <p:cNvSpPr txBox="1">
            <a:spLocks/>
          </p:cNvSpPr>
          <p:nvPr/>
        </p:nvSpPr>
        <p:spPr>
          <a:xfrm>
            <a:off x="15422537" y="2362615"/>
            <a:ext cx="6615138" cy="94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Microchip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Renesas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Microchip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STMicro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Artesyn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Xilinx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Intel Habana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5400" dirty="0"/>
          </a:p>
          <a:p>
            <a:pPr marL="228600" indent="0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77061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1675A01-91E6-7F4B-B7A9-635C5B48A2A2}"/>
              </a:ext>
            </a:extLst>
          </p:cNvPr>
          <p:cNvGrpSpPr/>
          <p:nvPr/>
        </p:nvGrpSpPr>
        <p:grpSpPr>
          <a:xfrm>
            <a:off x="15307074" y="1688060"/>
            <a:ext cx="8155599" cy="10357869"/>
            <a:chOff x="15477207" y="2577947"/>
            <a:chExt cx="6689719" cy="92769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4EF505-CE2D-2140-8E12-B643F211E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7207" y="2577947"/>
              <a:ext cx="6689719" cy="92769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11957D-9048-C549-97EA-1AEBC341989C}"/>
                </a:ext>
              </a:extLst>
            </p:cNvPr>
            <p:cNvSpPr/>
            <p:nvPr/>
          </p:nvSpPr>
          <p:spPr>
            <a:xfrm>
              <a:off x="18442236" y="6301648"/>
              <a:ext cx="815248" cy="308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70F66B-01C3-A344-82C6-9540A89F4C91}"/>
                </a:ext>
              </a:extLst>
            </p:cNvPr>
            <p:cNvSpPr/>
            <p:nvPr/>
          </p:nvSpPr>
          <p:spPr>
            <a:xfrm>
              <a:off x="18442236" y="11301470"/>
              <a:ext cx="815248" cy="308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B405A20-2343-5D4D-B2B5-EB37CADEA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674" y="2725346"/>
            <a:ext cx="13868400" cy="8702675"/>
          </a:xfrm>
        </p:spPr>
        <p:txBody>
          <a:bodyPr/>
          <a:lstStyle/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altLang="en-US" sz="4400" b="1" dirty="0">
                <a:solidFill>
                  <a:srgbClr val="FF0000"/>
                </a:solidFill>
              </a:rPr>
              <a:t>102mm x 165mm </a:t>
            </a:r>
            <a:r>
              <a:rPr lang="en-US" altLang="en-US" sz="4400" dirty="0">
                <a:solidFill>
                  <a:srgbClr val="151618"/>
                </a:solidFill>
              </a:rPr>
              <a:t>Module Size 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12V and 54V/48V input DC Power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Up to 350w (12V) and up to 700w (54V/48V) TDP</a:t>
            </a:r>
          </a:p>
          <a:p>
            <a:pPr marL="1828800" lvl="2" indent="-685800">
              <a:buFont typeface="Arial" panose="020B0604020202020204" pitchFamily="34" charset="0"/>
              <a:buChar char="•"/>
            </a:pPr>
            <a:r>
              <a:rPr lang="en-US" altLang="en-US" sz="4400" dirty="0">
                <a:solidFill>
                  <a:schemeClr val="tx1"/>
                </a:solidFill>
              </a:rPr>
              <a:t>Air-cooled - Up to 450W</a:t>
            </a:r>
          </a:p>
          <a:p>
            <a:pPr marL="1828800" lvl="2" indent="-685800">
              <a:buFont typeface="Arial" panose="020B0604020202020204" pitchFamily="34" charset="0"/>
              <a:buChar char="•"/>
            </a:pPr>
            <a:r>
              <a:rPr lang="en-US" altLang="en-US" sz="4400" dirty="0">
                <a:solidFill>
                  <a:schemeClr val="tx1"/>
                </a:solidFill>
              </a:rPr>
              <a:t>Liquid-cooled – 700W 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altLang="en-US" sz="4400" dirty="0">
                <a:solidFill>
                  <a:srgbClr val="151618"/>
                </a:solidFill>
              </a:rPr>
              <a:t>Up to </a:t>
            </a:r>
            <a:r>
              <a:rPr lang="en-US" altLang="en-US" sz="4400" dirty="0">
                <a:solidFill>
                  <a:srgbClr val="FF0000"/>
                </a:solidFill>
              </a:rPr>
              <a:t>eight </a:t>
            </a:r>
            <a:r>
              <a:rPr lang="en-US" altLang="en-US" sz="4400" dirty="0">
                <a:solidFill>
                  <a:srgbClr val="151618"/>
                </a:solidFill>
              </a:rPr>
              <a:t>x16 Links (Host + inter-module Links)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altLang="en-US" sz="4400" dirty="0">
                <a:solidFill>
                  <a:schemeClr val="tx1"/>
                </a:solidFill>
              </a:rPr>
              <a:t>System management and Security Requirements</a:t>
            </a:r>
          </a:p>
          <a:p>
            <a:endParaRPr lang="en-US" sz="36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27E254-CF0A-4B06-9C77-79264A9A1084}"/>
              </a:ext>
            </a:extLst>
          </p:cNvPr>
          <p:cNvSpPr txBox="1">
            <a:spLocks/>
          </p:cNvSpPr>
          <p:nvPr/>
        </p:nvSpPr>
        <p:spPr>
          <a:xfrm>
            <a:off x="1006476" y="351304"/>
            <a:ext cx="21031199" cy="121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OAM Spec v1.1</a:t>
            </a:r>
          </a:p>
        </p:txBody>
      </p:sp>
    </p:spTree>
    <p:extLst>
      <p:ext uri="{BB962C8B-B14F-4D97-AF65-F5344CB8AC3E}">
        <p14:creationId xmlns:p14="http://schemas.microsoft.com/office/powerpoint/2010/main" val="763810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9C384B-C4D1-420C-B9AC-DE8F17AE0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37" y="2691825"/>
            <a:ext cx="10612723" cy="7662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2DB-AD4B-4788-91A3-33F70B4B8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884" y="2691826"/>
            <a:ext cx="11924067" cy="80175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43261DE-5F7C-4703-A0B8-A55EF80F3A6C}"/>
              </a:ext>
            </a:extLst>
          </p:cNvPr>
          <p:cNvSpPr txBox="1">
            <a:spLocks/>
          </p:cNvSpPr>
          <p:nvPr/>
        </p:nvSpPr>
        <p:spPr>
          <a:xfrm>
            <a:off x="1006476" y="351304"/>
            <a:ext cx="21031199" cy="121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OAM ISO View</a:t>
            </a:r>
          </a:p>
        </p:txBody>
      </p:sp>
    </p:spTree>
    <p:extLst>
      <p:ext uri="{BB962C8B-B14F-4D97-AF65-F5344CB8AC3E}">
        <p14:creationId xmlns:p14="http://schemas.microsoft.com/office/powerpoint/2010/main" val="413631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6EA8DC6-1FC2-45C1-AB83-F89A73A78FAF}"/>
              </a:ext>
            </a:extLst>
          </p:cNvPr>
          <p:cNvGrpSpPr/>
          <p:nvPr/>
        </p:nvGrpSpPr>
        <p:grpSpPr>
          <a:xfrm>
            <a:off x="1676400" y="4818759"/>
            <a:ext cx="20609205" cy="5308294"/>
            <a:chOff x="1646436" y="5861175"/>
            <a:chExt cx="20609205" cy="530829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8B5042D-0E61-4066-9EA9-7AE6E2BF5505}"/>
                </a:ext>
              </a:extLst>
            </p:cNvPr>
            <p:cNvSpPr/>
            <p:nvPr/>
          </p:nvSpPr>
          <p:spPr>
            <a:xfrm>
              <a:off x="18833980" y="6193929"/>
              <a:ext cx="3248949" cy="338609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 sz="1429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9A03DDA-4994-4CD4-ADE6-25B4E9AB8B88}"/>
                </a:ext>
              </a:extLst>
            </p:cNvPr>
            <p:cNvSpPr/>
            <p:nvPr/>
          </p:nvSpPr>
          <p:spPr>
            <a:xfrm>
              <a:off x="15397121" y="6193929"/>
              <a:ext cx="3248949" cy="338609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 sz="1429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B9725B3-E0E3-4685-83C1-4534729D6B1C}"/>
                </a:ext>
              </a:extLst>
            </p:cNvPr>
            <p:cNvSpPr/>
            <p:nvPr/>
          </p:nvSpPr>
          <p:spPr>
            <a:xfrm>
              <a:off x="11964777" y="6193929"/>
              <a:ext cx="3248949" cy="338609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 sz="1429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34004A3-5258-4E98-B09F-CF9E7758D7EC}"/>
                </a:ext>
              </a:extLst>
            </p:cNvPr>
            <p:cNvSpPr/>
            <p:nvPr/>
          </p:nvSpPr>
          <p:spPr>
            <a:xfrm>
              <a:off x="1669034" y="6240642"/>
              <a:ext cx="3248949" cy="338609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 sz="1429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1675A01-91E6-7F4B-B7A9-635C5B48A2A2}"/>
                </a:ext>
              </a:extLst>
            </p:cNvPr>
            <p:cNvGrpSpPr/>
            <p:nvPr/>
          </p:nvGrpSpPr>
          <p:grpSpPr>
            <a:xfrm>
              <a:off x="19991816" y="5861175"/>
              <a:ext cx="815248" cy="5308294"/>
              <a:chOff x="18442236" y="6301648"/>
              <a:chExt cx="815248" cy="5308294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E11957D-9048-C549-97EA-1AEBC341989C}"/>
                  </a:ext>
                </a:extLst>
              </p:cNvPr>
              <p:cNvSpPr/>
              <p:nvPr/>
            </p:nvSpPr>
            <p:spPr>
              <a:xfrm>
                <a:off x="18442236" y="6301648"/>
                <a:ext cx="815248" cy="30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670F66B-01C3-A344-82C6-9540A89F4C91}"/>
                  </a:ext>
                </a:extLst>
              </p:cNvPr>
              <p:cNvSpPr/>
              <p:nvPr/>
            </p:nvSpPr>
            <p:spPr>
              <a:xfrm>
                <a:off x="18442236" y="11301470"/>
                <a:ext cx="815248" cy="30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7D31188-D119-4EC0-ACCD-FAEF7AA6AEC6}"/>
                </a:ext>
              </a:extLst>
            </p:cNvPr>
            <p:cNvSpPr/>
            <p:nvPr/>
          </p:nvSpPr>
          <p:spPr>
            <a:xfrm>
              <a:off x="5100089" y="6193929"/>
              <a:ext cx="3248949" cy="338609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 sz="1429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D5E3BC-71FF-4E96-9DE5-E64AE4887530}"/>
                </a:ext>
              </a:extLst>
            </p:cNvPr>
            <p:cNvSpPr/>
            <p:nvPr/>
          </p:nvSpPr>
          <p:spPr>
            <a:xfrm>
              <a:off x="8532433" y="6193929"/>
              <a:ext cx="3248949" cy="338609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 sz="1429"/>
            </a:p>
          </p:txBody>
        </p:sp>
        <p:sp>
          <p:nvSpPr>
            <p:cNvPr id="50" name="TextBox 14">
              <a:extLst>
                <a:ext uri="{FF2B5EF4-FFF2-40B4-BE49-F238E27FC236}">
                  <a16:creationId xmlns:a16="http://schemas.microsoft.com/office/drawing/2014/main" id="{1FD185A5-3BEC-44CA-A9F0-4E29367FCEED}"/>
                </a:ext>
              </a:extLst>
            </p:cNvPr>
            <p:cNvSpPr txBox="1"/>
            <p:nvPr/>
          </p:nvSpPr>
          <p:spPr>
            <a:xfrm>
              <a:off x="8893182" y="9913668"/>
              <a:ext cx="2530862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540" dirty="0">
                  <a:solidFill>
                    <a:srgbClr val="0070C0"/>
                  </a:solidFill>
                </a:rPr>
                <a:t>OAM</a:t>
              </a:r>
            </a:p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Nvidia</a:t>
              </a:r>
            </a:p>
          </p:txBody>
        </p:sp>
        <p:sp>
          <p:nvSpPr>
            <p:cNvPr id="51" name="TextBox 15">
              <a:extLst>
                <a:ext uri="{FF2B5EF4-FFF2-40B4-BE49-F238E27FC236}">
                  <a16:creationId xmlns:a16="http://schemas.microsoft.com/office/drawing/2014/main" id="{7A2D5EEF-3278-491A-BA3D-44CB433232E3}"/>
                </a:ext>
              </a:extLst>
            </p:cNvPr>
            <p:cNvSpPr txBox="1"/>
            <p:nvPr/>
          </p:nvSpPr>
          <p:spPr>
            <a:xfrm>
              <a:off x="5713424" y="9965394"/>
              <a:ext cx="2099022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540" dirty="0">
                  <a:solidFill>
                    <a:srgbClr val="0070C0"/>
                  </a:solidFill>
                </a:rPr>
                <a:t>OAM</a:t>
              </a:r>
            </a:p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AMD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32C2711-EC36-42B8-8FA6-3EAA259AD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0851" y="6320644"/>
              <a:ext cx="2787433" cy="289793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23154EC-AD63-41B7-B455-9C5DBECF7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8012" y="6689302"/>
              <a:ext cx="2985851" cy="2292809"/>
            </a:xfrm>
            <a:prstGeom prst="rect">
              <a:avLst/>
            </a:prstGeom>
          </p:spPr>
        </p:pic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55AC31B1-52F1-4B33-A9EB-D3F1B98D4C6E}"/>
                </a:ext>
              </a:extLst>
            </p:cNvPr>
            <p:cNvSpPr txBox="1"/>
            <p:nvPr/>
          </p:nvSpPr>
          <p:spPr>
            <a:xfrm>
              <a:off x="12366950" y="9907213"/>
              <a:ext cx="2530862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540" dirty="0">
                  <a:solidFill>
                    <a:srgbClr val="0070C0"/>
                  </a:solidFill>
                </a:rPr>
                <a:t>OAM</a:t>
              </a:r>
            </a:p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Xilinx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88A792-B2E8-49B2-9A58-25081B43E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6289" y="6979781"/>
              <a:ext cx="3133128" cy="1964422"/>
            </a:xfrm>
            <a:prstGeom prst="rect">
              <a:avLst/>
            </a:prstGeom>
          </p:spPr>
        </p:pic>
        <p:sp>
          <p:nvSpPr>
            <p:cNvPr id="42" name="TextBox 20">
              <a:extLst>
                <a:ext uri="{FF2B5EF4-FFF2-40B4-BE49-F238E27FC236}">
                  <a16:creationId xmlns:a16="http://schemas.microsoft.com/office/drawing/2014/main" id="{9CFA03E9-02D4-4EAD-A2B8-FAC28C09B162}"/>
                </a:ext>
              </a:extLst>
            </p:cNvPr>
            <p:cNvSpPr txBox="1"/>
            <p:nvPr/>
          </p:nvSpPr>
          <p:spPr>
            <a:xfrm>
              <a:off x="1646436" y="9973758"/>
              <a:ext cx="3294143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540" dirty="0">
                  <a:solidFill>
                    <a:srgbClr val="0070C0"/>
                  </a:solidFill>
                </a:rPr>
                <a:t>Gaudi OAM</a:t>
              </a:r>
            </a:p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Intel/Habana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EAAB430-BC3D-451C-9675-B71D4127B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26241" y="7006859"/>
              <a:ext cx="3137358" cy="1626778"/>
            </a:xfrm>
            <a:prstGeom prst="rect">
              <a:avLst/>
            </a:prstGeom>
          </p:spPr>
        </p:pic>
        <p:sp>
          <p:nvSpPr>
            <p:cNvPr id="44" name="TextBox 22">
              <a:extLst>
                <a:ext uri="{FF2B5EF4-FFF2-40B4-BE49-F238E27FC236}">
                  <a16:creationId xmlns:a16="http://schemas.microsoft.com/office/drawing/2014/main" id="{EB82DB21-0BB6-4C8E-9C8A-F47C90A947CC}"/>
                </a:ext>
              </a:extLst>
            </p:cNvPr>
            <p:cNvSpPr txBox="1"/>
            <p:nvPr/>
          </p:nvSpPr>
          <p:spPr>
            <a:xfrm>
              <a:off x="15772610" y="9901321"/>
              <a:ext cx="2530862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540" dirty="0">
                  <a:solidFill>
                    <a:srgbClr val="0070C0"/>
                  </a:solidFill>
                </a:rPr>
                <a:t>OAM</a:t>
              </a:r>
            </a:p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Enflame</a:t>
              </a:r>
            </a:p>
          </p:txBody>
        </p:sp>
        <p:pic>
          <p:nvPicPr>
            <p:cNvPr id="45" name="Picture 44" descr="A picture containing indoor, sitting, table, computer&#10;&#10;Description automatically generated">
              <a:extLst>
                <a:ext uri="{FF2B5EF4-FFF2-40B4-BE49-F238E27FC236}">
                  <a16:creationId xmlns:a16="http://schemas.microsoft.com/office/drawing/2014/main" id="{BD115B39-C9C1-41B3-84E1-E110AFBB8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3726" y="6544948"/>
              <a:ext cx="3567572" cy="3518159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E445A4C-AE82-4118-830B-CB7EB12FF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017859" y="6502416"/>
              <a:ext cx="2923111" cy="2818715"/>
            </a:xfrm>
            <a:prstGeom prst="rect">
              <a:avLst/>
            </a:prstGeom>
          </p:spPr>
        </p:pic>
        <p:sp>
          <p:nvSpPr>
            <p:cNvPr id="47" name="TextBox 28">
              <a:extLst>
                <a:ext uri="{FF2B5EF4-FFF2-40B4-BE49-F238E27FC236}">
                  <a16:creationId xmlns:a16="http://schemas.microsoft.com/office/drawing/2014/main" id="{FF08773D-2AB4-4F7B-B512-7399DA43ECEF}"/>
                </a:ext>
              </a:extLst>
            </p:cNvPr>
            <p:cNvSpPr txBox="1"/>
            <p:nvPr/>
          </p:nvSpPr>
          <p:spPr>
            <a:xfrm>
              <a:off x="18781298" y="9854479"/>
              <a:ext cx="3474343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540" dirty="0">
                  <a:solidFill>
                    <a:srgbClr val="0070C0"/>
                  </a:solidFill>
                </a:rPr>
                <a:t>OAM</a:t>
              </a:r>
            </a:p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Cambricon</a:t>
              </a:r>
            </a:p>
          </p:txBody>
        </p:sp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EABD4B19-83C8-481B-B9CA-D650A258F5C0}"/>
              </a:ext>
            </a:extLst>
          </p:cNvPr>
          <p:cNvSpPr txBox="1">
            <a:spLocks/>
          </p:cNvSpPr>
          <p:nvPr/>
        </p:nvSpPr>
        <p:spPr>
          <a:xfrm>
            <a:off x="1006476" y="351304"/>
            <a:ext cx="21031199" cy="121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OCP Accelerator Module</a:t>
            </a:r>
          </a:p>
        </p:txBody>
      </p:sp>
    </p:spTree>
    <p:extLst>
      <p:ext uri="{BB962C8B-B14F-4D97-AF65-F5344CB8AC3E}">
        <p14:creationId xmlns:p14="http://schemas.microsoft.com/office/powerpoint/2010/main" val="49230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2E708-2F1C-7247-A31F-C57651ED0ABA}"/>
              </a:ext>
            </a:extLst>
          </p:cNvPr>
          <p:cNvSpPr txBox="1">
            <a:spLocks/>
          </p:cNvSpPr>
          <p:nvPr/>
        </p:nvSpPr>
        <p:spPr>
          <a:xfrm>
            <a:off x="1066801" y="2506662"/>
            <a:ext cx="109727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8* OAMs in UBB 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19’’ and 21’’ rack compatible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tx1"/>
                </a:solidFill>
              </a:rPr>
              <a:t>Interconnect topologies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Host Interface with retimers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Scale-out with Phy retimers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12V or 54V/48V power delivery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Debug/management interface</a:t>
            </a:r>
          </a:p>
          <a:p>
            <a:pPr marL="228600" indent="0"/>
            <a:endParaRPr lang="en-US" sz="4800" dirty="0"/>
          </a:p>
          <a:p>
            <a:endParaRPr lang="en-US" sz="48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90D4260-EE5E-4D05-ABF6-F6D9145AE63B}"/>
              </a:ext>
            </a:extLst>
          </p:cNvPr>
          <p:cNvGrpSpPr/>
          <p:nvPr/>
        </p:nvGrpSpPr>
        <p:grpSpPr>
          <a:xfrm>
            <a:off x="11710789" y="813797"/>
            <a:ext cx="12326255" cy="6744734"/>
            <a:chOff x="3713466" y="3276683"/>
            <a:chExt cx="20367369" cy="8474487"/>
          </a:xfrm>
        </p:grpSpPr>
        <p:grpSp>
          <p:nvGrpSpPr>
            <p:cNvPr id="63" name="群組 1">
              <a:extLst>
                <a:ext uri="{FF2B5EF4-FFF2-40B4-BE49-F238E27FC236}">
                  <a16:creationId xmlns:a16="http://schemas.microsoft.com/office/drawing/2014/main" id="{A2217981-4524-4EC0-B0BC-6594DC1603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13466" y="3276683"/>
              <a:ext cx="20367369" cy="8474487"/>
              <a:chOff x="513101" y="730274"/>
              <a:chExt cx="10256806" cy="4267667"/>
            </a:xfrm>
          </p:grpSpPr>
          <p:pic>
            <p:nvPicPr>
              <p:cNvPr id="68" name="圖片 9">
                <a:extLst>
                  <a:ext uri="{FF2B5EF4-FFF2-40B4-BE49-F238E27FC236}">
                    <a16:creationId xmlns:a16="http://schemas.microsoft.com/office/drawing/2014/main" id="{1A851B31-6274-4DA9-B731-05630A7FA8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111"/>
              <a:stretch/>
            </p:blipFill>
            <p:spPr>
              <a:xfrm rot="5400000">
                <a:off x="2833718" y="126496"/>
                <a:ext cx="3808297" cy="5365152"/>
              </a:xfrm>
              <a:prstGeom prst="rect">
                <a:avLst/>
              </a:prstGeom>
            </p:spPr>
          </p:pic>
          <p:cxnSp>
            <p:nvCxnSpPr>
              <p:cNvPr id="69" name="Straight Connector 14">
                <a:extLst>
                  <a:ext uri="{FF2B5EF4-FFF2-40B4-BE49-F238E27FC236}">
                    <a16:creationId xmlns:a16="http://schemas.microsoft.com/office/drawing/2014/main" id="{180DB686-DA1E-453B-A705-030229AE84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5926" y="4894692"/>
                <a:ext cx="5034842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17">
                <a:extLst>
                  <a:ext uri="{FF2B5EF4-FFF2-40B4-BE49-F238E27FC236}">
                    <a16:creationId xmlns:a16="http://schemas.microsoft.com/office/drawing/2014/main" id="{8C42B287-3DC8-4456-A106-32FCD63B25CE}"/>
                  </a:ext>
                </a:extLst>
              </p:cNvPr>
              <p:cNvSpPr txBox="1"/>
              <p:nvPr/>
            </p:nvSpPr>
            <p:spPr>
              <a:xfrm>
                <a:off x="4028937" y="4621678"/>
                <a:ext cx="2273024" cy="36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585mm(23.03”)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2D3CB9B-9D7C-4F5E-A4AC-E4924C227F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5926" y="4449599"/>
                <a:ext cx="0" cy="5483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12">
                <a:extLst>
                  <a:ext uri="{FF2B5EF4-FFF2-40B4-BE49-F238E27FC236}">
                    <a16:creationId xmlns:a16="http://schemas.microsoft.com/office/drawing/2014/main" id="{B06EB898-B57B-433A-8FB7-ABD47760D3F6}"/>
                  </a:ext>
                </a:extLst>
              </p:cNvPr>
              <p:cNvCxnSpPr/>
              <p:nvPr/>
            </p:nvCxnSpPr>
            <p:spPr>
              <a:xfrm flipV="1">
                <a:off x="7210768" y="4593416"/>
                <a:ext cx="0" cy="3613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0">
                <a:extLst>
                  <a:ext uri="{FF2B5EF4-FFF2-40B4-BE49-F238E27FC236}">
                    <a16:creationId xmlns:a16="http://schemas.microsoft.com/office/drawing/2014/main" id="{504577E7-2099-4D4E-851A-84F8DD221448}"/>
                  </a:ext>
                </a:extLst>
              </p:cNvPr>
              <p:cNvCxnSpPr/>
              <p:nvPr/>
            </p:nvCxnSpPr>
            <p:spPr>
              <a:xfrm flipH="1">
                <a:off x="1068341" y="963045"/>
                <a:ext cx="20119" cy="3576338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23">
                <a:extLst>
                  <a:ext uri="{FF2B5EF4-FFF2-40B4-BE49-F238E27FC236}">
                    <a16:creationId xmlns:a16="http://schemas.microsoft.com/office/drawing/2014/main" id="{00735535-4564-455F-A600-903FB6564217}"/>
                  </a:ext>
                </a:extLst>
              </p:cNvPr>
              <p:cNvSpPr txBox="1"/>
              <p:nvPr/>
            </p:nvSpPr>
            <p:spPr>
              <a:xfrm rot="16200000">
                <a:off x="-353246" y="2023988"/>
                <a:ext cx="2210669" cy="477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417mm(16.42”)</a:t>
                </a:r>
              </a:p>
            </p:txBody>
          </p:sp>
          <p:cxnSp>
            <p:nvCxnSpPr>
              <p:cNvPr id="75" name="Straight Connector 18">
                <a:extLst>
                  <a:ext uri="{FF2B5EF4-FFF2-40B4-BE49-F238E27FC236}">
                    <a16:creationId xmlns:a16="http://schemas.microsoft.com/office/drawing/2014/main" id="{A5A4B34F-EADF-41CA-AA1E-5D1E0CF736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189" y="963045"/>
                <a:ext cx="153167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76B56CD-E254-4649-A540-4C564DBEA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189" y="4550216"/>
                <a:ext cx="153167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矩形 17">
                <a:extLst>
                  <a:ext uri="{FF2B5EF4-FFF2-40B4-BE49-F238E27FC236}">
                    <a16:creationId xmlns:a16="http://schemas.microsoft.com/office/drawing/2014/main" id="{5B8620C6-E6A6-460D-83F9-C0AF359213C8}"/>
                  </a:ext>
                </a:extLst>
              </p:cNvPr>
              <p:cNvSpPr/>
              <p:nvPr/>
            </p:nvSpPr>
            <p:spPr>
              <a:xfrm>
                <a:off x="3126875" y="978051"/>
                <a:ext cx="1445768" cy="871728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OAM1</a:t>
                </a:r>
                <a:endParaRPr lang="zh-TW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矩形 22">
                <a:extLst>
                  <a:ext uri="{FF2B5EF4-FFF2-40B4-BE49-F238E27FC236}">
                    <a16:creationId xmlns:a16="http://schemas.microsoft.com/office/drawing/2014/main" id="{DFBC154B-6362-4787-8FA7-97758285C3FE}"/>
                  </a:ext>
                </a:extLst>
              </p:cNvPr>
              <p:cNvSpPr/>
              <p:nvPr/>
            </p:nvSpPr>
            <p:spPr>
              <a:xfrm>
                <a:off x="3126875" y="1879486"/>
                <a:ext cx="1445768" cy="871728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OAM2</a:t>
                </a:r>
                <a:endParaRPr lang="zh-TW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矩形 23">
                <a:extLst>
                  <a:ext uri="{FF2B5EF4-FFF2-40B4-BE49-F238E27FC236}">
                    <a16:creationId xmlns:a16="http://schemas.microsoft.com/office/drawing/2014/main" id="{919A2851-E120-4A84-9048-8067606B45BB}"/>
                  </a:ext>
                </a:extLst>
              </p:cNvPr>
              <p:cNvSpPr/>
              <p:nvPr/>
            </p:nvSpPr>
            <p:spPr>
              <a:xfrm>
                <a:off x="3126875" y="2781694"/>
                <a:ext cx="1445768" cy="871728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OAM5</a:t>
                </a:r>
                <a:endParaRPr lang="zh-TW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矩形 24">
                <a:extLst>
                  <a:ext uri="{FF2B5EF4-FFF2-40B4-BE49-F238E27FC236}">
                    <a16:creationId xmlns:a16="http://schemas.microsoft.com/office/drawing/2014/main" id="{7F90E42E-D5BF-4960-88A7-C296C0A69DFB}"/>
                  </a:ext>
                </a:extLst>
              </p:cNvPr>
              <p:cNvSpPr/>
              <p:nvPr/>
            </p:nvSpPr>
            <p:spPr>
              <a:xfrm>
                <a:off x="3126875" y="3670937"/>
                <a:ext cx="1445768" cy="871728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OAM6</a:t>
                </a:r>
                <a:endParaRPr lang="zh-TW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矩形 25">
                <a:extLst>
                  <a:ext uri="{FF2B5EF4-FFF2-40B4-BE49-F238E27FC236}">
                    <a16:creationId xmlns:a16="http://schemas.microsoft.com/office/drawing/2014/main" id="{2A1481D7-6458-4047-9955-A186D51C7FD4}"/>
                  </a:ext>
                </a:extLst>
              </p:cNvPr>
              <p:cNvSpPr/>
              <p:nvPr/>
            </p:nvSpPr>
            <p:spPr>
              <a:xfrm>
                <a:off x="4774427" y="978051"/>
                <a:ext cx="1445768" cy="871728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 0</a:t>
                </a:r>
                <a:endParaRPr lang="zh-TW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矩形 26">
                <a:extLst>
                  <a:ext uri="{FF2B5EF4-FFF2-40B4-BE49-F238E27FC236}">
                    <a16:creationId xmlns:a16="http://schemas.microsoft.com/office/drawing/2014/main" id="{A46B8D6C-0A25-454E-9C1E-0FCC5959C93D}"/>
                  </a:ext>
                </a:extLst>
              </p:cNvPr>
              <p:cNvSpPr/>
              <p:nvPr/>
            </p:nvSpPr>
            <p:spPr>
              <a:xfrm>
                <a:off x="4774427" y="1879486"/>
                <a:ext cx="1445768" cy="871728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OAM3</a:t>
                </a:r>
                <a:endParaRPr lang="zh-TW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矩形 27">
                <a:extLst>
                  <a:ext uri="{FF2B5EF4-FFF2-40B4-BE49-F238E27FC236}">
                    <a16:creationId xmlns:a16="http://schemas.microsoft.com/office/drawing/2014/main" id="{AB7BDD3A-D42B-41F8-896F-DAED303191D5}"/>
                  </a:ext>
                </a:extLst>
              </p:cNvPr>
              <p:cNvSpPr/>
              <p:nvPr/>
            </p:nvSpPr>
            <p:spPr>
              <a:xfrm>
                <a:off x="4774427" y="2781694"/>
                <a:ext cx="1445768" cy="871728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OAM4</a:t>
                </a:r>
                <a:endParaRPr lang="zh-TW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矩形 28">
                <a:extLst>
                  <a:ext uri="{FF2B5EF4-FFF2-40B4-BE49-F238E27FC236}">
                    <a16:creationId xmlns:a16="http://schemas.microsoft.com/office/drawing/2014/main" id="{B5A3A38D-7395-45CA-AB0D-8115E0017F00}"/>
                  </a:ext>
                </a:extLst>
              </p:cNvPr>
              <p:cNvSpPr/>
              <p:nvPr/>
            </p:nvSpPr>
            <p:spPr>
              <a:xfrm>
                <a:off x="4774427" y="3670937"/>
                <a:ext cx="1445768" cy="871728"/>
              </a:xfrm>
              <a:prstGeom prst="rect">
                <a:avLst/>
              </a:prstGeom>
              <a:solidFill>
                <a:srgbClr val="FFFF00">
                  <a:alpha val="39000"/>
                </a:srgbClr>
              </a:solidFill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OAM7</a:t>
                </a:r>
                <a:endParaRPr lang="zh-TW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矩形 29">
                <a:extLst>
                  <a:ext uri="{FF2B5EF4-FFF2-40B4-BE49-F238E27FC236}">
                    <a16:creationId xmlns:a16="http://schemas.microsoft.com/office/drawing/2014/main" id="{7882677D-868F-4A5C-8631-ABA597EF7D71}"/>
                  </a:ext>
                </a:extLst>
              </p:cNvPr>
              <p:cNvSpPr/>
              <p:nvPr/>
            </p:nvSpPr>
            <p:spPr>
              <a:xfrm rot="16200000">
                <a:off x="4826151" y="2694949"/>
                <a:ext cx="3312351" cy="196948"/>
              </a:xfrm>
              <a:prstGeom prst="rect">
                <a:avLst/>
              </a:prstGeom>
              <a:solidFill>
                <a:srgbClr val="0000FF">
                  <a:alpha val="39000"/>
                </a:srgbClr>
              </a:solidFill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67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Retimer</a:t>
                </a:r>
                <a:endParaRPr lang="zh-TW" altLang="en-US" sz="1867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矩形 37">
                <a:extLst>
                  <a:ext uri="{FF2B5EF4-FFF2-40B4-BE49-F238E27FC236}">
                    <a16:creationId xmlns:a16="http://schemas.microsoft.com/office/drawing/2014/main" id="{6D1D33C3-601A-41C4-8BED-8006CF68776A}"/>
                  </a:ext>
                </a:extLst>
              </p:cNvPr>
              <p:cNvSpPr/>
              <p:nvPr/>
            </p:nvSpPr>
            <p:spPr>
              <a:xfrm>
                <a:off x="2027132" y="4078256"/>
                <a:ext cx="691134" cy="191008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9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QSFP-DD</a:t>
                </a:r>
                <a:endParaRPr lang="zh-TW" altLang="en-US" sz="933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7" name="Straight Connector 18">
                <a:extLst>
                  <a:ext uri="{FF2B5EF4-FFF2-40B4-BE49-F238E27FC236}">
                    <a16:creationId xmlns:a16="http://schemas.microsoft.com/office/drawing/2014/main" id="{9E068DC5-26A3-477E-B348-F0C58DC871C2}"/>
                  </a:ext>
                </a:extLst>
              </p:cNvPr>
              <p:cNvCxnSpPr/>
              <p:nvPr/>
            </p:nvCxnSpPr>
            <p:spPr>
              <a:xfrm>
                <a:off x="6932239" y="753534"/>
                <a:ext cx="0" cy="10962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矩形 50">
                <a:extLst>
                  <a:ext uri="{FF2B5EF4-FFF2-40B4-BE49-F238E27FC236}">
                    <a16:creationId xmlns:a16="http://schemas.microsoft.com/office/drawing/2014/main" id="{F01DA791-0AE8-4A61-897F-679437AD474B}"/>
                  </a:ext>
                </a:extLst>
              </p:cNvPr>
              <p:cNvSpPr/>
              <p:nvPr/>
            </p:nvSpPr>
            <p:spPr>
              <a:xfrm>
                <a:off x="2027132" y="3851100"/>
                <a:ext cx="691134" cy="191008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9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QSFP-DD</a:t>
                </a:r>
                <a:endParaRPr lang="zh-TW" altLang="en-US" sz="933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矩形 54">
                <a:extLst>
                  <a:ext uri="{FF2B5EF4-FFF2-40B4-BE49-F238E27FC236}">
                    <a16:creationId xmlns:a16="http://schemas.microsoft.com/office/drawing/2014/main" id="{C766E3F1-4D2F-4A6E-A10A-885A74D9C243}"/>
                  </a:ext>
                </a:extLst>
              </p:cNvPr>
              <p:cNvSpPr/>
              <p:nvPr/>
            </p:nvSpPr>
            <p:spPr>
              <a:xfrm>
                <a:off x="2027132" y="3426320"/>
                <a:ext cx="691134" cy="191008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9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QSFP-DD</a:t>
                </a:r>
                <a:endParaRPr lang="zh-TW" altLang="en-US" sz="933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矩形 55">
                <a:extLst>
                  <a:ext uri="{FF2B5EF4-FFF2-40B4-BE49-F238E27FC236}">
                    <a16:creationId xmlns:a16="http://schemas.microsoft.com/office/drawing/2014/main" id="{04FDA121-989A-4B42-B3F8-4CAFA3812D05}"/>
                  </a:ext>
                </a:extLst>
              </p:cNvPr>
              <p:cNvSpPr/>
              <p:nvPr/>
            </p:nvSpPr>
            <p:spPr>
              <a:xfrm>
                <a:off x="2027132" y="3199164"/>
                <a:ext cx="691134" cy="191008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9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QSFP-DD</a:t>
                </a:r>
                <a:endParaRPr lang="zh-TW" altLang="en-US" sz="1067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矩形 56">
                <a:extLst>
                  <a:ext uri="{FF2B5EF4-FFF2-40B4-BE49-F238E27FC236}">
                    <a16:creationId xmlns:a16="http://schemas.microsoft.com/office/drawing/2014/main" id="{6A97DB92-A297-4BA0-BA00-FC735B586BB6}"/>
                  </a:ext>
                </a:extLst>
              </p:cNvPr>
              <p:cNvSpPr/>
              <p:nvPr/>
            </p:nvSpPr>
            <p:spPr>
              <a:xfrm>
                <a:off x="2027132" y="2157478"/>
                <a:ext cx="691134" cy="191008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9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QSFP-DD</a:t>
                </a:r>
                <a:endParaRPr lang="zh-TW" altLang="en-US" sz="933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矩形 57">
                <a:extLst>
                  <a:ext uri="{FF2B5EF4-FFF2-40B4-BE49-F238E27FC236}">
                    <a16:creationId xmlns:a16="http://schemas.microsoft.com/office/drawing/2014/main" id="{FEB66719-BB87-4810-A13A-A001E0FF29C3}"/>
                  </a:ext>
                </a:extLst>
              </p:cNvPr>
              <p:cNvSpPr/>
              <p:nvPr/>
            </p:nvSpPr>
            <p:spPr>
              <a:xfrm>
                <a:off x="2027132" y="1930322"/>
                <a:ext cx="691134" cy="191008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9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QSFP-DD</a:t>
                </a:r>
                <a:endParaRPr lang="zh-TW" altLang="en-US" sz="1067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矩形 58">
                <a:extLst>
                  <a:ext uri="{FF2B5EF4-FFF2-40B4-BE49-F238E27FC236}">
                    <a16:creationId xmlns:a16="http://schemas.microsoft.com/office/drawing/2014/main" id="{A11E7214-FE30-48E6-8CCE-0C11CFA57119}"/>
                  </a:ext>
                </a:extLst>
              </p:cNvPr>
              <p:cNvSpPr/>
              <p:nvPr/>
            </p:nvSpPr>
            <p:spPr>
              <a:xfrm>
                <a:off x="2027132" y="1521126"/>
                <a:ext cx="691134" cy="191008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9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QSFP-DD</a:t>
                </a:r>
                <a:endParaRPr lang="zh-TW" altLang="en-US" sz="1067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矩形 64">
                <a:extLst>
                  <a:ext uri="{FF2B5EF4-FFF2-40B4-BE49-F238E27FC236}">
                    <a16:creationId xmlns:a16="http://schemas.microsoft.com/office/drawing/2014/main" id="{7D76C9DE-5DA9-4B30-B8B6-1499F7F3AD8F}"/>
                  </a:ext>
                </a:extLst>
              </p:cNvPr>
              <p:cNvSpPr/>
              <p:nvPr/>
            </p:nvSpPr>
            <p:spPr>
              <a:xfrm>
                <a:off x="2027132" y="1293970"/>
                <a:ext cx="691134" cy="191008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933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QSFP-DD-</a:t>
                </a:r>
                <a:endParaRPr lang="zh-TW" altLang="en-US" sz="1067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5" name="圖片 20">
                <a:extLst>
                  <a:ext uri="{FF2B5EF4-FFF2-40B4-BE49-F238E27FC236}">
                    <a16:creationId xmlns:a16="http://schemas.microsoft.com/office/drawing/2014/main" id="{D52D3A54-EB14-4AFD-B45F-BF40AA6E80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7976" y="2526477"/>
                <a:ext cx="98134" cy="129537"/>
              </a:xfrm>
              <a:prstGeom prst="rect">
                <a:avLst/>
              </a:prstGeom>
            </p:spPr>
          </p:pic>
          <p:pic>
            <p:nvPicPr>
              <p:cNvPr id="96" name="圖片 65">
                <a:extLst>
                  <a:ext uri="{FF2B5EF4-FFF2-40B4-BE49-F238E27FC236}">
                    <a16:creationId xmlns:a16="http://schemas.microsoft.com/office/drawing/2014/main" id="{292B6EEE-7C2C-4310-A707-20A66606A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7976" y="2907240"/>
                <a:ext cx="98134" cy="129537"/>
              </a:xfrm>
              <a:prstGeom prst="rect">
                <a:avLst/>
              </a:prstGeom>
            </p:spPr>
          </p:pic>
          <p:sp>
            <p:nvSpPr>
              <p:cNvPr id="97" name="文字方塊 67">
                <a:extLst>
                  <a:ext uri="{FF2B5EF4-FFF2-40B4-BE49-F238E27FC236}">
                    <a16:creationId xmlns:a16="http://schemas.microsoft.com/office/drawing/2014/main" id="{6E5F2914-9F97-4747-A674-12C3EA52463E}"/>
                  </a:ext>
                </a:extLst>
              </p:cNvPr>
              <p:cNvSpPr txBox="1"/>
              <p:nvPr/>
            </p:nvSpPr>
            <p:spPr>
              <a:xfrm>
                <a:off x="7777699" y="2605623"/>
                <a:ext cx="2340003" cy="322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ExaMAX</a:t>
                </a:r>
                <a:r>
                  <a:rPr lang="en-US" altLang="zh-TW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6p8c</a:t>
                </a:r>
              </a:p>
            </p:txBody>
          </p:sp>
          <p:cxnSp>
            <p:nvCxnSpPr>
              <p:cNvPr id="98" name="直線接點 69">
                <a:extLst>
                  <a:ext uri="{FF2B5EF4-FFF2-40B4-BE49-F238E27FC236}">
                    <a16:creationId xmlns:a16="http://schemas.microsoft.com/office/drawing/2014/main" id="{273DDB1E-7AF7-4D4C-BC4E-5172E9276BEC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>
                <a:off x="7304532" y="1962113"/>
                <a:ext cx="473167" cy="804517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直線接點 70">
                <a:extLst>
                  <a:ext uri="{FF2B5EF4-FFF2-40B4-BE49-F238E27FC236}">
                    <a16:creationId xmlns:a16="http://schemas.microsoft.com/office/drawing/2014/main" id="{E265FC86-7083-4D7A-ACC8-EA81DCE9FB61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>
                <a:off x="7296278" y="2151461"/>
                <a:ext cx="481420" cy="615170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直線接點 71">
                <a:extLst>
                  <a:ext uri="{FF2B5EF4-FFF2-40B4-BE49-F238E27FC236}">
                    <a16:creationId xmlns:a16="http://schemas.microsoft.com/office/drawing/2014/main" id="{7FC6593B-A7D1-4ECC-8B91-C3DE1A959ACD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>
                <a:off x="7304532" y="2442821"/>
                <a:ext cx="473167" cy="323809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直線接點 72">
                <a:extLst>
                  <a:ext uri="{FF2B5EF4-FFF2-40B4-BE49-F238E27FC236}">
                    <a16:creationId xmlns:a16="http://schemas.microsoft.com/office/drawing/2014/main" id="{17FD08F4-0A09-4799-8DC2-C7AB1C65EDFB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>
                <a:off x="7296278" y="2632169"/>
                <a:ext cx="481420" cy="134462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直線接點 73">
                <a:extLst>
                  <a:ext uri="{FF2B5EF4-FFF2-40B4-BE49-F238E27FC236}">
                    <a16:creationId xmlns:a16="http://schemas.microsoft.com/office/drawing/2014/main" id="{4DFFA390-B5F0-4C6C-A10A-DEEFC1F108C8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 flipV="1">
                <a:off x="7304532" y="2766630"/>
                <a:ext cx="473167" cy="133971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直線接點 74">
                <a:extLst>
                  <a:ext uri="{FF2B5EF4-FFF2-40B4-BE49-F238E27FC236}">
                    <a16:creationId xmlns:a16="http://schemas.microsoft.com/office/drawing/2014/main" id="{05CAEF00-362F-48D9-A1F1-294A8FA6B2EC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 flipV="1">
                <a:off x="7296278" y="2766630"/>
                <a:ext cx="481420" cy="323320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直線接點 75">
                <a:extLst>
                  <a:ext uri="{FF2B5EF4-FFF2-40B4-BE49-F238E27FC236}">
                    <a16:creationId xmlns:a16="http://schemas.microsoft.com/office/drawing/2014/main" id="{9C66DF9A-ED75-45B0-AC82-36D0C7496630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 flipV="1">
                <a:off x="7304532" y="2766630"/>
                <a:ext cx="473167" cy="609326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直線接點 76">
                <a:extLst>
                  <a:ext uri="{FF2B5EF4-FFF2-40B4-BE49-F238E27FC236}">
                    <a16:creationId xmlns:a16="http://schemas.microsoft.com/office/drawing/2014/main" id="{CDC34203-4DF2-47CF-9FA5-6CF06C2AD76E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 flipV="1">
                <a:off x="7296278" y="2766630"/>
                <a:ext cx="481420" cy="798679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文字方塊 77">
                <a:extLst>
                  <a:ext uri="{FF2B5EF4-FFF2-40B4-BE49-F238E27FC236}">
                    <a16:creationId xmlns:a16="http://schemas.microsoft.com/office/drawing/2014/main" id="{2F0CD155-86FE-4817-8069-4959429F4A5F}"/>
                  </a:ext>
                </a:extLst>
              </p:cNvPr>
              <p:cNvSpPr txBox="1"/>
              <p:nvPr/>
            </p:nvSpPr>
            <p:spPr>
              <a:xfrm>
                <a:off x="7677236" y="1290333"/>
                <a:ext cx="2681579" cy="579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2x2 power conn 54V/48V</a:t>
                </a:r>
              </a:p>
            </p:txBody>
          </p:sp>
          <p:cxnSp>
            <p:nvCxnSpPr>
              <p:cNvPr id="107" name="直線接點 78">
                <a:extLst>
                  <a:ext uri="{FF2B5EF4-FFF2-40B4-BE49-F238E27FC236}">
                    <a16:creationId xmlns:a16="http://schemas.microsoft.com/office/drawing/2014/main" id="{877ACAC9-A143-4C16-A041-D2F506CA28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33674" y="1443653"/>
                <a:ext cx="481423" cy="147756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直線接點 79">
                <a:extLst>
                  <a:ext uri="{FF2B5EF4-FFF2-40B4-BE49-F238E27FC236}">
                    <a16:creationId xmlns:a16="http://schemas.microsoft.com/office/drawing/2014/main" id="{2CCD23B1-A7AC-4BCD-9975-38C2C231C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3674" y="1409471"/>
                <a:ext cx="492246" cy="30483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" name="文字方塊 80">
                <a:extLst>
                  <a:ext uri="{FF2B5EF4-FFF2-40B4-BE49-F238E27FC236}">
                    <a16:creationId xmlns:a16="http://schemas.microsoft.com/office/drawing/2014/main" id="{75F652D3-8BC9-469C-9231-0B4B66CED7A5}"/>
                  </a:ext>
                </a:extLst>
              </p:cNvPr>
              <p:cNvSpPr txBox="1"/>
              <p:nvPr/>
            </p:nvSpPr>
            <p:spPr>
              <a:xfrm>
                <a:off x="7885155" y="3867398"/>
                <a:ext cx="2884752" cy="579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2x2 power conn </a:t>
                </a:r>
              </a:p>
              <a:p>
                <a:r>
                  <a:rPr lang="en-US" altLang="zh-TW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54V/48V</a:t>
                </a:r>
              </a:p>
            </p:txBody>
          </p:sp>
          <p:cxnSp>
            <p:nvCxnSpPr>
              <p:cNvPr id="110" name="直線接點 81">
                <a:extLst>
                  <a:ext uri="{FF2B5EF4-FFF2-40B4-BE49-F238E27FC236}">
                    <a16:creationId xmlns:a16="http://schemas.microsoft.com/office/drawing/2014/main" id="{9FFE6AEB-C20B-4E7C-A059-B048523CF8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33674" y="3984977"/>
                <a:ext cx="481423" cy="147756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直線接點 82">
                <a:extLst>
                  <a:ext uri="{FF2B5EF4-FFF2-40B4-BE49-F238E27FC236}">
                    <a16:creationId xmlns:a16="http://schemas.microsoft.com/office/drawing/2014/main" id="{58ED60E4-CAF5-49E0-BF6F-FABEEFA3D9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3674" y="3950795"/>
                <a:ext cx="492246" cy="30483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文字方塊 83">
                <a:extLst>
                  <a:ext uri="{FF2B5EF4-FFF2-40B4-BE49-F238E27FC236}">
                    <a16:creationId xmlns:a16="http://schemas.microsoft.com/office/drawing/2014/main" id="{967630AD-D1C1-45A3-BAA5-1C263D509EC6}"/>
                  </a:ext>
                </a:extLst>
              </p:cNvPr>
              <p:cNvSpPr txBox="1"/>
              <p:nvPr/>
            </p:nvSpPr>
            <p:spPr>
              <a:xfrm>
                <a:off x="7885155" y="730274"/>
                <a:ext cx="2263986" cy="322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conn 12V</a:t>
                </a:r>
              </a:p>
            </p:txBody>
          </p:sp>
          <p:cxnSp>
            <p:nvCxnSpPr>
              <p:cNvPr id="113" name="直線接點 84">
                <a:extLst>
                  <a:ext uri="{FF2B5EF4-FFF2-40B4-BE49-F238E27FC236}">
                    <a16:creationId xmlns:a16="http://schemas.microsoft.com/office/drawing/2014/main" id="{BC9E4357-C1D0-49E9-A9B0-040061B9D7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6277" y="894476"/>
                <a:ext cx="516208" cy="263167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文字方塊 85">
                <a:extLst>
                  <a:ext uri="{FF2B5EF4-FFF2-40B4-BE49-F238E27FC236}">
                    <a16:creationId xmlns:a16="http://schemas.microsoft.com/office/drawing/2014/main" id="{F595D3C9-F501-4BB5-A90C-122CD9B51602}"/>
                  </a:ext>
                </a:extLst>
              </p:cNvPr>
              <p:cNvSpPr txBox="1"/>
              <p:nvPr/>
            </p:nvSpPr>
            <p:spPr>
              <a:xfrm>
                <a:off x="7579797" y="4456560"/>
                <a:ext cx="2144857" cy="322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conn 12V</a:t>
                </a:r>
              </a:p>
            </p:txBody>
          </p:sp>
          <p:cxnSp>
            <p:nvCxnSpPr>
              <p:cNvPr id="115" name="直線接點 86">
                <a:extLst>
                  <a:ext uri="{FF2B5EF4-FFF2-40B4-BE49-F238E27FC236}">
                    <a16:creationId xmlns:a16="http://schemas.microsoft.com/office/drawing/2014/main" id="{60CBE2A6-968D-49A2-8AC3-C169C8D47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0020" y="4391979"/>
                <a:ext cx="522465" cy="97928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6" name="文字方塊 77">
                <a:extLst>
                  <a:ext uri="{FF2B5EF4-FFF2-40B4-BE49-F238E27FC236}">
                    <a16:creationId xmlns:a16="http://schemas.microsoft.com/office/drawing/2014/main" id="{384B1601-E877-442C-878C-3935FFDEDAEE}"/>
                  </a:ext>
                </a:extLst>
              </p:cNvPr>
              <p:cNvSpPr txBox="1"/>
              <p:nvPr/>
            </p:nvSpPr>
            <p:spPr>
              <a:xfrm>
                <a:off x="7476586" y="3505285"/>
                <a:ext cx="2053534" cy="322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Guide pin</a:t>
                </a:r>
              </a:p>
            </p:txBody>
          </p:sp>
          <p:cxnSp>
            <p:nvCxnSpPr>
              <p:cNvPr id="117" name="直線接點 78">
                <a:extLst>
                  <a:ext uri="{FF2B5EF4-FFF2-40B4-BE49-F238E27FC236}">
                    <a16:creationId xmlns:a16="http://schemas.microsoft.com/office/drawing/2014/main" id="{F1AC474E-53C1-447B-A4A1-3A20CB1A62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8451" y="3719484"/>
                <a:ext cx="516704" cy="34799"/>
              </a:xfrm>
              <a:prstGeom prst="line">
                <a:avLst/>
              </a:prstGeom>
              <a:ln w="6350">
                <a:headEnd type="oval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64" name="图片 88">
              <a:extLst>
                <a:ext uri="{FF2B5EF4-FFF2-40B4-BE49-F238E27FC236}">
                  <a16:creationId xmlns:a16="http://schemas.microsoft.com/office/drawing/2014/main" id="{E033AB0B-7E22-417B-AABD-7BF4FD2F2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8616" y="8197360"/>
              <a:ext cx="399300" cy="2030249"/>
            </a:xfrm>
            <a:prstGeom prst="rect">
              <a:avLst/>
            </a:prstGeom>
          </p:spPr>
        </p:pic>
        <p:pic>
          <p:nvPicPr>
            <p:cNvPr id="65" name="图片 89">
              <a:extLst>
                <a:ext uri="{FF2B5EF4-FFF2-40B4-BE49-F238E27FC236}">
                  <a16:creationId xmlns:a16="http://schemas.microsoft.com/office/drawing/2014/main" id="{FE05E8DD-B00D-4A6F-9785-6CAC8BC76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9484" y="4480650"/>
              <a:ext cx="399300" cy="1991285"/>
            </a:xfrm>
            <a:prstGeom prst="rect">
              <a:avLst/>
            </a:prstGeom>
          </p:spPr>
        </p:pic>
        <p:sp>
          <p:nvSpPr>
            <p:cNvPr id="66" name="矩形 91">
              <a:extLst>
                <a:ext uri="{FF2B5EF4-FFF2-40B4-BE49-F238E27FC236}">
                  <a16:creationId xmlns:a16="http://schemas.microsoft.com/office/drawing/2014/main" id="{9921DD5D-E67D-4793-9984-1C67EB26AE9B}"/>
                </a:ext>
              </a:extLst>
            </p:cNvPr>
            <p:cNvSpPr/>
            <p:nvPr/>
          </p:nvSpPr>
          <p:spPr>
            <a:xfrm rot="16200000">
              <a:off x="7456843" y="5294742"/>
              <a:ext cx="1991285" cy="399300"/>
            </a:xfrm>
            <a:prstGeom prst="rect">
              <a:avLst/>
            </a:prstGeom>
            <a:solidFill>
              <a:srgbClr val="0000FF">
                <a:alpha val="39000"/>
              </a:srgbClr>
            </a:solidFill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PHY Retimer</a:t>
              </a:r>
              <a:endParaRPr lang="zh-TW" altLang="en-US" sz="1333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矩形 93">
              <a:extLst>
                <a:ext uri="{FF2B5EF4-FFF2-40B4-BE49-F238E27FC236}">
                  <a16:creationId xmlns:a16="http://schemas.microsoft.com/office/drawing/2014/main" id="{CB4E2D67-598B-495B-B056-15AEFE991EB9}"/>
                </a:ext>
              </a:extLst>
            </p:cNvPr>
            <p:cNvSpPr/>
            <p:nvPr/>
          </p:nvSpPr>
          <p:spPr>
            <a:xfrm rot="16200000">
              <a:off x="7494092" y="9001612"/>
              <a:ext cx="2048348" cy="403648"/>
            </a:xfrm>
            <a:prstGeom prst="rect">
              <a:avLst/>
            </a:prstGeom>
            <a:solidFill>
              <a:srgbClr val="0000FF">
                <a:alpha val="39000"/>
              </a:srgbClr>
            </a:solidFill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PHY Retimer</a:t>
              </a:r>
              <a:endParaRPr lang="zh-TW" altLang="en-US" sz="1333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8" name="Title 1">
            <a:extLst>
              <a:ext uri="{FF2B5EF4-FFF2-40B4-BE49-F238E27FC236}">
                <a16:creationId xmlns:a16="http://schemas.microsoft.com/office/drawing/2014/main" id="{A17C79EB-4ADA-45D4-BE5E-E172225AD136}"/>
              </a:ext>
            </a:extLst>
          </p:cNvPr>
          <p:cNvSpPr txBox="1">
            <a:spLocks/>
          </p:cNvSpPr>
          <p:nvPr/>
        </p:nvSpPr>
        <p:spPr>
          <a:xfrm>
            <a:off x="1006476" y="351304"/>
            <a:ext cx="21031199" cy="121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UBB Spec v1.0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DE0A1-E550-4F88-BC9C-819F86590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6056" y="7819685"/>
            <a:ext cx="9856509" cy="559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390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noFill/>
        </a:ln>
      </a:spPr>
      <a:bodyPr rtlCol="0" anchor="ctr"/>
      <a:lstStyle>
        <a:defPPr algn="ctr">
          <a:buClr>
            <a:srgbClr val="5F6061"/>
          </a:buClr>
          <a:buSzPts val="3600"/>
          <a:defRPr sz="3600" dirty="0">
            <a:solidFill>
              <a:srgbClr val="FF0000"/>
            </a:solidFill>
            <a:latin typeface="Source Sans Pro"/>
            <a:ea typeface="Source Sans Pro"/>
            <a:cs typeface="Source Sans Pro"/>
            <a:sym typeface="Source Sans Pro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3306</TotalTime>
  <Words>424</Words>
  <Application>Microsoft Office PowerPoint</Application>
  <PresentationFormat>Custom</PresentationFormat>
  <Paragraphs>121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Times New Roman</vt:lpstr>
      <vt:lpstr>Calibri</vt:lpstr>
      <vt:lpstr>Arial</vt:lpstr>
      <vt:lpstr>Courier New</vt:lpstr>
      <vt:lpstr>Source Sans Pro</vt:lpstr>
      <vt:lpstr>Custom Design</vt:lpstr>
      <vt:lpstr>OCP Open Accelerator Infrastructure Overview</vt:lpstr>
      <vt:lpstr>PowerPoint Presentation</vt:lpstr>
      <vt:lpstr>OAI Overview</vt:lpstr>
      <vt:lpstr>OAI Group Workstreams</vt:lpstr>
      <vt:lpstr>OAI Workstreams Members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Kali Burdette</dc:creator>
  <cp:lastModifiedBy>Hang, Song Kok</cp:lastModifiedBy>
  <cp:revision>123</cp:revision>
  <dcterms:modified xsi:type="dcterms:W3CDTF">2021-01-22T07:04:11Z</dcterms:modified>
</cp:coreProperties>
</file>