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4241" r:id="rId1"/>
  </p:sldMasterIdLst>
  <p:sldIdLst>
    <p:sldId id="256" r:id="rId2"/>
    <p:sldId id="261" r:id="rId3"/>
    <p:sldId id="262" r:id="rId4"/>
    <p:sldId id="259" r:id="rId5"/>
    <p:sldId id="265" r:id="rId6"/>
    <p:sldId id="267" r:id="rId7"/>
    <p:sldId id="258" r:id="rId8"/>
    <p:sldId id="266" r:id="rId9"/>
    <p:sldId id="260" r:id="rId10"/>
    <p:sldId id="263" r:id="rId11"/>
  </p:sldIdLst>
  <p:sldSz cx="9144000" cy="5143500" type="screen16x9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5577">
          <p15:clr>
            <a:srgbClr val="A4A3A4"/>
          </p15:clr>
        </p15:guide>
        <p15:guide id="3" pos="180">
          <p15:clr>
            <a:srgbClr val="A4A3A4"/>
          </p15:clr>
        </p15:guide>
        <p15:guide id="4" orient="horz" pos="3082">
          <p15:clr>
            <a:srgbClr val="A4A3A4"/>
          </p15:clr>
        </p15:guide>
        <p15:guide id="5" pos="62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4" autoAdjust="0"/>
    <p:restoredTop sz="94660"/>
  </p:normalViewPr>
  <p:slideViewPr>
    <p:cSldViewPr snapToGrid="0">
      <p:cViewPr varScale="1">
        <p:scale>
          <a:sx n="160" d="100"/>
          <a:sy n="160" d="100"/>
        </p:scale>
        <p:origin x="116" y="160"/>
      </p:cViewPr>
      <p:guideLst>
        <p:guide orient="horz" pos="3072"/>
        <p:guide pos="5577"/>
        <p:guide pos="180"/>
        <p:guide orient="horz" pos="3082"/>
        <p:guide pos="62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_Im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60846" cy="5152976"/>
          </a:xfrm>
          <a:prstGeom prst="rect">
            <a:avLst/>
          </a:prstGeom>
        </p:spPr>
      </p:pic>
      <p:sp>
        <p:nvSpPr>
          <p:cNvPr id="9" name="Title Placeholder 21"/>
          <p:cNvSpPr>
            <a:spLocks noGrp="1"/>
          </p:cNvSpPr>
          <p:nvPr>
            <p:ph type="ctrTitle" hasCustomPrompt="1"/>
          </p:nvPr>
        </p:nvSpPr>
        <p:spPr>
          <a:xfrm>
            <a:off x="274319" y="290332"/>
            <a:ext cx="5200791" cy="1661993"/>
          </a:xfrm>
          <a:prstGeom prst="rect">
            <a:avLst/>
          </a:prstGeom>
        </p:spPr>
        <p:txBody>
          <a:bodyPr wrap="square" lIns="0" rIns="0" anchor="b" anchorCtr="0">
            <a:normAutofit/>
          </a:bodyPr>
          <a:lstStyle>
            <a:lvl1pPr algn="l">
              <a:lnSpc>
                <a:spcPct val="100000"/>
              </a:lnSpc>
              <a:spcAft>
                <a:spcPts val="0"/>
              </a:spcAft>
              <a:defRPr sz="5400" b="0" i="0" smtClean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</a:t>
            </a:r>
            <a:br>
              <a:rPr lang="en-US" dirty="0" smtClean="0"/>
            </a:br>
            <a:r>
              <a:rPr lang="en-US" dirty="0" smtClean="0"/>
              <a:t>title slide</a:t>
            </a:r>
          </a:p>
        </p:txBody>
      </p:sp>
      <p:sp>
        <p:nvSpPr>
          <p:cNvPr id="8" name="Text Placeholder 12"/>
          <p:cNvSpPr>
            <a:spLocks noGrp="1"/>
          </p:cNvSpPr>
          <p:nvPr>
            <p:ph type="subTitle" idx="1" hasCustomPrompt="1"/>
          </p:nvPr>
        </p:nvSpPr>
        <p:spPr>
          <a:xfrm>
            <a:off x="274320" y="2252133"/>
            <a:ext cx="5200791" cy="30777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l">
              <a:buFont typeface="Wingdings" pitchFamily="2" charset="2"/>
              <a:buNone/>
              <a:defRPr sz="2000" b="1" i="0" smtClean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subtitle style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133" y="4374069"/>
            <a:ext cx="1630654" cy="2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758770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two colum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319" y="265272"/>
            <a:ext cx="7955280" cy="640080"/>
          </a:xfrm>
          <a:prstGeom prst="rect">
            <a:avLst/>
          </a:prstGeom>
        </p:spPr>
        <p:txBody>
          <a:bodyPr lIns="0" rIns="0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content page title 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274320" y="1280160"/>
            <a:ext cx="3840480" cy="3200400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AAAAAA"/>
              </a:buClr>
              <a:defRPr sz="1400" b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74675" indent="-231775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200" b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000" b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4" hasCustomPrompt="1"/>
          </p:nvPr>
        </p:nvSpPr>
        <p:spPr>
          <a:xfrm>
            <a:off x="4389120" y="1280160"/>
            <a:ext cx="3840480" cy="3200400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AAAAAA"/>
              </a:buClr>
              <a:defRPr sz="1400" b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74675" indent="-231775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200" b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000" b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02437867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left margi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270166" y="267705"/>
            <a:ext cx="4285279" cy="640080"/>
          </a:xfrm>
          <a:prstGeom prst="rect">
            <a:avLst/>
          </a:prstGeom>
        </p:spPr>
        <p:txBody>
          <a:bodyPr lIns="0" rIns="0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270166" y="1280160"/>
            <a:ext cx="4283860" cy="3200400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AAAAAA"/>
              </a:buClr>
              <a:defRPr sz="1400" b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74675" indent="-231775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200" b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000" b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000" b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42475407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left margin with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74320" y="267706"/>
            <a:ext cx="4865304" cy="486332"/>
          </a:xfrm>
          <a:prstGeom prst="rect">
            <a:avLst/>
          </a:prstGeom>
        </p:spPr>
        <p:txBody>
          <a:bodyPr lIns="0" rIns="0"/>
          <a:lstStyle>
            <a:lvl1pPr>
              <a:defRPr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74320" y="1280160"/>
            <a:ext cx="4297680" cy="3200400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AAAAAA"/>
              </a:buClr>
              <a:buFont typeface="Arial" pitchFamily="34" charset="0"/>
              <a:buChar char="•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73088" indent="-231775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buFont typeface="Museo Sans For Dell" pitchFamily="2" charset="0"/>
              <a:buChar char="–"/>
              <a:defRPr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200">
                <a:solidFill>
                  <a:schemeClr val="tx1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274320" y="819150"/>
            <a:ext cx="4297680" cy="23884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Subhead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00737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left margin with subhead and two 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74320" y="267706"/>
            <a:ext cx="4297680" cy="664797"/>
          </a:xfrm>
          <a:prstGeom prst="rect">
            <a:avLst/>
          </a:prstGeom>
        </p:spPr>
        <p:txBody>
          <a:bodyPr lIns="0" rIns="0"/>
          <a:lstStyle>
            <a:lvl1pPr>
              <a:defRPr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content </a:t>
            </a:r>
            <a:br>
              <a:rPr lang="en-US" dirty="0" smtClean="0"/>
            </a:br>
            <a:r>
              <a:rPr lang="en-US" dirty="0" smtClean="0"/>
              <a:t>page title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74320" y="1554480"/>
            <a:ext cx="4297680" cy="3017520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AAAAAA"/>
              </a:buClr>
              <a:buFont typeface="Arial" pitchFamily="34" charset="0"/>
              <a:buChar char="•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73088" indent="-231775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buFont typeface="Museo Sans For Dell" pitchFamily="2" charset="0"/>
              <a:buChar char="–"/>
              <a:defRPr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000" baseline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200">
                <a:solidFill>
                  <a:schemeClr val="tx1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274320" y="1159646"/>
            <a:ext cx="4297680" cy="23884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Subhead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2964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_No body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319" y="265272"/>
            <a:ext cx="7955280" cy="664797"/>
          </a:xfrm>
          <a:prstGeom prst="rect">
            <a:avLst/>
          </a:prstGeom>
        </p:spPr>
        <p:txBody>
          <a:bodyPr lIns="0" rIns="0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40280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1736420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vider_Im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6780" cy="5150688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274320" y="1748271"/>
            <a:ext cx="6850901" cy="1495794"/>
          </a:xfrm>
          <a:prstGeom prst="rect">
            <a:avLst/>
          </a:prstGeom>
        </p:spPr>
        <p:txBody>
          <a:bodyPr lIns="0" rIns="0" anchor="ctr" anchorCtr="0">
            <a:normAutofit/>
          </a:bodyPr>
          <a:lstStyle>
            <a:lvl1pPr>
              <a:defRPr sz="5400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divider slide title  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0368" y="4838501"/>
            <a:ext cx="675925" cy="120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9830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vider_Im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9156778" cy="5150688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274320" y="1748271"/>
            <a:ext cx="6850901" cy="1495794"/>
          </a:xfrm>
          <a:prstGeom prst="rect">
            <a:avLst/>
          </a:prstGeom>
        </p:spPr>
        <p:txBody>
          <a:bodyPr lIns="0" rIns="0" anchor="ctr" anchorCtr="0">
            <a:normAutofit/>
          </a:bodyPr>
          <a:lstStyle>
            <a:lvl1pPr>
              <a:defRPr sz="5400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divider slide title 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0368" y="4838501"/>
            <a:ext cx="675925" cy="120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08345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vider_Imag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9156778" cy="5150688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274320" y="1748271"/>
            <a:ext cx="6850901" cy="1495794"/>
          </a:xfrm>
          <a:prstGeom prst="rect">
            <a:avLst/>
          </a:prstGeom>
        </p:spPr>
        <p:txBody>
          <a:bodyPr lIns="0" rIns="0" anchor="ctr" anchorCtr="0">
            <a:normAutofit/>
          </a:bodyPr>
          <a:lstStyle>
            <a:lvl1pPr>
              <a:defRPr sz="5400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divider slide title  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0368" y="4838501"/>
            <a:ext cx="675925" cy="120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7929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vider_Blac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74320" y="1748271"/>
            <a:ext cx="6850901" cy="1495794"/>
          </a:xfrm>
          <a:prstGeom prst="rect">
            <a:avLst/>
          </a:prstGeom>
        </p:spPr>
        <p:txBody>
          <a:bodyPr lIns="0" rIns="0" anchor="ctr" anchorCtr="0">
            <a:normAutofit/>
          </a:bodyPr>
          <a:lstStyle>
            <a:lvl1pPr>
              <a:defRPr sz="540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divider slide title 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0368" y="4838501"/>
            <a:ext cx="675925" cy="120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93694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_Im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60844" cy="5152975"/>
          </a:xfrm>
          <a:prstGeom prst="rect">
            <a:avLst/>
          </a:prstGeom>
        </p:spPr>
      </p:pic>
      <p:sp>
        <p:nvSpPr>
          <p:cNvPr id="9" name="Title Placeholder 21"/>
          <p:cNvSpPr>
            <a:spLocks noGrp="1"/>
          </p:cNvSpPr>
          <p:nvPr>
            <p:ph type="ctrTitle" hasCustomPrompt="1"/>
          </p:nvPr>
        </p:nvSpPr>
        <p:spPr>
          <a:xfrm>
            <a:off x="274320" y="289726"/>
            <a:ext cx="5200791" cy="1661993"/>
          </a:xfrm>
          <a:prstGeom prst="rect">
            <a:avLst/>
          </a:prstGeom>
        </p:spPr>
        <p:txBody>
          <a:bodyPr wrap="square" lIns="0" rIns="0" anchor="b" anchorCtr="0">
            <a:normAutofit/>
          </a:bodyPr>
          <a:lstStyle>
            <a:lvl1pPr>
              <a:defRPr lang="en-US" sz="5400" i="0" dirty="0" smtClean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en-US" dirty="0" smtClean="0"/>
              <a:t>Click to edit</a:t>
            </a:r>
            <a:br>
              <a:rPr lang="en-US" dirty="0" smtClean="0"/>
            </a:br>
            <a:r>
              <a:rPr lang="en-US" dirty="0" smtClean="0"/>
              <a:t>title slide</a:t>
            </a:r>
          </a:p>
        </p:txBody>
      </p:sp>
      <p:sp>
        <p:nvSpPr>
          <p:cNvPr id="8" name="Text Placeholder 12"/>
          <p:cNvSpPr>
            <a:spLocks noGrp="1"/>
          </p:cNvSpPr>
          <p:nvPr>
            <p:ph type="subTitle" idx="1" hasCustomPrompt="1"/>
          </p:nvPr>
        </p:nvSpPr>
        <p:spPr>
          <a:xfrm>
            <a:off x="274320" y="2252133"/>
            <a:ext cx="5200791" cy="30777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l">
              <a:buFont typeface="Wingdings" pitchFamily="2" charset="2"/>
              <a:buNone/>
              <a:defRPr sz="2000" b="1" i="0" smtClean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subtitle style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133" y="4374069"/>
            <a:ext cx="1630654" cy="2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3256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vider_Carb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74320" y="1748271"/>
            <a:ext cx="6850901" cy="1495794"/>
          </a:xfrm>
          <a:prstGeom prst="rect">
            <a:avLst/>
          </a:prstGeom>
        </p:spPr>
        <p:txBody>
          <a:bodyPr lIns="0" rIns="0" anchor="ctr" anchorCtr="0">
            <a:normAutofit/>
          </a:bodyPr>
          <a:lstStyle>
            <a:lvl1pPr>
              <a:defRPr sz="540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divider slide title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0368" y="4838501"/>
            <a:ext cx="675925" cy="120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267557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vider_Granite">
    <p:bg>
      <p:bgPr>
        <a:solidFill>
          <a:srgbClr val="808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274320" y="1748271"/>
            <a:ext cx="6850901" cy="1495794"/>
          </a:xfrm>
          <a:prstGeom prst="rect">
            <a:avLst/>
          </a:prstGeom>
        </p:spPr>
        <p:txBody>
          <a:bodyPr lIns="0" rIns="0" anchor="ctr" anchorCtr="0">
            <a:normAutofit/>
          </a:bodyPr>
          <a:lstStyle>
            <a:lvl1pPr>
              <a:defRPr sz="5400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divider slide title 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0368" y="4838501"/>
            <a:ext cx="675925" cy="120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25201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ogo slide_Blac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9161" y="2257138"/>
            <a:ext cx="3046048" cy="543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04019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ogo slide Carb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9161" y="2257138"/>
            <a:ext cx="3046048" cy="543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955216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ogo slide Granite">
    <p:bg>
      <p:bgPr>
        <a:solidFill>
          <a:srgbClr val="808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9161" y="2257138"/>
            <a:ext cx="3046048" cy="543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35869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_Imag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60844" cy="5152975"/>
          </a:xfrm>
          <a:prstGeom prst="rect">
            <a:avLst/>
          </a:prstGeom>
        </p:spPr>
      </p:pic>
      <p:sp>
        <p:nvSpPr>
          <p:cNvPr id="9" name="Title Placeholder 21"/>
          <p:cNvSpPr>
            <a:spLocks noGrp="1"/>
          </p:cNvSpPr>
          <p:nvPr>
            <p:ph type="ctrTitle" hasCustomPrompt="1"/>
          </p:nvPr>
        </p:nvSpPr>
        <p:spPr>
          <a:xfrm>
            <a:off x="274319" y="288114"/>
            <a:ext cx="5200791" cy="1661993"/>
          </a:xfrm>
          <a:prstGeom prst="rect">
            <a:avLst/>
          </a:prstGeom>
        </p:spPr>
        <p:txBody>
          <a:bodyPr wrap="square" lIns="0" rIns="0" anchor="b" anchorCtr="0">
            <a:normAutofit/>
          </a:bodyPr>
          <a:lstStyle>
            <a:lvl1pPr algn="l">
              <a:lnSpc>
                <a:spcPct val="100000"/>
              </a:lnSpc>
              <a:spcAft>
                <a:spcPts val="0"/>
              </a:spcAft>
              <a:defRPr sz="5400" b="0" i="0" smtClean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</a:t>
            </a:r>
            <a:br>
              <a:rPr lang="en-US" dirty="0" smtClean="0"/>
            </a:br>
            <a:r>
              <a:rPr lang="en-US" dirty="0" smtClean="0"/>
              <a:t>title slide</a:t>
            </a:r>
          </a:p>
        </p:txBody>
      </p:sp>
      <p:sp>
        <p:nvSpPr>
          <p:cNvPr id="8" name="Text Placeholder 12"/>
          <p:cNvSpPr>
            <a:spLocks noGrp="1"/>
          </p:cNvSpPr>
          <p:nvPr>
            <p:ph type="subTitle" idx="1" hasCustomPrompt="1"/>
          </p:nvPr>
        </p:nvSpPr>
        <p:spPr>
          <a:xfrm>
            <a:off x="274320" y="2252133"/>
            <a:ext cx="5200791" cy="30777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l">
              <a:buFont typeface="Wingdings" pitchFamily="2" charset="2"/>
              <a:buNone/>
              <a:defRPr sz="2000" b="1" i="0" smtClean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subtitle style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133" y="4374069"/>
            <a:ext cx="1630654" cy="2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229495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_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5150644"/>
          </a:xfrm>
          <a:prstGeom prst="rect">
            <a:avLst/>
          </a:prstGeom>
          <a:solidFill>
            <a:schemeClr val="bg2"/>
          </a:solidFill>
          <a:effectLst/>
        </p:spPr>
        <p:txBody>
          <a:bodyPr wrap="square" lIns="182880" tIns="137160" rIns="137160" bIns="13716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endParaRPr lang="en-US" sz="2000" dirty="0" err="1" smtClean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361476" name="Title Placeholder 21"/>
          <p:cNvSpPr>
            <a:spLocks noGrp="1"/>
          </p:cNvSpPr>
          <p:nvPr>
            <p:ph type="ctrTitle" hasCustomPrompt="1"/>
          </p:nvPr>
        </p:nvSpPr>
        <p:spPr>
          <a:xfrm>
            <a:off x="274320" y="289291"/>
            <a:ext cx="5200791" cy="1661993"/>
          </a:xfrm>
          <a:prstGeom prst="rect">
            <a:avLst/>
          </a:prstGeom>
        </p:spPr>
        <p:txBody>
          <a:bodyPr wrap="square" lIns="0" rIns="0" anchor="b" anchorCtr="0">
            <a:normAutofit/>
          </a:bodyPr>
          <a:lstStyle>
            <a:lvl1pPr algn="l">
              <a:lnSpc>
                <a:spcPct val="100000"/>
              </a:lnSpc>
              <a:spcAft>
                <a:spcPts val="0"/>
              </a:spcAft>
              <a:defRPr sz="5400" b="0" i="0" smtClean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</a:t>
            </a:r>
            <a:br>
              <a:rPr lang="en-US" dirty="0" smtClean="0"/>
            </a:br>
            <a:r>
              <a:rPr lang="en-US" dirty="0" smtClean="0"/>
              <a:t>title slide</a:t>
            </a:r>
          </a:p>
        </p:txBody>
      </p:sp>
      <p:sp>
        <p:nvSpPr>
          <p:cNvPr id="361477" name="Text Placeholder 12"/>
          <p:cNvSpPr>
            <a:spLocks noGrp="1"/>
          </p:cNvSpPr>
          <p:nvPr>
            <p:ph type="subTitle" idx="1" hasCustomPrompt="1"/>
          </p:nvPr>
        </p:nvSpPr>
        <p:spPr>
          <a:xfrm>
            <a:off x="274320" y="2252133"/>
            <a:ext cx="5200791" cy="30777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l">
              <a:buFont typeface="Wingdings" pitchFamily="2" charset="2"/>
              <a:buNone/>
              <a:defRPr sz="2000" b="1" i="0" smtClean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subtitle style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133" y="4374069"/>
            <a:ext cx="1630654" cy="2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56676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_Carb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5150644"/>
          </a:xfrm>
          <a:prstGeom prst="rect">
            <a:avLst/>
          </a:prstGeom>
          <a:solidFill>
            <a:schemeClr val="tx1"/>
          </a:solidFill>
          <a:effectLst/>
        </p:spPr>
        <p:txBody>
          <a:bodyPr wrap="square" lIns="182880" tIns="137160" rIns="137160" bIns="13716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endParaRPr lang="en-US" sz="2000" dirty="0" err="1" smtClean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361476" name="Title Placeholder 21"/>
          <p:cNvSpPr>
            <a:spLocks noGrp="1"/>
          </p:cNvSpPr>
          <p:nvPr>
            <p:ph type="ctrTitle" hasCustomPrompt="1"/>
          </p:nvPr>
        </p:nvSpPr>
        <p:spPr>
          <a:xfrm>
            <a:off x="274320" y="294162"/>
            <a:ext cx="5200791" cy="1661993"/>
          </a:xfrm>
          <a:prstGeom prst="rect">
            <a:avLst/>
          </a:prstGeom>
        </p:spPr>
        <p:txBody>
          <a:bodyPr wrap="square" lIns="0" rIns="0" anchor="b" anchorCtr="0">
            <a:normAutofit/>
          </a:bodyPr>
          <a:lstStyle>
            <a:lvl1pPr algn="l">
              <a:lnSpc>
                <a:spcPct val="100000"/>
              </a:lnSpc>
              <a:spcAft>
                <a:spcPts val="0"/>
              </a:spcAft>
              <a:defRPr sz="5400" b="0" i="0" smtClean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</a:t>
            </a:r>
            <a:br>
              <a:rPr lang="en-US" dirty="0" smtClean="0"/>
            </a:br>
            <a:r>
              <a:rPr lang="en-US" dirty="0" smtClean="0"/>
              <a:t>title slide</a:t>
            </a:r>
          </a:p>
        </p:txBody>
      </p:sp>
      <p:sp>
        <p:nvSpPr>
          <p:cNvPr id="361477" name="Text Placeholder 12"/>
          <p:cNvSpPr>
            <a:spLocks noGrp="1"/>
          </p:cNvSpPr>
          <p:nvPr>
            <p:ph type="subTitle" idx="1" hasCustomPrompt="1"/>
          </p:nvPr>
        </p:nvSpPr>
        <p:spPr>
          <a:xfrm>
            <a:off x="274320" y="2252133"/>
            <a:ext cx="5200791" cy="30777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l">
              <a:buFont typeface="Wingdings" pitchFamily="2" charset="2"/>
              <a:buNone/>
              <a:defRPr sz="2000" b="1" i="0" smtClean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subtitle style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133" y="4374069"/>
            <a:ext cx="1630654" cy="2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11869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_Blu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5150644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square" lIns="182880" tIns="137160" rIns="137160" bIns="13716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endParaRPr lang="en-US" sz="2000" dirty="0" err="1" smtClean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361476" name="Title Placeholder 21"/>
          <p:cNvSpPr>
            <a:spLocks noGrp="1"/>
          </p:cNvSpPr>
          <p:nvPr>
            <p:ph type="ctrTitle" hasCustomPrompt="1"/>
          </p:nvPr>
        </p:nvSpPr>
        <p:spPr>
          <a:xfrm>
            <a:off x="274320" y="294162"/>
            <a:ext cx="5200791" cy="1661993"/>
          </a:xfrm>
          <a:prstGeom prst="rect">
            <a:avLst/>
          </a:prstGeom>
        </p:spPr>
        <p:txBody>
          <a:bodyPr wrap="square" lIns="0" rIns="0" anchor="b" anchorCtr="0">
            <a:normAutofit/>
          </a:bodyPr>
          <a:lstStyle>
            <a:lvl1pPr algn="l">
              <a:lnSpc>
                <a:spcPct val="100000"/>
              </a:lnSpc>
              <a:spcAft>
                <a:spcPts val="0"/>
              </a:spcAft>
              <a:defRPr sz="5400" b="0" i="0" smtClean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</a:t>
            </a:r>
            <a:br>
              <a:rPr lang="en-US" dirty="0" smtClean="0"/>
            </a:br>
            <a:r>
              <a:rPr lang="en-US" dirty="0" smtClean="0"/>
              <a:t>title slide</a:t>
            </a:r>
          </a:p>
        </p:txBody>
      </p:sp>
      <p:sp>
        <p:nvSpPr>
          <p:cNvPr id="361477" name="Text Placeholder 12"/>
          <p:cNvSpPr>
            <a:spLocks noGrp="1"/>
          </p:cNvSpPr>
          <p:nvPr>
            <p:ph type="subTitle" idx="1" hasCustomPrompt="1"/>
          </p:nvPr>
        </p:nvSpPr>
        <p:spPr>
          <a:xfrm>
            <a:off x="274320" y="2252133"/>
            <a:ext cx="5200791" cy="30777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l">
              <a:buFont typeface="Wingdings" pitchFamily="2" charset="2"/>
              <a:buNone/>
              <a:defRPr sz="2000" b="1" i="0" smtClean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subtitle style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133" y="4374069"/>
            <a:ext cx="1630654" cy="2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84970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_Body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318" y="264629"/>
            <a:ext cx="7955280" cy="640080"/>
          </a:xfrm>
          <a:prstGeom prst="rect">
            <a:avLst/>
          </a:prstGeom>
        </p:spPr>
        <p:txBody>
          <a:bodyPr lIns="0" rIns="0"/>
          <a:lstStyle>
            <a:lvl1pPr>
              <a:defRPr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74319" y="1280160"/>
            <a:ext cx="7955279" cy="3200400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AAAAAA"/>
              </a:buClr>
              <a:buFont typeface="Arial" pitchFamily="34" charset="0"/>
              <a:buNone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73088" indent="-231775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buFont typeface="Museo Sans For Dell" pitchFamily="2" charset="0"/>
              <a:buChar char="–"/>
              <a:defRPr sz="120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00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000" baseline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200">
                <a:solidFill>
                  <a:schemeClr val="tx1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217567891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_Bulleted body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319" y="265272"/>
            <a:ext cx="7955280" cy="640080"/>
          </a:xfrm>
          <a:prstGeom prst="rect">
            <a:avLst/>
          </a:prstGeom>
        </p:spPr>
        <p:txBody>
          <a:bodyPr lIns="0" rIns="0"/>
          <a:lstStyle>
            <a:lvl1pPr>
              <a:defRPr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74319" y="1280160"/>
            <a:ext cx="7955279" cy="3200400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AAAAAA"/>
              </a:buClr>
              <a:buFont typeface="Arial" pitchFamily="34" charset="0"/>
              <a:buChar char="•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73088" indent="-231775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buFont typeface="Museo Sans For Dell" pitchFamily="2" charset="0"/>
              <a:buChar char="–"/>
              <a:defRPr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000" baseline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200">
                <a:solidFill>
                  <a:schemeClr val="tx1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07806211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274319" y="1097280"/>
            <a:ext cx="7955280" cy="23884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Subhead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319" y="265271"/>
            <a:ext cx="7955280" cy="640080"/>
          </a:xfrm>
          <a:prstGeom prst="rect">
            <a:avLst/>
          </a:prstGeom>
        </p:spPr>
        <p:txBody>
          <a:bodyPr lIns="0" rIns="0">
            <a:normAutofit/>
          </a:bodyPr>
          <a:lstStyle>
            <a:lvl1pPr>
              <a:defRPr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content page title 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74320" y="1554480"/>
            <a:ext cx="7955280" cy="3017520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AAAAAA"/>
              </a:buClr>
              <a:buFont typeface="Arial" pitchFamily="34" charset="0"/>
              <a:buChar char="•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73088" indent="-231775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buFont typeface="Museo Sans For Dell" pitchFamily="2" charset="0"/>
              <a:buChar char="–"/>
              <a:defRPr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000" baseline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200">
                <a:solidFill>
                  <a:schemeClr val="tx1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25411100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 hidden="1"/>
          <p:cNvSpPr txBox="1"/>
          <p:nvPr/>
        </p:nvSpPr>
        <p:spPr>
          <a:xfrm>
            <a:off x="1895476" y="4825328"/>
            <a:ext cx="649537" cy="124650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fld id="{E00CF047-7350-4707-AA1A-E56FA69586CC}" type="datetime1">
              <a:rPr lang="en-US" sz="900" smtClean="0">
                <a:solidFill>
                  <a:schemeClr val="bg2">
                    <a:lumMod val="50000"/>
                    <a:lumOff val="50000"/>
                  </a:schemeClr>
                </a:solidFill>
                <a:latin typeface="+mn-lt"/>
              </a:rPr>
              <a:pPr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bg1"/>
                </a:buClr>
              </a:pPr>
              <a:t>9/5/2017</a:t>
            </a:fld>
            <a:endParaRPr lang="en-US" sz="900" dirty="0" smtClean="0">
              <a:solidFill>
                <a:schemeClr val="bg2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13" name="TextBox 12" hidden="1"/>
          <p:cNvSpPr txBox="1"/>
          <p:nvPr/>
        </p:nvSpPr>
        <p:spPr>
          <a:xfrm>
            <a:off x="1895476" y="4825328"/>
            <a:ext cx="649537" cy="124650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fld id="{E00CF047-7350-4707-AA1A-E56FA69586CC}" type="datetime1">
              <a:rPr lang="en-US" sz="900" smtClean="0">
                <a:solidFill>
                  <a:schemeClr val="bg2">
                    <a:lumMod val="50000"/>
                    <a:lumOff val="50000"/>
                  </a:schemeClr>
                </a:solidFill>
                <a:latin typeface="+mn-lt"/>
              </a:rPr>
              <a:pPr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bg1"/>
                </a:buClr>
              </a:pPr>
              <a:t>9/5/2017</a:t>
            </a:fld>
            <a:endParaRPr lang="en-US" sz="900" dirty="0" smtClean="0">
              <a:solidFill>
                <a:schemeClr val="bg2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5274" y="4832722"/>
            <a:ext cx="0" cy="119905"/>
          </a:xfrm>
          <a:prstGeom prst="rect">
            <a:avLst/>
          </a:prstGeom>
        </p:spPr>
        <p:txBody>
          <a:bodyPr vert="horz" wrap="none" lIns="0" tIns="0" rIns="0" bIns="0" rtlCol="0" anchor="ctr" anchorCtr="0">
            <a:spAutoFit/>
          </a:bodyPr>
          <a:lstStyle/>
          <a:p>
            <a:pPr algn="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1"/>
              </a:buClr>
            </a:pPr>
            <a:endParaRPr lang="en-US" sz="850" kern="1200" dirty="0" err="1" smtClean="0">
              <a:solidFill>
                <a:schemeClr val="bg2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95274" y="4832722"/>
            <a:ext cx="0" cy="119905"/>
          </a:xfrm>
          <a:prstGeom prst="rect">
            <a:avLst/>
          </a:prstGeom>
        </p:spPr>
        <p:txBody>
          <a:bodyPr vert="horz" wrap="none" lIns="0" tIns="0" rIns="0" bIns="0" rtlCol="0" anchor="ctr" anchorCtr="0">
            <a:spAutoFit/>
          </a:bodyPr>
          <a:lstStyle/>
          <a:p>
            <a:pPr algn="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1"/>
              </a:buClr>
            </a:pPr>
            <a:endParaRPr lang="en-US" sz="850" kern="1200" dirty="0" err="1" smtClean="0">
              <a:solidFill>
                <a:schemeClr val="bg2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5274" y="4832722"/>
            <a:ext cx="141064" cy="119905"/>
          </a:xfrm>
          <a:prstGeom prst="rect">
            <a:avLst/>
          </a:prstGeom>
        </p:spPr>
        <p:txBody>
          <a:bodyPr vert="horz" wrap="none" lIns="0" tIns="0" rIns="0" bIns="0" rtlCol="0" anchor="ctr" anchorCtr="0">
            <a:spAutoFit/>
          </a:bodyPr>
          <a:lstStyle/>
          <a:p>
            <a:pPr algn="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1"/>
              </a:buClr>
            </a:pPr>
            <a:fld id="{58EC7406-F4CC-4ABF-902E-2AF4E70E5C0F}" type="slidenum">
              <a:rPr lang="en-US" sz="850" b="0" kern="1200" smtClean="0">
                <a:solidFill>
                  <a:schemeClr val="bg2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pPr algn="r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bg1"/>
                </a:buClr>
              </a:pPr>
              <a:t>‹#›</a:t>
            </a:fld>
            <a:endParaRPr lang="en-US" sz="850" b="0" kern="1200" dirty="0" err="1" smtClean="0">
              <a:solidFill>
                <a:schemeClr val="bg2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1289" y="4838853"/>
            <a:ext cx="675370" cy="12006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458776" y="4833812"/>
            <a:ext cx="243656" cy="117725"/>
          </a:xfrm>
          <a:prstGeom prst="rect">
            <a:avLst/>
          </a:prstGeom>
        </p:spPr>
        <p:txBody>
          <a:bodyPr vert="horz" wrap="none" lIns="0" tIns="0" rIns="0" bIns="0" rtlCol="0" anchor="ctr" anchorCtr="0">
            <a:spAutoFit/>
          </a:bodyPr>
          <a:lstStyle/>
          <a:p>
            <a: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1"/>
              </a:buClr>
            </a:pPr>
            <a:r>
              <a:rPr lang="en-US" sz="850" kern="1200" dirty="0" smtClean="0">
                <a:solidFill>
                  <a:schemeClr val="bg2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t>of </a:t>
            </a:r>
            <a:r>
              <a:rPr lang="en-US" sz="850" kern="1200" dirty="0" smtClean="0">
                <a:solidFill>
                  <a:schemeClr val="bg2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t>10</a:t>
            </a:r>
            <a:endParaRPr lang="en-US" sz="850" kern="1200" dirty="0" smtClean="0">
              <a:solidFill>
                <a:schemeClr val="bg2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fl"/>
          <p:cNvSpPr txBox="1"/>
          <p:nvPr/>
        </p:nvSpPr>
        <p:spPr>
          <a:xfrm>
            <a:off x="0" y="4815840"/>
            <a:ext cx="9144000" cy="13849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l">
              <a:lnSpc>
                <a:spcPct val="90000"/>
              </a:lnSpc>
              <a:spcBef>
                <a:spcPts val="100"/>
              </a:spcBef>
              <a:spcAft>
                <a:spcPts val="100"/>
              </a:spcAft>
            </a:pPr>
            <a:endParaRPr lang="en-US" sz="1000" b="0" i="0" u="none" baseline="0" dirty="0" smtClean="0">
              <a:solidFill>
                <a:srgbClr val="80808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948278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4427" r:id="rId1"/>
    <p:sldLayoutId id="2147484431" r:id="rId2"/>
    <p:sldLayoutId id="2147484432" r:id="rId3"/>
    <p:sldLayoutId id="2147484422" r:id="rId4"/>
    <p:sldLayoutId id="2147484400" r:id="rId5"/>
    <p:sldLayoutId id="2147484405" r:id="rId6"/>
    <p:sldLayoutId id="2147484367" r:id="rId7"/>
    <p:sldLayoutId id="2147484244" r:id="rId8"/>
    <p:sldLayoutId id="2147484245" r:id="rId9"/>
    <p:sldLayoutId id="2147484246" r:id="rId10"/>
    <p:sldLayoutId id="2147484247" r:id="rId11"/>
    <p:sldLayoutId id="2147484248" r:id="rId12"/>
    <p:sldLayoutId id="2147484249" r:id="rId13"/>
    <p:sldLayoutId id="2147484250" r:id="rId14"/>
    <p:sldLayoutId id="2147484435" r:id="rId15"/>
    <p:sldLayoutId id="2147484407" r:id="rId16"/>
    <p:sldLayoutId id="2147484433" r:id="rId17"/>
    <p:sldLayoutId id="2147484434" r:id="rId18"/>
    <p:sldLayoutId id="2147484425" r:id="rId19"/>
    <p:sldLayoutId id="2147484424" r:id="rId20"/>
    <p:sldLayoutId id="2147484423" r:id="rId21"/>
    <p:sldLayoutId id="2147484428" r:id="rId22"/>
    <p:sldLayoutId id="2147484429" r:id="rId23"/>
    <p:sldLayoutId id="2147484430" r:id="rId24"/>
  </p:sldLayoutIdLst>
  <p:transition spd="med"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0" cap="none" baseline="0">
          <a:solidFill>
            <a:schemeClr val="bg1"/>
          </a:solidFill>
          <a:latin typeface="+mj-lt"/>
          <a:ea typeface="Museo Sans For Dell" panose="02000000000000000000" pitchFamily="2" charset="0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5pPr>
      <a:lvl6pPr marL="4572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6pPr>
      <a:lvl7pPr marL="9144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7pPr>
      <a:lvl8pPr marL="13716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8pPr>
      <a:lvl9pPr marL="18288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9pPr>
    </p:titleStyle>
    <p:bodyStyle>
      <a:lvl1pPr marL="228600" indent="-228600" algn="l" rtl="0" eaLnBrk="1" fontAlgn="base" hangingPunct="1">
        <a:lnSpc>
          <a:spcPct val="100000"/>
        </a:lnSpc>
        <a:spcBef>
          <a:spcPts val="1200"/>
        </a:spcBef>
        <a:spcAft>
          <a:spcPts val="0"/>
        </a:spcAft>
        <a:buClr>
          <a:srgbClr val="AAAAAA"/>
        </a:buClr>
        <a:buFont typeface="Arial" pitchFamily="34" charset="0"/>
        <a:buChar char="•"/>
        <a:defRPr sz="1400">
          <a:solidFill>
            <a:srgbClr val="000000"/>
          </a:solidFill>
          <a:latin typeface="+mj-lt"/>
          <a:ea typeface="Museo Sans For Dell" pitchFamily="2" charset="0"/>
          <a:cs typeface="+mn-cs"/>
        </a:defRPr>
      </a:lvl1pPr>
      <a:lvl2pPr marL="574675" indent="-233363" algn="l" rtl="0" eaLnBrk="1" fontAlgn="base" hangingPunct="1">
        <a:lnSpc>
          <a:spcPct val="100000"/>
        </a:lnSpc>
        <a:spcBef>
          <a:spcPts val="300"/>
        </a:spcBef>
        <a:spcAft>
          <a:spcPts val="0"/>
        </a:spcAft>
        <a:buClr>
          <a:srgbClr val="AAAAAA"/>
        </a:buClr>
        <a:buFont typeface="Museo Sans For Dell" pitchFamily="2" charset="0"/>
        <a:buChar char="–"/>
        <a:defRPr sz="1200" baseline="0">
          <a:solidFill>
            <a:srgbClr val="000000"/>
          </a:solidFill>
          <a:latin typeface="+mj-lt"/>
          <a:ea typeface="Museo Sans For Dell" pitchFamily="2" charset="0"/>
        </a:defRPr>
      </a:lvl2pPr>
      <a:lvl3pPr marL="909638" indent="-220663" algn="l" rtl="0" eaLnBrk="1" fontAlgn="base" hangingPunct="1">
        <a:lnSpc>
          <a:spcPct val="100000"/>
        </a:lnSpc>
        <a:spcBef>
          <a:spcPts val="300"/>
        </a:spcBef>
        <a:spcAft>
          <a:spcPts val="0"/>
        </a:spcAft>
        <a:buClr>
          <a:srgbClr val="AAAAAA"/>
        </a:buClr>
        <a:buFont typeface="Museo Sans For Dell" pitchFamily="2" charset="0"/>
        <a:buChar char="›"/>
        <a:defRPr sz="1000" baseline="0">
          <a:solidFill>
            <a:srgbClr val="000000"/>
          </a:solidFill>
          <a:latin typeface="+mj-lt"/>
          <a:ea typeface="Museo Sans For Dell" pitchFamily="2" charset="0"/>
        </a:defRPr>
      </a:lvl3pPr>
      <a:lvl4pPr marL="1246188" indent="-222250" algn="l" rtl="0" eaLnBrk="1" fontAlgn="base" hangingPunct="1">
        <a:lnSpc>
          <a:spcPct val="90000"/>
        </a:lnSpc>
        <a:spcBef>
          <a:spcPts val="300"/>
        </a:spcBef>
        <a:spcAft>
          <a:spcPts val="0"/>
        </a:spcAft>
        <a:buClr>
          <a:srgbClr val="AAAAAA"/>
        </a:buClr>
        <a:buFont typeface="Courier New" panose="02070309020205020404" pitchFamily="49" charset="0"/>
        <a:buChar char="o"/>
        <a:defRPr sz="1000" baseline="0">
          <a:solidFill>
            <a:srgbClr val="000000"/>
          </a:solidFill>
          <a:latin typeface="+mj-lt"/>
          <a:ea typeface="Museo Sans For Dell" pitchFamily="2" charset="0"/>
        </a:defRPr>
      </a:lvl4pPr>
      <a:lvl5pPr marL="1608138" indent="-236538" algn="l" rtl="0" eaLnBrk="1" fontAlgn="base" hangingPunct="1">
        <a:lnSpc>
          <a:spcPct val="90000"/>
        </a:lnSpc>
        <a:spcBef>
          <a:spcPts val="800"/>
        </a:spcBef>
        <a:spcAft>
          <a:spcPct val="0"/>
        </a:spcAft>
        <a:buClr>
          <a:schemeClr val="bg1"/>
        </a:buClr>
        <a:buFont typeface="Museo For Dell 300" pitchFamily="50" charset="0"/>
        <a:buChar char="–"/>
        <a:defRPr sz="1800">
          <a:solidFill>
            <a:schemeClr val="bg2"/>
          </a:solidFill>
          <a:latin typeface="Museo Sans For Dell" pitchFamily="2" charset="0"/>
          <a:ea typeface="Museo Sans For Dell" pitchFamily="2" charset="0"/>
        </a:defRPr>
      </a:lvl5pPr>
      <a:lvl6pPr marL="2065338" indent="-236538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6pPr>
      <a:lvl7pPr marL="2522538" indent="-236538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7pPr>
      <a:lvl8pPr marL="2979738" indent="-236538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8pPr>
      <a:lvl9pPr marL="3436938" indent="-236538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084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OCP NIC 3.0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" y="2252133"/>
            <a:ext cx="5200791" cy="769441"/>
          </a:xfrm>
        </p:spPr>
        <p:txBody>
          <a:bodyPr/>
          <a:lstStyle/>
          <a:p>
            <a:r>
              <a:rPr lang="en-US" dirty="0" smtClean="0"/>
              <a:t>6 September </a:t>
            </a:r>
            <a:r>
              <a:rPr lang="en-US" dirty="0" smtClean="0"/>
              <a:t>2017</a:t>
            </a:r>
          </a:p>
          <a:p>
            <a:r>
              <a:rPr lang="en-US" dirty="0" smtClean="0"/>
              <a:t>OCP NIC subgroup teleconference</a:t>
            </a:r>
            <a:endParaRPr lang="en-US" dirty="0"/>
          </a:p>
        </p:txBody>
      </p:sp>
      <p:sp>
        <p:nvSpPr>
          <p:cNvPr id="4" name="flFirstPage"/>
          <p:cNvSpPr txBox="1"/>
          <p:nvPr/>
        </p:nvSpPr>
        <p:spPr>
          <a:xfrm>
            <a:off x="0" y="4739640"/>
            <a:ext cx="184731" cy="307777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Clr>
                <a:schemeClr val="bg1"/>
              </a:buClr>
            </a:pPr>
            <a:endParaRPr lang="en-US" sz="1400" dirty="0" err="1" smtClean="0">
              <a:solidFill>
                <a:schemeClr val="bg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18602711"/>
      </p:ext>
    </p:extLst>
  </p:cSld>
  <p:clrMapOvr>
    <a:masterClrMapping/>
  </p:clrMapOvr>
  <p:transition spd="med"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52120" y="1181958"/>
            <a:ext cx="41809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buClr>
                <a:schemeClr val="bg1"/>
              </a:buClr>
            </a:pPr>
            <a:r>
              <a:rPr lang="en-US" b="1" dirty="0" smtClean="0">
                <a:solidFill>
                  <a:schemeClr val="tx2"/>
                </a:solidFill>
                <a:latin typeface="+mn-lt"/>
              </a:rPr>
              <a:t>Thanks </a:t>
            </a:r>
            <a:r>
              <a:rPr lang="en-US" b="1" dirty="0" smtClean="0">
                <a:solidFill>
                  <a:schemeClr val="tx2"/>
                </a:solidFill>
                <a:latin typeface="+mn-lt"/>
                <a:sym typeface="Wingdings" panose="05000000000000000000" pitchFamily="2" charset="2"/>
              </a:rPr>
              <a:t></a:t>
            </a:r>
            <a:endParaRPr lang="en-US" b="1" dirty="0" smtClean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06669293"/>
      </p:ext>
    </p:extLst>
  </p:cSld>
  <p:clrMapOvr>
    <a:masterClrMapping/>
  </p:clrMapOvr>
  <p:transition spd="med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Enumeration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Enumeration 14 is preferred</a:t>
            </a:r>
          </a:p>
          <a:p>
            <a:pPr lvl="1"/>
            <a:r>
              <a:rPr lang="en-US" dirty="0" smtClean="0"/>
              <a:t>Allows hot-swap potential should the server design allow it.</a:t>
            </a:r>
          </a:p>
          <a:p>
            <a:pPr lvl="1"/>
            <a:r>
              <a:rPr lang="en-US" dirty="0" smtClean="0"/>
              <a:t>Hot-aisle cooling is optimized allowing more options for I/O</a:t>
            </a:r>
          </a:p>
          <a:p>
            <a:pPr lvl="1"/>
            <a:r>
              <a:rPr lang="en-US" dirty="0" smtClean="0"/>
              <a:t>Electrical routing is better on the MB</a:t>
            </a:r>
          </a:p>
          <a:p>
            <a:pPr lvl="1"/>
            <a:r>
              <a:rPr lang="en-US" dirty="0" smtClean="0"/>
              <a:t>Only the narrow card would be compatible with most Dell EMC servers.</a:t>
            </a:r>
          </a:p>
          <a:p>
            <a:pPr lvl="2"/>
            <a:r>
              <a:rPr lang="en-US" dirty="0" smtClean="0"/>
              <a:t>Adoption likely limited to the narrow card</a:t>
            </a:r>
          </a:p>
          <a:p>
            <a:pPr lvl="2"/>
            <a:r>
              <a:rPr lang="en-US" dirty="0" smtClean="0"/>
              <a:t>Special server may be developed for specific use-cases based on the wider card</a:t>
            </a:r>
          </a:p>
          <a:p>
            <a:endParaRPr lang="en-US" dirty="0" smtClean="0"/>
          </a:p>
          <a:p>
            <a:r>
              <a:rPr lang="en-US" dirty="0" smtClean="0"/>
              <a:t>Work on enumeration 7 should be stopped</a:t>
            </a:r>
          </a:p>
          <a:p>
            <a:pPr lvl="1"/>
            <a:r>
              <a:rPr lang="en-US" dirty="0" smtClean="0"/>
              <a:t>Thermals do not allow most high-speed I/O configurations for hot aisle operation.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935626"/>
      </p:ext>
    </p:extLst>
  </p:cSld>
  <p:clrMapOvr>
    <a:masterClrMapping/>
  </p:clrMapOvr>
  <p:transition spd="med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Connector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4319" y="829135"/>
            <a:ext cx="7955279" cy="3651426"/>
          </a:xfrm>
        </p:spPr>
        <p:txBody>
          <a:bodyPr/>
          <a:lstStyle/>
          <a:p>
            <a:r>
              <a:rPr lang="en-US" dirty="0" smtClean="0"/>
              <a:t>Prefer the use of the SFF-TA-1002 connector.</a:t>
            </a:r>
          </a:p>
          <a:p>
            <a:pPr lvl="1"/>
            <a:r>
              <a:rPr lang="en-US" dirty="0" smtClean="0"/>
              <a:t>Compatible with other industry standards (or those in progress)</a:t>
            </a:r>
          </a:p>
          <a:p>
            <a:pPr lvl="1"/>
            <a:r>
              <a:rPr lang="en-US" dirty="0" smtClean="0"/>
              <a:t>Vertical, RA and Straddle mount (in development)</a:t>
            </a:r>
          </a:p>
          <a:p>
            <a:pPr lvl="1"/>
            <a:r>
              <a:rPr lang="en-US" dirty="0" smtClean="0"/>
              <a:t>Supports multiple lengths for different lane widths</a:t>
            </a:r>
          </a:p>
          <a:p>
            <a:r>
              <a:rPr lang="en-US" dirty="0" smtClean="0"/>
              <a:t>Electrical performance based on Gen-Z/</a:t>
            </a:r>
            <a:r>
              <a:rPr lang="en-US" dirty="0" err="1" smtClean="0"/>
              <a:t>PCIe</a:t>
            </a:r>
            <a:r>
              <a:rPr lang="en-US" dirty="0" smtClean="0"/>
              <a:t> simulations show excellent performance up to Gen 5 </a:t>
            </a:r>
            <a:r>
              <a:rPr lang="en-US" dirty="0" err="1" smtClean="0"/>
              <a:t>PCIe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couple discussion points with the HPE pinout proposal:</a:t>
            </a:r>
          </a:p>
          <a:p>
            <a:pPr lvl="1"/>
            <a:r>
              <a:rPr lang="en-US" dirty="0" smtClean="0"/>
              <a:t>Prefer bifurcation signal pin option be added</a:t>
            </a:r>
          </a:p>
          <a:p>
            <a:pPr lvl="1"/>
            <a:r>
              <a:rPr lang="en-US" dirty="0" smtClean="0"/>
              <a:t>Only supply one 12V rail for power.  No VAUX/VMAIN switching on the NIC.  Use another method for determination of proper NIC power state.</a:t>
            </a:r>
          </a:p>
          <a:p>
            <a:r>
              <a:rPr lang="en-US" dirty="0" smtClean="0"/>
              <a:t>Motherboard thicknesses are likely to vary depending on vendor/technology.  How do we handle the straddle mount connectors?</a:t>
            </a:r>
          </a:p>
          <a:p>
            <a:pPr lvl="1"/>
            <a:r>
              <a:rPr lang="en-US" dirty="0" smtClean="0"/>
              <a:t>Different connectors?  What is the thickness tolerance that can be supported?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663366"/>
      </p:ext>
    </p:extLst>
  </p:cSld>
  <p:clrMapOvr>
    <a:masterClrMapping/>
  </p:clrMapOvr>
  <p:transition spd="med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Mechanical Form Factor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4286" y="1040828"/>
            <a:ext cx="5373792" cy="2743200"/>
          </a:xfrm>
        </p:spPr>
        <p:txBody>
          <a:bodyPr/>
          <a:lstStyle/>
          <a:p>
            <a:r>
              <a:rPr lang="en-US" dirty="0" smtClean="0"/>
              <a:t>Mechanical</a:t>
            </a:r>
          </a:p>
          <a:p>
            <a:pPr lvl="1"/>
            <a:r>
              <a:rPr lang="en-US" dirty="0" smtClean="0"/>
              <a:t>74 mm </a:t>
            </a:r>
            <a:r>
              <a:rPr lang="en-US" dirty="0" smtClean="0"/>
              <a:t>x </a:t>
            </a:r>
            <a:r>
              <a:rPr lang="en-US" dirty="0" smtClean="0"/>
              <a:t>115 mm (1.6 mm PWB thickness)</a:t>
            </a:r>
          </a:p>
          <a:p>
            <a:pPr lvl="2"/>
            <a:r>
              <a:rPr lang="en-US" dirty="0" smtClean="0"/>
              <a:t>5 mm added to allow better </a:t>
            </a:r>
            <a:r>
              <a:rPr lang="en-US" dirty="0" err="1" smtClean="0"/>
              <a:t>PCIe</a:t>
            </a:r>
            <a:r>
              <a:rPr lang="en-US" dirty="0" smtClean="0"/>
              <a:t> routing on larger ASICs</a:t>
            </a:r>
            <a:endParaRPr lang="en-US" dirty="0" smtClean="0"/>
          </a:p>
          <a:p>
            <a:pPr lvl="1"/>
            <a:r>
              <a:rPr lang="en-US" dirty="0" smtClean="0"/>
              <a:t>2.67 mm  </a:t>
            </a:r>
            <a:r>
              <a:rPr lang="en-US" dirty="0" smtClean="0"/>
              <a:t>bottom side </a:t>
            </a:r>
            <a:r>
              <a:rPr lang="en-US" dirty="0" err="1" smtClean="0"/>
              <a:t>keepout</a:t>
            </a:r>
            <a:endParaRPr lang="en-US" dirty="0" smtClean="0"/>
          </a:p>
          <a:p>
            <a:pPr lvl="1"/>
            <a:r>
              <a:rPr lang="en-US" dirty="0" smtClean="0"/>
              <a:t>11.5 mm </a:t>
            </a:r>
            <a:r>
              <a:rPr lang="en-US" dirty="0" smtClean="0"/>
              <a:t>top side </a:t>
            </a:r>
            <a:r>
              <a:rPr lang="en-US" dirty="0" err="1" smtClean="0"/>
              <a:t>keepout</a:t>
            </a:r>
            <a:endParaRPr lang="en-US" dirty="0" smtClean="0"/>
          </a:p>
          <a:p>
            <a:pPr lvl="2"/>
            <a:r>
              <a:rPr lang="en-US" dirty="0" smtClean="0"/>
              <a:t>May require the use of offset RJ45’s for some applications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Faceplate ~ </a:t>
            </a:r>
            <a:r>
              <a:rPr lang="en-US" dirty="0" smtClean="0"/>
              <a:t>78.4 mm </a:t>
            </a:r>
            <a:r>
              <a:rPr lang="en-US" dirty="0" smtClean="0"/>
              <a:t>x </a:t>
            </a:r>
            <a:r>
              <a:rPr lang="en-US" dirty="0" smtClean="0"/>
              <a:t>18.75 mm</a:t>
            </a:r>
            <a:endParaRPr lang="en-US" dirty="0"/>
          </a:p>
          <a:p>
            <a:pPr lvl="2"/>
            <a:r>
              <a:rPr lang="en-US" dirty="0" smtClean="0"/>
              <a:t>Faceplate/chassis EMI/ESD Gasket attached to the OCP NIC (if required)</a:t>
            </a:r>
          </a:p>
          <a:p>
            <a:pPr lvl="1"/>
            <a:r>
              <a:rPr lang="en-US" dirty="0" smtClean="0"/>
              <a:t>Multiple latching options shown at right to help minimize faceplate size.</a:t>
            </a:r>
          </a:p>
          <a:p>
            <a:pPr lvl="1"/>
            <a:r>
              <a:rPr lang="en-US" dirty="0" smtClean="0"/>
              <a:t>Use guiderails to align card in the chassis</a:t>
            </a:r>
            <a:endParaRPr lang="en-US" dirty="0"/>
          </a:p>
        </p:txBody>
      </p:sp>
      <p:pic>
        <p:nvPicPr>
          <p:cNvPr id="1027" name="Picture 2" descr="image00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6173" y="3398863"/>
            <a:ext cx="2954926" cy="1289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3" descr="image0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4456" y="1017307"/>
            <a:ext cx="2956643" cy="1990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1" descr="image00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8717" y="3398863"/>
            <a:ext cx="2837210" cy="1388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61499" y="3912042"/>
            <a:ext cx="10172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Clr>
                <a:schemeClr val="bg1"/>
              </a:buClr>
            </a:pPr>
            <a:r>
              <a:rPr lang="en-US" sz="1400" dirty="0" smtClean="0">
                <a:solidFill>
                  <a:schemeClr val="bg2"/>
                </a:solidFill>
                <a:latin typeface="+mn-lt"/>
              </a:rPr>
              <a:t>FB Model</a:t>
            </a:r>
            <a:endParaRPr lang="en-US" sz="1400" dirty="0" smtClean="0">
              <a:solidFill>
                <a:schemeClr val="bg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93389294"/>
      </p:ext>
    </p:extLst>
  </p:cSld>
  <p:clrMapOvr>
    <a:masterClrMapping/>
  </p:clrMapOvr>
  <p:transition spd="med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Electrical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4319" y="1064350"/>
            <a:ext cx="7955279" cy="3722284"/>
          </a:xfrm>
        </p:spPr>
        <p:txBody>
          <a:bodyPr>
            <a:normAutofit/>
          </a:bodyPr>
          <a:lstStyle/>
          <a:p>
            <a:r>
              <a:rPr lang="en-US" dirty="0" smtClean="0"/>
              <a:t>Gen </a:t>
            </a:r>
            <a:r>
              <a:rPr lang="en-US" dirty="0"/>
              <a:t>4/5 </a:t>
            </a:r>
            <a:r>
              <a:rPr lang="en-US" dirty="0" smtClean="0"/>
              <a:t>compatible </a:t>
            </a:r>
          </a:p>
          <a:p>
            <a:r>
              <a:rPr lang="en-US" dirty="0" smtClean="0"/>
              <a:t>Bifurcation </a:t>
            </a:r>
            <a:r>
              <a:rPr lang="en-US" dirty="0"/>
              <a:t>– supported through signal pin is </a:t>
            </a:r>
            <a:r>
              <a:rPr lang="en-US" dirty="0" smtClean="0"/>
              <a:t>preferred</a:t>
            </a:r>
          </a:p>
          <a:p>
            <a:r>
              <a:rPr lang="en-US" dirty="0" smtClean="0"/>
              <a:t>Power</a:t>
            </a:r>
          </a:p>
          <a:p>
            <a:pPr lvl="1"/>
            <a:r>
              <a:rPr lang="en-US" dirty="0" smtClean="0"/>
              <a:t>Single 12V Power rail.</a:t>
            </a:r>
          </a:p>
          <a:p>
            <a:pPr lvl="1"/>
            <a:r>
              <a:rPr lang="en-US" dirty="0" smtClean="0"/>
              <a:t>Separate means for determining NIC power state</a:t>
            </a:r>
          </a:p>
          <a:p>
            <a:r>
              <a:rPr lang="en-US" dirty="0" smtClean="0"/>
              <a:t>Support for up to 4 multi-host via REFCLK</a:t>
            </a:r>
          </a:p>
          <a:p>
            <a:pPr lvl="1"/>
            <a:r>
              <a:rPr lang="en-US" dirty="0" smtClean="0"/>
              <a:t>Additional hosts would need to use SRIS</a:t>
            </a:r>
          </a:p>
          <a:p>
            <a:pPr lvl="1"/>
            <a:r>
              <a:rPr lang="en-US" dirty="0" smtClean="0"/>
              <a:t>Need additional details on SRIS support for early OCP 3.0 adoption!</a:t>
            </a:r>
          </a:p>
          <a:p>
            <a:r>
              <a:rPr lang="en-US" dirty="0" smtClean="0"/>
              <a:t>Electrical Channel Loss Budget</a:t>
            </a:r>
          </a:p>
          <a:p>
            <a:pPr lvl="1"/>
            <a:r>
              <a:rPr lang="en-US" dirty="0" smtClean="0"/>
              <a:t>~2.5 </a:t>
            </a:r>
            <a:r>
              <a:rPr lang="en-US" dirty="0"/>
              <a:t>dB @ 8GHz with enumeration 14</a:t>
            </a:r>
          </a:p>
          <a:p>
            <a:pPr lvl="1"/>
            <a:r>
              <a:rPr lang="en-US" dirty="0" smtClean="0"/>
              <a:t>~1.0 </a:t>
            </a:r>
            <a:r>
              <a:rPr lang="en-US" dirty="0"/>
              <a:t>dB @ 8GHz with enumeration 13</a:t>
            </a:r>
          </a:p>
          <a:p>
            <a:pPr lvl="2"/>
            <a:r>
              <a:rPr lang="en-US" dirty="0"/>
              <a:t>Based on motherboard </a:t>
            </a:r>
            <a:r>
              <a:rPr lang="en-US" dirty="0" smtClean="0"/>
              <a:t>routing and the existing total loss budgets</a:t>
            </a:r>
          </a:p>
          <a:p>
            <a:pPr lvl="2"/>
            <a:r>
              <a:rPr lang="en-US" dirty="0" smtClean="0"/>
              <a:t>Pending further studies!!</a:t>
            </a:r>
            <a:endParaRPr lang="en-US" dirty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806079"/>
      </p:ext>
    </p:extLst>
  </p:cSld>
  <p:clrMapOvr>
    <a:masterClrMapping/>
  </p:clrMapOvr>
  <p:transition spd="med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Thermal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Thermal Boundary Conditions</a:t>
            </a:r>
          </a:p>
          <a:p>
            <a:pPr lvl="1"/>
            <a:r>
              <a:rPr lang="en-US" dirty="0"/>
              <a:t>Inlet temperature: 55°C</a:t>
            </a:r>
          </a:p>
          <a:p>
            <a:pPr lvl="1"/>
            <a:r>
              <a:rPr lang="en-US" dirty="0"/>
              <a:t>Inlet Velocity: 200-300 LFM depending on card power and features</a:t>
            </a:r>
          </a:p>
          <a:p>
            <a:pPr lvl="2"/>
            <a:r>
              <a:rPr lang="en-US" dirty="0"/>
              <a:t>Lower speeds may be an option for RJ45 versions</a:t>
            </a:r>
          </a:p>
          <a:p>
            <a:r>
              <a:rPr lang="en-US" dirty="0"/>
              <a:t>Thermal </a:t>
            </a:r>
            <a:r>
              <a:rPr lang="en-US" dirty="0" smtClean="0"/>
              <a:t>Wish-List (</a:t>
            </a:r>
            <a:r>
              <a:rPr lang="en-US" dirty="0"/>
              <a:t>Should not be system vendor </a:t>
            </a:r>
            <a:r>
              <a:rPr lang="en-US" dirty="0" smtClean="0"/>
              <a:t>specific)</a:t>
            </a:r>
            <a:endParaRPr lang="en-US" dirty="0"/>
          </a:p>
          <a:p>
            <a:pPr lvl="1"/>
            <a:r>
              <a:rPr lang="en-US" dirty="0"/>
              <a:t>Common method for sensor data to be passed to the system (closed loop control)</a:t>
            </a:r>
          </a:p>
          <a:p>
            <a:pPr lvl="2"/>
            <a:r>
              <a:rPr lang="en-US" dirty="0"/>
              <a:t>R</a:t>
            </a:r>
            <a:r>
              <a:rPr lang="en-US" dirty="0" smtClean="0"/>
              <a:t>eal-time </a:t>
            </a:r>
            <a:r>
              <a:rPr lang="en-US" dirty="0"/>
              <a:t>temperatures and targets</a:t>
            </a:r>
          </a:p>
          <a:p>
            <a:pPr lvl="1"/>
            <a:r>
              <a:rPr lang="en-US" dirty="0" smtClean="0"/>
              <a:t>Ability </a:t>
            </a:r>
            <a:r>
              <a:rPr lang="en-US" dirty="0"/>
              <a:t>for card to communicate the LFM requirement to the system (open loop control)</a:t>
            </a:r>
          </a:p>
          <a:p>
            <a:pPr lvl="2"/>
            <a:r>
              <a:rPr lang="en-US" dirty="0" smtClean="0"/>
              <a:t>Possibility </a:t>
            </a:r>
            <a:r>
              <a:rPr lang="en-US" dirty="0"/>
              <a:t>to follow scheme being adopted by PCI-SIG</a:t>
            </a:r>
          </a:p>
          <a:p>
            <a:pPr lvl="1"/>
            <a:r>
              <a:rPr lang="en-US" dirty="0"/>
              <a:t>Latching scheme/method that does not impact face-plate venting.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899561"/>
      </p:ext>
    </p:extLst>
  </p:cSld>
  <p:clrMapOvr>
    <a:masterClrMapping/>
  </p:clrMapOvr>
  <p:transition spd="med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Specification Details - OCP NIC 3.0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4319" y="814433"/>
            <a:ext cx="7955279" cy="386047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Power requirements including </a:t>
            </a:r>
            <a:r>
              <a:rPr lang="en-US" dirty="0" smtClean="0"/>
              <a:t>AUX power limitations</a:t>
            </a:r>
            <a:endParaRPr lang="en-US" dirty="0" smtClean="0"/>
          </a:p>
          <a:p>
            <a:r>
              <a:rPr lang="en-US" dirty="0" smtClean="0"/>
              <a:t>Exact Dimensions of faceplate, faceplate cutout, </a:t>
            </a:r>
            <a:r>
              <a:rPr lang="en-US" dirty="0" smtClean="0"/>
              <a:t>top/bottom </a:t>
            </a:r>
            <a:r>
              <a:rPr lang="en-US" dirty="0" err="1" smtClean="0"/>
              <a:t>keepouts</a:t>
            </a:r>
            <a:endParaRPr lang="en-US" dirty="0" smtClean="0"/>
          </a:p>
          <a:p>
            <a:pPr lvl="1"/>
            <a:r>
              <a:rPr lang="en-US" dirty="0" smtClean="0"/>
              <a:t>Latching </a:t>
            </a:r>
            <a:r>
              <a:rPr lang="en-US" dirty="0" smtClean="0"/>
              <a:t>surfaces/dimensions on </a:t>
            </a:r>
            <a:r>
              <a:rPr lang="en-US" dirty="0" smtClean="0"/>
              <a:t>chassis</a:t>
            </a:r>
          </a:p>
          <a:p>
            <a:pPr lvl="1"/>
            <a:r>
              <a:rPr lang="en-US" dirty="0"/>
              <a:t>Dimensioned drawings, not just the 3D </a:t>
            </a:r>
            <a:r>
              <a:rPr lang="en-US" dirty="0" smtClean="0"/>
              <a:t>models</a:t>
            </a:r>
            <a:endParaRPr lang="en-US" dirty="0" smtClean="0"/>
          </a:p>
          <a:p>
            <a:r>
              <a:rPr lang="en-US" dirty="0" smtClean="0"/>
              <a:t>EMI/ESD </a:t>
            </a:r>
            <a:r>
              <a:rPr lang="en-US" dirty="0" smtClean="0"/>
              <a:t>gasket </a:t>
            </a:r>
            <a:r>
              <a:rPr lang="en-US" dirty="0" smtClean="0"/>
              <a:t>nominal thickness/working </a:t>
            </a:r>
            <a:r>
              <a:rPr lang="en-US" dirty="0" smtClean="0"/>
              <a:t>range (if required)</a:t>
            </a:r>
            <a:endParaRPr lang="en-US" dirty="0" smtClean="0"/>
          </a:p>
          <a:p>
            <a:r>
              <a:rPr lang="en-US" dirty="0" smtClean="0"/>
              <a:t>Gathering/guiding options</a:t>
            </a:r>
          </a:p>
          <a:p>
            <a:pPr lvl="1"/>
            <a:r>
              <a:rPr lang="en-US" dirty="0" smtClean="0"/>
              <a:t>Is this included in the server specification and just referenced in the NIC specification?</a:t>
            </a:r>
            <a:endParaRPr lang="en-US" dirty="0" smtClean="0"/>
          </a:p>
          <a:p>
            <a:r>
              <a:rPr lang="en-US" dirty="0" smtClean="0"/>
              <a:t>Connector </a:t>
            </a:r>
            <a:endParaRPr lang="en-US" dirty="0" smtClean="0"/>
          </a:p>
          <a:p>
            <a:pPr lvl="1"/>
            <a:r>
              <a:rPr lang="en-US" dirty="0"/>
              <a:t>W</a:t>
            </a:r>
            <a:r>
              <a:rPr lang="en-US" dirty="0" smtClean="0"/>
              <a:t>ipe/retention tolerances</a:t>
            </a:r>
          </a:p>
          <a:p>
            <a:pPr lvl="1"/>
            <a:r>
              <a:rPr lang="en-US" dirty="0" smtClean="0"/>
              <a:t>Pinout and signal definition</a:t>
            </a:r>
          </a:p>
          <a:p>
            <a:pPr lvl="1"/>
            <a:r>
              <a:rPr lang="en-US" dirty="0" smtClean="0"/>
              <a:t>Support for multi-host (&gt;= 4 hosts)</a:t>
            </a:r>
            <a:endParaRPr lang="en-US" dirty="0" smtClean="0"/>
          </a:p>
          <a:p>
            <a:r>
              <a:rPr lang="en-US" dirty="0"/>
              <a:t>E</a:t>
            </a:r>
            <a:r>
              <a:rPr lang="en-US" dirty="0" smtClean="0"/>
              <a:t>lectrical </a:t>
            </a:r>
            <a:r>
              <a:rPr lang="en-US" dirty="0" smtClean="0"/>
              <a:t>channel loss </a:t>
            </a:r>
            <a:r>
              <a:rPr lang="en-US" dirty="0" smtClean="0"/>
              <a:t>budget</a:t>
            </a:r>
          </a:p>
          <a:p>
            <a:r>
              <a:rPr lang="en-US" dirty="0" smtClean="0"/>
              <a:t>Thermal boundary conditions</a:t>
            </a:r>
            <a:endParaRPr lang="en-US" dirty="0" smtClean="0"/>
          </a:p>
          <a:p>
            <a:r>
              <a:rPr lang="en-US" dirty="0" smtClean="0"/>
              <a:t>LEDs – Should these be standardized?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85120967"/>
      </p:ext>
    </p:extLst>
  </p:cSld>
  <p:clrMapOvr>
    <a:masterClrMapping/>
  </p:clrMapOvr>
  <p:transition spd="med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4320" y="989081"/>
            <a:ext cx="7955279" cy="3200400"/>
          </a:xfrm>
        </p:spPr>
        <p:txBody>
          <a:bodyPr/>
          <a:lstStyle/>
          <a:p>
            <a:r>
              <a:rPr lang="en-US" dirty="0" smtClean="0"/>
              <a:t>V4 schedule aligns with expectations.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Expecting </a:t>
            </a:r>
            <a:r>
              <a:rPr lang="en-US" dirty="0"/>
              <a:t>first HW in early Q2 2018</a:t>
            </a:r>
          </a:p>
          <a:p>
            <a:r>
              <a:rPr lang="en-US" dirty="0" smtClean="0"/>
              <a:t>SFF-TA-1002 straddle mount connector schedule may also impact the ability to build HW.</a:t>
            </a:r>
          </a:p>
        </p:txBody>
      </p:sp>
    </p:spTree>
    <p:extLst>
      <p:ext uri="{BB962C8B-B14F-4D97-AF65-F5344CB8AC3E}">
        <p14:creationId xmlns:p14="http://schemas.microsoft.com/office/powerpoint/2010/main" val="1604434100"/>
      </p:ext>
    </p:extLst>
  </p:cSld>
  <p:clrMapOvr>
    <a:masterClrMapping/>
  </p:clrMapOvr>
  <p:transition spd="med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4319" y="1077999"/>
            <a:ext cx="7955279" cy="3402561"/>
          </a:xfrm>
        </p:spPr>
        <p:txBody>
          <a:bodyPr/>
          <a:lstStyle/>
          <a:p>
            <a:r>
              <a:rPr lang="en-US" dirty="0" smtClean="0"/>
              <a:t>Move latching </a:t>
            </a:r>
            <a:r>
              <a:rPr lang="en-US" dirty="0" smtClean="0"/>
              <a:t>mechanism to </a:t>
            </a:r>
            <a:r>
              <a:rPr lang="en-US" dirty="0" smtClean="0"/>
              <a:t>the chassis?  </a:t>
            </a:r>
          </a:p>
          <a:p>
            <a:pPr lvl="1"/>
            <a:r>
              <a:rPr lang="en-US" dirty="0" smtClean="0"/>
              <a:t>Hot plug </a:t>
            </a:r>
            <a:r>
              <a:rPr lang="en-US" dirty="0" smtClean="0"/>
              <a:t>capability</a:t>
            </a:r>
            <a:r>
              <a:rPr lang="en-US" dirty="0" smtClean="0"/>
              <a:t> </a:t>
            </a:r>
            <a:r>
              <a:rPr lang="en-US" dirty="0" smtClean="0"/>
              <a:t>is then </a:t>
            </a:r>
            <a:r>
              <a:rPr lang="en-US" dirty="0" smtClean="0"/>
              <a:t>tied to the specific OEM chassis.</a:t>
            </a:r>
            <a:endParaRPr lang="en-US" dirty="0" smtClean="0"/>
          </a:p>
          <a:p>
            <a:r>
              <a:rPr lang="en-US" dirty="0" smtClean="0"/>
              <a:t>How </a:t>
            </a:r>
            <a:r>
              <a:rPr lang="en-US" dirty="0" smtClean="0"/>
              <a:t>much power can be cooled in VAUX operation</a:t>
            </a:r>
            <a:r>
              <a:rPr lang="en-US" dirty="0" smtClean="0"/>
              <a:t>?</a:t>
            </a:r>
          </a:p>
          <a:p>
            <a:r>
              <a:rPr lang="en-US" dirty="0" smtClean="0"/>
              <a:t>Is 1.6mm board thickness sufficient?</a:t>
            </a:r>
          </a:p>
          <a:p>
            <a:pPr lvl="1"/>
            <a:r>
              <a:rPr lang="en-US" dirty="0" smtClean="0"/>
              <a:t>For the narrow FF NIC 1.6 mm seems to be sufficient for current/upcoming technologies</a:t>
            </a:r>
          </a:p>
          <a:p>
            <a:pPr lvl="1"/>
            <a:r>
              <a:rPr lang="en-US" dirty="0" smtClean="0"/>
              <a:t>For the wider FF NIC 1.6 mm will </a:t>
            </a:r>
            <a:r>
              <a:rPr lang="en-US" dirty="0" smtClean="0"/>
              <a:t>limit the total layer count and may impact complex designs (smart NIC)</a:t>
            </a:r>
            <a:endParaRPr lang="en-US" dirty="0" smtClean="0"/>
          </a:p>
          <a:p>
            <a:r>
              <a:rPr lang="en-US" dirty="0" smtClean="0"/>
              <a:t>Is 2.67 mm too large a bottom side </a:t>
            </a:r>
            <a:r>
              <a:rPr lang="en-US" dirty="0" err="1" smtClean="0"/>
              <a:t>keepout</a:t>
            </a:r>
            <a:r>
              <a:rPr lang="en-US" dirty="0" smtClean="0"/>
              <a:t> for the RA connector?</a:t>
            </a:r>
          </a:p>
          <a:p>
            <a:endParaRPr lang="en-US" dirty="0"/>
          </a:p>
          <a:p>
            <a:r>
              <a:rPr lang="en-US" dirty="0" smtClean="0"/>
              <a:t>Open questions from the community?  Issues?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715467"/>
      </p:ext>
    </p:extLst>
  </p:cSld>
  <p:clrMapOvr>
    <a:masterClrMapping/>
  </p:clrMapOvr>
  <p:transition spd="med">
    <p:wipe dir="r"/>
  </p:transition>
</p:sld>
</file>

<file path=ppt/theme/theme1.xml><?xml version="1.0" encoding="utf-8"?>
<a:theme xmlns:a="http://schemas.openxmlformats.org/drawingml/2006/main" name="Dell EMC Default">
  <a:themeElements>
    <a:clrScheme name="DellTech, Dell, &amp; DellEMC">
      <a:dk1>
        <a:srgbClr val="000000"/>
      </a:dk1>
      <a:lt1>
        <a:srgbClr val="444444"/>
      </a:lt1>
      <a:dk2>
        <a:srgbClr val="007DB8"/>
      </a:dk2>
      <a:lt2>
        <a:srgbClr val="FFFFFF"/>
      </a:lt2>
      <a:accent1>
        <a:srgbClr val="007DB8"/>
      </a:accent1>
      <a:accent2>
        <a:srgbClr val="6EA204"/>
      </a:accent2>
      <a:accent3>
        <a:srgbClr val="F2AF00"/>
      </a:accent3>
      <a:accent4>
        <a:srgbClr val="EE6411"/>
      </a:accent4>
      <a:accent5>
        <a:srgbClr val="5482AB"/>
      </a:accent5>
      <a:accent6>
        <a:srgbClr val="6E2585"/>
      </a:accent6>
      <a:hlink>
        <a:srgbClr val="007DB8"/>
      </a:hlink>
      <a:folHlink>
        <a:srgbClr val="6E2585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12700" cmpd="sng">
          <a:noFill/>
        </a:ln>
        <a:effectLst/>
      </a:spPr>
      <a:bodyPr wrap="square" lIns="182880" tIns="137160" rIns="137160" bIns="137160" rtlCol="0" anchor="ctr">
        <a:noAutofit/>
      </a:bodyPr>
      <a:lstStyle>
        <a:defPPr algn="ctr">
          <a:lnSpc>
            <a:spcPct val="90000"/>
          </a:lnSpc>
          <a:spcBef>
            <a:spcPts val="600"/>
          </a:spcBef>
          <a:spcAft>
            <a:spcPts val="0"/>
          </a:spcAft>
          <a:defRPr sz="2000" dirty="0" err="1" smtClean="0">
            <a:solidFill>
              <a:schemeClr val="tx2"/>
            </a:solidFill>
            <a:latin typeface="+mn-lt"/>
          </a:defRPr>
        </a:defPPr>
      </a:lstStyle>
    </a:spDef>
    <a:lnDef>
      <a:spPr>
        <a:ln w="12700" cmpd="sng">
          <a:solidFill>
            <a:srgbClr val="000000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spcBef>
            <a:spcPts val="0"/>
          </a:spcBef>
          <a:spcAft>
            <a:spcPts val="0"/>
          </a:spcAft>
          <a:buClr>
            <a:schemeClr val="bg1"/>
          </a:buClr>
          <a:defRPr sz="1400" dirty="0" err="1" smtClean="0">
            <a:solidFill>
              <a:schemeClr val="bg2"/>
            </a:solidFill>
            <a:latin typeface="+mn-lt"/>
          </a:defRPr>
        </a:defPPr>
      </a:lstStyle>
    </a:txDef>
  </a:objectDefaults>
  <a:extraClrSchemeLst>
    <a:extraClrScheme>
      <a:clrScheme name="Dell new">
        <a:dk1>
          <a:srgbClr val="000000"/>
        </a:dk1>
        <a:lt1>
          <a:srgbClr val="444444"/>
        </a:lt1>
        <a:dk2>
          <a:srgbClr val="0085C3"/>
        </a:dk2>
        <a:lt2>
          <a:srgbClr val="FFFFFF"/>
        </a:lt2>
        <a:accent1>
          <a:srgbClr val="0085C3"/>
        </a:accent1>
        <a:accent2>
          <a:srgbClr val="7AB800"/>
        </a:accent2>
        <a:accent3>
          <a:srgbClr val="F2AF00"/>
        </a:accent3>
        <a:accent4>
          <a:srgbClr val="DC5034"/>
        </a:accent4>
        <a:accent5>
          <a:srgbClr val="5482AB"/>
        </a:accent5>
        <a:accent6>
          <a:srgbClr val="6E2585"/>
        </a:accent6>
        <a:hlink>
          <a:srgbClr val="009BBB"/>
        </a:hlink>
        <a:folHlink>
          <a:srgbClr val="6E2585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ll EMC Default" id="{6146F40A-4088-44A3-A689-8A5748CE5D75}" vid="{C5A172D0-4AD9-4623-A3A5-B76B5F23081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1268</TotalTime>
  <Words>703</Words>
  <Application>Microsoft Office PowerPoint</Application>
  <PresentationFormat>On-screen Show (16:9)</PresentationFormat>
  <Paragraphs>96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Arial</vt:lpstr>
      <vt:lpstr>Arial Black</vt:lpstr>
      <vt:lpstr>Courier New</vt:lpstr>
      <vt:lpstr>Museo For Dell 300</vt:lpstr>
      <vt:lpstr>Museo Sans For Dell</vt:lpstr>
      <vt:lpstr>Wingdings</vt:lpstr>
      <vt:lpstr>Dell EMC Default</vt:lpstr>
      <vt:lpstr>OCP NIC 3.0</vt:lpstr>
      <vt:lpstr>Enumeration Selection</vt:lpstr>
      <vt:lpstr>Connector Selection</vt:lpstr>
      <vt:lpstr>Mechanical Form Factor Recommendations</vt:lpstr>
      <vt:lpstr>Electrical Recommendations</vt:lpstr>
      <vt:lpstr>Thermal Discussion</vt:lpstr>
      <vt:lpstr>Specification Details - OCP NIC 3.0</vt:lpstr>
      <vt:lpstr>Schedule</vt:lpstr>
      <vt:lpstr>Open questions</vt:lpstr>
      <vt:lpstr>PowerPoint Presentation</vt:lpstr>
    </vt:vector>
  </TitlesOfParts>
  <Company>Dell Inc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Dell EMC OCP 3.0 Studies</dc:title>
  <dc:creator>Lewis, Jon</dc:creator>
  <cp:keywords>No Restrictions</cp:keywords>
  <cp:lastModifiedBy>Lewis, Jon</cp:lastModifiedBy>
  <cp:revision>40</cp:revision>
  <cp:lastPrinted>2017-09-05T22:21:25Z</cp:lastPrinted>
  <dcterms:created xsi:type="dcterms:W3CDTF">2017-09-05T17:57:03Z</dcterms:created>
  <dcterms:modified xsi:type="dcterms:W3CDTF">2017-09-06T15:06:52Z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fb66f3c0-a917-42a6-9fc4-323a29979c09</vt:lpwstr>
  </property>
  <property fmtid="{D5CDD505-2E9C-101B-9397-08002B2CF9AE}" pid="3" name="Document Creator">
    <vt:lpwstr/>
  </property>
  <property fmtid="{D5CDD505-2E9C-101B-9397-08002B2CF9AE}" pid="4" name="Document Editor">
    <vt:lpwstr/>
  </property>
  <property fmtid="{D5CDD505-2E9C-101B-9397-08002B2CF9AE}" pid="5" name="Classification">
    <vt:lpwstr>No Restrictions</vt:lpwstr>
  </property>
  <property fmtid="{D5CDD505-2E9C-101B-9397-08002B2CF9AE}" pid="6" name="Sublabels">
    <vt:lpwstr/>
  </property>
</Properties>
</file>