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80" r:id="rId3"/>
    <p:sldId id="281" r:id="rId4"/>
    <p:sldId id="282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4" autoAdjust="0"/>
    <p:restoredTop sz="95833" autoAdjust="0"/>
  </p:normalViewPr>
  <p:slideViewPr>
    <p:cSldViewPr snapToGrid="0">
      <p:cViewPr varScale="1">
        <p:scale>
          <a:sx n="168" d="100"/>
          <a:sy n="168" d="100"/>
        </p:scale>
        <p:origin x="13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33E7C-92BE-624F-9C7E-62CC7BB8689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E62E8-9129-814B-8B68-47EA9E913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03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E62E8-9129-814B-8B68-47EA9E9134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37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E62E8-9129-814B-8B68-47EA9E9134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83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E62E8-9129-814B-8B68-47EA9E9134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72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E62E8-9129-814B-8B68-47EA9E9134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34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019B5-B9FE-4857-864A-CE33F29ABE5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7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opencompute.org/oc/public.php?service=files&amp;t=260bfb5257a2466f6bd4490ff31f335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iles.opencompute.org/oc/public.php?service=files&amp;t=6e30e729b094d6c5f3a2eb49c761190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748" y="1122363"/>
            <a:ext cx="10681252" cy="2387600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defTabSz="914377"/>
            <a:r>
              <a:rPr lang="en-US" sz="5070" dirty="0">
                <a:solidFill>
                  <a:srgbClr val="606060"/>
                </a:solidFill>
                <a:latin typeface="+mn-lt"/>
              </a:rPr>
              <a:t>NIC 3.0 Thermal Discussion</a:t>
            </a:r>
            <a:br>
              <a:rPr lang="en-US" sz="5070" dirty="0">
                <a:solidFill>
                  <a:srgbClr val="606060"/>
                </a:solidFill>
                <a:latin typeface="+mn-lt"/>
              </a:rPr>
            </a:br>
            <a:r>
              <a:rPr lang="en-US" sz="5070" dirty="0">
                <a:solidFill>
                  <a:srgbClr val="606060"/>
                </a:solidFill>
                <a:latin typeface="+mn-lt"/>
              </a:rPr>
              <a:t>- </a:t>
            </a:r>
            <a:r>
              <a:rPr lang="en-US" sz="2800" dirty="0">
                <a:solidFill>
                  <a:srgbClr val="606060"/>
                </a:solidFill>
                <a:latin typeface="+mn-lt"/>
              </a:rPr>
              <a:t>Updated Thermal Deck</a:t>
            </a:r>
            <a:endParaRPr lang="en-US" sz="5070" dirty="0">
              <a:solidFill>
                <a:srgbClr val="606060"/>
              </a:solidFill>
              <a:latin typeface="+mn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1180" y="5138928"/>
            <a:ext cx="4694646" cy="1427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rgbClr val="6B6A6A"/>
                </a:solidFill>
              </a:rPr>
              <a:t>11/14/2017</a:t>
            </a:r>
          </a:p>
          <a:p>
            <a:pPr algn="l"/>
            <a:r>
              <a:rPr lang="en-US" sz="1400" dirty="0">
                <a:solidFill>
                  <a:srgbClr val="6B6A6A"/>
                </a:solidFill>
              </a:rPr>
              <a:t>Yueming Li, Thermal Engineer, Facebook</a:t>
            </a:r>
          </a:p>
          <a:p>
            <a:pPr algn="l"/>
            <a:r>
              <a:rPr lang="en-US" sz="1400" dirty="0">
                <a:solidFill>
                  <a:srgbClr val="6B6A6A"/>
                </a:solidFill>
              </a:rPr>
              <a:t>John Fernandes, Thermal Engineer, Facebook</a:t>
            </a:r>
          </a:p>
          <a:p>
            <a:pPr algn="l"/>
            <a:r>
              <a:rPr lang="en-US" sz="1400" dirty="0">
                <a:solidFill>
                  <a:srgbClr val="6B6A6A"/>
                </a:solidFill>
              </a:rPr>
              <a:t>Joshua Held, Mechanical Engineer, Facebook</a:t>
            </a:r>
          </a:p>
          <a:p>
            <a:pPr algn="l"/>
            <a:r>
              <a:rPr lang="en-US" sz="1400" dirty="0">
                <a:solidFill>
                  <a:srgbClr val="6B6A6A"/>
                </a:solidFill>
              </a:rPr>
              <a:t>Jia Ning, Hardware Engineer, Facebook</a:t>
            </a:r>
          </a:p>
          <a:p>
            <a:pPr algn="l"/>
            <a:endParaRPr lang="en-US" sz="1400" dirty="0">
              <a:solidFill>
                <a:srgbClr val="6B6A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79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7C354554-84C7-4A41-8B12-D897B65EF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40" y="103824"/>
            <a:ext cx="10515600" cy="848213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defTabSz="914377"/>
            <a:r>
              <a:rPr lang="en-US" sz="5070" dirty="0">
                <a:solidFill>
                  <a:srgbClr val="606060"/>
                </a:solidFill>
                <a:latin typeface="+mn-lt"/>
              </a:rPr>
              <a:t>Thermal Boundary in Simulations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2466A22A-FAB2-4317-BF35-E361310FBF12}"/>
              </a:ext>
            </a:extLst>
          </p:cNvPr>
          <p:cNvSpPr txBox="1">
            <a:spLocks/>
          </p:cNvSpPr>
          <p:nvPr/>
        </p:nvSpPr>
        <p:spPr>
          <a:xfrm>
            <a:off x="519880" y="952037"/>
            <a:ext cx="7579091" cy="53857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0B0F0"/>
                </a:solidFill>
              </a:rPr>
              <a:t>Cold-aisle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en-US" sz="2000" dirty="0"/>
              <a:t>Approach air temperature: 35°C</a:t>
            </a:r>
          </a:p>
          <a:p>
            <a:pPr lvl="1"/>
            <a:r>
              <a:rPr lang="en-US" sz="2000" dirty="0"/>
              <a:t>ASIC power: 15 ~ 40W</a:t>
            </a:r>
          </a:p>
          <a:p>
            <a:pPr lvl="1"/>
            <a:r>
              <a:rPr lang="en-US" sz="2000" dirty="0"/>
              <a:t>IO module: 2x QSFP (3.5W each)</a:t>
            </a:r>
          </a:p>
          <a:p>
            <a:pPr lvl="1"/>
            <a:r>
              <a:rPr lang="en-US" sz="2000" dirty="0"/>
              <a:t>Airflow: 150 ~ 500 LFM</a:t>
            </a:r>
          </a:p>
          <a:p>
            <a:pPr lvl="1"/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Hot-aisle</a:t>
            </a:r>
          </a:p>
          <a:p>
            <a:pPr lvl="1"/>
            <a:r>
              <a:rPr lang="en-US" sz="2000" dirty="0"/>
              <a:t>Approach air temperature: 55°C</a:t>
            </a:r>
          </a:p>
          <a:p>
            <a:pPr lvl="1"/>
            <a:r>
              <a:rPr lang="en-US" sz="2000" dirty="0"/>
              <a:t>ASIC power: 15 ~ 40W</a:t>
            </a:r>
          </a:p>
          <a:p>
            <a:pPr lvl="1"/>
            <a:r>
              <a:rPr lang="en-US" sz="2000" dirty="0"/>
              <a:t>IO module: 2x QSFP (3.5W each)</a:t>
            </a:r>
          </a:p>
          <a:p>
            <a:pPr lvl="1"/>
            <a:r>
              <a:rPr lang="en-US" sz="2000" dirty="0"/>
              <a:t>Airflow: 150 ~ 750 LFM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Notes:</a:t>
            </a:r>
          </a:p>
          <a:p>
            <a:pPr marL="342900" indent="-342900">
              <a:buAutoNum type="arabicPeriod"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Initially, the models were built to make comparison between different options. The idea is to understand the trend and limitation for form factors, not the absolute value.</a:t>
            </a:r>
          </a:p>
          <a:p>
            <a:pPr marL="342900" indent="-342900">
              <a:buAutoNum type="arabicPeriod"/>
            </a:pPr>
            <a:r>
              <a:rPr lang="en-US" sz="1400" b="1" u="sng" dirty="0">
                <a:solidFill>
                  <a:schemeClr val="accent1">
                    <a:lumMod val="75000"/>
                  </a:schemeClr>
                </a:solidFill>
              </a:rPr>
              <a:t>It would be great if NIC vendors can help provide calibrated models and feedbacks based on real data.</a:t>
            </a:r>
          </a:p>
          <a:p>
            <a:pPr marL="342900" indent="-342900">
              <a:buAutoNum type="arabicPeriod"/>
            </a:pPr>
            <a:endParaRPr lang="en-US" sz="1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7C2E0BF-DD8F-4AD8-94C4-4B491FEEA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546480"/>
            <a:ext cx="2378227" cy="139895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A513BDB-B7A0-44B4-B567-EE9F448B90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5413" y="1108541"/>
            <a:ext cx="3042439" cy="187078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0F1D772-F3C7-4A1C-9667-84A155A22572}"/>
              </a:ext>
            </a:extLst>
          </p:cNvPr>
          <p:cNvSpPr txBox="1"/>
          <p:nvPr/>
        </p:nvSpPr>
        <p:spPr>
          <a:xfrm>
            <a:off x="6616632" y="2902571"/>
            <a:ext cx="1438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Small form factor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2CC3DD-BB50-47AF-BC54-3E8483ED5502}"/>
              </a:ext>
            </a:extLst>
          </p:cNvPr>
          <p:cNvSpPr txBox="1"/>
          <p:nvPr/>
        </p:nvSpPr>
        <p:spPr>
          <a:xfrm>
            <a:off x="9872202" y="2902570"/>
            <a:ext cx="1571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Large 1 form factor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DBBC972-15E0-43BF-AD2A-156C41C8C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674553"/>
              </p:ext>
            </p:extLst>
          </p:nvPr>
        </p:nvGraphicFramePr>
        <p:xfrm>
          <a:off x="9729866" y="310506"/>
          <a:ext cx="2291309" cy="733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9190">
                  <a:extLst>
                    <a:ext uri="{9D8B030D-6E8A-4147-A177-3AD203B41FA5}">
                      <a16:colId xmlns:a16="http://schemas.microsoft.com/office/drawing/2014/main" val="725025450"/>
                    </a:ext>
                  </a:extLst>
                </a:gridCol>
                <a:gridCol w="1092119">
                  <a:extLst>
                    <a:ext uri="{9D8B030D-6E8A-4147-A177-3AD203B41FA5}">
                      <a16:colId xmlns:a16="http://schemas.microsoft.com/office/drawing/2014/main" val="420668083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PCB Size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ctr"/>
                </a:tc>
                <a:extLst>
                  <a:ext uri="{0D108BD9-81ED-4DB2-BD59-A6C34878D82A}">
                    <a16:rowId xmlns:a16="http://schemas.microsoft.com/office/drawing/2014/main" val="467569337"/>
                  </a:ext>
                </a:extLst>
              </a:tr>
              <a:tr h="2297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Small Size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effectLst/>
                        </a:rPr>
                        <a:t>76</a:t>
                      </a:r>
                      <a:r>
                        <a:rPr lang="en-US" sz="1400" u="none" strike="noStrike" dirty="0">
                          <a:effectLst/>
                        </a:rPr>
                        <a:t>x115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ctr"/>
                </a:tc>
                <a:extLst>
                  <a:ext uri="{0D108BD9-81ED-4DB2-BD59-A6C34878D82A}">
                    <a16:rowId xmlns:a16="http://schemas.microsoft.com/office/drawing/2014/main" val="2861696622"/>
                  </a:ext>
                </a:extLst>
              </a:tr>
              <a:tr h="2297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Large Size 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effectLst/>
                        </a:rPr>
                        <a:t>120</a:t>
                      </a:r>
                      <a:r>
                        <a:rPr lang="en-US" sz="1400" u="none" strike="noStrike" dirty="0">
                          <a:effectLst/>
                        </a:rPr>
                        <a:t>x115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ctr"/>
                </a:tc>
                <a:extLst>
                  <a:ext uri="{0D108BD9-81ED-4DB2-BD59-A6C34878D82A}">
                    <a16:rowId xmlns:a16="http://schemas.microsoft.com/office/drawing/2014/main" val="35640467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BA6BADD-F151-4EAF-90EC-57E97F27F9A2}"/>
              </a:ext>
            </a:extLst>
          </p:cNvPr>
          <p:cNvSpPr/>
          <p:nvPr/>
        </p:nvSpPr>
        <p:spPr>
          <a:xfrm>
            <a:off x="8564690" y="3978322"/>
            <a:ext cx="32941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Component model description:</a:t>
            </a:r>
          </a:p>
          <a:p>
            <a:endParaRPr lang="en-US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ASIC (15-40W) – 2R model with (ΘJC - 0.4°C/W) (ΘJB - 10°C/W)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DRAM (0.4 W each) – 2R model with </a:t>
            </a:r>
            <a:r>
              <a:rPr lang="pl-PL" sz="1100" dirty="0">
                <a:solidFill>
                  <a:schemeClr val="accent1">
                    <a:lumMod val="75000"/>
                  </a:schemeClr>
                </a:solidFill>
              </a:rPr>
              <a:t>(ΘJC - 0.4°C/W) (ΘJB - 10°C/W)</a:t>
            </a: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 – large form factor only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IO module (QSFP, 3.5W each) – detailed model shared by Mellanox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No PCB power in this initial model</a:t>
            </a:r>
          </a:p>
        </p:txBody>
      </p:sp>
    </p:spTree>
    <p:extLst>
      <p:ext uri="{BB962C8B-B14F-4D97-AF65-F5344CB8AC3E}">
        <p14:creationId xmlns:p14="http://schemas.microsoft.com/office/powerpoint/2010/main" val="367007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F0AF55D-659F-4560-ACEF-A1503015B8D9}"/>
              </a:ext>
            </a:extLst>
          </p:cNvPr>
          <p:cNvSpPr txBox="1">
            <a:spLocks/>
          </p:cNvSpPr>
          <p:nvPr/>
        </p:nvSpPr>
        <p:spPr>
          <a:xfrm>
            <a:off x="693740" y="103824"/>
            <a:ext cx="10515600" cy="84821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7"/>
            <a:r>
              <a:rPr lang="en-US" sz="5070" dirty="0">
                <a:solidFill>
                  <a:srgbClr val="606060"/>
                </a:solidFill>
                <a:latin typeface="+mn-lt"/>
              </a:rPr>
              <a:t>Thermal Model and Results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3888F1-853B-4785-861B-A6E44CD2D68A}"/>
              </a:ext>
            </a:extLst>
          </p:cNvPr>
          <p:cNvSpPr txBox="1"/>
          <p:nvPr/>
        </p:nvSpPr>
        <p:spPr>
          <a:xfrm>
            <a:off x="693740" y="1463181"/>
            <a:ext cx="11143372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Latest models and simulation results are available on OCP Server/Mezz Subgroup Wiki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Model: </a:t>
            </a:r>
            <a:r>
              <a:rPr lang="en-US" dirty="0">
                <a:hlinkClick r:id="rId3"/>
              </a:rPr>
              <a:t>http://files.opencompute.org/oc/public.php?service=files&amp;t=260bfb5257a2466f6bd4490ff31f3358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Results: </a:t>
            </a:r>
            <a:r>
              <a:rPr lang="en-US" dirty="0">
                <a:hlinkClick r:id="rId4"/>
              </a:rPr>
              <a:t>http://files.opencompute.org/oc/public.php?service=files&amp;t=6e30e729b094d6c5f3a2eb49c7611901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Scan through 15W – 35W (ASIC) for small form factor under 150-500 LFM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Scan through 20W – 40W (ASIC) for large 1 form factor under 150-750 LFM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Use cases include both hot-aisle and cold-aisle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Provide a relative comparison for NIC 3.0 thermal performance as references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Further action - calibration needed from NIC vendors based on real test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44305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7C354554-84C7-4A41-8B12-D897B65EF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40" y="103824"/>
            <a:ext cx="10515600" cy="848213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defTabSz="914377"/>
            <a:r>
              <a:rPr lang="en-US" sz="5070" dirty="0">
                <a:solidFill>
                  <a:srgbClr val="606060"/>
                </a:solidFill>
                <a:latin typeface="+mn-lt"/>
              </a:rPr>
              <a:t>General Considerations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961B66-7515-4910-AB1F-C4D4C87EB7A7}"/>
              </a:ext>
            </a:extLst>
          </p:cNvPr>
          <p:cNvSpPr/>
          <p:nvPr/>
        </p:nvSpPr>
        <p:spPr>
          <a:xfrm>
            <a:off x="693740" y="1173909"/>
            <a:ext cx="960887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Temperature reporting interface - </a:t>
            </a:r>
            <a:r>
              <a:rPr lang="en-US" dirty="0">
                <a:solidFill>
                  <a:schemeClr val="accent6"/>
                </a:solidFill>
              </a:rPr>
              <a:t>Required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Support digital temperature sensor for ASIC package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Ability to monitor optical module temperature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Temperature sensor accuracy – </a:t>
            </a:r>
            <a:r>
              <a:rPr lang="en-US" dirty="0">
                <a:solidFill>
                  <a:schemeClr val="accent6"/>
                </a:solidFill>
              </a:rPr>
              <a:t>Required</a:t>
            </a:r>
            <a:r>
              <a:rPr lang="en-US" dirty="0"/>
              <a:t>/</a:t>
            </a:r>
            <a:r>
              <a:rPr lang="en-US" dirty="0">
                <a:solidFill>
                  <a:schemeClr val="accent2"/>
                </a:solidFill>
              </a:rPr>
              <a:t>Highly Recommended </a:t>
            </a:r>
            <a:r>
              <a:rPr lang="en-US" dirty="0"/>
              <a:t>(TBD)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Further engagement required from NIC vendors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Desired range from system vendors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Power reporting interface (TBD)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/>
              <a:t>Small form factor (low-power NIC): </a:t>
            </a:r>
            <a:r>
              <a:rPr lang="en-US" dirty="0">
                <a:solidFill>
                  <a:schemeClr val="accent1"/>
                </a:solidFill>
              </a:rPr>
              <a:t>Optional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/>
              <a:t>Large form factor (smart NIC): </a:t>
            </a:r>
            <a:r>
              <a:rPr lang="en-US" dirty="0">
                <a:solidFill>
                  <a:schemeClr val="accent2"/>
                </a:solidFill>
              </a:rPr>
              <a:t>Highly Recommended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accent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Please reach out to FB core group if you have any feedback on the three topics above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Propose to close out in two weeks (by end of November)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594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690D63B-3F09-41A1-A2CA-B42A5D9FAE76}"/>
              </a:ext>
            </a:extLst>
          </p:cNvPr>
          <p:cNvSpPr txBox="1">
            <a:spLocks/>
          </p:cNvSpPr>
          <p:nvPr/>
        </p:nvSpPr>
        <p:spPr>
          <a:xfrm>
            <a:off x="693740" y="103824"/>
            <a:ext cx="10515600" cy="84821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7"/>
            <a:r>
              <a:rPr lang="en-US" sz="5070" dirty="0">
                <a:solidFill>
                  <a:srgbClr val="606060"/>
                </a:solidFill>
                <a:latin typeface="+mn-lt"/>
              </a:rPr>
              <a:t>OCP NIC 3.0 Test Fixture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843217-9C5B-4C03-9AB8-9D432CF3A94F}"/>
              </a:ext>
            </a:extLst>
          </p:cNvPr>
          <p:cNvSpPr/>
          <p:nvPr/>
        </p:nvSpPr>
        <p:spPr>
          <a:xfrm>
            <a:off x="693740" y="1173909"/>
            <a:ext cx="114982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Purpose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Provide standardized test data across different NIC and system vendors</a:t>
            </a:r>
          </a:p>
          <a:p>
            <a:pPr lvl="1"/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Requirements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Simple and easy adoption by both NIC and system vendors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Representative impedance and thermal data across different use cases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Need to consider both small and large form factor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Current status </a:t>
            </a:r>
            <a:r>
              <a:rPr lang="en-US" dirty="0">
                <a:solidFill>
                  <a:schemeClr val="accent6"/>
                </a:solidFill>
              </a:rPr>
              <a:t>(On-going efforts and separate workshop session is arranged)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Dell (proposed test fixture - two options)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Intel (proposed test fixture)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HPE (consolidating evaluations for bypass and front plate perforations)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Spec options and timeline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/>
              <a:t>Option 1: Define a separate spec “thermal reporting” – long-term efforts</a:t>
            </a:r>
            <a:endParaRPr lang="en-US" dirty="0">
              <a:solidFill>
                <a:schemeClr val="accent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/>
              <a:t>Option 2: Incorporate into NIC 3.0 spec thermal section – align with mechanical timeline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/>
              <a:t>Option 3: Define general concept in NIC 3.0 spec; Drawings and detailed level definitions fall into separate spec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53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4143</TotalTime>
  <Words>608</Words>
  <Application>Microsoft Office PowerPoint</Application>
  <PresentationFormat>Widescreen</PresentationFormat>
  <Paragraphs>89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NIC 3.0 Thermal Discussion - Updated Thermal Deck</vt:lpstr>
      <vt:lpstr>Thermal Boundary in Simulations</vt:lpstr>
      <vt:lpstr>PowerPoint Presentation</vt:lpstr>
      <vt:lpstr>General Considerations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Model Description</dc:title>
  <dc:creator>Yueming Li</dc:creator>
  <cp:lastModifiedBy>Yueming Li</cp:lastModifiedBy>
  <cp:revision>180</cp:revision>
  <dcterms:created xsi:type="dcterms:W3CDTF">2017-04-24T19:23:52Z</dcterms:created>
  <dcterms:modified xsi:type="dcterms:W3CDTF">2017-11-15T04:15:35Z</dcterms:modified>
</cp:coreProperties>
</file>