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4" r:id="rId3"/>
    <p:sldId id="259" r:id="rId4"/>
    <p:sldId id="261" r:id="rId5"/>
    <p:sldId id="260" r:id="rId6"/>
    <p:sldId id="285" r:id="rId7"/>
    <p:sldId id="284" r:id="rId8"/>
    <p:sldId id="279" r:id="rId9"/>
    <p:sldId id="282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5820" autoAdjust="0"/>
  </p:normalViewPr>
  <p:slideViewPr>
    <p:cSldViewPr snapToGrid="0">
      <p:cViewPr varScale="1">
        <p:scale>
          <a:sx n="77" d="100"/>
          <a:sy n="77" d="100"/>
        </p:scale>
        <p:origin x="6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A8DBE-BFAA-4213-AF4A-BFFEFE23037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5E4AE-CBE2-45A7-8DAE-187E318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6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4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6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4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C5241-AA02-40EB-9989-964D8775E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835D1-3F52-42FB-AF8E-6927C5562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81498-13EF-4810-95CD-985FAD35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32225-CC9D-4E05-998A-7EC94E0A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C9051-08DF-4DEC-A62A-90A11025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6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C115-00F1-4BAA-B22B-07626E32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D7C58-4C8B-4D84-825E-9B2E6ED5D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58629-2CD8-446D-B6D4-F902DE36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B8E18-E427-45B5-9E02-CE4675A0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9A956-2496-4935-9028-8F54A8E5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4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D5E317-6365-4CD1-A3C7-4ABC97CA3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2BB0E-03E9-4773-96A5-59EED2655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5C1E-D622-4014-92CF-06A8A640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9B28E-1BF3-4CF6-9A9C-6684DF20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7631-EC23-45DE-AA2D-54188162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0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026B4-1BB6-4200-B0ED-8EEE5F18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9CD3-3CD6-4BCA-91BF-A68FA3DCE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55993-AA42-4DA2-A9FA-A7E97DAE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DCC07-9AEB-4FA1-8659-07B829AB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75195-C2CE-49EE-B18C-3810FA1F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787B6-479A-4202-BFE0-F5E635DF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676F1-5044-4002-8E3E-09C2D669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9566E-9225-4332-8E82-3DA65663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47EAD-3A60-4F3A-A143-4D1117FE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F7C98-8B54-4BA2-A894-764ABFD1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8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4809-AD00-4B83-902D-5D4ADF56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F00A8-8004-433A-AEC9-B4516F64C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0C5B3-C081-4EB1-8A06-37384EFF6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7C2EB-ABC3-4609-96CC-EC09B632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51F5F-C538-453E-9580-D925B206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C2C5A-7A0F-45D9-A490-610F2B78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9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1DD3-D42D-4A7A-A903-C1FDF54E4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6E1F2-2B41-4A93-9019-CC5AB5134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09E20-A946-4C40-B201-AA847785D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0A94E-7562-43C6-BFFC-DFB5052B1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96127D-B7DB-4C35-903B-B8869269DC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A16BE-0E4E-4609-B6BD-A2211798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E5096-2E91-40E7-9D15-56B87699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C79F52-F3D7-42F0-8FA9-A0648389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6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842E-44D6-43CC-ABFF-322A69C8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5E668-7109-416C-A844-EF07E14D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AC9D7-36F8-40BA-BE39-0D4C8A7B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2F540-721C-44A2-A4D1-34AC0E4A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2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91416-93A8-4086-AEC1-8A4F0218C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F98704-9DC6-44D1-9FED-44298643F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6CD3D-5B61-44C1-B816-9EA94578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41D9-57F7-405F-A5CD-AB6FBDD48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304DD-4DBD-4E8F-8343-619E41ADC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26A88-1601-4B3E-8B2A-63773A35F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869C7-B21C-4645-A6A1-6925AF18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5C764-723B-4830-A52E-5DCB6BA1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4BB9A-922B-4041-94DF-0C3F47F7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59C1A-2130-4DA1-8F42-04C05DC7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28D394-B60B-4CEC-BCD8-64D63F2EC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AE1D4-AE12-40BA-B7EE-7BFD5249F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75565-9669-499B-854F-65D4C0F1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DF5D-BEC8-4FDD-9A1F-DA3D809EA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0B8FC-E2BF-40C0-BEC9-72116538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2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5B95A7-D20E-4F3B-BD31-06EAEE78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9DA49-7FC4-4352-A725-2A703D09F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0FFA6-CAB1-4228-A0DA-88CFE9840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7286-9A18-47ED-B742-3C5051772A6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3726-B800-4378-9D08-9E729BED2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938E7-8C77-4762-818C-AE82E841D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8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fzBnA6N9vGYj--Mxit9Whp0TPPyGqgOyBlHdgCN9F_Q/edit?ts=5afafdf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spiral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695"/>
            <a:ext cx="5135418" cy="4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A7C0963-708E-45CF-BE23-1C7D06136781}"/>
              </a:ext>
            </a:extLst>
          </p:cNvPr>
          <p:cNvSpPr/>
          <p:nvPr/>
        </p:nvSpPr>
        <p:spPr>
          <a:xfrm>
            <a:off x="3514099" y="1962626"/>
            <a:ext cx="752903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Bernard MT Condensed" panose="02050806060905020404" pitchFamily="18" charset="0"/>
                <a:ea typeface="Intel Clear" panose="020B0604020203020204" pitchFamily="34" charset="0"/>
                <a:cs typeface="Intel Clear" panose="020B0604020203020204" pitchFamily="34" charset="0"/>
              </a:rPr>
              <a:t>How SPIRAL Boosts Crypto of Authentication and Attestation by Over </a:t>
            </a:r>
            <a:r>
              <a:rPr lang="en-US" sz="4400" dirty="0">
                <a:solidFill>
                  <a:srgbClr val="FF0000"/>
                </a:solidFill>
                <a:latin typeface="Bernard MT Condensed" panose="02050806060905020404" pitchFamily="18" charset="0"/>
                <a:ea typeface="Intel Clear" panose="020B0604020203020204" pitchFamily="34" charset="0"/>
                <a:cs typeface="Intel Clear" panose="020B0604020203020204" pitchFamily="34" charset="0"/>
              </a:rPr>
              <a:t>20,000</a:t>
            </a:r>
            <a:r>
              <a:rPr lang="en-US" sz="4400" dirty="0">
                <a:latin typeface="Bernard MT Condensed" panose="02050806060905020404" pitchFamily="18" charset="0"/>
                <a:ea typeface="Intel Clear" panose="020B0604020203020204" pitchFamily="34" charset="0"/>
                <a:cs typeface="Intel Clear" panose="020B0604020203020204" pitchFamily="34" charset="0"/>
              </a:rPr>
              <a:t> Times</a:t>
            </a:r>
          </a:p>
        </p:txBody>
      </p:sp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96E765ED-6F6E-4CEB-8E25-3F5C028CF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7382" y="4463533"/>
            <a:ext cx="1976418" cy="1230301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CE140142-0636-4E7C-852C-CCE66F4971A9}"/>
              </a:ext>
            </a:extLst>
          </p:cNvPr>
          <p:cNvSpPr txBox="1">
            <a:spLocks/>
          </p:cNvSpPr>
          <p:nvPr/>
        </p:nvSpPr>
        <p:spPr>
          <a:xfrm>
            <a:off x="5549050" y="4422178"/>
            <a:ext cx="5135418" cy="1808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Xiaoyu Ruan and Will Stevens</a:t>
            </a:r>
          </a:p>
          <a:p>
            <a:pPr algn="l"/>
            <a:r>
              <a:rPr lang="en-US" sz="1800" dirty="0"/>
              <a:t>{xiaoyu.ruan; william.a.stevens}@intel.com </a:t>
            </a:r>
          </a:p>
          <a:p>
            <a:pPr algn="l"/>
            <a:r>
              <a:rPr lang="en-US" sz="1800" dirty="0"/>
              <a:t>For OCP security forum </a:t>
            </a:r>
          </a:p>
          <a:p>
            <a:pPr algn="l"/>
            <a:r>
              <a:rPr lang="en-US" sz="1800"/>
              <a:t>March 5, </a:t>
            </a:r>
            <a:r>
              <a:rPr lang="en-US" sz="1800" dirty="0"/>
              <a:t>2019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6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4DADF-A98F-4BF1-92C6-C76AACBEE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83" y="682025"/>
            <a:ext cx="3380764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SPIRAL-OneWay : </a:t>
            </a:r>
            <a:r>
              <a:rPr lang="en-US" dirty="0">
                <a:solidFill>
                  <a:srgbClr val="FFFF00"/>
                </a:solidFill>
                <a:latin typeface="Bernard MT Condensed" panose="02050806060905020404" pitchFamily="18" charset="0"/>
              </a:rPr>
              <a:t>When Responder Doesn’t Have DRNG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BA0FA2-0356-4CE6-AADD-08F66911A3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935" y="1300293"/>
            <a:ext cx="8011257" cy="405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0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EA494-5846-4FC0-8F2B-8A1C97B7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85" y="622381"/>
            <a:ext cx="327033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0"/>
              </a:rPr>
              <a:t>Problem Statement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DB8EE-8496-4E9A-B50F-5BAC7E91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2991" y="696522"/>
            <a:ext cx="7573759" cy="2024592"/>
          </a:xfrm>
        </p:spPr>
        <p:txBody>
          <a:bodyPr>
            <a:normAutofit/>
          </a:bodyPr>
          <a:lstStyle/>
          <a:p>
            <a:r>
              <a:rPr lang="en-US" sz="2200" dirty="0"/>
              <a:t>The authentication and attestation protocol (designed based on USB Type-C protocol) is not optimized for performance. </a:t>
            </a:r>
          </a:p>
          <a:p>
            <a:r>
              <a:rPr lang="en-US" sz="2200" dirty="0"/>
              <a:t>On constrained devices, running the protocol takes a long time during boot.</a:t>
            </a:r>
          </a:p>
          <a:p>
            <a:r>
              <a:rPr lang="en-US" sz="2200" dirty="0"/>
              <a:t>For many environments, boot performance is critical.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ED1BB6C-5F85-482B-817F-BA5415CB5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380567"/>
              </p:ext>
            </p:extLst>
          </p:nvPr>
        </p:nvGraphicFramePr>
        <p:xfrm>
          <a:off x="4660521" y="4464908"/>
          <a:ext cx="675713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189">
                  <a:extLst>
                    <a:ext uri="{9D8B030D-6E8A-4147-A177-3AD203B41FA5}">
                      <a16:colId xmlns:a16="http://schemas.microsoft.com/office/drawing/2014/main" val="3488280600"/>
                    </a:ext>
                  </a:extLst>
                </a:gridCol>
                <a:gridCol w="1400432">
                  <a:extLst>
                    <a:ext uri="{9D8B030D-6E8A-4147-A177-3AD203B41FA5}">
                      <a16:colId xmlns:a16="http://schemas.microsoft.com/office/drawing/2014/main" val="678725557"/>
                    </a:ext>
                  </a:extLst>
                </a:gridCol>
                <a:gridCol w="1738808">
                  <a:extLst>
                    <a:ext uri="{9D8B030D-6E8A-4147-A177-3AD203B41FA5}">
                      <a16:colId xmlns:a16="http://schemas.microsoft.com/office/drawing/2014/main" val="140736292"/>
                    </a:ext>
                  </a:extLst>
                </a:gridCol>
                <a:gridCol w="1439701">
                  <a:extLst>
                    <a:ext uri="{9D8B030D-6E8A-4147-A177-3AD203B41FA5}">
                      <a16:colId xmlns:a16="http://schemas.microsoft.com/office/drawing/2014/main" val="1822364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Legacy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Pre-Shared-Key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SPIRAL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65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Boot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394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Secure non-volatile storage required on attestor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Required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 Required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26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0393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25F42C9-A070-45B2-8279-A6BFDA8505F9}"/>
              </a:ext>
            </a:extLst>
          </p:cNvPr>
          <p:cNvSpPr/>
          <p:nvPr/>
        </p:nvSpPr>
        <p:spPr>
          <a:xfrm>
            <a:off x="4059935" y="95727"/>
            <a:ext cx="28169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Problem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B9351D-9F54-4932-9F2F-27601688D3DC}"/>
              </a:ext>
            </a:extLst>
          </p:cNvPr>
          <p:cNvSpPr/>
          <p:nvPr/>
        </p:nvSpPr>
        <p:spPr>
          <a:xfrm>
            <a:off x="4139142" y="2721113"/>
            <a:ext cx="28169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Solutions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DA1549F-2667-4908-A6DC-9B5518347239}"/>
              </a:ext>
            </a:extLst>
          </p:cNvPr>
          <p:cNvSpPr txBox="1">
            <a:spLocks/>
          </p:cNvSpPr>
          <p:nvPr/>
        </p:nvSpPr>
        <p:spPr>
          <a:xfrm>
            <a:off x="4342990" y="3321909"/>
            <a:ext cx="7573759" cy="114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Pre-shared key: Platform and Attestor Device both save pre-shared key.</a:t>
            </a:r>
          </a:p>
          <a:p>
            <a:r>
              <a:rPr lang="en-US" sz="2200" dirty="0"/>
              <a:t>SPIRAL</a:t>
            </a:r>
          </a:p>
        </p:txBody>
      </p:sp>
    </p:spTree>
    <p:extLst>
      <p:ext uri="{BB962C8B-B14F-4D97-AF65-F5344CB8AC3E}">
        <p14:creationId xmlns:p14="http://schemas.microsoft.com/office/powerpoint/2010/main" val="369169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345A7-8604-4078-A4C8-0FD7F1D4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92" y="640080"/>
            <a:ext cx="3911443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0"/>
              </a:rPr>
              <a:t>Legacy Protocol: </a:t>
            </a:r>
            <a:r>
              <a:rPr lang="en-US" dirty="0">
                <a:solidFill>
                  <a:srgbClr val="FF0000"/>
                </a:solidFill>
                <a:latin typeface="Bernard MT Condensed" panose="02050806060905020404" pitchFamily="18" charset="0"/>
              </a:rPr>
              <a:t>Heavy</a:t>
            </a:r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0"/>
              </a:rPr>
              <a:t> Crypto (Asymmetric-Key) Every Boot</a:t>
            </a:r>
          </a:p>
        </p:txBody>
      </p:sp>
      <p:pic>
        <p:nvPicPr>
          <p:cNvPr id="1026" name="Picture 2" descr="https://lh3.googleusercontent.com/V0XwpGfNlQqHkmT0P8dX_brDYa8Cr2OHy_ByU6u15HRoMq2OylRwdU9PlphVIPhGn3paNij1zCqRxvIJgZHiAG_Q6HtWfC6IFI3m6Ut0h1fOJx7kvY-hWp85AdECY7ye07kEzVhq">
            <a:extLst>
              <a:ext uri="{FF2B5EF4-FFF2-40B4-BE49-F238E27FC236}">
                <a16:creationId xmlns:a16="http://schemas.microsoft.com/office/drawing/2014/main" id="{D48A88B2-6599-475F-9B27-0F4F2860A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37" y="80753"/>
            <a:ext cx="5224509" cy="669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2797619-4585-415C-94A4-9FFF5E669D38}"/>
              </a:ext>
            </a:extLst>
          </p:cNvPr>
          <p:cNvSpPr/>
          <p:nvPr/>
        </p:nvSpPr>
        <p:spPr>
          <a:xfrm>
            <a:off x="4962767" y="1234831"/>
            <a:ext cx="1445848" cy="250093"/>
          </a:xfrm>
          <a:prstGeom prst="round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E9F593-5DBE-43F4-89D4-CEE045017E9A}"/>
              </a:ext>
            </a:extLst>
          </p:cNvPr>
          <p:cNvSpPr/>
          <p:nvPr/>
        </p:nvSpPr>
        <p:spPr>
          <a:xfrm>
            <a:off x="9001488" y="5651202"/>
            <a:ext cx="30420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Attestation of Systems and System Components  *DRAFT*</a:t>
            </a:r>
            <a:endParaRPr lang="en-US" sz="1400" dirty="0"/>
          </a:p>
          <a:p>
            <a:r>
              <a:rPr lang="en-US" sz="1400" b="1" dirty="0">
                <a:solidFill>
                  <a:srgbClr val="434343"/>
                </a:solidFill>
                <a:latin typeface="Arial" panose="020B0604020202020204" pitchFamily="34" charset="0"/>
              </a:rPr>
              <a:t>11.6. Authentication, Attestation, and Enrollment protocol</a:t>
            </a:r>
            <a:endParaRPr lang="en-US" sz="1400" dirty="0"/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611DFE15-6AD8-47B2-8AB0-F322E9FACEF3}"/>
              </a:ext>
            </a:extLst>
          </p:cNvPr>
          <p:cNvSpPr/>
          <p:nvPr/>
        </p:nvSpPr>
        <p:spPr>
          <a:xfrm>
            <a:off x="9331570" y="1711569"/>
            <a:ext cx="2805722" cy="3595078"/>
          </a:xfrm>
          <a:prstGeom prst="borderCallout1">
            <a:avLst>
              <a:gd name="adj1" fmla="val 36739"/>
              <a:gd name="adj2" fmla="val -1362"/>
              <a:gd name="adj3" fmla="val 94644"/>
              <a:gd name="adj4" fmla="val -31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Requires asymmetric-key operations.  Authentication of all attestor devices could take a long time.</a:t>
            </a:r>
          </a:p>
          <a:p>
            <a:pPr marL="285750" indent="-285750">
              <a:buFontTx/>
              <a:buChar char="-"/>
            </a:pPr>
            <a:r>
              <a:rPr lang="en-US" dirty="0"/>
              <a:t>Asymmetric-key operation is slow on constrained attestor devices.</a:t>
            </a:r>
          </a:p>
          <a:p>
            <a:pPr marL="285750" indent="-285750">
              <a:buFontTx/>
              <a:buChar char="-"/>
            </a:pPr>
            <a:r>
              <a:rPr lang="en-US" dirty="0"/>
              <a:t>Amount of data transmitted in “challenge Response” is big and slow on slow buses (e.g., I2C).</a:t>
            </a:r>
          </a:p>
        </p:txBody>
      </p:sp>
    </p:spTree>
    <p:extLst>
      <p:ext uri="{BB962C8B-B14F-4D97-AF65-F5344CB8AC3E}">
        <p14:creationId xmlns:p14="http://schemas.microsoft.com/office/powerpoint/2010/main" val="249161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B75850-51C6-45EB-A5E6-C707C13B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08" y="622381"/>
            <a:ext cx="3735754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SPIRAL: </a:t>
            </a:r>
            <a:b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</a:br>
            <a:r>
              <a:rPr lang="en-US" dirty="0">
                <a:solidFill>
                  <a:srgbClr val="FF0000"/>
                </a:solidFill>
                <a:latin typeface="Bernard MT Condensed" panose="02050806060905020404" pitchFamily="18" charset="0"/>
              </a:rPr>
              <a:t>Light</a:t>
            </a:r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 Crypto (Symmetric-Key Only) Every Boot</a:t>
            </a:r>
            <a:endParaRPr lang="en-US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75908E0-3E33-4919-8A1E-AC8B2402B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459" y="0"/>
            <a:ext cx="67814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1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B47CAC-FF12-442A-AC6A-D77B435B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26" y="640080"/>
            <a:ext cx="3758289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Performance Comparison: Speeding up Crypto Operations by over </a:t>
            </a:r>
            <a:r>
              <a:rPr lang="en-US" dirty="0">
                <a:solidFill>
                  <a:srgbClr val="FF0000"/>
                </a:solidFill>
                <a:latin typeface="Bernard MT Condensed" panose="02050806060905020404" pitchFamily="18" charset="0"/>
              </a:rPr>
              <a:t>20,000x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3A1D5-D34A-4313-82BB-69019DF6B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977" y="4602480"/>
            <a:ext cx="7806023" cy="4218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On Intel CSME (converged security and management engine), 200MHz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4FCD4D-9178-487B-BAA7-EAA8CC21D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69503"/>
              </p:ext>
            </p:extLst>
          </p:nvPr>
        </p:nvGraphicFramePr>
        <p:xfrm>
          <a:off x="4628835" y="640080"/>
          <a:ext cx="654991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932">
                  <a:extLst>
                    <a:ext uri="{9D8B030D-6E8A-4147-A177-3AD203B41FA5}">
                      <a16:colId xmlns:a16="http://schemas.microsoft.com/office/drawing/2014/main" val="2829427215"/>
                    </a:ext>
                  </a:extLst>
                </a:gridCol>
                <a:gridCol w="4114979">
                  <a:extLst>
                    <a:ext uri="{9D8B030D-6E8A-4147-A177-3AD203B41FA5}">
                      <a16:colId xmlns:a16="http://schemas.microsoft.com/office/drawing/2014/main" val="211763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4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ECDSA P256 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9.3 </a:t>
                      </a:r>
                      <a:r>
                        <a:rPr lang="en-US" sz="2000" dirty="0" err="1"/>
                        <a:t>ms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99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ECDSA P256 verify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8.0 </a:t>
                      </a:r>
                      <a:r>
                        <a:rPr lang="en-US" sz="2000" dirty="0" err="1"/>
                        <a:t>ms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14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RSA 2048-bit 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16 </a:t>
                      </a:r>
                      <a:r>
                        <a:rPr lang="en-US" sz="2000" dirty="0" err="1"/>
                        <a:t>ms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645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RSA 2048-bit verify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2.0 </a:t>
                      </a:r>
                      <a:r>
                        <a:rPr lang="en-US" sz="2000" dirty="0" err="1"/>
                        <a:t>ms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7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HMAC-SHA256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186 Mbytes/s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482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AES-128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267 Mbytes/s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27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872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Legacy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~17.3 </a:t>
                      </a:r>
                      <a:r>
                        <a:rPr lang="en-US" sz="2000" dirty="0" err="1"/>
                        <a:t>ms</a:t>
                      </a:r>
                      <a:r>
                        <a:rPr lang="en-US" sz="2000" dirty="0"/>
                        <a:t> (ECDSA) / 18 </a:t>
                      </a:r>
                      <a:r>
                        <a:rPr lang="en-US" sz="2000" dirty="0" err="1"/>
                        <a:t>ms</a:t>
                      </a:r>
                      <a:r>
                        <a:rPr lang="en-US" sz="2000" dirty="0"/>
                        <a:t> (RSA)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974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SPIRAL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~0.8 </a:t>
                      </a:r>
                      <a:r>
                        <a:rPr lang="el-GR" sz="2000" dirty="0"/>
                        <a:t>μ</a:t>
                      </a:r>
                      <a:r>
                        <a:rPr lang="en-US" sz="2000" dirty="0"/>
                        <a:t>s   (&gt;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20,000</a:t>
                      </a:r>
                      <a:r>
                        <a:rPr lang="en-US" sz="2000" dirty="0"/>
                        <a:t> times faster)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313586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FA9523-FCF9-4249-8400-1C0A64E41991}"/>
              </a:ext>
            </a:extLst>
          </p:cNvPr>
          <p:cNvSpPr txBox="1">
            <a:spLocks/>
          </p:cNvSpPr>
          <p:nvPr/>
        </p:nvSpPr>
        <p:spPr>
          <a:xfrm>
            <a:off x="4319547" y="5567600"/>
            <a:ext cx="5019838" cy="1115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000" dirty="0"/>
              <a:t>32 bytes smaller than ECDSA/ECDH</a:t>
            </a:r>
          </a:p>
          <a:p>
            <a:pPr>
              <a:buFontTx/>
              <a:buChar char="-"/>
            </a:pPr>
            <a:r>
              <a:rPr lang="en-US" sz="2000" dirty="0"/>
              <a:t>224 bytes smaller than RSA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919DF8-CDFC-4C75-B903-F1ED23DDCE04}"/>
              </a:ext>
            </a:extLst>
          </p:cNvPr>
          <p:cNvSpPr/>
          <p:nvPr/>
        </p:nvSpPr>
        <p:spPr>
          <a:xfrm>
            <a:off x="4185174" y="0"/>
            <a:ext cx="174670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SPEED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BFA655-B462-4FE5-97BC-1A1328EAD781}"/>
              </a:ext>
            </a:extLst>
          </p:cNvPr>
          <p:cNvSpPr/>
          <p:nvPr/>
        </p:nvSpPr>
        <p:spPr>
          <a:xfrm>
            <a:off x="4059935" y="5179727"/>
            <a:ext cx="45367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Data Transmission</a:t>
            </a:r>
          </a:p>
        </p:txBody>
      </p:sp>
    </p:spTree>
    <p:extLst>
      <p:ext uri="{BB962C8B-B14F-4D97-AF65-F5344CB8AC3E}">
        <p14:creationId xmlns:p14="http://schemas.microsoft.com/office/powerpoint/2010/main" val="317601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ECF27-09A8-4390-B55D-350465FE3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8518" y="873211"/>
            <a:ext cx="6625281" cy="5303752"/>
          </a:xfrm>
        </p:spPr>
        <p:txBody>
          <a:bodyPr/>
          <a:lstStyle/>
          <a:p>
            <a:r>
              <a:rPr lang="en-US" dirty="0"/>
              <a:t>Include in next revision of Cerberus as an option for authentication and attestation?</a:t>
            </a:r>
          </a:p>
          <a:p>
            <a:pPr lvl="1"/>
            <a:r>
              <a:rPr lang="en-US" dirty="0"/>
              <a:t>Intel is in the process of implementing Cerberus AC-RoT in several devices.  </a:t>
            </a:r>
          </a:p>
          <a:p>
            <a:r>
              <a:rPr lang="en-US" dirty="0"/>
              <a:t>Incorporate in spec of Attestation of Systems and System Components?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9AEEC7-514D-444C-BD79-3275208F6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B933924-D0B9-47D1-8604-3089DB87F01C}"/>
              </a:ext>
            </a:extLst>
          </p:cNvPr>
          <p:cNvSpPr txBox="1">
            <a:spLocks/>
          </p:cNvSpPr>
          <p:nvPr/>
        </p:nvSpPr>
        <p:spPr>
          <a:xfrm>
            <a:off x="428368" y="640080"/>
            <a:ext cx="3568947" cy="5613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What’s Next?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2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D2DA267-70BF-4B1F-8407-FDFCAD45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25" y="276621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Bernard MT Condensed" panose="02050806060905020404" pitchFamily="18" charset="0"/>
              </a:rPr>
              <a:t>Backup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3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AF86E-85ED-43CD-9D39-7B0FD197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640080"/>
            <a:ext cx="3401969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SPIRAL-OneWay : </a:t>
            </a:r>
            <a:r>
              <a:rPr lang="en-US" dirty="0">
                <a:solidFill>
                  <a:srgbClr val="FFFF00"/>
                </a:solidFill>
                <a:latin typeface="Bernard MT Condensed" panose="02050806060905020404" pitchFamily="18" charset="0"/>
              </a:rPr>
              <a:t>Initiator Authenticates Responder</a:t>
            </a:r>
            <a:endParaRPr lang="en-US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07BC09-115B-41A5-A1D3-5C8A9D8FCBC2}"/>
              </a:ext>
            </a:extLst>
          </p:cNvPr>
          <p:cNvSpPr txBox="1"/>
          <p:nvPr/>
        </p:nvSpPr>
        <p:spPr>
          <a:xfrm>
            <a:off x="5314932" y="6324757"/>
            <a:ext cx="56342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See Backup for flow when responder does not have DRNG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7BC0E9-5CDE-4B64-AF34-D61A7A503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995" y="310934"/>
            <a:ext cx="7831873" cy="572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3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AF86E-85ED-43CD-9D39-7B0FD197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50" y="640080"/>
            <a:ext cx="3414319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SPIRAL-</a:t>
            </a:r>
            <a:r>
              <a:rPr lang="en-US" dirty="0" err="1">
                <a:solidFill>
                  <a:srgbClr val="FFFFFF"/>
                </a:solidFill>
                <a:latin typeface="Bernard MT Condensed" panose="02050806060905020404" pitchFamily="18" charset="0"/>
              </a:rPr>
              <a:t>TwoWay</a:t>
            </a:r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: </a:t>
            </a:r>
            <a:r>
              <a:rPr lang="en-US" dirty="0">
                <a:solidFill>
                  <a:srgbClr val="FFFF00"/>
                </a:solidFill>
                <a:latin typeface="Bernard MT Condensed" panose="02050806060905020404" pitchFamily="18" charset="0"/>
              </a:rPr>
              <a:t>Mutual Authentication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907007-4AD9-447D-9C3E-0FE2AFF208CD}"/>
              </a:ext>
            </a:extLst>
          </p:cNvPr>
          <p:cNvSpPr txBox="1"/>
          <p:nvPr/>
        </p:nvSpPr>
        <p:spPr>
          <a:xfrm>
            <a:off x="4651588" y="6389877"/>
            <a:ext cx="696095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Responder is required to have DRNG in order to authenticate initiator.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B09987-4F40-4880-BCE6-763FB697F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386" y="98791"/>
            <a:ext cx="7052372" cy="609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03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29160</TotalTime>
  <Words>358</Words>
  <Application>Microsoft Office PowerPoint</Application>
  <PresentationFormat>Widescreen</PresentationFormat>
  <Paragraphs>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Bernard MT Condensed</vt:lpstr>
      <vt:lpstr>Calibri</vt:lpstr>
      <vt:lpstr>Calibri Light</vt:lpstr>
      <vt:lpstr>Intel Clear</vt:lpstr>
      <vt:lpstr>Office Theme</vt:lpstr>
      <vt:lpstr>PowerPoint Presentation</vt:lpstr>
      <vt:lpstr>Problem Statement</vt:lpstr>
      <vt:lpstr>Legacy Protocol: Heavy Crypto (Asymmetric-Key) Every Boot</vt:lpstr>
      <vt:lpstr>SPIRAL:  Light Crypto (Symmetric-Key Only) Every Boot</vt:lpstr>
      <vt:lpstr>Performance Comparison: Speeding up Crypto Operations by over 20,000x</vt:lpstr>
      <vt:lpstr>PowerPoint Presentation</vt:lpstr>
      <vt:lpstr>Backup</vt:lpstr>
      <vt:lpstr>SPIRAL-OneWay : Initiator Authenticates Responder</vt:lpstr>
      <vt:lpstr>SPIRAL-TwoWay: Mutual Authentication</vt:lpstr>
      <vt:lpstr>SPIRAL-OneWay : When Responder Doesn’t Have DRNG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Ruan, Xiaoyu</dc:creator>
  <cp:keywords>CTPClassification=CTP_NT</cp:keywords>
  <cp:lastModifiedBy>Ruan, Xiaoyu</cp:lastModifiedBy>
  <cp:revision>327</cp:revision>
  <dcterms:created xsi:type="dcterms:W3CDTF">2018-12-17T17:14:33Z</dcterms:created>
  <dcterms:modified xsi:type="dcterms:W3CDTF">2019-03-05T19:45:09Z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c72085de-528b-41e2-8f07-a95cd326e5a8</vt:lpwstr>
  </property>
  <property fmtid="{D5CDD505-2E9C-101B-9397-08002B2CF9AE}" pid="3" name="CTP_TimeStamp">
    <vt:lpwstr>2019-03-05 19:45:09Z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